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51"/>
  </p:notesMasterIdLst>
  <p:handoutMasterIdLst>
    <p:handoutMasterId r:id="rId52"/>
  </p:handoutMasterIdLst>
  <p:sldIdLst>
    <p:sldId id="427" r:id="rId5"/>
    <p:sldId id="414" r:id="rId6"/>
    <p:sldId id="361" r:id="rId7"/>
    <p:sldId id="352" r:id="rId8"/>
    <p:sldId id="362" r:id="rId9"/>
    <p:sldId id="424" r:id="rId10"/>
    <p:sldId id="366" r:id="rId11"/>
    <p:sldId id="367" r:id="rId12"/>
    <p:sldId id="423" r:id="rId13"/>
    <p:sldId id="422" r:id="rId14"/>
    <p:sldId id="354" r:id="rId15"/>
    <p:sldId id="363" r:id="rId16"/>
    <p:sldId id="369" r:id="rId17"/>
    <p:sldId id="370" r:id="rId18"/>
    <p:sldId id="425" r:id="rId19"/>
    <p:sldId id="372" r:id="rId20"/>
    <p:sldId id="373" r:id="rId21"/>
    <p:sldId id="415" r:id="rId22"/>
    <p:sldId id="364" r:id="rId23"/>
    <p:sldId id="374" r:id="rId24"/>
    <p:sldId id="376" r:id="rId25"/>
    <p:sldId id="426" r:id="rId26"/>
    <p:sldId id="378" r:id="rId27"/>
    <p:sldId id="379" r:id="rId28"/>
    <p:sldId id="380" r:id="rId29"/>
    <p:sldId id="392" r:id="rId30"/>
    <p:sldId id="383" r:id="rId31"/>
    <p:sldId id="394" r:id="rId32"/>
    <p:sldId id="416" r:id="rId33"/>
    <p:sldId id="395" r:id="rId34"/>
    <p:sldId id="417" r:id="rId35"/>
    <p:sldId id="396" r:id="rId36"/>
    <p:sldId id="421" r:id="rId37"/>
    <p:sldId id="397" r:id="rId38"/>
    <p:sldId id="398" r:id="rId39"/>
    <p:sldId id="419" r:id="rId40"/>
    <p:sldId id="401" r:id="rId41"/>
    <p:sldId id="418" r:id="rId42"/>
    <p:sldId id="403" r:id="rId43"/>
    <p:sldId id="406" r:id="rId44"/>
    <p:sldId id="407" r:id="rId45"/>
    <p:sldId id="408" r:id="rId46"/>
    <p:sldId id="411" r:id="rId47"/>
    <p:sldId id="409" r:id="rId48"/>
    <p:sldId id="420" r:id="rId49"/>
    <p:sldId id="34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5A2"/>
    <a:srgbClr val="007DDA"/>
    <a:srgbClr val="F9D448"/>
    <a:srgbClr val="DFF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8A693-50B3-437E-AD52-B88D40E35526}" v="3" dt="2020-10-14T20:04:43.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5165" autoAdjust="0"/>
  </p:normalViewPr>
  <p:slideViewPr>
    <p:cSldViewPr snapToGrid="0">
      <p:cViewPr>
        <p:scale>
          <a:sx n="47" d="100"/>
          <a:sy n="47" d="100"/>
        </p:scale>
        <p:origin x="1891" y="715"/>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0B91E-BEE5-49DC-9311-B97D4BE7DD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12C5282-ECB9-456C-90CE-8C283245ED8C}">
      <dgm:prSet phldrT="[Text]" custT="1"/>
      <dgm:spPr/>
      <dgm:t>
        <a:bodyPr/>
        <a:lstStyle/>
        <a:p>
          <a:r>
            <a:rPr lang="hy-AM" sz="1800" b="1" dirty="0">
              <a:solidFill>
                <a:schemeClr val="bg1"/>
              </a:solidFill>
            </a:rPr>
            <a:t>1-ին խումբ</a:t>
          </a:r>
          <a:endParaRPr lang="en-US" sz="1800" b="1" dirty="0">
            <a:solidFill>
              <a:schemeClr val="bg1"/>
            </a:solidFill>
          </a:endParaRPr>
        </a:p>
      </dgm:t>
    </dgm:pt>
    <dgm:pt modelId="{892DCD1A-4C0A-43AD-B389-402776D5393F}" type="parTrans" cxnId="{1849BD5F-FBBC-409B-8332-99CFE9C91E84}">
      <dgm:prSet/>
      <dgm:spPr/>
      <dgm:t>
        <a:bodyPr/>
        <a:lstStyle/>
        <a:p>
          <a:endParaRPr lang="en-US"/>
        </a:p>
      </dgm:t>
    </dgm:pt>
    <dgm:pt modelId="{A93962FB-10C7-4896-81E6-96C1AA370E2A}" type="sibTrans" cxnId="{1849BD5F-FBBC-409B-8332-99CFE9C91E84}">
      <dgm:prSet/>
      <dgm:spPr/>
      <dgm:t>
        <a:bodyPr/>
        <a:lstStyle/>
        <a:p>
          <a:endParaRPr lang="en-US"/>
        </a:p>
      </dgm:t>
    </dgm:pt>
    <dgm:pt modelId="{71474406-91D9-4B1C-9021-DAEFB2F04773}">
      <dgm:prSet phldrT="[Text]" custT="1"/>
      <dgm:spPr/>
      <dgm:t>
        <a:bodyPr/>
        <a:lstStyle/>
        <a:p>
          <a:r>
            <a:rPr lang="hy-AM" sz="1800" b="1" dirty="0">
              <a:solidFill>
                <a:schemeClr val="bg1"/>
              </a:solidFill>
            </a:rPr>
            <a:t>Ո՞վ է սոցիալապես մեկուսացված</a:t>
          </a:r>
          <a:endParaRPr lang="en-US" sz="1800" b="1" dirty="0">
            <a:solidFill>
              <a:schemeClr val="bg1"/>
            </a:solidFill>
          </a:endParaRPr>
        </a:p>
      </dgm:t>
    </dgm:pt>
    <dgm:pt modelId="{77BBE4BC-A4CF-42D6-87F7-BC96BAB3AFEC}" type="parTrans" cxnId="{7CBDF183-73C2-4250-90A8-9C5DEC942259}">
      <dgm:prSet/>
      <dgm:spPr/>
      <dgm:t>
        <a:bodyPr/>
        <a:lstStyle/>
        <a:p>
          <a:endParaRPr lang="en-US"/>
        </a:p>
      </dgm:t>
    </dgm:pt>
    <dgm:pt modelId="{87127982-AFF2-4E9A-820A-58E2A71C124C}" type="sibTrans" cxnId="{7CBDF183-73C2-4250-90A8-9C5DEC942259}">
      <dgm:prSet/>
      <dgm:spPr/>
      <dgm:t>
        <a:bodyPr/>
        <a:lstStyle/>
        <a:p>
          <a:endParaRPr lang="en-US"/>
        </a:p>
      </dgm:t>
    </dgm:pt>
    <dgm:pt modelId="{EA1F1C94-82CF-44C8-9528-64EB80656CE5}">
      <dgm:prSet phldrT="[Text]" custT="1"/>
      <dgm:spPr/>
      <dgm:t>
        <a:bodyPr/>
        <a:lstStyle/>
        <a:p>
          <a:r>
            <a:rPr lang="hy-AM" sz="1800" b="1" dirty="0">
              <a:solidFill>
                <a:schemeClr val="bg1"/>
              </a:solidFill>
            </a:rPr>
            <a:t>2-րդ խումբ</a:t>
          </a:r>
          <a:endParaRPr lang="en-US" sz="1800" b="1" dirty="0">
            <a:solidFill>
              <a:schemeClr val="bg1"/>
            </a:solidFill>
          </a:endParaRPr>
        </a:p>
      </dgm:t>
    </dgm:pt>
    <dgm:pt modelId="{15F3ABEC-84C3-4AF4-B63F-4B829C04A7F7}" type="parTrans" cxnId="{FCB93268-443D-454A-9619-2480E1A370EE}">
      <dgm:prSet/>
      <dgm:spPr/>
      <dgm:t>
        <a:bodyPr/>
        <a:lstStyle/>
        <a:p>
          <a:endParaRPr lang="en-US"/>
        </a:p>
      </dgm:t>
    </dgm:pt>
    <dgm:pt modelId="{EED9E973-B01A-45F6-9ECC-6D72D0475697}" type="sibTrans" cxnId="{FCB93268-443D-454A-9619-2480E1A370EE}">
      <dgm:prSet/>
      <dgm:spPr/>
      <dgm:t>
        <a:bodyPr/>
        <a:lstStyle/>
        <a:p>
          <a:endParaRPr lang="en-US"/>
        </a:p>
      </dgm:t>
    </dgm:pt>
    <dgm:pt modelId="{136F772D-F3B7-4C86-AAA6-D80C3AAC8349}">
      <dgm:prSet phldrT="[Text]" custT="1"/>
      <dgm:spPr/>
      <dgm:t>
        <a:bodyPr/>
        <a:lstStyle/>
        <a:p>
          <a:r>
            <a:rPr lang="hy-AM" sz="1800" b="1" dirty="0">
              <a:solidFill>
                <a:schemeClr val="bg1"/>
              </a:solidFill>
            </a:rPr>
            <a:t>Ո՞վ է կրթությունից դուրս մնում</a:t>
          </a:r>
          <a:endParaRPr lang="en-US" sz="1800" b="1" dirty="0">
            <a:solidFill>
              <a:schemeClr val="bg1"/>
            </a:solidFill>
          </a:endParaRPr>
        </a:p>
      </dgm:t>
    </dgm:pt>
    <dgm:pt modelId="{1FB9BFC4-3A38-4C26-9D40-C38FF59A71E5}" type="parTrans" cxnId="{9C5CB12C-7209-4A00-9987-BCDF5678E177}">
      <dgm:prSet/>
      <dgm:spPr/>
      <dgm:t>
        <a:bodyPr/>
        <a:lstStyle/>
        <a:p>
          <a:endParaRPr lang="en-US"/>
        </a:p>
      </dgm:t>
    </dgm:pt>
    <dgm:pt modelId="{1265F634-D55D-4785-9AF0-ECAE4320FCD0}" type="sibTrans" cxnId="{9C5CB12C-7209-4A00-9987-BCDF5678E177}">
      <dgm:prSet/>
      <dgm:spPr/>
      <dgm:t>
        <a:bodyPr/>
        <a:lstStyle/>
        <a:p>
          <a:endParaRPr lang="en-US"/>
        </a:p>
      </dgm:t>
    </dgm:pt>
    <dgm:pt modelId="{2478CE8F-2B03-457F-8833-599C9254632C}">
      <dgm:prSet phldrT="[Text]" custT="1"/>
      <dgm:spPr/>
      <dgm:t>
        <a:bodyPr/>
        <a:lstStyle/>
        <a:p>
          <a:r>
            <a:rPr lang="hy-AM" sz="1800" b="1" dirty="0">
              <a:solidFill>
                <a:schemeClr val="bg1"/>
              </a:solidFill>
            </a:rPr>
            <a:t>3-րդ խումբ</a:t>
          </a:r>
          <a:endParaRPr lang="en-US" sz="1800" b="1" dirty="0">
            <a:solidFill>
              <a:schemeClr val="bg1"/>
            </a:solidFill>
          </a:endParaRPr>
        </a:p>
      </dgm:t>
    </dgm:pt>
    <dgm:pt modelId="{4B8415FD-07AE-449F-A9D3-5875FAC00ABB}" type="parTrans" cxnId="{41B77EF6-DF18-41C6-A608-D3B688091F12}">
      <dgm:prSet/>
      <dgm:spPr/>
      <dgm:t>
        <a:bodyPr/>
        <a:lstStyle/>
        <a:p>
          <a:endParaRPr lang="en-US"/>
        </a:p>
      </dgm:t>
    </dgm:pt>
    <dgm:pt modelId="{3EAE5820-9BE7-4E84-8C66-3D3E0232BF87}" type="sibTrans" cxnId="{41B77EF6-DF18-41C6-A608-D3B688091F12}">
      <dgm:prSet/>
      <dgm:spPr/>
      <dgm:t>
        <a:bodyPr/>
        <a:lstStyle/>
        <a:p>
          <a:endParaRPr lang="en-US"/>
        </a:p>
      </dgm:t>
    </dgm:pt>
    <dgm:pt modelId="{7934F255-C048-40DF-9D0C-A4DEC27A7FE8}">
      <dgm:prSet phldrT="[Text]" custT="1"/>
      <dgm:spPr/>
      <dgm:t>
        <a:bodyPr/>
        <a:lstStyle/>
        <a:p>
          <a:r>
            <a:rPr lang="hy-AM" sz="1800" b="1" dirty="0">
              <a:solidFill>
                <a:schemeClr val="bg1"/>
              </a:solidFill>
            </a:rPr>
            <a:t>Կրթական գործընթացի ո՞ր փուլում</a:t>
          </a:r>
          <a:endParaRPr lang="en-US" sz="1800" b="1" dirty="0">
            <a:solidFill>
              <a:schemeClr val="bg1"/>
            </a:solidFill>
          </a:endParaRPr>
        </a:p>
      </dgm:t>
    </dgm:pt>
    <dgm:pt modelId="{480CF9FD-D997-44A5-B56F-CBA8F6CDCA6D}" type="parTrans" cxnId="{79E9B488-4356-42AB-A25E-3059B05AE11F}">
      <dgm:prSet/>
      <dgm:spPr/>
      <dgm:t>
        <a:bodyPr/>
        <a:lstStyle/>
        <a:p>
          <a:endParaRPr lang="en-US"/>
        </a:p>
      </dgm:t>
    </dgm:pt>
    <dgm:pt modelId="{AC4A25EF-671F-4B6D-B347-48ECECB4CE62}" type="sibTrans" cxnId="{79E9B488-4356-42AB-A25E-3059B05AE11F}">
      <dgm:prSet/>
      <dgm:spPr/>
      <dgm:t>
        <a:bodyPr/>
        <a:lstStyle/>
        <a:p>
          <a:endParaRPr lang="en-US"/>
        </a:p>
      </dgm:t>
    </dgm:pt>
    <dgm:pt modelId="{8385038E-F446-4D72-8206-F2A6DB49ED94}" type="pres">
      <dgm:prSet presAssocID="{6820B91E-BEE5-49DC-9311-B97D4BE7DDC1}" presName="theList" presStyleCnt="0">
        <dgm:presLayoutVars>
          <dgm:dir/>
          <dgm:animLvl val="lvl"/>
          <dgm:resizeHandles val="exact"/>
        </dgm:presLayoutVars>
      </dgm:prSet>
      <dgm:spPr/>
    </dgm:pt>
    <dgm:pt modelId="{01389356-8FA6-44AC-8A30-41D347CB92DF}" type="pres">
      <dgm:prSet presAssocID="{412C5282-ECB9-456C-90CE-8C283245ED8C}" presName="compNode" presStyleCnt="0"/>
      <dgm:spPr/>
    </dgm:pt>
    <dgm:pt modelId="{6EC57D36-9A96-4B02-B1AB-ACF69ED94282}" type="pres">
      <dgm:prSet presAssocID="{412C5282-ECB9-456C-90CE-8C283245ED8C}" presName="aNode" presStyleLbl="bgShp" presStyleIdx="0" presStyleCnt="3"/>
      <dgm:spPr/>
    </dgm:pt>
    <dgm:pt modelId="{20CFF243-47ED-4266-A820-591FF7CC6CB6}" type="pres">
      <dgm:prSet presAssocID="{412C5282-ECB9-456C-90CE-8C283245ED8C}" presName="textNode" presStyleLbl="bgShp" presStyleIdx="0" presStyleCnt="3"/>
      <dgm:spPr/>
    </dgm:pt>
    <dgm:pt modelId="{724CE75C-FECD-440F-B12E-8D542677EAD9}" type="pres">
      <dgm:prSet presAssocID="{412C5282-ECB9-456C-90CE-8C283245ED8C}" presName="compChildNode" presStyleCnt="0"/>
      <dgm:spPr/>
    </dgm:pt>
    <dgm:pt modelId="{1E09FAD2-BB78-478E-A085-CBDD3549904F}" type="pres">
      <dgm:prSet presAssocID="{412C5282-ECB9-456C-90CE-8C283245ED8C}" presName="theInnerList" presStyleCnt="0"/>
      <dgm:spPr/>
    </dgm:pt>
    <dgm:pt modelId="{D5EAC2BA-5345-4B6F-AF57-50B25BCDDE30}" type="pres">
      <dgm:prSet presAssocID="{71474406-91D9-4B1C-9021-DAEFB2F04773}" presName="childNode" presStyleLbl="node1" presStyleIdx="0" presStyleCnt="3">
        <dgm:presLayoutVars>
          <dgm:bulletEnabled val="1"/>
        </dgm:presLayoutVars>
      </dgm:prSet>
      <dgm:spPr/>
    </dgm:pt>
    <dgm:pt modelId="{561CE2D7-F3E6-4A20-9D96-472A93B4611B}" type="pres">
      <dgm:prSet presAssocID="{412C5282-ECB9-456C-90CE-8C283245ED8C}" presName="aSpace" presStyleCnt="0"/>
      <dgm:spPr/>
    </dgm:pt>
    <dgm:pt modelId="{277C284D-9412-4ED5-B074-1BC15C08FD01}" type="pres">
      <dgm:prSet presAssocID="{EA1F1C94-82CF-44C8-9528-64EB80656CE5}" presName="compNode" presStyleCnt="0"/>
      <dgm:spPr/>
    </dgm:pt>
    <dgm:pt modelId="{641A172D-D697-44A3-A534-BF8AEABC5167}" type="pres">
      <dgm:prSet presAssocID="{EA1F1C94-82CF-44C8-9528-64EB80656CE5}" presName="aNode" presStyleLbl="bgShp" presStyleIdx="1" presStyleCnt="3"/>
      <dgm:spPr/>
    </dgm:pt>
    <dgm:pt modelId="{91626EF8-3F7E-4295-82DD-2F9587604A0F}" type="pres">
      <dgm:prSet presAssocID="{EA1F1C94-82CF-44C8-9528-64EB80656CE5}" presName="textNode" presStyleLbl="bgShp" presStyleIdx="1" presStyleCnt="3"/>
      <dgm:spPr/>
    </dgm:pt>
    <dgm:pt modelId="{4F4B2583-5E48-421A-B628-2660A2580A99}" type="pres">
      <dgm:prSet presAssocID="{EA1F1C94-82CF-44C8-9528-64EB80656CE5}" presName="compChildNode" presStyleCnt="0"/>
      <dgm:spPr/>
    </dgm:pt>
    <dgm:pt modelId="{BD57DD29-8FDE-4FEF-B69B-998EED24C4D5}" type="pres">
      <dgm:prSet presAssocID="{EA1F1C94-82CF-44C8-9528-64EB80656CE5}" presName="theInnerList" presStyleCnt="0"/>
      <dgm:spPr/>
    </dgm:pt>
    <dgm:pt modelId="{FB5CCC7B-6F42-46FC-9F43-07F356BA8D8F}" type="pres">
      <dgm:prSet presAssocID="{136F772D-F3B7-4C86-AAA6-D80C3AAC8349}" presName="childNode" presStyleLbl="node1" presStyleIdx="1" presStyleCnt="3">
        <dgm:presLayoutVars>
          <dgm:bulletEnabled val="1"/>
        </dgm:presLayoutVars>
      </dgm:prSet>
      <dgm:spPr/>
    </dgm:pt>
    <dgm:pt modelId="{92AA2F6B-7B46-4B29-A92E-A150E7A87593}" type="pres">
      <dgm:prSet presAssocID="{EA1F1C94-82CF-44C8-9528-64EB80656CE5}" presName="aSpace" presStyleCnt="0"/>
      <dgm:spPr/>
    </dgm:pt>
    <dgm:pt modelId="{8AABF794-EA41-4B39-A98A-DCDA3A18904D}" type="pres">
      <dgm:prSet presAssocID="{2478CE8F-2B03-457F-8833-599C9254632C}" presName="compNode" presStyleCnt="0"/>
      <dgm:spPr/>
    </dgm:pt>
    <dgm:pt modelId="{1B84BAD8-7391-4A45-A2A4-4AD24FEDF400}" type="pres">
      <dgm:prSet presAssocID="{2478CE8F-2B03-457F-8833-599C9254632C}" presName="aNode" presStyleLbl="bgShp" presStyleIdx="2" presStyleCnt="3" custLinFactNeighborX="-1867" custLinFactNeighborY="-2237"/>
      <dgm:spPr/>
    </dgm:pt>
    <dgm:pt modelId="{50A3C62D-7166-4A9E-855B-B9DA67773E08}" type="pres">
      <dgm:prSet presAssocID="{2478CE8F-2B03-457F-8833-599C9254632C}" presName="textNode" presStyleLbl="bgShp" presStyleIdx="2" presStyleCnt="3"/>
      <dgm:spPr/>
    </dgm:pt>
    <dgm:pt modelId="{BCA14054-C98A-4086-ACD4-BD0E00C66219}" type="pres">
      <dgm:prSet presAssocID="{2478CE8F-2B03-457F-8833-599C9254632C}" presName="compChildNode" presStyleCnt="0"/>
      <dgm:spPr/>
    </dgm:pt>
    <dgm:pt modelId="{693E9E55-0DED-4747-953D-EC562EAB652F}" type="pres">
      <dgm:prSet presAssocID="{2478CE8F-2B03-457F-8833-599C9254632C}" presName="theInnerList" presStyleCnt="0"/>
      <dgm:spPr/>
    </dgm:pt>
    <dgm:pt modelId="{70CCE4A6-6D3C-4949-96CC-E70786D16D7F}" type="pres">
      <dgm:prSet presAssocID="{7934F255-C048-40DF-9D0C-A4DEC27A7FE8}" presName="childNode" presStyleLbl="node1" presStyleIdx="2" presStyleCnt="3">
        <dgm:presLayoutVars>
          <dgm:bulletEnabled val="1"/>
        </dgm:presLayoutVars>
      </dgm:prSet>
      <dgm:spPr/>
    </dgm:pt>
  </dgm:ptLst>
  <dgm:cxnLst>
    <dgm:cxn modelId="{6DD94106-9171-4712-A5DC-071D222E5582}" type="presOf" srcId="{7934F255-C048-40DF-9D0C-A4DEC27A7FE8}" destId="{70CCE4A6-6D3C-4949-96CC-E70786D16D7F}" srcOrd="0" destOrd="0" presId="urn:microsoft.com/office/officeart/2005/8/layout/lProcess2"/>
    <dgm:cxn modelId="{9C5CB12C-7209-4A00-9987-BCDF5678E177}" srcId="{EA1F1C94-82CF-44C8-9528-64EB80656CE5}" destId="{136F772D-F3B7-4C86-AAA6-D80C3AAC8349}" srcOrd="0" destOrd="0" parTransId="{1FB9BFC4-3A38-4C26-9D40-C38FF59A71E5}" sibTransId="{1265F634-D55D-4785-9AF0-ECAE4320FCD0}"/>
    <dgm:cxn modelId="{D7946B32-81F5-4A97-9EA6-E96A08992864}" type="presOf" srcId="{71474406-91D9-4B1C-9021-DAEFB2F04773}" destId="{D5EAC2BA-5345-4B6F-AF57-50B25BCDDE30}" srcOrd="0" destOrd="0" presId="urn:microsoft.com/office/officeart/2005/8/layout/lProcess2"/>
    <dgm:cxn modelId="{DDF07638-CEF6-440C-B70E-2D9D341215CA}" type="presOf" srcId="{412C5282-ECB9-456C-90CE-8C283245ED8C}" destId="{6EC57D36-9A96-4B02-B1AB-ACF69ED94282}" srcOrd="0" destOrd="0" presId="urn:microsoft.com/office/officeart/2005/8/layout/lProcess2"/>
    <dgm:cxn modelId="{3898F140-1529-46C1-BCB0-1AC0BAF0A199}" type="presOf" srcId="{EA1F1C94-82CF-44C8-9528-64EB80656CE5}" destId="{91626EF8-3F7E-4295-82DD-2F9587604A0F}" srcOrd="1" destOrd="0" presId="urn:microsoft.com/office/officeart/2005/8/layout/lProcess2"/>
    <dgm:cxn modelId="{9BFBFD40-A606-4157-977F-E511E61B42CD}" type="presOf" srcId="{136F772D-F3B7-4C86-AAA6-D80C3AAC8349}" destId="{FB5CCC7B-6F42-46FC-9F43-07F356BA8D8F}" srcOrd="0" destOrd="0" presId="urn:microsoft.com/office/officeart/2005/8/layout/lProcess2"/>
    <dgm:cxn modelId="{1849BD5F-FBBC-409B-8332-99CFE9C91E84}" srcId="{6820B91E-BEE5-49DC-9311-B97D4BE7DDC1}" destId="{412C5282-ECB9-456C-90CE-8C283245ED8C}" srcOrd="0" destOrd="0" parTransId="{892DCD1A-4C0A-43AD-B389-402776D5393F}" sibTransId="{A93962FB-10C7-4896-81E6-96C1AA370E2A}"/>
    <dgm:cxn modelId="{0D2E8942-F3B0-44D7-8BA1-A75D6B871349}" type="presOf" srcId="{2478CE8F-2B03-457F-8833-599C9254632C}" destId="{1B84BAD8-7391-4A45-A2A4-4AD24FEDF400}" srcOrd="0" destOrd="0" presId="urn:microsoft.com/office/officeart/2005/8/layout/lProcess2"/>
    <dgm:cxn modelId="{FCB93268-443D-454A-9619-2480E1A370EE}" srcId="{6820B91E-BEE5-49DC-9311-B97D4BE7DDC1}" destId="{EA1F1C94-82CF-44C8-9528-64EB80656CE5}" srcOrd="1" destOrd="0" parTransId="{15F3ABEC-84C3-4AF4-B63F-4B829C04A7F7}" sibTransId="{EED9E973-B01A-45F6-9ECC-6D72D0475697}"/>
    <dgm:cxn modelId="{B6913C69-F039-4DD4-816A-52110D516DBA}" type="presOf" srcId="{EA1F1C94-82CF-44C8-9528-64EB80656CE5}" destId="{641A172D-D697-44A3-A534-BF8AEABC5167}" srcOrd="0" destOrd="0" presId="urn:microsoft.com/office/officeart/2005/8/layout/lProcess2"/>
    <dgm:cxn modelId="{7CBDF183-73C2-4250-90A8-9C5DEC942259}" srcId="{412C5282-ECB9-456C-90CE-8C283245ED8C}" destId="{71474406-91D9-4B1C-9021-DAEFB2F04773}" srcOrd="0" destOrd="0" parTransId="{77BBE4BC-A4CF-42D6-87F7-BC96BAB3AFEC}" sibTransId="{87127982-AFF2-4E9A-820A-58E2A71C124C}"/>
    <dgm:cxn modelId="{79E9B488-4356-42AB-A25E-3059B05AE11F}" srcId="{2478CE8F-2B03-457F-8833-599C9254632C}" destId="{7934F255-C048-40DF-9D0C-A4DEC27A7FE8}" srcOrd="0" destOrd="0" parTransId="{480CF9FD-D997-44A5-B56F-CBA8F6CDCA6D}" sibTransId="{AC4A25EF-671F-4B6D-B347-48ECECB4CE62}"/>
    <dgm:cxn modelId="{9A31F499-CB9F-4F86-B162-9577C89E92E5}" type="presOf" srcId="{412C5282-ECB9-456C-90CE-8C283245ED8C}" destId="{20CFF243-47ED-4266-A820-591FF7CC6CB6}" srcOrd="1" destOrd="0" presId="urn:microsoft.com/office/officeart/2005/8/layout/lProcess2"/>
    <dgm:cxn modelId="{ABDF5FAA-57E5-40BA-A57F-2B00130FE461}" type="presOf" srcId="{6820B91E-BEE5-49DC-9311-B97D4BE7DDC1}" destId="{8385038E-F446-4D72-8206-F2A6DB49ED94}" srcOrd="0" destOrd="0" presId="urn:microsoft.com/office/officeart/2005/8/layout/lProcess2"/>
    <dgm:cxn modelId="{27B41DBC-CF30-4B94-AB3F-8AE641AEEAA8}" type="presOf" srcId="{2478CE8F-2B03-457F-8833-599C9254632C}" destId="{50A3C62D-7166-4A9E-855B-B9DA67773E08}" srcOrd="1" destOrd="0" presId="urn:microsoft.com/office/officeart/2005/8/layout/lProcess2"/>
    <dgm:cxn modelId="{41B77EF6-DF18-41C6-A608-D3B688091F12}" srcId="{6820B91E-BEE5-49DC-9311-B97D4BE7DDC1}" destId="{2478CE8F-2B03-457F-8833-599C9254632C}" srcOrd="2" destOrd="0" parTransId="{4B8415FD-07AE-449F-A9D3-5875FAC00ABB}" sibTransId="{3EAE5820-9BE7-4E84-8C66-3D3E0232BF87}"/>
    <dgm:cxn modelId="{0F8FB83C-6D54-40E7-8C06-7A3B92A5379A}" type="presParOf" srcId="{8385038E-F446-4D72-8206-F2A6DB49ED94}" destId="{01389356-8FA6-44AC-8A30-41D347CB92DF}" srcOrd="0" destOrd="0" presId="urn:microsoft.com/office/officeart/2005/8/layout/lProcess2"/>
    <dgm:cxn modelId="{D1F82481-2996-41F6-BE13-9178CE93730B}" type="presParOf" srcId="{01389356-8FA6-44AC-8A30-41D347CB92DF}" destId="{6EC57D36-9A96-4B02-B1AB-ACF69ED94282}" srcOrd="0" destOrd="0" presId="urn:microsoft.com/office/officeart/2005/8/layout/lProcess2"/>
    <dgm:cxn modelId="{12922492-85EF-41C8-80C7-3D9C2FBDB138}" type="presParOf" srcId="{01389356-8FA6-44AC-8A30-41D347CB92DF}" destId="{20CFF243-47ED-4266-A820-591FF7CC6CB6}" srcOrd="1" destOrd="0" presId="urn:microsoft.com/office/officeart/2005/8/layout/lProcess2"/>
    <dgm:cxn modelId="{035BA0B6-615C-4044-9E72-69E4AC4E01AA}" type="presParOf" srcId="{01389356-8FA6-44AC-8A30-41D347CB92DF}" destId="{724CE75C-FECD-440F-B12E-8D542677EAD9}" srcOrd="2" destOrd="0" presId="urn:microsoft.com/office/officeart/2005/8/layout/lProcess2"/>
    <dgm:cxn modelId="{818B1AAA-7ACB-4DDF-B0DA-19AFD63BB0A8}" type="presParOf" srcId="{724CE75C-FECD-440F-B12E-8D542677EAD9}" destId="{1E09FAD2-BB78-478E-A085-CBDD3549904F}" srcOrd="0" destOrd="0" presId="urn:microsoft.com/office/officeart/2005/8/layout/lProcess2"/>
    <dgm:cxn modelId="{277CB713-9F08-4D57-A3F2-F2F68B25A232}" type="presParOf" srcId="{1E09FAD2-BB78-478E-A085-CBDD3549904F}" destId="{D5EAC2BA-5345-4B6F-AF57-50B25BCDDE30}" srcOrd="0" destOrd="0" presId="urn:microsoft.com/office/officeart/2005/8/layout/lProcess2"/>
    <dgm:cxn modelId="{40CF7F1D-AF23-4E68-92EB-713D25A89A53}" type="presParOf" srcId="{8385038E-F446-4D72-8206-F2A6DB49ED94}" destId="{561CE2D7-F3E6-4A20-9D96-472A93B4611B}" srcOrd="1" destOrd="0" presId="urn:microsoft.com/office/officeart/2005/8/layout/lProcess2"/>
    <dgm:cxn modelId="{9809EA1E-2A73-4E69-A63D-5FFC8FA0574B}" type="presParOf" srcId="{8385038E-F446-4D72-8206-F2A6DB49ED94}" destId="{277C284D-9412-4ED5-B074-1BC15C08FD01}" srcOrd="2" destOrd="0" presId="urn:microsoft.com/office/officeart/2005/8/layout/lProcess2"/>
    <dgm:cxn modelId="{ACFBE674-BB58-4DB1-B5EC-A6D40C4A3590}" type="presParOf" srcId="{277C284D-9412-4ED5-B074-1BC15C08FD01}" destId="{641A172D-D697-44A3-A534-BF8AEABC5167}" srcOrd="0" destOrd="0" presId="urn:microsoft.com/office/officeart/2005/8/layout/lProcess2"/>
    <dgm:cxn modelId="{C0FFB220-8823-4C10-9DF2-77807C8AFB3E}" type="presParOf" srcId="{277C284D-9412-4ED5-B074-1BC15C08FD01}" destId="{91626EF8-3F7E-4295-82DD-2F9587604A0F}" srcOrd="1" destOrd="0" presId="urn:microsoft.com/office/officeart/2005/8/layout/lProcess2"/>
    <dgm:cxn modelId="{64C55967-1CB7-4830-B641-A3EBA09089B2}" type="presParOf" srcId="{277C284D-9412-4ED5-B074-1BC15C08FD01}" destId="{4F4B2583-5E48-421A-B628-2660A2580A99}" srcOrd="2" destOrd="0" presId="urn:microsoft.com/office/officeart/2005/8/layout/lProcess2"/>
    <dgm:cxn modelId="{47DC830A-BDFC-4D80-93A6-F7FE309DD7B3}" type="presParOf" srcId="{4F4B2583-5E48-421A-B628-2660A2580A99}" destId="{BD57DD29-8FDE-4FEF-B69B-998EED24C4D5}" srcOrd="0" destOrd="0" presId="urn:microsoft.com/office/officeart/2005/8/layout/lProcess2"/>
    <dgm:cxn modelId="{CA6E00F8-AD6A-4D6C-968A-B4FA8AF6321B}" type="presParOf" srcId="{BD57DD29-8FDE-4FEF-B69B-998EED24C4D5}" destId="{FB5CCC7B-6F42-46FC-9F43-07F356BA8D8F}" srcOrd="0" destOrd="0" presId="urn:microsoft.com/office/officeart/2005/8/layout/lProcess2"/>
    <dgm:cxn modelId="{966AC1A2-CE89-449B-9DC5-61747F78060A}" type="presParOf" srcId="{8385038E-F446-4D72-8206-F2A6DB49ED94}" destId="{92AA2F6B-7B46-4B29-A92E-A150E7A87593}" srcOrd="3" destOrd="0" presId="urn:microsoft.com/office/officeart/2005/8/layout/lProcess2"/>
    <dgm:cxn modelId="{057AFCF2-43C6-4365-9435-0BF48B7F1C64}" type="presParOf" srcId="{8385038E-F446-4D72-8206-F2A6DB49ED94}" destId="{8AABF794-EA41-4B39-A98A-DCDA3A18904D}" srcOrd="4" destOrd="0" presId="urn:microsoft.com/office/officeart/2005/8/layout/lProcess2"/>
    <dgm:cxn modelId="{D224FBDE-EFF0-4144-ACC4-6B29CA495904}" type="presParOf" srcId="{8AABF794-EA41-4B39-A98A-DCDA3A18904D}" destId="{1B84BAD8-7391-4A45-A2A4-4AD24FEDF400}" srcOrd="0" destOrd="0" presId="urn:microsoft.com/office/officeart/2005/8/layout/lProcess2"/>
    <dgm:cxn modelId="{913367C1-D5AC-41F9-BAC0-017841386CAD}" type="presParOf" srcId="{8AABF794-EA41-4B39-A98A-DCDA3A18904D}" destId="{50A3C62D-7166-4A9E-855B-B9DA67773E08}" srcOrd="1" destOrd="0" presId="urn:microsoft.com/office/officeart/2005/8/layout/lProcess2"/>
    <dgm:cxn modelId="{560F4258-CBAE-4F95-B1A7-301C17159BA4}" type="presParOf" srcId="{8AABF794-EA41-4B39-A98A-DCDA3A18904D}" destId="{BCA14054-C98A-4086-ACD4-BD0E00C66219}" srcOrd="2" destOrd="0" presId="urn:microsoft.com/office/officeart/2005/8/layout/lProcess2"/>
    <dgm:cxn modelId="{F66CBA7F-92A7-4DC9-A94C-23817C2648B9}" type="presParOf" srcId="{BCA14054-C98A-4086-ACD4-BD0E00C66219}" destId="{693E9E55-0DED-4747-953D-EC562EAB652F}" srcOrd="0" destOrd="0" presId="urn:microsoft.com/office/officeart/2005/8/layout/lProcess2"/>
    <dgm:cxn modelId="{02DFD615-6191-4D76-AFC8-B90619C30F25}" type="presParOf" srcId="{693E9E55-0DED-4747-953D-EC562EAB652F}" destId="{70CCE4A6-6D3C-4949-96CC-E70786D16D7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D7121-F1E0-4B99-9308-E721CEF43CCB}" type="doc">
      <dgm:prSet loTypeId="urn:microsoft.com/office/officeart/2008/layout/PictureAccentList" loCatId="list" qsTypeId="urn:microsoft.com/office/officeart/2005/8/quickstyle/simple1" qsCatId="simple" csTypeId="urn:microsoft.com/office/officeart/2005/8/colors/accent3_5" csCatId="accent3" phldr="1"/>
      <dgm:spPr/>
      <dgm:t>
        <a:bodyPr/>
        <a:lstStyle/>
        <a:p>
          <a:endParaRPr lang="en-US"/>
        </a:p>
      </dgm:t>
    </dgm:pt>
    <dgm:pt modelId="{C8084E0A-E1EA-4612-B9B9-48725DD110CD}">
      <dgm:prSet phldrT="[Text]"/>
      <dgm:spPr/>
      <dgm:t>
        <a:bodyPr/>
        <a:lstStyle/>
        <a:p>
          <a:r>
            <a:rPr lang="hy-AM" b="1" dirty="0">
              <a:solidFill>
                <a:schemeClr val="tx1"/>
              </a:solidFill>
              <a:latin typeface="Arial" panose="020B0604020202020204" pitchFamily="34" charset="0"/>
              <a:cs typeface="Arial" panose="020B0604020202020204" pitchFamily="34" charset="0"/>
            </a:rPr>
            <a:t>ԴԵՊԻ ՆԵՐԱՌՈՒՄ</a:t>
          </a:r>
          <a:endParaRPr lang="en-US" b="1" dirty="0">
            <a:solidFill>
              <a:schemeClr val="tx1"/>
            </a:solidFill>
          </a:endParaRPr>
        </a:p>
      </dgm:t>
    </dgm:pt>
    <dgm:pt modelId="{7B14AC61-A756-40D5-B195-D63CDD728B50}" type="parTrans" cxnId="{F6577B1C-311C-469A-B860-CF14C1F9D438}">
      <dgm:prSet/>
      <dgm:spPr/>
      <dgm:t>
        <a:bodyPr/>
        <a:lstStyle/>
        <a:p>
          <a:endParaRPr lang="en-US"/>
        </a:p>
      </dgm:t>
    </dgm:pt>
    <dgm:pt modelId="{D65E922A-E10B-448B-BB7D-4FF0AC6AC478}" type="sibTrans" cxnId="{F6577B1C-311C-469A-B860-CF14C1F9D438}">
      <dgm:prSet/>
      <dgm:spPr/>
      <dgm:t>
        <a:bodyPr/>
        <a:lstStyle/>
        <a:p>
          <a:endParaRPr lang="en-US"/>
        </a:p>
      </dgm:t>
    </dgm:pt>
    <dgm:pt modelId="{833E7540-E0EB-4F54-A158-F3FEEF28573D}">
      <dgm:prSet phldrT="[Text]"/>
      <dgm:spPr/>
      <dgm:t>
        <a:bodyPr/>
        <a:lstStyle/>
        <a:p>
          <a:r>
            <a:rPr lang="hy-AM" b="1" dirty="0">
              <a:solidFill>
                <a:schemeClr val="bg1"/>
              </a:solidFill>
              <a:latin typeface="Arial" panose="020B0604020202020204" pitchFamily="34" charset="0"/>
              <a:cs typeface="Arial" panose="020B0604020202020204" pitchFamily="34" charset="0"/>
            </a:rPr>
            <a:t>ՀԱՎԱՍԱՐՈՒԹՅՈՒՆ</a:t>
          </a:r>
          <a:endParaRPr lang="en-US" b="1" dirty="0">
            <a:solidFill>
              <a:schemeClr val="bg1"/>
            </a:solidFill>
          </a:endParaRPr>
        </a:p>
      </dgm:t>
    </dgm:pt>
    <dgm:pt modelId="{65C75B38-AFEB-4896-9C1E-C93A7AEC28CE}" type="parTrans" cxnId="{646FBF7B-233D-4A70-A9EE-AF6EECB645C2}">
      <dgm:prSet/>
      <dgm:spPr/>
      <dgm:t>
        <a:bodyPr/>
        <a:lstStyle/>
        <a:p>
          <a:endParaRPr lang="en-US"/>
        </a:p>
      </dgm:t>
    </dgm:pt>
    <dgm:pt modelId="{6051A589-2595-479B-A751-FB67FF168233}" type="sibTrans" cxnId="{646FBF7B-233D-4A70-A9EE-AF6EECB645C2}">
      <dgm:prSet/>
      <dgm:spPr/>
      <dgm:t>
        <a:bodyPr/>
        <a:lstStyle/>
        <a:p>
          <a:endParaRPr lang="en-US"/>
        </a:p>
      </dgm:t>
    </dgm:pt>
    <dgm:pt modelId="{A63AC046-DAED-4B30-B6ED-D037B0560F58}">
      <dgm:prSet phldrT="[Text]"/>
      <dgm:spPr/>
      <dgm:t>
        <a:bodyPr/>
        <a:lstStyle/>
        <a:p>
          <a:r>
            <a:rPr lang="hy-AM" b="1" dirty="0">
              <a:solidFill>
                <a:schemeClr val="bg1"/>
              </a:solidFill>
              <a:latin typeface="Arial" panose="020B0604020202020204" pitchFamily="34" charset="0"/>
              <a:cs typeface="Arial" panose="020B0604020202020204" pitchFamily="34" charset="0"/>
            </a:rPr>
            <a:t>ԱՐԴԱՐՈՒԹՅՈՒՆ</a:t>
          </a:r>
          <a:endParaRPr lang="en-US" b="1" dirty="0">
            <a:solidFill>
              <a:schemeClr val="bg1"/>
            </a:solidFill>
          </a:endParaRPr>
        </a:p>
      </dgm:t>
    </dgm:pt>
    <dgm:pt modelId="{1A484AC1-BC2E-4204-8CBE-DBD5F1455550}" type="parTrans" cxnId="{3D02F621-C05C-4B45-885D-F580BA9A8569}">
      <dgm:prSet/>
      <dgm:spPr/>
      <dgm:t>
        <a:bodyPr/>
        <a:lstStyle/>
        <a:p>
          <a:endParaRPr lang="en-US"/>
        </a:p>
      </dgm:t>
    </dgm:pt>
    <dgm:pt modelId="{DF26C5D3-D1EC-4213-934F-7F713F08E9E4}" type="sibTrans" cxnId="{3D02F621-C05C-4B45-885D-F580BA9A8569}">
      <dgm:prSet/>
      <dgm:spPr/>
      <dgm:t>
        <a:bodyPr/>
        <a:lstStyle/>
        <a:p>
          <a:endParaRPr lang="en-US"/>
        </a:p>
      </dgm:t>
    </dgm:pt>
    <dgm:pt modelId="{0DCFCDBB-308F-4C98-BBB8-D95120279AAF}">
      <dgm:prSet phldrT="[Text]"/>
      <dgm:spPr/>
      <dgm:t>
        <a:bodyPr/>
        <a:lstStyle/>
        <a:p>
          <a:r>
            <a:rPr lang="hy-AM" b="1" dirty="0">
              <a:solidFill>
                <a:schemeClr val="bg1"/>
              </a:solidFill>
              <a:latin typeface="Arial" panose="020B0604020202020204" pitchFamily="34" charset="0"/>
              <a:cs typeface="Arial" panose="020B0604020202020204" pitchFamily="34" charset="0"/>
            </a:rPr>
            <a:t>ՍՈՑԻԱԼԱԿԱՆ ԱՐԴԱՐՈՒԹՅՈՒՆ</a:t>
          </a:r>
          <a:endParaRPr lang="en-US" b="1" dirty="0">
            <a:solidFill>
              <a:schemeClr val="bg1"/>
            </a:solidFill>
          </a:endParaRPr>
        </a:p>
      </dgm:t>
    </dgm:pt>
    <dgm:pt modelId="{49B8EE00-9F21-40F8-AF00-5170EC7126B8}" type="parTrans" cxnId="{FA4FA361-7D30-4157-A74B-71CCF4D781EF}">
      <dgm:prSet/>
      <dgm:spPr/>
      <dgm:t>
        <a:bodyPr/>
        <a:lstStyle/>
        <a:p>
          <a:endParaRPr lang="en-US"/>
        </a:p>
      </dgm:t>
    </dgm:pt>
    <dgm:pt modelId="{021DD45F-754F-4A7C-A910-900B972127BF}" type="sibTrans" cxnId="{FA4FA361-7D30-4157-A74B-71CCF4D781EF}">
      <dgm:prSet/>
      <dgm:spPr/>
      <dgm:t>
        <a:bodyPr/>
        <a:lstStyle/>
        <a:p>
          <a:endParaRPr lang="en-US"/>
        </a:p>
      </dgm:t>
    </dgm:pt>
    <dgm:pt modelId="{91CA546D-537D-42E7-94FD-0AB578DED521}" type="pres">
      <dgm:prSet presAssocID="{02DD7121-F1E0-4B99-9308-E721CEF43CCB}" presName="layout" presStyleCnt="0">
        <dgm:presLayoutVars>
          <dgm:chMax/>
          <dgm:chPref/>
          <dgm:dir/>
          <dgm:animOne val="branch"/>
          <dgm:animLvl val="lvl"/>
          <dgm:resizeHandles/>
        </dgm:presLayoutVars>
      </dgm:prSet>
      <dgm:spPr/>
    </dgm:pt>
    <dgm:pt modelId="{46BAB962-E02B-4A8D-A800-E6A3AA328714}" type="pres">
      <dgm:prSet presAssocID="{C8084E0A-E1EA-4612-B9B9-48725DD110CD}" presName="root" presStyleCnt="0">
        <dgm:presLayoutVars>
          <dgm:chMax/>
          <dgm:chPref val="4"/>
        </dgm:presLayoutVars>
      </dgm:prSet>
      <dgm:spPr/>
    </dgm:pt>
    <dgm:pt modelId="{CFBBD376-198D-4247-8A82-62C81DE4203B}" type="pres">
      <dgm:prSet presAssocID="{C8084E0A-E1EA-4612-B9B9-48725DD110CD}" presName="rootComposite" presStyleCnt="0">
        <dgm:presLayoutVars/>
      </dgm:prSet>
      <dgm:spPr/>
    </dgm:pt>
    <dgm:pt modelId="{74761696-572A-47BD-B2A2-ED4B0ED13159}" type="pres">
      <dgm:prSet presAssocID="{C8084E0A-E1EA-4612-B9B9-48725DD110CD}" presName="rootText" presStyleLbl="node0" presStyleIdx="0" presStyleCnt="1" custLinFactNeighborX="-486" custLinFactNeighborY="9167">
        <dgm:presLayoutVars>
          <dgm:chMax/>
          <dgm:chPref val="4"/>
        </dgm:presLayoutVars>
      </dgm:prSet>
      <dgm:spPr/>
    </dgm:pt>
    <dgm:pt modelId="{073BB5FB-1E01-43DC-B793-40AB76828BE8}" type="pres">
      <dgm:prSet presAssocID="{C8084E0A-E1EA-4612-B9B9-48725DD110CD}" presName="childShape" presStyleCnt="0">
        <dgm:presLayoutVars>
          <dgm:chMax val="0"/>
          <dgm:chPref val="0"/>
        </dgm:presLayoutVars>
      </dgm:prSet>
      <dgm:spPr/>
    </dgm:pt>
    <dgm:pt modelId="{CB96A47B-2239-4735-85BF-CEA5EDDFB645}" type="pres">
      <dgm:prSet presAssocID="{833E7540-E0EB-4F54-A158-F3FEEF28573D}" presName="childComposite" presStyleCnt="0">
        <dgm:presLayoutVars>
          <dgm:chMax val="0"/>
          <dgm:chPref val="0"/>
        </dgm:presLayoutVars>
      </dgm:prSet>
      <dgm:spPr/>
    </dgm:pt>
    <dgm:pt modelId="{A844FA36-6CB2-49B0-8663-9395AAD9DDAE}" type="pres">
      <dgm:prSet presAssocID="{833E7540-E0EB-4F54-A158-F3FEEF28573D}"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ales of justice with solid fill"/>
        </a:ext>
      </dgm:extLst>
    </dgm:pt>
    <dgm:pt modelId="{ED2B223C-3D29-4499-AA59-7ED9F644CB2E}" type="pres">
      <dgm:prSet presAssocID="{833E7540-E0EB-4F54-A158-F3FEEF28573D}" presName="childText" presStyleLbl="lnNode1" presStyleIdx="0" presStyleCnt="3">
        <dgm:presLayoutVars>
          <dgm:chMax val="0"/>
          <dgm:chPref val="0"/>
          <dgm:bulletEnabled val="1"/>
        </dgm:presLayoutVars>
      </dgm:prSet>
      <dgm:spPr/>
    </dgm:pt>
    <dgm:pt modelId="{CDC03C63-5962-4966-8A01-8EC4C412AF5C}" type="pres">
      <dgm:prSet presAssocID="{A63AC046-DAED-4B30-B6ED-D037B0560F58}" presName="childComposite" presStyleCnt="0">
        <dgm:presLayoutVars>
          <dgm:chMax val="0"/>
          <dgm:chPref val="0"/>
        </dgm:presLayoutVars>
      </dgm:prSet>
      <dgm:spPr/>
    </dgm:pt>
    <dgm:pt modelId="{9A5A0C6D-535F-4643-91DC-FA47BCCFEF7F}" type="pres">
      <dgm:prSet presAssocID="{A63AC046-DAED-4B30-B6ED-D037B0560F58}"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0E2AC046-CD48-4F6E-A76E-0F1EE988737A}" type="pres">
      <dgm:prSet presAssocID="{A63AC046-DAED-4B30-B6ED-D037B0560F58}" presName="childText" presStyleLbl="lnNode1" presStyleIdx="1" presStyleCnt="3">
        <dgm:presLayoutVars>
          <dgm:chMax val="0"/>
          <dgm:chPref val="0"/>
          <dgm:bulletEnabled val="1"/>
        </dgm:presLayoutVars>
      </dgm:prSet>
      <dgm:spPr/>
    </dgm:pt>
    <dgm:pt modelId="{8D34CD00-4587-47E7-8EE2-01DE83E93876}" type="pres">
      <dgm:prSet presAssocID="{0DCFCDBB-308F-4C98-BBB8-D95120279AAF}" presName="childComposite" presStyleCnt="0">
        <dgm:presLayoutVars>
          <dgm:chMax val="0"/>
          <dgm:chPref val="0"/>
        </dgm:presLayoutVars>
      </dgm:prSet>
      <dgm:spPr/>
    </dgm:pt>
    <dgm:pt modelId="{4B3739F5-AD8F-4174-BFBA-4A03594249FE}" type="pres">
      <dgm:prSet presAssocID="{0DCFCDBB-308F-4C98-BBB8-D95120279AAF}"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with solid fill"/>
        </a:ext>
      </dgm:extLst>
    </dgm:pt>
    <dgm:pt modelId="{34013B2F-33D5-4A60-A034-B0F5F2BDFCB5}" type="pres">
      <dgm:prSet presAssocID="{0DCFCDBB-308F-4C98-BBB8-D95120279AAF}" presName="childText" presStyleLbl="lnNode1" presStyleIdx="2" presStyleCnt="3" custLinFactNeighborX="-623" custLinFactNeighborY="-1539">
        <dgm:presLayoutVars>
          <dgm:chMax val="0"/>
          <dgm:chPref val="0"/>
          <dgm:bulletEnabled val="1"/>
        </dgm:presLayoutVars>
      </dgm:prSet>
      <dgm:spPr/>
    </dgm:pt>
  </dgm:ptLst>
  <dgm:cxnLst>
    <dgm:cxn modelId="{F6577B1C-311C-469A-B860-CF14C1F9D438}" srcId="{02DD7121-F1E0-4B99-9308-E721CEF43CCB}" destId="{C8084E0A-E1EA-4612-B9B9-48725DD110CD}" srcOrd="0" destOrd="0" parTransId="{7B14AC61-A756-40D5-B195-D63CDD728B50}" sibTransId="{D65E922A-E10B-448B-BB7D-4FF0AC6AC478}"/>
    <dgm:cxn modelId="{9987EB20-D7F0-4A2F-AF4B-668877471403}" type="presOf" srcId="{C8084E0A-E1EA-4612-B9B9-48725DD110CD}" destId="{74761696-572A-47BD-B2A2-ED4B0ED13159}" srcOrd="0" destOrd="0" presId="urn:microsoft.com/office/officeart/2008/layout/PictureAccentList"/>
    <dgm:cxn modelId="{3D02F621-C05C-4B45-885D-F580BA9A8569}" srcId="{C8084E0A-E1EA-4612-B9B9-48725DD110CD}" destId="{A63AC046-DAED-4B30-B6ED-D037B0560F58}" srcOrd="1" destOrd="0" parTransId="{1A484AC1-BC2E-4204-8CBE-DBD5F1455550}" sibTransId="{DF26C5D3-D1EC-4213-934F-7F713F08E9E4}"/>
    <dgm:cxn modelId="{0D66475E-B765-4372-8F49-64FCCD5244F4}" type="presOf" srcId="{02DD7121-F1E0-4B99-9308-E721CEF43CCB}" destId="{91CA546D-537D-42E7-94FD-0AB578DED521}" srcOrd="0" destOrd="0" presId="urn:microsoft.com/office/officeart/2008/layout/PictureAccentList"/>
    <dgm:cxn modelId="{FA4FA361-7D30-4157-A74B-71CCF4D781EF}" srcId="{C8084E0A-E1EA-4612-B9B9-48725DD110CD}" destId="{0DCFCDBB-308F-4C98-BBB8-D95120279AAF}" srcOrd="2" destOrd="0" parTransId="{49B8EE00-9F21-40F8-AF00-5170EC7126B8}" sibTransId="{021DD45F-754F-4A7C-A910-900B972127BF}"/>
    <dgm:cxn modelId="{34E09B64-A8FE-4631-B1AC-C71582B9EAD5}" type="presOf" srcId="{A63AC046-DAED-4B30-B6ED-D037B0560F58}" destId="{0E2AC046-CD48-4F6E-A76E-0F1EE988737A}" srcOrd="0" destOrd="0" presId="urn:microsoft.com/office/officeart/2008/layout/PictureAccentList"/>
    <dgm:cxn modelId="{1195777A-BB83-4EFD-B785-B93469DF14E7}" type="presOf" srcId="{833E7540-E0EB-4F54-A158-F3FEEF28573D}" destId="{ED2B223C-3D29-4499-AA59-7ED9F644CB2E}" srcOrd="0" destOrd="0" presId="urn:microsoft.com/office/officeart/2008/layout/PictureAccentList"/>
    <dgm:cxn modelId="{646FBF7B-233D-4A70-A9EE-AF6EECB645C2}" srcId="{C8084E0A-E1EA-4612-B9B9-48725DD110CD}" destId="{833E7540-E0EB-4F54-A158-F3FEEF28573D}" srcOrd="0" destOrd="0" parTransId="{65C75B38-AFEB-4896-9C1E-C93A7AEC28CE}" sibTransId="{6051A589-2595-479B-A751-FB67FF168233}"/>
    <dgm:cxn modelId="{9F83D5EA-EEF7-4081-9530-00F577EAD7AA}" type="presOf" srcId="{0DCFCDBB-308F-4C98-BBB8-D95120279AAF}" destId="{34013B2F-33D5-4A60-A034-B0F5F2BDFCB5}" srcOrd="0" destOrd="0" presId="urn:microsoft.com/office/officeart/2008/layout/PictureAccentList"/>
    <dgm:cxn modelId="{D1B8022A-7A71-4B8D-AE2C-CACC524F3345}" type="presParOf" srcId="{91CA546D-537D-42E7-94FD-0AB578DED521}" destId="{46BAB962-E02B-4A8D-A800-E6A3AA328714}" srcOrd="0" destOrd="0" presId="urn:microsoft.com/office/officeart/2008/layout/PictureAccentList"/>
    <dgm:cxn modelId="{B073A570-D4E6-476A-9D77-95CFF9A28890}" type="presParOf" srcId="{46BAB962-E02B-4A8D-A800-E6A3AA328714}" destId="{CFBBD376-198D-4247-8A82-62C81DE4203B}" srcOrd="0" destOrd="0" presId="urn:microsoft.com/office/officeart/2008/layout/PictureAccentList"/>
    <dgm:cxn modelId="{C72DCC4D-FBDA-415C-8E77-C9AAEAEA609B}" type="presParOf" srcId="{CFBBD376-198D-4247-8A82-62C81DE4203B}" destId="{74761696-572A-47BD-B2A2-ED4B0ED13159}" srcOrd="0" destOrd="0" presId="urn:microsoft.com/office/officeart/2008/layout/PictureAccentList"/>
    <dgm:cxn modelId="{462A99BD-CA34-4ADA-91F2-A1CCE9B4FCC5}" type="presParOf" srcId="{46BAB962-E02B-4A8D-A800-E6A3AA328714}" destId="{073BB5FB-1E01-43DC-B793-40AB76828BE8}" srcOrd="1" destOrd="0" presId="urn:microsoft.com/office/officeart/2008/layout/PictureAccentList"/>
    <dgm:cxn modelId="{99A6F95B-B86F-458A-AC77-3A5045BDFBAC}" type="presParOf" srcId="{073BB5FB-1E01-43DC-B793-40AB76828BE8}" destId="{CB96A47B-2239-4735-85BF-CEA5EDDFB645}" srcOrd="0" destOrd="0" presId="urn:microsoft.com/office/officeart/2008/layout/PictureAccentList"/>
    <dgm:cxn modelId="{DCB4506F-BDE4-4777-A0F7-B6EC8A0072DB}" type="presParOf" srcId="{CB96A47B-2239-4735-85BF-CEA5EDDFB645}" destId="{A844FA36-6CB2-49B0-8663-9395AAD9DDAE}" srcOrd="0" destOrd="0" presId="urn:microsoft.com/office/officeart/2008/layout/PictureAccentList"/>
    <dgm:cxn modelId="{FA69179D-D92E-40E2-82EC-14338EB74F61}" type="presParOf" srcId="{CB96A47B-2239-4735-85BF-CEA5EDDFB645}" destId="{ED2B223C-3D29-4499-AA59-7ED9F644CB2E}" srcOrd="1" destOrd="0" presId="urn:microsoft.com/office/officeart/2008/layout/PictureAccentList"/>
    <dgm:cxn modelId="{78FB644C-6DB3-42A3-ADA4-72A1B1B12C2B}" type="presParOf" srcId="{073BB5FB-1E01-43DC-B793-40AB76828BE8}" destId="{CDC03C63-5962-4966-8A01-8EC4C412AF5C}" srcOrd="1" destOrd="0" presId="urn:microsoft.com/office/officeart/2008/layout/PictureAccentList"/>
    <dgm:cxn modelId="{EA18AEB7-7650-4CBC-8C99-81E04BD82573}" type="presParOf" srcId="{CDC03C63-5962-4966-8A01-8EC4C412AF5C}" destId="{9A5A0C6D-535F-4643-91DC-FA47BCCFEF7F}" srcOrd="0" destOrd="0" presId="urn:microsoft.com/office/officeart/2008/layout/PictureAccentList"/>
    <dgm:cxn modelId="{086317B9-167C-44C1-AD23-674F26330722}" type="presParOf" srcId="{CDC03C63-5962-4966-8A01-8EC4C412AF5C}" destId="{0E2AC046-CD48-4F6E-A76E-0F1EE988737A}" srcOrd="1" destOrd="0" presId="urn:microsoft.com/office/officeart/2008/layout/PictureAccentList"/>
    <dgm:cxn modelId="{DD4C0437-688B-470C-A851-A8F501ED7C8E}" type="presParOf" srcId="{073BB5FB-1E01-43DC-B793-40AB76828BE8}" destId="{8D34CD00-4587-47E7-8EE2-01DE83E93876}" srcOrd="2" destOrd="0" presId="urn:microsoft.com/office/officeart/2008/layout/PictureAccentList"/>
    <dgm:cxn modelId="{747F2B89-7943-4CB1-A875-1B1737136404}" type="presParOf" srcId="{8D34CD00-4587-47E7-8EE2-01DE83E93876}" destId="{4B3739F5-AD8F-4174-BFBA-4A03594249FE}" srcOrd="0" destOrd="0" presId="urn:microsoft.com/office/officeart/2008/layout/PictureAccentList"/>
    <dgm:cxn modelId="{58B17DE9-7F6E-465D-96CD-9C1269A15FB2}" type="presParOf" srcId="{8D34CD00-4587-47E7-8EE2-01DE83E93876}" destId="{34013B2F-33D5-4A60-A034-B0F5F2BDFCB5}" srcOrd="1" destOrd="0" presId="urn:microsoft.com/office/officeart/2008/layout/PictureAccentList"/>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12F52F-95BB-489B-8CED-E7EE08DC6F1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C3217DC-2C89-42D8-991C-C41712635A29}">
      <dgm:prSet phldrT="[Text]" custT="1"/>
      <dgm:spPr/>
      <dgm:t>
        <a:bodyPr/>
        <a:lstStyle/>
        <a:p>
          <a:r>
            <a:rPr lang="hy-AM" sz="2400" b="1" dirty="0">
              <a:latin typeface="Arial" panose="020B0604020202020204" pitchFamily="34" charset="0"/>
              <a:cs typeface="Arial" panose="020B0604020202020204" pitchFamily="34" charset="0"/>
            </a:rPr>
            <a:t>Բաց հարցերը ձևավորվում են</a:t>
          </a:r>
          <a:endParaRPr lang="en-US" sz="2400" dirty="0"/>
        </a:p>
      </dgm:t>
    </dgm:pt>
    <dgm:pt modelId="{2DAF9044-93CE-4175-974A-2CA83D1E9038}" type="parTrans" cxnId="{6D87B2A1-E2A7-4E81-93A8-4CB5AB9CAF36}">
      <dgm:prSet/>
      <dgm:spPr/>
      <dgm:t>
        <a:bodyPr/>
        <a:lstStyle/>
        <a:p>
          <a:endParaRPr lang="en-US"/>
        </a:p>
      </dgm:t>
    </dgm:pt>
    <dgm:pt modelId="{34DEC4F3-81C0-4C3C-8885-BACAB449A4E5}" type="sibTrans" cxnId="{6D87B2A1-E2A7-4E81-93A8-4CB5AB9CAF36}">
      <dgm:prSet/>
      <dgm:spPr/>
      <dgm:t>
        <a:bodyPr/>
        <a:lstStyle/>
        <a:p>
          <a:endParaRPr lang="en-US"/>
        </a:p>
      </dgm:t>
    </dgm:pt>
    <dgm:pt modelId="{D80262E8-FA42-4C17-9F5D-02BA56CA9475}">
      <dgm:prSet phldrT="[Text]" custT="1"/>
      <dgm:spPr/>
      <dgm:t>
        <a:bodyPr/>
        <a:lstStyle/>
        <a:p>
          <a:r>
            <a:rPr lang="hy-AM" sz="1800" dirty="0">
              <a:latin typeface="Arial" panose="020B0604020202020204" pitchFamily="34" charset="0"/>
              <a:cs typeface="Arial" panose="020B0604020202020204" pitchFamily="34" charset="0"/>
            </a:rPr>
            <a:t>Ինչու՞</a:t>
          </a:r>
          <a:endParaRPr lang="en-US" sz="1800" dirty="0"/>
        </a:p>
      </dgm:t>
    </dgm:pt>
    <dgm:pt modelId="{E77C0C24-C1D3-42B0-9A4A-B7900EEF0DA0}" type="parTrans" cxnId="{C49CA769-BC80-4B4D-8030-DE7F724F5E08}">
      <dgm:prSet/>
      <dgm:spPr/>
      <dgm:t>
        <a:bodyPr/>
        <a:lstStyle/>
        <a:p>
          <a:endParaRPr lang="en-US"/>
        </a:p>
      </dgm:t>
    </dgm:pt>
    <dgm:pt modelId="{46070FEC-0907-4E0F-B103-2DE40249991A}" type="sibTrans" cxnId="{C49CA769-BC80-4B4D-8030-DE7F724F5E08}">
      <dgm:prSet/>
      <dgm:spPr/>
      <dgm:t>
        <a:bodyPr/>
        <a:lstStyle/>
        <a:p>
          <a:endParaRPr lang="en-US"/>
        </a:p>
      </dgm:t>
    </dgm:pt>
    <dgm:pt modelId="{0CDE1EC5-2DD8-430C-BC4C-CEDC5ACE2152}">
      <dgm:prSet phldrT="[Text]" custT="1"/>
      <dgm:spPr/>
      <dgm:t>
        <a:bodyPr/>
        <a:lstStyle/>
        <a:p>
          <a:r>
            <a:rPr lang="hy-AM" sz="1800" dirty="0">
              <a:latin typeface="Arial" panose="020B0604020202020204" pitchFamily="34" charset="0"/>
              <a:cs typeface="Arial" panose="020B0604020202020204" pitchFamily="34" charset="0"/>
            </a:rPr>
            <a:t>Բացատրեք</a:t>
          </a:r>
          <a:endParaRPr lang="en-US" sz="1800" dirty="0"/>
        </a:p>
      </dgm:t>
    </dgm:pt>
    <dgm:pt modelId="{8C7894FD-134E-45AD-8072-5B781379CEB3}" type="parTrans" cxnId="{379A1130-1555-47CF-8670-E08B6DC2DD54}">
      <dgm:prSet/>
      <dgm:spPr/>
      <dgm:t>
        <a:bodyPr/>
        <a:lstStyle/>
        <a:p>
          <a:endParaRPr lang="en-US"/>
        </a:p>
      </dgm:t>
    </dgm:pt>
    <dgm:pt modelId="{64E7CB8D-3E53-4452-9C60-A5FD88756927}" type="sibTrans" cxnId="{379A1130-1555-47CF-8670-E08B6DC2DD54}">
      <dgm:prSet/>
      <dgm:spPr/>
      <dgm:t>
        <a:bodyPr/>
        <a:lstStyle/>
        <a:p>
          <a:endParaRPr lang="en-US"/>
        </a:p>
      </dgm:t>
    </dgm:pt>
    <dgm:pt modelId="{47332DF2-3FCC-456A-9BD5-C0AEDE2B3E69}">
      <dgm:prSet phldrT="[Text]" custT="1"/>
      <dgm:spPr/>
      <dgm:t>
        <a:bodyPr/>
        <a:lstStyle/>
        <a:p>
          <a:r>
            <a:rPr lang="hy-AM" sz="2400" b="1" dirty="0">
              <a:latin typeface="Arial" panose="020B0604020202020204" pitchFamily="34" charset="0"/>
              <a:cs typeface="Arial" panose="020B0604020202020204" pitchFamily="34" charset="0"/>
            </a:rPr>
            <a:t>Փակ հարցերը ձևավորվում են</a:t>
          </a:r>
          <a:endParaRPr lang="en-US" sz="2400" dirty="0"/>
        </a:p>
      </dgm:t>
    </dgm:pt>
    <dgm:pt modelId="{BA57CA47-8F87-4FFA-AFFD-550B80CA62B9}" type="parTrans" cxnId="{3902D111-E129-4F7D-A2F2-F71C278530B8}">
      <dgm:prSet/>
      <dgm:spPr/>
      <dgm:t>
        <a:bodyPr/>
        <a:lstStyle/>
        <a:p>
          <a:endParaRPr lang="en-US"/>
        </a:p>
      </dgm:t>
    </dgm:pt>
    <dgm:pt modelId="{D49F455C-D45D-4283-A338-834C93DB53DD}" type="sibTrans" cxnId="{3902D111-E129-4F7D-A2F2-F71C278530B8}">
      <dgm:prSet/>
      <dgm:spPr/>
      <dgm:t>
        <a:bodyPr/>
        <a:lstStyle/>
        <a:p>
          <a:endParaRPr lang="en-US"/>
        </a:p>
      </dgm:t>
    </dgm:pt>
    <dgm:pt modelId="{1F1F96B3-589F-412D-A7AD-AE5AA56E8188}">
      <dgm:prSet phldrT="[Text]" custT="1"/>
      <dgm:spPr/>
      <dgm:t>
        <a:bodyPr/>
        <a:lstStyle/>
        <a:p>
          <a:r>
            <a:rPr lang="hy-AM" sz="1800" dirty="0">
              <a:latin typeface="Arial" panose="020B0604020202020204" pitchFamily="34" charset="0"/>
              <a:cs typeface="Arial" panose="020B0604020202020204" pitchFamily="34" charset="0"/>
            </a:rPr>
            <a:t>Են</a:t>
          </a:r>
          <a:endParaRPr lang="en-US" sz="1800" dirty="0"/>
        </a:p>
      </dgm:t>
    </dgm:pt>
    <dgm:pt modelId="{B0BBC2CE-038A-40E4-89CF-9AF1C5CF1BCD}" type="parTrans" cxnId="{C62F3CE1-92C2-4F94-AE73-FEF741F6E670}">
      <dgm:prSet/>
      <dgm:spPr/>
      <dgm:t>
        <a:bodyPr/>
        <a:lstStyle/>
        <a:p>
          <a:endParaRPr lang="en-US"/>
        </a:p>
      </dgm:t>
    </dgm:pt>
    <dgm:pt modelId="{49F79045-29B1-44B3-AE2A-E0C6C0119338}" type="sibTrans" cxnId="{C62F3CE1-92C2-4F94-AE73-FEF741F6E670}">
      <dgm:prSet/>
      <dgm:spPr/>
      <dgm:t>
        <a:bodyPr/>
        <a:lstStyle/>
        <a:p>
          <a:endParaRPr lang="en-US"/>
        </a:p>
      </dgm:t>
    </dgm:pt>
    <dgm:pt modelId="{22DAD223-1A5D-4489-8AF4-94BFEE9814A4}">
      <dgm:prSet custT="1"/>
      <dgm:spPr/>
      <dgm:t>
        <a:bodyPr/>
        <a:lstStyle/>
        <a:p>
          <a:r>
            <a:rPr lang="hy-AM" sz="1800" dirty="0">
              <a:latin typeface="Arial" panose="020B0604020202020204" pitchFamily="34" charset="0"/>
              <a:cs typeface="Arial" panose="020B0604020202020204" pitchFamily="34" charset="0"/>
            </a:rPr>
            <a:t>Ինչպե՞ս</a:t>
          </a:r>
          <a:endParaRPr lang="en-US" sz="1800" dirty="0">
            <a:latin typeface="Arial" panose="020B0604020202020204" pitchFamily="34" charset="0"/>
            <a:cs typeface="Arial" panose="020B0604020202020204" pitchFamily="34" charset="0"/>
          </a:endParaRPr>
        </a:p>
      </dgm:t>
    </dgm:pt>
    <dgm:pt modelId="{E1FEF48C-F84B-40DE-8009-A6523E872A94}" type="parTrans" cxnId="{0544280D-CDCF-4822-B3C6-7AAC821930C1}">
      <dgm:prSet/>
      <dgm:spPr/>
      <dgm:t>
        <a:bodyPr/>
        <a:lstStyle/>
        <a:p>
          <a:endParaRPr lang="en-US"/>
        </a:p>
      </dgm:t>
    </dgm:pt>
    <dgm:pt modelId="{6F4D642B-3902-441D-8C7D-860DCF07F439}" type="sibTrans" cxnId="{0544280D-CDCF-4822-B3C6-7AAC821930C1}">
      <dgm:prSet/>
      <dgm:spPr/>
      <dgm:t>
        <a:bodyPr/>
        <a:lstStyle/>
        <a:p>
          <a:endParaRPr lang="en-US"/>
        </a:p>
      </dgm:t>
    </dgm:pt>
    <dgm:pt modelId="{C43FE58C-E8B9-4404-A6E8-A174BA497F41}">
      <dgm:prSet custT="1"/>
      <dgm:spPr/>
      <dgm:t>
        <a:bodyPr/>
        <a:lstStyle/>
        <a:p>
          <a:r>
            <a:rPr lang="hy-AM" sz="1800" dirty="0">
              <a:latin typeface="Arial" panose="020B0604020202020204" pitchFamily="34" charset="0"/>
              <a:cs typeface="Arial" panose="020B0604020202020204" pitchFamily="34" charset="0"/>
            </a:rPr>
            <a:t>Ի՞նչ</a:t>
          </a:r>
          <a:endParaRPr lang="en-US" sz="1800" dirty="0">
            <a:latin typeface="Arial" panose="020B0604020202020204" pitchFamily="34" charset="0"/>
            <a:cs typeface="Arial" panose="020B0604020202020204" pitchFamily="34" charset="0"/>
          </a:endParaRPr>
        </a:p>
      </dgm:t>
    </dgm:pt>
    <dgm:pt modelId="{A8D0440A-1D86-43EE-AE9E-47C9D5EB6D96}" type="parTrans" cxnId="{9D255561-BF0D-433C-9643-0A944CE63693}">
      <dgm:prSet/>
      <dgm:spPr/>
      <dgm:t>
        <a:bodyPr/>
        <a:lstStyle/>
        <a:p>
          <a:endParaRPr lang="en-US"/>
        </a:p>
      </dgm:t>
    </dgm:pt>
    <dgm:pt modelId="{D598E5DE-AFA6-485D-8CDF-815C98E33031}" type="sibTrans" cxnId="{9D255561-BF0D-433C-9643-0A944CE63693}">
      <dgm:prSet/>
      <dgm:spPr/>
      <dgm:t>
        <a:bodyPr/>
        <a:lstStyle/>
        <a:p>
          <a:endParaRPr lang="en-US"/>
        </a:p>
      </dgm:t>
    </dgm:pt>
    <dgm:pt modelId="{D0E51EE7-B13F-4E79-A53C-31252A2287CA}">
      <dgm:prSet custT="1"/>
      <dgm:spPr/>
      <dgm:t>
        <a:bodyPr/>
        <a:lstStyle/>
        <a:p>
          <a:r>
            <a:rPr lang="hy-AM" sz="1800">
              <a:latin typeface="Arial" panose="020B0604020202020204" pitchFamily="34" charset="0"/>
              <a:cs typeface="Arial" panose="020B0604020202020204" pitchFamily="34" charset="0"/>
            </a:rPr>
            <a:t>Նկարագրեք</a:t>
          </a:r>
          <a:endParaRPr lang="en-US" sz="1800" dirty="0">
            <a:latin typeface="Arial" panose="020B0604020202020204" pitchFamily="34" charset="0"/>
            <a:cs typeface="Arial" panose="020B0604020202020204" pitchFamily="34" charset="0"/>
          </a:endParaRPr>
        </a:p>
      </dgm:t>
    </dgm:pt>
    <dgm:pt modelId="{37F28696-B524-43A7-BCBA-56F8BD9EA18C}" type="parTrans" cxnId="{FF9644A4-838C-413A-A3BA-F7D4E7F2E09D}">
      <dgm:prSet/>
      <dgm:spPr/>
      <dgm:t>
        <a:bodyPr/>
        <a:lstStyle/>
        <a:p>
          <a:endParaRPr lang="en-US"/>
        </a:p>
      </dgm:t>
    </dgm:pt>
    <dgm:pt modelId="{11042059-6D10-429C-A342-C13110DC13FC}" type="sibTrans" cxnId="{FF9644A4-838C-413A-A3BA-F7D4E7F2E09D}">
      <dgm:prSet/>
      <dgm:spPr/>
      <dgm:t>
        <a:bodyPr/>
        <a:lstStyle/>
        <a:p>
          <a:endParaRPr lang="en-US"/>
        </a:p>
      </dgm:t>
    </dgm:pt>
    <dgm:pt modelId="{9B16E5ED-0458-4EF4-9DF5-5C869EBEEC68}">
      <dgm:prSet custT="1"/>
      <dgm:spPr/>
      <dgm:t>
        <a:bodyPr/>
        <a:lstStyle/>
        <a:p>
          <a:r>
            <a:rPr lang="hy-AM" sz="1800" dirty="0">
              <a:latin typeface="Arial" panose="020B0604020202020204" pitchFamily="34" charset="0"/>
              <a:cs typeface="Arial" panose="020B0604020202020204" pitchFamily="34" charset="0"/>
            </a:rPr>
            <a:t>Պատմեք ինձ ինչ-որ բանի մասին</a:t>
          </a:r>
          <a:endParaRPr lang="en-US" sz="1800" dirty="0">
            <a:latin typeface="Arial" panose="020B0604020202020204" pitchFamily="34" charset="0"/>
            <a:cs typeface="Arial" panose="020B0604020202020204" pitchFamily="34" charset="0"/>
          </a:endParaRPr>
        </a:p>
      </dgm:t>
    </dgm:pt>
    <dgm:pt modelId="{83982B94-9336-418C-94FD-AF4F0278790F}" type="parTrans" cxnId="{D7CB6749-CBA6-4BB6-BE05-366F44D4F38C}">
      <dgm:prSet/>
      <dgm:spPr/>
      <dgm:t>
        <a:bodyPr/>
        <a:lstStyle/>
        <a:p>
          <a:endParaRPr lang="en-US"/>
        </a:p>
      </dgm:t>
    </dgm:pt>
    <dgm:pt modelId="{35DB4931-ED3A-47C7-AAC9-18B7854473F6}" type="sibTrans" cxnId="{D7CB6749-CBA6-4BB6-BE05-366F44D4F38C}">
      <dgm:prSet/>
      <dgm:spPr/>
      <dgm:t>
        <a:bodyPr/>
        <a:lstStyle/>
        <a:p>
          <a:endParaRPr lang="en-US"/>
        </a:p>
      </dgm:t>
    </dgm:pt>
    <dgm:pt modelId="{D31B1B3C-91CB-4C00-9AF4-CA1795120929}">
      <dgm:prSet custT="1"/>
      <dgm:spPr/>
      <dgm:t>
        <a:bodyPr/>
        <a:lstStyle/>
        <a:p>
          <a:r>
            <a:rPr lang="hy-AM" sz="1800" dirty="0">
              <a:latin typeface="Arial" panose="020B0604020202020204" pitchFamily="34" charset="0"/>
              <a:cs typeface="Arial" panose="020B0604020202020204" pitchFamily="34" charset="0"/>
            </a:rPr>
            <a:t>Ի՞նչ եք կարծում ինչ-որ բանաի մասին</a:t>
          </a:r>
          <a:endParaRPr lang="en-US" sz="1800" dirty="0">
            <a:latin typeface="Arial" panose="020B0604020202020204" pitchFamily="34" charset="0"/>
            <a:cs typeface="Arial" panose="020B0604020202020204" pitchFamily="34" charset="0"/>
          </a:endParaRPr>
        </a:p>
      </dgm:t>
    </dgm:pt>
    <dgm:pt modelId="{8927DC09-4EA2-4C63-BDA2-BC9CA11AB259}" type="parTrans" cxnId="{5DEF5128-5024-4F9E-A1DA-DA8EC2949574}">
      <dgm:prSet/>
      <dgm:spPr/>
      <dgm:t>
        <a:bodyPr/>
        <a:lstStyle/>
        <a:p>
          <a:endParaRPr lang="en-US"/>
        </a:p>
      </dgm:t>
    </dgm:pt>
    <dgm:pt modelId="{41BD6A2C-AD88-47AF-A22E-369D6CDAF361}" type="sibTrans" cxnId="{5DEF5128-5024-4F9E-A1DA-DA8EC2949574}">
      <dgm:prSet/>
      <dgm:spPr/>
      <dgm:t>
        <a:bodyPr/>
        <a:lstStyle/>
        <a:p>
          <a:endParaRPr lang="en-US"/>
        </a:p>
      </dgm:t>
    </dgm:pt>
    <dgm:pt modelId="{1DAC8FB3-52D7-4827-B00A-9DA3578D1604}">
      <dgm:prSet custT="1"/>
      <dgm:spPr/>
      <dgm:t>
        <a:bodyPr/>
        <a:lstStyle/>
        <a:p>
          <a:r>
            <a:rPr lang="hy-AM" sz="1800" dirty="0">
              <a:latin typeface="Arial" panose="020B0604020202020204" pitchFamily="34" charset="0"/>
              <a:cs typeface="Arial" panose="020B0604020202020204" pitchFamily="34" charset="0"/>
            </a:rPr>
            <a:t>Էր</a:t>
          </a:r>
          <a:endParaRPr lang="en-US" sz="1800" dirty="0"/>
        </a:p>
      </dgm:t>
    </dgm:pt>
    <dgm:pt modelId="{BA5B0703-49A7-4DC6-A238-E4AFC71A2AFF}" type="parTrans" cxnId="{61124CB7-16D7-43A0-9BC3-E374AEBF5A03}">
      <dgm:prSet/>
      <dgm:spPr/>
      <dgm:t>
        <a:bodyPr/>
        <a:lstStyle/>
        <a:p>
          <a:endParaRPr lang="en-US"/>
        </a:p>
      </dgm:t>
    </dgm:pt>
    <dgm:pt modelId="{3F5086B5-CF1E-4334-BBE2-875B88C7709D}" type="sibTrans" cxnId="{61124CB7-16D7-43A0-9BC3-E374AEBF5A03}">
      <dgm:prSet/>
      <dgm:spPr/>
      <dgm:t>
        <a:bodyPr/>
        <a:lstStyle/>
        <a:p>
          <a:endParaRPr lang="en-US"/>
        </a:p>
      </dgm:t>
    </dgm:pt>
    <dgm:pt modelId="{9D2BD46F-BE51-414D-90A8-C9B85C3D911C}">
      <dgm:prSet custT="1"/>
      <dgm:spPr/>
      <dgm:t>
        <a:bodyPr/>
        <a:lstStyle/>
        <a:p>
          <a:r>
            <a:rPr lang="hy-AM" sz="1800" dirty="0">
              <a:latin typeface="Arial" panose="020B0604020202020204" pitchFamily="34" charset="0"/>
              <a:cs typeface="Arial" panose="020B0604020202020204" pitchFamily="34" charset="0"/>
            </a:rPr>
            <a:t>Արել էր/ արել է</a:t>
          </a:r>
          <a:endParaRPr lang="en-US" sz="1800" dirty="0">
            <a:latin typeface="Arial" panose="020B0604020202020204" pitchFamily="34" charset="0"/>
            <a:cs typeface="Arial" panose="020B0604020202020204" pitchFamily="34" charset="0"/>
          </a:endParaRPr>
        </a:p>
      </dgm:t>
    </dgm:pt>
    <dgm:pt modelId="{BBFC6131-BD12-4F9A-87AD-884E1BE51CD8}" type="parTrans" cxnId="{B116A4D5-560C-4CF2-B2C3-E0C0255261B9}">
      <dgm:prSet/>
      <dgm:spPr/>
      <dgm:t>
        <a:bodyPr/>
        <a:lstStyle/>
        <a:p>
          <a:endParaRPr lang="en-US"/>
        </a:p>
      </dgm:t>
    </dgm:pt>
    <dgm:pt modelId="{E06781AD-E2B6-4116-9B42-830DEC9C46E4}" type="sibTrans" cxnId="{B116A4D5-560C-4CF2-B2C3-E0C0255261B9}">
      <dgm:prSet/>
      <dgm:spPr/>
      <dgm:t>
        <a:bodyPr/>
        <a:lstStyle/>
        <a:p>
          <a:endParaRPr lang="en-US"/>
        </a:p>
      </dgm:t>
    </dgm:pt>
    <dgm:pt modelId="{F9812C40-3D99-4B9D-9964-196809EB56B5}">
      <dgm:prSet custT="1"/>
      <dgm:spPr/>
      <dgm:t>
        <a:bodyPr/>
        <a:lstStyle/>
        <a:p>
          <a:r>
            <a:rPr lang="hy-AM" sz="1800">
              <a:latin typeface="Arial" panose="020B0604020202020204" pitchFamily="34" charset="0"/>
              <a:cs typeface="Arial" panose="020B0604020202020204" pitchFamily="34" charset="0"/>
            </a:rPr>
            <a:t>Կանի</a:t>
          </a:r>
          <a:endParaRPr lang="en-US" sz="1800"/>
        </a:p>
      </dgm:t>
    </dgm:pt>
    <dgm:pt modelId="{F7E49B79-D448-4B89-B167-BA0437E91579}" type="parTrans" cxnId="{D7EAFD8D-E06A-4C60-A6D2-6B22306B9FAF}">
      <dgm:prSet/>
      <dgm:spPr/>
      <dgm:t>
        <a:bodyPr/>
        <a:lstStyle/>
        <a:p>
          <a:endParaRPr lang="en-US"/>
        </a:p>
      </dgm:t>
    </dgm:pt>
    <dgm:pt modelId="{BBD0FDAB-0D2A-43D2-AE1E-DF85FBAAA8E7}" type="sibTrans" cxnId="{D7EAFD8D-E06A-4C60-A6D2-6B22306B9FAF}">
      <dgm:prSet/>
      <dgm:spPr/>
      <dgm:t>
        <a:bodyPr/>
        <a:lstStyle/>
        <a:p>
          <a:endParaRPr lang="en-US"/>
        </a:p>
      </dgm:t>
    </dgm:pt>
    <dgm:pt modelId="{8B3145CB-4F0F-43A0-B4EB-6AC62DAAFD24}">
      <dgm:prSet custT="1"/>
      <dgm:spPr/>
      <dgm:t>
        <a:bodyPr/>
        <a:lstStyle/>
        <a:p>
          <a:r>
            <a:rPr lang="hy-AM" sz="1800" dirty="0">
              <a:latin typeface="Arial" panose="020B0604020202020204" pitchFamily="34" charset="0"/>
              <a:cs typeface="Arial" panose="020B0604020202020204" pitchFamily="34" charset="0"/>
            </a:rPr>
            <a:t>Չի անի </a:t>
          </a:r>
          <a:endParaRPr lang="en-US" sz="1800" dirty="0">
            <a:latin typeface="Arial" panose="020B0604020202020204" pitchFamily="34" charset="0"/>
            <a:cs typeface="Arial" panose="020B0604020202020204" pitchFamily="34" charset="0"/>
          </a:endParaRPr>
        </a:p>
      </dgm:t>
    </dgm:pt>
    <dgm:pt modelId="{81978A1D-B5B1-403F-94B8-301EEE44FCA5}" type="parTrans" cxnId="{8F8D4DBD-8D2A-458B-B85F-37EF8C1BFF08}">
      <dgm:prSet/>
      <dgm:spPr/>
      <dgm:t>
        <a:bodyPr/>
        <a:lstStyle/>
        <a:p>
          <a:endParaRPr lang="en-US"/>
        </a:p>
      </dgm:t>
    </dgm:pt>
    <dgm:pt modelId="{F121A5A4-51E8-461D-A9E3-39E41AA1D698}" type="sibTrans" cxnId="{8F8D4DBD-8D2A-458B-B85F-37EF8C1BFF08}">
      <dgm:prSet/>
      <dgm:spPr/>
      <dgm:t>
        <a:bodyPr/>
        <a:lstStyle/>
        <a:p>
          <a:endParaRPr lang="en-US"/>
        </a:p>
      </dgm:t>
    </dgm:pt>
    <dgm:pt modelId="{70A5E812-361D-41F0-8C67-2D3EA1AA36DC}">
      <dgm:prSet custT="1"/>
      <dgm:spPr/>
      <dgm:t>
        <a:bodyPr/>
        <a:lstStyle/>
        <a:p>
          <a:r>
            <a:rPr lang="hy-AM" sz="1800">
              <a:latin typeface="Arial" panose="020B0604020202020204" pitchFamily="34" charset="0"/>
              <a:cs typeface="Arial" panose="020B0604020202020204" pitchFamily="34" charset="0"/>
            </a:rPr>
            <a:t>Չեն արել</a:t>
          </a:r>
          <a:endParaRPr lang="en-US" sz="1800" dirty="0">
            <a:latin typeface="Arial" panose="020B0604020202020204" pitchFamily="34" charset="0"/>
            <a:cs typeface="Arial" panose="020B0604020202020204" pitchFamily="34" charset="0"/>
          </a:endParaRPr>
        </a:p>
      </dgm:t>
    </dgm:pt>
    <dgm:pt modelId="{BE91DA57-6A6F-4139-AC7C-636DF415E1AA}" type="parTrans" cxnId="{92F40F9B-4C42-4A2E-B7CC-97E8E4DFBB06}">
      <dgm:prSet/>
      <dgm:spPr/>
      <dgm:t>
        <a:bodyPr/>
        <a:lstStyle/>
        <a:p>
          <a:endParaRPr lang="en-US"/>
        </a:p>
      </dgm:t>
    </dgm:pt>
    <dgm:pt modelId="{BF54D759-1D4E-4C45-91EF-ACBB61630812}" type="sibTrans" cxnId="{92F40F9B-4C42-4A2E-B7CC-97E8E4DFBB06}">
      <dgm:prSet/>
      <dgm:spPr/>
      <dgm:t>
        <a:bodyPr/>
        <a:lstStyle/>
        <a:p>
          <a:endParaRPr lang="en-US"/>
        </a:p>
      </dgm:t>
    </dgm:pt>
    <dgm:pt modelId="{F93B6653-CED3-4C0A-A552-CCDCD648780D}">
      <dgm:prSet custT="1"/>
      <dgm:spPr/>
      <dgm:t>
        <a:bodyPr/>
        <a:lstStyle/>
        <a:p>
          <a:r>
            <a:rPr lang="hy-AM" sz="1800" dirty="0">
              <a:latin typeface="Arial" panose="020B0604020202020204" pitchFamily="34" charset="0"/>
              <a:cs typeface="Arial" panose="020B0604020202020204" pitchFamily="34" charset="0"/>
            </a:rPr>
            <a:t>Այնպես չէ՞/ կլինի՞/ եթե</a:t>
          </a:r>
          <a:endParaRPr lang="en-US" sz="1800" dirty="0"/>
        </a:p>
      </dgm:t>
    </dgm:pt>
    <dgm:pt modelId="{A32CC6DB-2737-4432-A872-AB2BB56ACD91}" type="parTrans" cxnId="{D0F6442B-28EA-4650-8E48-B4D7C4488A49}">
      <dgm:prSet/>
      <dgm:spPr/>
      <dgm:t>
        <a:bodyPr/>
        <a:lstStyle/>
        <a:p>
          <a:endParaRPr lang="en-US"/>
        </a:p>
      </dgm:t>
    </dgm:pt>
    <dgm:pt modelId="{33BFE107-EDF2-4324-BA4B-11502F7281DF}" type="sibTrans" cxnId="{D0F6442B-28EA-4650-8E48-B4D7C4488A49}">
      <dgm:prSet/>
      <dgm:spPr/>
      <dgm:t>
        <a:bodyPr/>
        <a:lstStyle/>
        <a:p>
          <a:endParaRPr lang="en-US"/>
        </a:p>
      </dgm:t>
    </dgm:pt>
    <dgm:pt modelId="{C90A34C7-2F01-4898-BDE4-EE9037B84405}" type="pres">
      <dgm:prSet presAssocID="{CE12F52F-95BB-489B-8CED-E7EE08DC6F1D}" presName="Name0" presStyleCnt="0">
        <dgm:presLayoutVars>
          <dgm:dir/>
          <dgm:animLvl val="lvl"/>
          <dgm:resizeHandles val="exact"/>
        </dgm:presLayoutVars>
      </dgm:prSet>
      <dgm:spPr/>
    </dgm:pt>
    <dgm:pt modelId="{809F2C19-D110-4628-B4C7-6241201DF066}" type="pres">
      <dgm:prSet presAssocID="{6C3217DC-2C89-42D8-991C-C41712635A29}" presName="composite" presStyleCnt="0"/>
      <dgm:spPr/>
    </dgm:pt>
    <dgm:pt modelId="{DFD5E9EA-618D-42FA-8A89-8D3358F45892}" type="pres">
      <dgm:prSet presAssocID="{6C3217DC-2C89-42D8-991C-C41712635A29}" presName="parTx" presStyleLbl="alignNode1" presStyleIdx="0" presStyleCnt="2" custScaleY="90000">
        <dgm:presLayoutVars>
          <dgm:chMax val="0"/>
          <dgm:chPref val="0"/>
          <dgm:bulletEnabled val="1"/>
        </dgm:presLayoutVars>
      </dgm:prSet>
      <dgm:spPr/>
    </dgm:pt>
    <dgm:pt modelId="{9C6263E4-EABE-4F5F-8C81-9BC24788FEB5}" type="pres">
      <dgm:prSet presAssocID="{6C3217DC-2C89-42D8-991C-C41712635A29}" presName="desTx" presStyleLbl="alignAccFollowNode1" presStyleIdx="0" presStyleCnt="2">
        <dgm:presLayoutVars>
          <dgm:bulletEnabled val="1"/>
        </dgm:presLayoutVars>
      </dgm:prSet>
      <dgm:spPr/>
    </dgm:pt>
    <dgm:pt modelId="{7A2AB32F-B6BA-4A16-9D31-7E9D201468B0}" type="pres">
      <dgm:prSet presAssocID="{34DEC4F3-81C0-4C3C-8885-BACAB449A4E5}" presName="space" presStyleCnt="0"/>
      <dgm:spPr/>
    </dgm:pt>
    <dgm:pt modelId="{CF6D6039-0F3C-46A0-98D7-DD9CE863FABA}" type="pres">
      <dgm:prSet presAssocID="{47332DF2-3FCC-456A-9BD5-C0AEDE2B3E69}" presName="composite" presStyleCnt="0"/>
      <dgm:spPr/>
    </dgm:pt>
    <dgm:pt modelId="{B771E34A-405F-45D0-9E44-16BAFA74EE89}" type="pres">
      <dgm:prSet presAssocID="{47332DF2-3FCC-456A-9BD5-C0AEDE2B3E69}" presName="parTx" presStyleLbl="alignNode1" presStyleIdx="1" presStyleCnt="2" custScaleY="90000">
        <dgm:presLayoutVars>
          <dgm:chMax val="0"/>
          <dgm:chPref val="0"/>
          <dgm:bulletEnabled val="1"/>
        </dgm:presLayoutVars>
      </dgm:prSet>
      <dgm:spPr/>
    </dgm:pt>
    <dgm:pt modelId="{E3D843E5-ECF1-4ED4-8074-39C03A8BC4E1}" type="pres">
      <dgm:prSet presAssocID="{47332DF2-3FCC-456A-9BD5-C0AEDE2B3E69}" presName="desTx" presStyleLbl="alignAccFollowNode1" presStyleIdx="1" presStyleCnt="2" custLinFactNeighborX="7827" custLinFactNeighborY="1178">
        <dgm:presLayoutVars>
          <dgm:bulletEnabled val="1"/>
        </dgm:presLayoutVars>
      </dgm:prSet>
      <dgm:spPr/>
    </dgm:pt>
  </dgm:ptLst>
  <dgm:cxnLst>
    <dgm:cxn modelId="{AE2DF600-4B67-48D9-954B-A56AF1BC105E}" type="presOf" srcId="{D31B1B3C-91CB-4C00-9AF4-CA1795120929}" destId="{9C6263E4-EABE-4F5F-8C81-9BC24788FEB5}" srcOrd="0" destOrd="6" presId="urn:microsoft.com/office/officeart/2005/8/layout/hList1"/>
    <dgm:cxn modelId="{0544280D-CDCF-4822-B3C6-7AAC821930C1}" srcId="{6C3217DC-2C89-42D8-991C-C41712635A29}" destId="{22DAD223-1A5D-4489-8AF4-94BFEE9814A4}" srcOrd="1" destOrd="0" parTransId="{E1FEF48C-F84B-40DE-8009-A6523E872A94}" sibTransId="{6F4D642B-3902-441D-8C7D-860DCF07F439}"/>
    <dgm:cxn modelId="{3902D111-E129-4F7D-A2F2-F71C278530B8}" srcId="{CE12F52F-95BB-489B-8CED-E7EE08DC6F1D}" destId="{47332DF2-3FCC-456A-9BD5-C0AEDE2B3E69}" srcOrd="1" destOrd="0" parTransId="{BA57CA47-8F87-4FFA-AFFD-550B80CA62B9}" sibTransId="{D49F455C-D45D-4283-A338-834C93DB53DD}"/>
    <dgm:cxn modelId="{5DEF5128-5024-4F9E-A1DA-DA8EC2949574}" srcId="{6C3217DC-2C89-42D8-991C-C41712635A29}" destId="{D31B1B3C-91CB-4C00-9AF4-CA1795120929}" srcOrd="6" destOrd="0" parTransId="{8927DC09-4EA2-4C63-BDA2-BC9CA11AB259}" sibTransId="{41BD6A2C-AD88-47AF-A22E-369D6CDAF361}"/>
    <dgm:cxn modelId="{D0F6442B-28EA-4650-8E48-B4D7C4488A49}" srcId="{47332DF2-3FCC-456A-9BD5-C0AEDE2B3E69}" destId="{F93B6653-CED3-4C0A-A552-CCDCD648780D}" srcOrd="6" destOrd="0" parTransId="{A32CC6DB-2737-4432-A872-AB2BB56ACD91}" sibTransId="{33BFE107-EDF2-4324-BA4B-11502F7281DF}"/>
    <dgm:cxn modelId="{379A1130-1555-47CF-8670-E08B6DC2DD54}" srcId="{6C3217DC-2C89-42D8-991C-C41712635A29}" destId="{0CDE1EC5-2DD8-430C-BC4C-CEDC5ACE2152}" srcOrd="5" destOrd="0" parTransId="{8C7894FD-134E-45AD-8072-5B781379CEB3}" sibTransId="{64E7CB8D-3E53-4452-9C60-A5FD88756927}"/>
    <dgm:cxn modelId="{9D255561-BF0D-433C-9643-0A944CE63693}" srcId="{6C3217DC-2C89-42D8-991C-C41712635A29}" destId="{C43FE58C-E8B9-4404-A6E8-A174BA497F41}" srcOrd="2" destOrd="0" parTransId="{A8D0440A-1D86-43EE-AE9E-47C9D5EB6D96}" sibTransId="{D598E5DE-AFA6-485D-8CDF-815C98E33031}"/>
    <dgm:cxn modelId="{DE1F2242-A75E-4570-8BAA-254E11D579C1}" type="presOf" srcId="{6C3217DC-2C89-42D8-991C-C41712635A29}" destId="{DFD5E9EA-618D-42FA-8A89-8D3358F45892}" srcOrd="0" destOrd="0" presId="urn:microsoft.com/office/officeart/2005/8/layout/hList1"/>
    <dgm:cxn modelId="{02F4F162-7477-4708-87B0-CC34F0CEDC08}" type="presOf" srcId="{CE12F52F-95BB-489B-8CED-E7EE08DC6F1D}" destId="{C90A34C7-2F01-4898-BDE4-EE9037B84405}" srcOrd="0" destOrd="0" presId="urn:microsoft.com/office/officeart/2005/8/layout/hList1"/>
    <dgm:cxn modelId="{C722ED48-9FBB-47BC-B28F-B1B83B7754BE}" type="presOf" srcId="{8B3145CB-4F0F-43A0-B4EB-6AC62DAAFD24}" destId="{E3D843E5-ECF1-4ED4-8074-39C03A8BC4E1}" srcOrd="0" destOrd="4" presId="urn:microsoft.com/office/officeart/2005/8/layout/hList1"/>
    <dgm:cxn modelId="{D7CB6749-CBA6-4BB6-BE05-366F44D4F38C}" srcId="{6C3217DC-2C89-42D8-991C-C41712635A29}" destId="{9B16E5ED-0458-4EF4-9DF5-5C869EBEEC68}" srcOrd="4" destOrd="0" parTransId="{83982B94-9336-418C-94FD-AF4F0278790F}" sibTransId="{35DB4931-ED3A-47C7-AAC9-18B7854473F6}"/>
    <dgm:cxn modelId="{C49CA769-BC80-4B4D-8030-DE7F724F5E08}" srcId="{6C3217DC-2C89-42D8-991C-C41712635A29}" destId="{D80262E8-FA42-4C17-9F5D-02BA56CA9475}" srcOrd="0" destOrd="0" parTransId="{E77C0C24-C1D3-42B0-9A4A-B7900EEF0DA0}" sibTransId="{46070FEC-0907-4E0F-B103-2DE40249991A}"/>
    <dgm:cxn modelId="{549E466A-D421-474C-9FC4-069BD7597F08}" type="presOf" srcId="{9B16E5ED-0458-4EF4-9DF5-5C869EBEEC68}" destId="{9C6263E4-EABE-4F5F-8C81-9BC24788FEB5}" srcOrd="0" destOrd="4" presId="urn:microsoft.com/office/officeart/2005/8/layout/hList1"/>
    <dgm:cxn modelId="{0D46BF4A-0A2C-41E6-8AF7-0AB3E5D49751}" type="presOf" srcId="{F9812C40-3D99-4B9D-9964-196809EB56B5}" destId="{E3D843E5-ECF1-4ED4-8074-39C03A8BC4E1}" srcOrd="0" destOrd="3" presId="urn:microsoft.com/office/officeart/2005/8/layout/hList1"/>
    <dgm:cxn modelId="{0F84EB6A-9187-4898-9C0A-B9A9096232DB}" type="presOf" srcId="{9D2BD46F-BE51-414D-90A8-C9B85C3D911C}" destId="{E3D843E5-ECF1-4ED4-8074-39C03A8BC4E1}" srcOrd="0" destOrd="2" presId="urn:microsoft.com/office/officeart/2005/8/layout/hList1"/>
    <dgm:cxn modelId="{B32C206E-734E-410A-A53D-F3601C355184}" type="presOf" srcId="{D80262E8-FA42-4C17-9F5D-02BA56CA9475}" destId="{9C6263E4-EABE-4F5F-8C81-9BC24788FEB5}" srcOrd="0" destOrd="0" presId="urn:microsoft.com/office/officeart/2005/8/layout/hList1"/>
    <dgm:cxn modelId="{7189CD56-BC93-44E4-9042-77AFA06D89FB}" type="presOf" srcId="{1DAC8FB3-52D7-4827-B00A-9DA3578D1604}" destId="{E3D843E5-ECF1-4ED4-8074-39C03A8BC4E1}" srcOrd="0" destOrd="1" presId="urn:microsoft.com/office/officeart/2005/8/layout/hList1"/>
    <dgm:cxn modelId="{28802578-9DA8-499C-9C01-B2FA5B3CD36A}" type="presOf" srcId="{D0E51EE7-B13F-4E79-A53C-31252A2287CA}" destId="{9C6263E4-EABE-4F5F-8C81-9BC24788FEB5}" srcOrd="0" destOrd="3" presId="urn:microsoft.com/office/officeart/2005/8/layout/hList1"/>
    <dgm:cxn modelId="{D7EAFD8D-E06A-4C60-A6D2-6B22306B9FAF}" srcId="{47332DF2-3FCC-456A-9BD5-C0AEDE2B3E69}" destId="{F9812C40-3D99-4B9D-9964-196809EB56B5}" srcOrd="3" destOrd="0" parTransId="{F7E49B79-D448-4B89-B167-BA0437E91579}" sibTransId="{BBD0FDAB-0D2A-43D2-AE1E-DF85FBAAA8E7}"/>
    <dgm:cxn modelId="{DA75918F-0EA8-4727-9B97-CDF3DCA0EFFA}" type="presOf" srcId="{1F1F96B3-589F-412D-A7AD-AE5AA56E8188}" destId="{E3D843E5-ECF1-4ED4-8074-39C03A8BC4E1}" srcOrd="0" destOrd="0" presId="urn:microsoft.com/office/officeart/2005/8/layout/hList1"/>
    <dgm:cxn modelId="{92F40F9B-4C42-4A2E-B7CC-97E8E4DFBB06}" srcId="{47332DF2-3FCC-456A-9BD5-C0AEDE2B3E69}" destId="{70A5E812-361D-41F0-8C67-2D3EA1AA36DC}" srcOrd="5" destOrd="0" parTransId="{BE91DA57-6A6F-4139-AC7C-636DF415E1AA}" sibTransId="{BF54D759-1D4E-4C45-91EF-ACBB61630812}"/>
    <dgm:cxn modelId="{6D87B2A1-E2A7-4E81-93A8-4CB5AB9CAF36}" srcId="{CE12F52F-95BB-489B-8CED-E7EE08DC6F1D}" destId="{6C3217DC-2C89-42D8-991C-C41712635A29}" srcOrd="0" destOrd="0" parTransId="{2DAF9044-93CE-4175-974A-2CA83D1E9038}" sibTransId="{34DEC4F3-81C0-4C3C-8885-BACAB449A4E5}"/>
    <dgm:cxn modelId="{C982E7A2-881A-4B7E-978C-5008F50B460B}" type="presOf" srcId="{0CDE1EC5-2DD8-430C-BC4C-CEDC5ACE2152}" destId="{9C6263E4-EABE-4F5F-8C81-9BC24788FEB5}" srcOrd="0" destOrd="5" presId="urn:microsoft.com/office/officeart/2005/8/layout/hList1"/>
    <dgm:cxn modelId="{FF9644A4-838C-413A-A3BA-F7D4E7F2E09D}" srcId="{6C3217DC-2C89-42D8-991C-C41712635A29}" destId="{D0E51EE7-B13F-4E79-A53C-31252A2287CA}" srcOrd="3" destOrd="0" parTransId="{37F28696-B524-43A7-BCBA-56F8BD9EA18C}" sibTransId="{11042059-6D10-429C-A342-C13110DC13FC}"/>
    <dgm:cxn modelId="{A2BBA6B0-7718-43E3-AB6F-5C74C6B5BBDA}" type="presOf" srcId="{C43FE58C-E8B9-4404-A6E8-A174BA497F41}" destId="{9C6263E4-EABE-4F5F-8C81-9BC24788FEB5}" srcOrd="0" destOrd="2" presId="urn:microsoft.com/office/officeart/2005/8/layout/hList1"/>
    <dgm:cxn modelId="{DA2B60B4-8DB9-45A2-BF04-779ECD7F7DE7}" type="presOf" srcId="{F93B6653-CED3-4C0A-A552-CCDCD648780D}" destId="{E3D843E5-ECF1-4ED4-8074-39C03A8BC4E1}" srcOrd="0" destOrd="6" presId="urn:microsoft.com/office/officeart/2005/8/layout/hList1"/>
    <dgm:cxn modelId="{61124CB7-16D7-43A0-9BC3-E374AEBF5A03}" srcId="{47332DF2-3FCC-456A-9BD5-C0AEDE2B3E69}" destId="{1DAC8FB3-52D7-4827-B00A-9DA3578D1604}" srcOrd="1" destOrd="0" parTransId="{BA5B0703-49A7-4DC6-A238-E4AFC71A2AFF}" sibTransId="{3F5086B5-CF1E-4334-BBE2-875B88C7709D}"/>
    <dgm:cxn modelId="{7FA5D5BC-457D-4A7D-A218-4EA50888D6D1}" type="presOf" srcId="{22DAD223-1A5D-4489-8AF4-94BFEE9814A4}" destId="{9C6263E4-EABE-4F5F-8C81-9BC24788FEB5}" srcOrd="0" destOrd="1" presId="urn:microsoft.com/office/officeart/2005/8/layout/hList1"/>
    <dgm:cxn modelId="{8F8D4DBD-8D2A-458B-B85F-37EF8C1BFF08}" srcId="{47332DF2-3FCC-456A-9BD5-C0AEDE2B3E69}" destId="{8B3145CB-4F0F-43A0-B4EB-6AC62DAAFD24}" srcOrd="4" destOrd="0" parTransId="{81978A1D-B5B1-403F-94B8-301EEE44FCA5}" sibTransId="{F121A5A4-51E8-461D-A9E3-39E41AA1D698}"/>
    <dgm:cxn modelId="{B116A4D5-560C-4CF2-B2C3-E0C0255261B9}" srcId="{47332DF2-3FCC-456A-9BD5-C0AEDE2B3E69}" destId="{9D2BD46F-BE51-414D-90A8-C9B85C3D911C}" srcOrd="2" destOrd="0" parTransId="{BBFC6131-BD12-4F9A-87AD-884E1BE51CD8}" sibTransId="{E06781AD-E2B6-4116-9B42-830DEC9C46E4}"/>
    <dgm:cxn modelId="{5156CFDB-C1E7-4F33-9507-74CB24F44408}" type="presOf" srcId="{47332DF2-3FCC-456A-9BD5-C0AEDE2B3E69}" destId="{B771E34A-405F-45D0-9E44-16BAFA74EE89}" srcOrd="0" destOrd="0" presId="urn:microsoft.com/office/officeart/2005/8/layout/hList1"/>
    <dgm:cxn modelId="{C62F3CE1-92C2-4F94-AE73-FEF741F6E670}" srcId="{47332DF2-3FCC-456A-9BD5-C0AEDE2B3E69}" destId="{1F1F96B3-589F-412D-A7AD-AE5AA56E8188}" srcOrd="0" destOrd="0" parTransId="{B0BBC2CE-038A-40E4-89CF-9AF1C5CF1BCD}" sibTransId="{49F79045-29B1-44B3-AE2A-E0C6C0119338}"/>
    <dgm:cxn modelId="{60223FF0-55BF-4694-82A6-2C01B8D26DB0}" type="presOf" srcId="{70A5E812-361D-41F0-8C67-2D3EA1AA36DC}" destId="{E3D843E5-ECF1-4ED4-8074-39C03A8BC4E1}" srcOrd="0" destOrd="5" presId="urn:microsoft.com/office/officeart/2005/8/layout/hList1"/>
    <dgm:cxn modelId="{8A7188E2-DDF9-4765-99F8-970A6D80B91E}" type="presParOf" srcId="{C90A34C7-2F01-4898-BDE4-EE9037B84405}" destId="{809F2C19-D110-4628-B4C7-6241201DF066}" srcOrd="0" destOrd="0" presId="urn:microsoft.com/office/officeart/2005/8/layout/hList1"/>
    <dgm:cxn modelId="{0752C775-F206-48A8-8F59-10920A247132}" type="presParOf" srcId="{809F2C19-D110-4628-B4C7-6241201DF066}" destId="{DFD5E9EA-618D-42FA-8A89-8D3358F45892}" srcOrd="0" destOrd="0" presId="urn:microsoft.com/office/officeart/2005/8/layout/hList1"/>
    <dgm:cxn modelId="{040390C0-8F2E-4E06-A8D1-F7618E5F0BA8}" type="presParOf" srcId="{809F2C19-D110-4628-B4C7-6241201DF066}" destId="{9C6263E4-EABE-4F5F-8C81-9BC24788FEB5}" srcOrd="1" destOrd="0" presId="urn:microsoft.com/office/officeart/2005/8/layout/hList1"/>
    <dgm:cxn modelId="{0EEF5B96-4CB9-45EB-BF6C-EDA2089D5E2F}" type="presParOf" srcId="{C90A34C7-2F01-4898-BDE4-EE9037B84405}" destId="{7A2AB32F-B6BA-4A16-9D31-7E9D201468B0}" srcOrd="1" destOrd="0" presId="urn:microsoft.com/office/officeart/2005/8/layout/hList1"/>
    <dgm:cxn modelId="{3977FC4A-9F98-43D7-A546-30037D7D089A}" type="presParOf" srcId="{C90A34C7-2F01-4898-BDE4-EE9037B84405}" destId="{CF6D6039-0F3C-46A0-98D7-DD9CE863FABA}" srcOrd="2" destOrd="0" presId="urn:microsoft.com/office/officeart/2005/8/layout/hList1"/>
    <dgm:cxn modelId="{135EFDD9-392C-434C-8840-5C665472FE0B}" type="presParOf" srcId="{CF6D6039-0F3C-46A0-98D7-DD9CE863FABA}" destId="{B771E34A-405F-45D0-9E44-16BAFA74EE89}" srcOrd="0" destOrd="0" presId="urn:microsoft.com/office/officeart/2005/8/layout/hList1"/>
    <dgm:cxn modelId="{53A08006-07C2-4592-9FDE-49D123F8E573}" type="presParOf" srcId="{CF6D6039-0F3C-46A0-98D7-DD9CE863FABA}" destId="{E3D843E5-ECF1-4ED4-8074-39C03A8BC4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57D36-9A96-4B02-B1AB-ACF69ED94282}">
      <dsp:nvSpPr>
        <dsp:cNvPr id="0" name=""/>
        <dsp:cNvSpPr/>
      </dsp:nvSpPr>
      <dsp:spPr>
        <a:xfrm>
          <a:off x="749" y="0"/>
          <a:ext cx="1949488" cy="18440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y-AM" sz="1800" b="1" kern="1200" dirty="0">
              <a:solidFill>
                <a:schemeClr val="bg1"/>
              </a:solidFill>
            </a:rPr>
            <a:t>1-ին խումբ</a:t>
          </a:r>
          <a:endParaRPr lang="en-US" sz="1800" b="1" kern="1200" dirty="0">
            <a:solidFill>
              <a:schemeClr val="bg1"/>
            </a:solidFill>
          </a:endParaRPr>
        </a:p>
      </dsp:txBody>
      <dsp:txXfrm>
        <a:off x="749" y="0"/>
        <a:ext cx="1949488" cy="553216"/>
      </dsp:txXfrm>
    </dsp:sp>
    <dsp:sp modelId="{D5EAC2BA-5345-4B6F-AF57-50B25BCDDE30}">
      <dsp:nvSpPr>
        <dsp:cNvPr id="0" name=""/>
        <dsp:cNvSpPr/>
      </dsp:nvSpPr>
      <dsp:spPr>
        <a:xfrm>
          <a:off x="195698" y="553216"/>
          <a:ext cx="1559590" cy="1198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y-AM" sz="1800" b="1" kern="1200" dirty="0">
              <a:solidFill>
                <a:schemeClr val="bg1"/>
              </a:solidFill>
            </a:rPr>
            <a:t>Ո՞վ է սոցիալապես մեկուսացված</a:t>
          </a:r>
          <a:endParaRPr lang="en-US" sz="1800" b="1" kern="1200" dirty="0">
            <a:solidFill>
              <a:schemeClr val="bg1"/>
            </a:solidFill>
          </a:endParaRPr>
        </a:p>
      </dsp:txBody>
      <dsp:txXfrm>
        <a:off x="230805" y="588323"/>
        <a:ext cx="1489376" cy="1128421"/>
      </dsp:txXfrm>
    </dsp:sp>
    <dsp:sp modelId="{641A172D-D697-44A3-A534-BF8AEABC5167}">
      <dsp:nvSpPr>
        <dsp:cNvPr id="0" name=""/>
        <dsp:cNvSpPr/>
      </dsp:nvSpPr>
      <dsp:spPr>
        <a:xfrm>
          <a:off x="2096449" y="0"/>
          <a:ext cx="1949488" cy="18440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y-AM" sz="1800" b="1" kern="1200" dirty="0">
              <a:solidFill>
                <a:schemeClr val="bg1"/>
              </a:solidFill>
            </a:rPr>
            <a:t>2-րդ խումբ</a:t>
          </a:r>
          <a:endParaRPr lang="en-US" sz="1800" b="1" kern="1200" dirty="0">
            <a:solidFill>
              <a:schemeClr val="bg1"/>
            </a:solidFill>
          </a:endParaRPr>
        </a:p>
      </dsp:txBody>
      <dsp:txXfrm>
        <a:off x="2096449" y="0"/>
        <a:ext cx="1949488" cy="553216"/>
      </dsp:txXfrm>
    </dsp:sp>
    <dsp:sp modelId="{FB5CCC7B-6F42-46FC-9F43-07F356BA8D8F}">
      <dsp:nvSpPr>
        <dsp:cNvPr id="0" name=""/>
        <dsp:cNvSpPr/>
      </dsp:nvSpPr>
      <dsp:spPr>
        <a:xfrm>
          <a:off x="2291398" y="553216"/>
          <a:ext cx="1559590" cy="1198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y-AM" sz="1800" b="1" kern="1200" dirty="0">
              <a:solidFill>
                <a:schemeClr val="bg1"/>
              </a:solidFill>
            </a:rPr>
            <a:t>Ո՞վ է կրթությունից դուրս մնում</a:t>
          </a:r>
          <a:endParaRPr lang="en-US" sz="1800" b="1" kern="1200" dirty="0">
            <a:solidFill>
              <a:schemeClr val="bg1"/>
            </a:solidFill>
          </a:endParaRPr>
        </a:p>
      </dsp:txBody>
      <dsp:txXfrm>
        <a:off x="2326505" y="588323"/>
        <a:ext cx="1489376" cy="1128421"/>
      </dsp:txXfrm>
    </dsp:sp>
    <dsp:sp modelId="{1B84BAD8-7391-4A45-A2A4-4AD24FEDF400}">
      <dsp:nvSpPr>
        <dsp:cNvPr id="0" name=""/>
        <dsp:cNvSpPr/>
      </dsp:nvSpPr>
      <dsp:spPr>
        <a:xfrm>
          <a:off x="4155752" y="0"/>
          <a:ext cx="1949488" cy="18440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y-AM" sz="1800" b="1" kern="1200" dirty="0">
              <a:solidFill>
                <a:schemeClr val="bg1"/>
              </a:solidFill>
            </a:rPr>
            <a:t>3-րդ խումբ</a:t>
          </a:r>
          <a:endParaRPr lang="en-US" sz="1800" b="1" kern="1200" dirty="0">
            <a:solidFill>
              <a:schemeClr val="bg1"/>
            </a:solidFill>
          </a:endParaRPr>
        </a:p>
      </dsp:txBody>
      <dsp:txXfrm>
        <a:off x="4155752" y="0"/>
        <a:ext cx="1949488" cy="553216"/>
      </dsp:txXfrm>
    </dsp:sp>
    <dsp:sp modelId="{70CCE4A6-6D3C-4949-96CC-E70786D16D7F}">
      <dsp:nvSpPr>
        <dsp:cNvPr id="0" name=""/>
        <dsp:cNvSpPr/>
      </dsp:nvSpPr>
      <dsp:spPr>
        <a:xfrm>
          <a:off x="4387097" y="553216"/>
          <a:ext cx="1559590" cy="1198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y-AM" sz="1800" b="1" kern="1200" dirty="0">
              <a:solidFill>
                <a:schemeClr val="bg1"/>
              </a:solidFill>
            </a:rPr>
            <a:t>Կրթական գործընթացի ո՞ր փուլում</a:t>
          </a:r>
          <a:endParaRPr lang="en-US" sz="1800" b="1" kern="1200" dirty="0">
            <a:solidFill>
              <a:schemeClr val="bg1"/>
            </a:solidFill>
          </a:endParaRPr>
        </a:p>
      </dsp:txBody>
      <dsp:txXfrm>
        <a:off x="4422204" y="588323"/>
        <a:ext cx="1489376" cy="1128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1696-572A-47BD-B2A2-ED4B0ED13159}">
      <dsp:nvSpPr>
        <dsp:cNvPr id="0" name=""/>
        <dsp:cNvSpPr/>
      </dsp:nvSpPr>
      <dsp:spPr>
        <a:xfrm>
          <a:off x="205018" y="65096"/>
          <a:ext cx="4266269" cy="697465"/>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hy-AM" sz="3600" b="1" kern="1200" dirty="0">
              <a:solidFill>
                <a:schemeClr val="tx1"/>
              </a:solidFill>
              <a:latin typeface="Arial" panose="020B0604020202020204" pitchFamily="34" charset="0"/>
              <a:cs typeface="Arial" panose="020B0604020202020204" pitchFamily="34" charset="0"/>
            </a:rPr>
            <a:t>ԴԵՊԻ ՆԵՐԱՌՈՒՄ</a:t>
          </a:r>
          <a:endParaRPr lang="en-US" sz="3600" b="1" kern="1200" dirty="0">
            <a:solidFill>
              <a:schemeClr val="tx1"/>
            </a:solidFill>
          </a:endParaRPr>
        </a:p>
      </dsp:txBody>
      <dsp:txXfrm>
        <a:off x="225446" y="85524"/>
        <a:ext cx="4225413" cy="656609"/>
      </dsp:txXfrm>
    </dsp:sp>
    <dsp:sp modelId="{A844FA36-6CB2-49B0-8663-9395AAD9DDAE}">
      <dsp:nvSpPr>
        <dsp:cNvPr id="0" name=""/>
        <dsp:cNvSpPr/>
      </dsp:nvSpPr>
      <dsp:spPr>
        <a:xfrm>
          <a:off x="225752" y="824169"/>
          <a:ext cx="697465" cy="69746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B223C-3D29-4499-AA59-7ED9F644CB2E}">
      <dsp:nvSpPr>
        <dsp:cNvPr id="0" name=""/>
        <dsp:cNvSpPr/>
      </dsp:nvSpPr>
      <dsp:spPr>
        <a:xfrm>
          <a:off x="965066" y="824169"/>
          <a:ext cx="3526955" cy="697465"/>
        </a:xfrm>
        <a:prstGeom prst="roundRect">
          <a:avLst>
            <a:gd name="adj" fmla="val 16670"/>
          </a:avLst>
        </a:prstGeom>
        <a:solidFill>
          <a:schemeClr val="accent3">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y-AM" sz="1600" b="1" kern="1200" dirty="0">
              <a:solidFill>
                <a:schemeClr val="bg1"/>
              </a:solidFill>
              <a:latin typeface="Arial" panose="020B0604020202020204" pitchFamily="34" charset="0"/>
              <a:cs typeface="Arial" panose="020B0604020202020204" pitchFamily="34" charset="0"/>
            </a:rPr>
            <a:t>ՀԱՎԱՍԱՐՈՒԹՅՈՒՆ</a:t>
          </a:r>
          <a:endParaRPr lang="en-US" sz="1600" b="1" kern="1200" dirty="0">
            <a:solidFill>
              <a:schemeClr val="bg1"/>
            </a:solidFill>
          </a:endParaRPr>
        </a:p>
      </dsp:txBody>
      <dsp:txXfrm>
        <a:off x="999120" y="858223"/>
        <a:ext cx="3458847" cy="629357"/>
      </dsp:txXfrm>
    </dsp:sp>
    <dsp:sp modelId="{9A5A0C6D-535F-4643-91DC-FA47BCCFEF7F}">
      <dsp:nvSpPr>
        <dsp:cNvPr id="0" name=""/>
        <dsp:cNvSpPr/>
      </dsp:nvSpPr>
      <dsp:spPr>
        <a:xfrm>
          <a:off x="225752" y="1605330"/>
          <a:ext cx="697465" cy="69746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AC046-CD48-4F6E-A76E-0F1EE988737A}">
      <dsp:nvSpPr>
        <dsp:cNvPr id="0" name=""/>
        <dsp:cNvSpPr/>
      </dsp:nvSpPr>
      <dsp:spPr>
        <a:xfrm>
          <a:off x="965066" y="1605330"/>
          <a:ext cx="3526955" cy="697465"/>
        </a:xfrm>
        <a:prstGeom prst="roundRect">
          <a:avLst>
            <a:gd name="adj" fmla="val 16670"/>
          </a:avLst>
        </a:prstGeom>
        <a:solidFill>
          <a:schemeClr val="accent3">
            <a:shade val="90000"/>
            <a:hueOff val="91137"/>
            <a:satOff val="-9398"/>
            <a:lumOff val="18483"/>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y-AM" sz="1600" b="1" kern="1200" dirty="0">
              <a:solidFill>
                <a:schemeClr val="bg1"/>
              </a:solidFill>
              <a:latin typeface="Arial" panose="020B0604020202020204" pitchFamily="34" charset="0"/>
              <a:cs typeface="Arial" panose="020B0604020202020204" pitchFamily="34" charset="0"/>
            </a:rPr>
            <a:t>ԱՐԴԱՐՈՒԹՅՈՒՆ</a:t>
          </a:r>
          <a:endParaRPr lang="en-US" sz="1600" b="1" kern="1200" dirty="0">
            <a:solidFill>
              <a:schemeClr val="bg1"/>
            </a:solidFill>
          </a:endParaRPr>
        </a:p>
      </dsp:txBody>
      <dsp:txXfrm>
        <a:off x="999120" y="1639384"/>
        <a:ext cx="3458847" cy="629357"/>
      </dsp:txXfrm>
    </dsp:sp>
    <dsp:sp modelId="{4B3739F5-AD8F-4174-BFBA-4A03594249FE}">
      <dsp:nvSpPr>
        <dsp:cNvPr id="0" name=""/>
        <dsp:cNvSpPr/>
      </dsp:nvSpPr>
      <dsp:spPr>
        <a:xfrm>
          <a:off x="225752" y="2386492"/>
          <a:ext cx="697465" cy="697465"/>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13B2F-33D5-4A60-A034-B0F5F2BDFCB5}">
      <dsp:nvSpPr>
        <dsp:cNvPr id="0" name=""/>
        <dsp:cNvSpPr/>
      </dsp:nvSpPr>
      <dsp:spPr>
        <a:xfrm>
          <a:off x="943093" y="2375758"/>
          <a:ext cx="3526955" cy="697465"/>
        </a:xfrm>
        <a:prstGeom prst="roundRect">
          <a:avLst>
            <a:gd name="adj" fmla="val 16670"/>
          </a:avLst>
        </a:prstGeom>
        <a:solidFill>
          <a:schemeClr val="accent3">
            <a:shade val="90000"/>
            <a:hueOff val="182273"/>
            <a:satOff val="-18796"/>
            <a:lumOff val="36966"/>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y-AM" sz="1600" b="1" kern="1200" dirty="0">
              <a:solidFill>
                <a:schemeClr val="bg1"/>
              </a:solidFill>
              <a:latin typeface="Arial" panose="020B0604020202020204" pitchFamily="34" charset="0"/>
              <a:cs typeface="Arial" panose="020B0604020202020204" pitchFamily="34" charset="0"/>
            </a:rPr>
            <a:t>ՍՈՑԻԱԼԱԿԱՆ ԱՐԴԱՐՈՒԹՅՈՒՆ</a:t>
          </a:r>
          <a:endParaRPr lang="en-US" sz="1600" b="1" kern="1200" dirty="0">
            <a:solidFill>
              <a:schemeClr val="bg1"/>
            </a:solidFill>
          </a:endParaRPr>
        </a:p>
      </dsp:txBody>
      <dsp:txXfrm>
        <a:off x="977147" y="2409812"/>
        <a:ext cx="3458847" cy="629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5E9EA-618D-42FA-8A89-8D3358F45892}">
      <dsp:nvSpPr>
        <dsp:cNvPr id="0" name=""/>
        <dsp:cNvSpPr/>
      </dsp:nvSpPr>
      <dsp:spPr>
        <a:xfrm>
          <a:off x="42" y="183213"/>
          <a:ext cx="4094850" cy="11127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hy-AM" sz="2400" b="1" kern="1200" dirty="0">
              <a:latin typeface="Arial" panose="020B0604020202020204" pitchFamily="34" charset="0"/>
              <a:cs typeface="Arial" panose="020B0604020202020204" pitchFamily="34" charset="0"/>
            </a:rPr>
            <a:t>Բաց հարցերը ձևավորվում են</a:t>
          </a:r>
          <a:endParaRPr lang="en-US" sz="2400" kern="1200" dirty="0"/>
        </a:p>
      </dsp:txBody>
      <dsp:txXfrm>
        <a:off x="42" y="183213"/>
        <a:ext cx="4094850" cy="1112745"/>
      </dsp:txXfrm>
    </dsp:sp>
    <dsp:sp modelId="{9C6263E4-EABE-4F5F-8C81-9BC24788FEB5}">
      <dsp:nvSpPr>
        <dsp:cNvPr id="0" name=""/>
        <dsp:cNvSpPr/>
      </dsp:nvSpPr>
      <dsp:spPr>
        <a:xfrm>
          <a:off x="42" y="1234139"/>
          <a:ext cx="4094850" cy="24005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Ինչու՞</a:t>
          </a:r>
          <a:endParaRPr lang="en-US" sz="1800" kern="1200" dirty="0"/>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Ինչպե՞ս</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Ի՞նչ</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a:latin typeface="Arial" panose="020B0604020202020204" pitchFamily="34" charset="0"/>
              <a:cs typeface="Arial" panose="020B0604020202020204" pitchFamily="34" charset="0"/>
            </a:rPr>
            <a:t>Նկարագրեք</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Պատմեք ինձ ինչ-որ բանի մասին</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Բացատրեք</a:t>
          </a:r>
          <a:endParaRPr lang="en-US" sz="1800" kern="1200" dirty="0"/>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Ի՞նչ եք կարծում ինչ-որ բանաի մասին</a:t>
          </a:r>
          <a:endParaRPr lang="en-US" sz="1800" kern="1200" dirty="0">
            <a:latin typeface="Arial" panose="020B0604020202020204" pitchFamily="34" charset="0"/>
            <a:cs typeface="Arial" panose="020B0604020202020204" pitchFamily="34" charset="0"/>
          </a:endParaRPr>
        </a:p>
      </dsp:txBody>
      <dsp:txXfrm>
        <a:off x="42" y="1234139"/>
        <a:ext cx="4094850" cy="2400502"/>
      </dsp:txXfrm>
    </dsp:sp>
    <dsp:sp modelId="{B771E34A-405F-45D0-9E44-16BAFA74EE89}">
      <dsp:nvSpPr>
        <dsp:cNvPr id="0" name=""/>
        <dsp:cNvSpPr/>
      </dsp:nvSpPr>
      <dsp:spPr>
        <a:xfrm>
          <a:off x="4668172" y="183213"/>
          <a:ext cx="4094850" cy="11127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hy-AM" sz="2400" b="1" kern="1200" dirty="0">
              <a:latin typeface="Arial" panose="020B0604020202020204" pitchFamily="34" charset="0"/>
              <a:cs typeface="Arial" panose="020B0604020202020204" pitchFamily="34" charset="0"/>
            </a:rPr>
            <a:t>Փակ հարցերը ձևավորվում են</a:t>
          </a:r>
          <a:endParaRPr lang="en-US" sz="2400" kern="1200" dirty="0"/>
        </a:p>
      </dsp:txBody>
      <dsp:txXfrm>
        <a:off x="4668172" y="183213"/>
        <a:ext cx="4094850" cy="1112745"/>
      </dsp:txXfrm>
    </dsp:sp>
    <dsp:sp modelId="{E3D843E5-ECF1-4ED4-8074-39C03A8BC4E1}">
      <dsp:nvSpPr>
        <dsp:cNvPr id="0" name=""/>
        <dsp:cNvSpPr/>
      </dsp:nvSpPr>
      <dsp:spPr>
        <a:xfrm>
          <a:off x="4668215" y="1262417"/>
          <a:ext cx="4094850" cy="24005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Են</a:t>
          </a:r>
          <a:endParaRPr lang="en-US" sz="1800" kern="1200" dirty="0"/>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Էր</a:t>
          </a:r>
          <a:endParaRPr lang="en-US" sz="1800" kern="1200" dirty="0"/>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Արել էր/ արել է</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a:latin typeface="Arial" panose="020B0604020202020204" pitchFamily="34" charset="0"/>
              <a:cs typeface="Arial" panose="020B0604020202020204" pitchFamily="34" charset="0"/>
            </a:rPr>
            <a:t>Կանի</a:t>
          </a:r>
          <a:endParaRPr lang="en-US" sz="1800" kern="1200"/>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Չի անի </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a:latin typeface="Arial" panose="020B0604020202020204" pitchFamily="34" charset="0"/>
              <a:cs typeface="Arial" panose="020B0604020202020204" pitchFamily="34" charset="0"/>
            </a:rPr>
            <a:t>Չեն արել</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hy-AM" sz="1800" kern="1200" dirty="0">
              <a:latin typeface="Arial" panose="020B0604020202020204" pitchFamily="34" charset="0"/>
              <a:cs typeface="Arial" panose="020B0604020202020204" pitchFamily="34" charset="0"/>
            </a:rPr>
            <a:t>Այնպես չէ՞/ կլինի՞/ եթե</a:t>
          </a:r>
          <a:endParaRPr lang="en-US" sz="1800" kern="1200" dirty="0"/>
        </a:p>
      </dsp:txBody>
      <dsp:txXfrm>
        <a:off x="4668215" y="1262417"/>
        <a:ext cx="4094850" cy="24005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A89C7E07-3C67-C64C-8DA0-0404F6303970}" type="slidenum">
              <a:rPr lang="ru-RU" smtClean="0"/>
              <a:t>26</a:t>
            </a:fld>
            <a:endParaRPr lang="ru-RU"/>
          </a:p>
        </p:txBody>
      </p:sp>
    </p:spTree>
    <p:extLst>
      <p:ext uri="{BB962C8B-B14F-4D97-AF65-F5344CB8AC3E}">
        <p14:creationId xmlns:p14="http://schemas.microsoft.com/office/powerpoint/2010/main" val="233309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A89C7E07-3C67-C64C-8DA0-0404F6303970}" type="slidenum">
              <a:rPr lang="ru-RU" smtClean="0"/>
              <a:t>27</a:t>
            </a:fld>
            <a:endParaRPr lang="ru-RU"/>
          </a:p>
        </p:txBody>
      </p:sp>
    </p:spTree>
    <p:extLst>
      <p:ext uri="{BB962C8B-B14F-4D97-AF65-F5344CB8AC3E}">
        <p14:creationId xmlns:p14="http://schemas.microsoft.com/office/powerpoint/2010/main" val="81920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334211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a:t>Annual Review</a:t>
            </a:r>
            <a:endParaRPr lang="en-US" b="0" dirty="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March 26, 2024</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WgVs4qj1ho"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MnBqKhGQr-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3CEF61-3307-4895-8ABA-E92CD8798E18}"/>
              </a:ext>
            </a:extLst>
          </p:cNvPr>
          <p:cNvSpPr txBox="1">
            <a:spLocks/>
          </p:cNvSpPr>
          <p:nvPr/>
        </p:nvSpPr>
        <p:spPr>
          <a:xfrm>
            <a:off x="2045023" y="2071264"/>
            <a:ext cx="8337623" cy="2316636"/>
          </a:xfrm>
          <a:prstGeom prst="rect">
            <a:avLst/>
          </a:prstGeom>
          <a:solidFill>
            <a:schemeClr val="tx1"/>
          </a:solidFill>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1300610">
              <a:lnSpc>
                <a:spcPct val="150000"/>
              </a:lnSpc>
              <a:defRPr sz="3800" b="1">
                <a:solidFill>
                  <a:srgbClr val="00B0F0"/>
                </a:solidFill>
                <a:latin typeface="Arial"/>
                <a:ea typeface="Arial"/>
                <a:cs typeface="Arial"/>
                <a:sym typeface="Arial"/>
              </a:defRPr>
            </a:pPr>
            <a:r>
              <a:rPr lang="hy-AM" sz="2800" dirty="0">
                <a:solidFill>
                  <a:schemeClr val="accent1">
                    <a:lumMod val="50000"/>
                  </a:schemeClr>
                </a:solidFill>
                <a:latin typeface="Arial"/>
                <a:ea typeface="Arial"/>
                <a:cs typeface="Arial"/>
                <a:sym typeface="Arial"/>
              </a:rPr>
              <a:t>ԸՆԿԱԼՄԱՆ ՓՈՓՈԽՈՒԹՅՈՒՆ. </a:t>
            </a:r>
            <a:br>
              <a:rPr lang="hy-AM" sz="2800" dirty="0">
                <a:solidFill>
                  <a:schemeClr val="accent1">
                    <a:lumMod val="50000"/>
                  </a:schemeClr>
                </a:solidFill>
                <a:latin typeface="Arial"/>
                <a:ea typeface="Arial"/>
                <a:cs typeface="Arial"/>
                <a:sym typeface="Arial"/>
              </a:rPr>
            </a:br>
            <a:r>
              <a:rPr lang="hy-AM" sz="2800" dirty="0">
                <a:solidFill>
                  <a:schemeClr val="accent1">
                    <a:lumMod val="50000"/>
                  </a:schemeClr>
                </a:solidFill>
                <a:latin typeface="Arial"/>
                <a:ea typeface="Arial"/>
                <a:cs typeface="Arial"/>
                <a:sym typeface="Arial"/>
              </a:rPr>
              <a:t>ՈՒՍՈՒՑԻՉՆԵՐԻ ԻՐԱՎՈՒՆՔՆԵՐԻ ԵՎ ՀՆԱՐԱՎՈՐՈՒԹՅՈՒՆՆԵՐԻ ԸՆԴԼԱՅՆՈՒՄ</a:t>
            </a:r>
          </a:p>
        </p:txBody>
      </p:sp>
      <p:grpSp>
        <p:nvGrpSpPr>
          <p:cNvPr id="7" name="Group 6">
            <a:extLst>
              <a:ext uri="{FF2B5EF4-FFF2-40B4-BE49-F238E27FC236}">
                <a16:creationId xmlns:a16="http://schemas.microsoft.com/office/drawing/2014/main" id="{9FB55056-0102-4A55-BFF6-0A1A2C35F0F8}"/>
              </a:ext>
            </a:extLst>
          </p:cNvPr>
          <p:cNvGrpSpPr/>
          <p:nvPr/>
        </p:nvGrpSpPr>
        <p:grpSpPr>
          <a:xfrm>
            <a:off x="580826" y="94270"/>
            <a:ext cx="9823031" cy="1490317"/>
            <a:chOff x="2187019" y="206509"/>
            <a:chExt cx="9681035" cy="1633444"/>
          </a:xfrm>
          <a:solidFill>
            <a:schemeClr val="tx1"/>
          </a:solidFill>
        </p:grpSpPr>
        <p:pic>
          <p:nvPicPr>
            <p:cNvPr id="8" name="Picture 2" descr="C:\Users\User\Desktop\Unicef slides\a5.emf">
              <a:extLst>
                <a:ext uri="{FF2B5EF4-FFF2-40B4-BE49-F238E27FC236}">
                  <a16:creationId xmlns:a16="http://schemas.microsoft.com/office/drawing/2014/main" id="{97CA3E36-CE21-41D7-8E56-F15A1FBD4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9" b="30101"/>
            <a:stretch/>
          </p:blipFill>
          <p:spPr bwMode="auto">
            <a:xfrm>
              <a:off x="2187019" y="222395"/>
              <a:ext cx="9681035" cy="1316847"/>
            </a:xfrm>
            <a:prstGeom prst="rect">
              <a:avLst/>
            </a:prstGeom>
            <a:grpFill/>
            <a:ln>
              <a:solidFill>
                <a:schemeClr val="tx1"/>
              </a:solidFill>
            </a:ln>
          </p:spPr>
        </p:pic>
        <p:sp>
          <p:nvSpPr>
            <p:cNvPr id="9" name="Rectangle 8">
              <a:extLst>
                <a:ext uri="{FF2B5EF4-FFF2-40B4-BE49-F238E27FC236}">
                  <a16:creationId xmlns:a16="http://schemas.microsoft.com/office/drawing/2014/main" id="{C40203DA-4610-4770-A9CB-B458E9818C4C}"/>
                </a:ext>
              </a:extLst>
            </p:cNvPr>
            <p:cNvSpPr/>
            <p:nvPr/>
          </p:nvSpPr>
          <p:spPr>
            <a:xfrm>
              <a:off x="3355942" y="218543"/>
              <a:ext cx="5863472" cy="162141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BB64A8F-2319-4825-9175-6F20DC819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454" y="206509"/>
              <a:ext cx="1959898" cy="1332731"/>
            </a:xfrm>
            <a:prstGeom prst="rect">
              <a:avLst/>
            </a:prstGeom>
            <a:grpFill/>
            <a:ln>
              <a:solidFill>
                <a:schemeClr val="tx1"/>
              </a:solidFill>
            </a:ln>
          </p:spPr>
        </p:pic>
        <p:pic>
          <p:nvPicPr>
            <p:cNvPr id="11" name="Picture 10">
              <a:extLst>
                <a:ext uri="{FF2B5EF4-FFF2-40B4-BE49-F238E27FC236}">
                  <a16:creationId xmlns:a16="http://schemas.microsoft.com/office/drawing/2014/main" id="{792B8777-0060-43DE-9D02-814BB2C37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294" y="267404"/>
              <a:ext cx="1444195" cy="931029"/>
            </a:xfrm>
            <a:prstGeom prst="rect">
              <a:avLst/>
            </a:prstGeom>
            <a:grpFill/>
            <a:ln>
              <a:solidFill>
                <a:schemeClr val="tx1"/>
              </a:solidFill>
            </a:ln>
          </p:spPr>
        </p:pic>
      </p:grpSp>
      <p:sp>
        <p:nvSpPr>
          <p:cNvPr id="14" name="Right Triangle 13">
            <a:extLst>
              <a:ext uri="{FF2B5EF4-FFF2-40B4-BE49-F238E27FC236}">
                <a16:creationId xmlns:a16="http://schemas.microsoft.com/office/drawing/2014/main" id="{DDDA21BF-8B7C-408F-85A8-09FEB18D7627}"/>
              </a:ext>
            </a:extLst>
          </p:cNvPr>
          <p:cNvSpPr/>
          <p:nvPr/>
        </p:nvSpPr>
        <p:spPr>
          <a:xfrm>
            <a:off x="0" y="5236590"/>
            <a:ext cx="1819373" cy="1621410"/>
          </a:xfrm>
          <a:prstGeom prst="rtTriangle">
            <a:avLst/>
          </a:prstGeom>
          <a:solidFill>
            <a:srgbClr val="F9D448"/>
          </a:solidFill>
          <a:ln>
            <a:solidFill>
              <a:srgbClr val="F9D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743CE0DB-2A3A-411D-B7F7-478C2AFC12C2}"/>
              </a:ext>
            </a:extLst>
          </p:cNvPr>
          <p:cNvSpPr/>
          <p:nvPr/>
        </p:nvSpPr>
        <p:spPr>
          <a:xfrm rot="8134077">
            <a:off x="2117557" y="6147426"/>
            <a:ext cx="1440000" cy="1440000"/>
          </a:xfrm>
          <a:prstGeom prst="rtTriangl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4D07828-CFAE-4EC0-8C20-D65281350760}"/>
              </a:ext>
            </a:extLst>
          </p:cNvPr>
          <p:cNvSpPr>
            <a:spLocks noGrp="1"/>
          </p:cNvSpPr>
          <p:nvPr>
            <p:ph type="sldNum" sz="quarter" idx="13"/>
          </p:nvPr>
        </p:nvSpPr>
        <p:spPr/>
        <p:txBody>
          <a:bodyPr/>
          <a:lstStyle/>
          <a:p>
            <a:fld id="{294A09A9-5501-47C1-A89A-A340965A2BE2}" type="slidenum">
              <a:rPr lang="en-US" smtClean="0"/>
              <a:pPr/>
              <a:t>1</a:t>
            </a:fld>
            <a:endParaRPr lang="en-US" dirty="0">
              <a:latin typeface="+mn-lt"/>
            </a:endParaRPr>
          </a:p>
        </p:txBody>
      </p:sp>
    </p:spTree>
    <p:extLst>
      <p:ext uri="{BB962C8B-B14F-4D97-AF65-F5344CB8AC3E}">
        <p14:creationId xmlns:p14="http://schemas.microsoft.com/office/powerpoint/2010/main" val="33280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15F8CB-C84C-46FF-93A8-C66FE6B6F4FD}"/>
              </a:ext>
            </a:extLst>
          </p:cNvPr>
          <p:cNvSpPr>
            <a:spLocks noGrp="1"/>
          </p:cNvSpPr>
          <p:nvPr>
            <p:ph type="title"/>
          </p:nvPr>
        </p:nvSpPr>
        <p:spPr>
          <a:xfrm>
            <a:off x="405804" y="471919"/>
            <a:ext cx="8709916" cy="610863"/>
          </a:xfrm>
        </p:spPr>
        <p:txBody>
          <a:bodyPr>
            <a:noAutofit/>
          </a:bodyPr>
          <a:lstStyle/>
          <a:p>
            <a:r>
              <a:rPr lang="hy-AM" sz="2800" dirty="0">
                <a:solidFill>
                  <a:schemeClr val="accent1">
                    <a:lumMod val="50000"/>
                  </a:schemeClr>
                </a:solidFill>
                <a:latin typeface="Arial" panose="020B0604020202020204" pitchFamily="34" charset="0"/>
                <a:cs typeface="Arial" panose="020B0604020202020204" pitchFamily="34" charset="0"/>
              </a:rPr>
              <a:t>ՌԵՖԼԵՔՍԻԱ «ԵՍ» ՀԱՍԿԱՑՈՒԹՅԱՆ ՇՈՒՐՋ</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16" name="Slide Number Placeholder 4">
            <a:extLst>
              <a:ext uri="{FF2B5EF4-FFF2-40B4-BE49-F238E27FC236}">
                <a16:creationId xmlns:a16="http://schemas.microsoft.com/office/drawing/2014/main" id="{32062876-AF6C-4D5F-B93A-AA741800FDE5}"/>
              </a:ext>
            </a:extLst>
          </p:cNvPr>
          <p:cNvSpPr txBox="1">
            <a:spLocks/>
          </p:cNvSpPr>
          <p:nvPr/>
        </p:nvSpPr>
        <p:spPr>
          <a:xfrm>
            <a:off x="264402" y="6427637"/>
            <a:ext cx="513121" cy="29530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10</a:t>
            </a:fld>
            <a:endParaRPr lang="en-US" sz="1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09C2FF-F478-45E1-A11E-236CCF0ACFC7}"/>
              </a:ext>
            </a:extLst>
          </p:cNvPr>
          <p:cNvSpPr txBox="1"/>
          <p:nvPr/>
        </p:nvSpPr>
        <p:spPr>
          <a:xfrm>
            <a:off x="104852" y="777350"/>
            <a:ext cx="11982295" cy="5878532"/>
          </a:xfrm>
          <a:prstGeom prst="rect">
            <a:avLst/>
          </a:prstGeom>
          <a:noFill/>
        </p:spPr>
        <p:txBody>
          <a:bodyPr wrap="square" rtlCol="0">
            <a:spAutoFit/>
          </a:bodyPr>
          <a:lstStyle/>
          <a:p>
            <a:pPr algn="r"/>
            <a:endParaRPr lang="hy-AM" sz="2400" b="1" dirty="0">
              <a:solidFill>
                <a:schemeClr val="bg1"/>
              </a:solidFill>
              <a:latin typeface="Arial" panose="020B0604020202020204" pitchFamily="34" charset="0"/>
              <a:cs typeface="Arial" panose="020B0604020202020204" pitchFamily="34" charset="0"/>
            </a:endParaRPr>
          </a:p>
          <a:p>
            <a:pPr algn="r"/>
            <a:endParaRPr lang="hy-AM" sz="2400" b="1" dirty="0">
              <a:solidFill>
                <a:schemeClr val="bg1"/>
              </a:solidFill>
              <a:latin typeface="Arial" panose="020B0604020202020204" pitchFamily="34" charset="0"/>
              <a:cs typeface="Arial" panose="020B0604020202020204" pitchFamily="34" charset="0"/>
            </a:endParaRPr>
          </a:p>
          <a:p>
            <a:pPr algn="ctr"/>
            <a:r>
              <a:rPr lang="hy-AM" sz="2400" b="1" dirty="0">
                <a:solidFill>
                  <a:schemeClr val="bg1"/>
                </a:solidFill>
                <a:latin typeface="Arial" panose="020B0604020202020204" pitchFamily="34" charset="0"/>
                <a:cs typeface="Arial" panose="020B0604020202020204" pitchFamily="34" charset="0"/>
              </a:rPr>
              <a:t>Վարժություն 1․3 (15+20+5 րոպե)</a:t>
            </a:r>
          </a:p>
          <a:p>
            <a:pPr algn="ctr"/>
            <a:r>
              <a:rPr lang="hy-AM" sz="2400" b="1" dirty="0">
                <a:solidFill>
                  <a:schemeClr val="bg1"/>
                </a:solidFill>
                <a:latin typeface="Arial" panose="020B0604020202020204" pitchFamily="34" charset="0"/>
                <a:cs typeface="Arial" panose="020B0604020202020204" pitchFamily="34" charset="0"/>
              </a:rPr>
              <a:t>Օժանդակ նյութ 1․3</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p>
          <a:p>
            <a:pPr marL="342900" indent="-342900">
              <a:lnSpc>
                <a:spcPct val="15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Կազմեք խմբեր՝ պահպանելով լիակատար լռություն։</a:t>
            </a:r>
          </a:p>
          <a:p>
            <a:pPr marL="342900" indent="-342900">
              <a:lnSpc>
                <a:spcPct val="15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Դիտեք տեսանյութը, նշեք չգիտակցված կանխակալության օրինակներ։ </a:t>
            </a:r>
            <a:r>
              <a:rPr lang="hy-AM" sz="2400" u="sng" dirty="0">
                <a:latin typeface="Arial" panose="020B0604020202020204" pitchFamily="34" charset="0"/>
                <a:cs typeface="Arial" panose="020B0604020202020204" pitchFamily="34" charset="0"/>
                <a:hlinkClick r:id="rId2"/>
              </a:rPr>
              <a:t>https://www.youtube.com/watch?v=ZWgVs4qj1ho</a:t>
            </a:r>
            <a:endParaRPr lang="hy-AM" sz="2400" dirty="0">
              <a:latin typeface="Arial" panose="020B0604020202020204" pitchFamily="34" charset="0"/>
              <a:cs typeface="Arial" panose="020B0604020202020204" pitchFamily="34" charset="0"/>
            </a:endParaRPr>
          </a:p>
          <a:p>
            <a:pPr marL="342900" lvl="0" indent="-342900">
              <a:buFont typeface="+mj-lt"/>
              <a:buAutoNum type="arabicPeriod"/>
            </a:pPr>
            <a:endParaRPr lang="hy-AM" sz="2400" dirty="0">
              <a:solidFill>
                <a:schemeClr val="bg1"/>
              </a:solidFill>
              <a:latin typeface="Arial" panose="020B0604020202020204" pitchFamily="34" charset="0"/>
              <a:cs typeface="Arial" panose="020B0604020202020204" pitchFamily="34" charset="0"/>
            </a:endParaRPr>
          </a:p>
          <a:p>
            <a:pPr marL="342900" lvl="0" indent="-342900">
              <a:buFont typeface="+mj-lt"/>
              <a:buAutoNum type="arabicPeriod"/>
            </a:pPr>
            <a:endParaRPr lang="hy-AM" sz="2000" b="1"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endParaRPr lang="hy-AM" dirty="0"/>
          </a:p>
          <a:p>
            <a:endParaRPr lang="hy-AM" dirty="0"/>
          </a:p>
          <a:p>
            <a:endParaRPr lang="hy-AM" dirty="0"/>
          </a:p>
          <a:p>
            <a:endParaRPr lang="en-US" dirty="0"/>
          </a:p>
        </p:txBody>
      </p:sp>
      <p:sp>
        <p:nvSpPr>
          <p:cNvPr id="10" name="TextBox 9">
            <a:extLst>
              <a:ext uri="{FF2B5EF4-FFF2-40B4-BE49-F238E27FC236}">
                <a16:creationId xmlns:a16="http://schemas.microsoft.com/office/drawing/2014/main" id="{746953B4-B070-4770-AA21-39CAE86041EB}"/>
              </a:ext>
            </a:extLst>
          </p:cNvPr>
          <p:cNvSpPr txBox="1"/>
          <p:nvPr/>
        </p:nvSpPr>
        <p:spPr>
          <a:xfrm>
            <a:off x="72272" y="-74235"/>
            <a:ext cx="12104016" cy="7006470"/>
          </a:xfrm>
          <a:prstGeom prst="rect">
            <a:avLst/>
          </a:prstGeom>
          <a:solidFill>
            <a:schemeClr val="tx1"/>
          </a:solidFill>
        </p:spPr>
        <p:txBody>
          <a:bodyPr wrap="square">
            <a:spAutoFit/>
          </a:bodyPr>
          <a:lstStyle/>
          <a:p>
            <a:pPr marL="285750" indent="-285750">
              <a:lnSpc>
                <a:spcPct val="150000"/>
              </a:lnSpc>
              <a:buClr>
                <a:schemeClr val="accent1">
                  <a:lumMod val="50000"/>
                </a:schemeClr>
              </a:buClr>
              <a:buFont typeface="Wingdings" panose="05000000000000000000" pitchFamily="2" charset="2"/>
              <a:buChar char="§"/>
            </a:pPr>
            <a:r>
              <a:rPr lang="hy-AM" sz="2200" dirty="0">
                <a:solidFill>
                  <a:schemeClr val="accent3">
                    <a:lumMod val="75000"/>
                  </a:schemeClr>
                </a:solidFill>
                <a:latin typeface="Arial" panose="020B0604020202020204" pitchFamily="34" charset="0"/>
                <a:cs typeface="Arial" panose="020B0604020202020204" pitchFamily="34" charset="0"/>
              </a:rPr>
              <a:t>Ինքնաբերաբար շարժման մեջ է դրվում վայրկյանի հազարերորդական մասում և հիմնված է վերաբերմունքի ու կարծրատիպերի վրա: </a:t>
            </a:r>
          </a:p>
          <a:p>
            <a:pPr marL="285750" indent="-285750">
              <a:lnSpc>
                <a:spcPct val="150000"/>
              </a:lnSpc>
              <a:buClr>
                <a:schemeClr val="accent1">
                  <a:lumMod val="50000"/>
                </a:schemeClr>
              </a:buClr>
              <a:buFont typeface="Wingdings" panose="05000000000000000000" pitchFamily="2" charset="2"/>
              <a:buChar char="§"/>
            </a:pPr>
            <a:r>
              <a:rPr lang="hy-AM" sz="2200" dirty="0">
                <a:solidFill>
                  <a:schemeClr val="accent3">
                    <a:lumMod val="75000"/>
                  </a:schemeClr>
                </a:solidFill>
                <a:latin typeface="Arial" panose="020B0604020202020204" pitchFamily="34" charset="0"/>
                <a:cs typeface="Arial" panose="020B0604020202020204" pitchFamily="34" charset="0"/>
              </a:rPr>
              <a:t>Չգիտակցված կերպով որոշակի խմբի նախապատվություն տալը կամ չտալը (օր.՝ տարիք, սեռ, ռասա, կրոն, հաշմանդամություն):</a:t>
            </a:r>
          </a:p>
          <a:p>
            <a:pPr marL="285750" indent="-285750">
              <a:lnSpc>
                <a:spcPct val="150000"/>
              </a:lnSpc>
              <a:buClr>
                <a:schemeClr val="accent1">
                  <a:lumMod val="50000"/>
                </a:schemeClr>
              </a:buClr>
              <a:buFont typeface="Wingdings" panose="05000000000000000000" pitchFamily="2" charset="2"/>
              <a:buChar char="§"/>
            </a:pPr>
            <a:r>
              <a:rPr lang="hy-AM" sz="2200" dirty="0">
                <a:solidFill>
                  <a:schemeClr val="accent3">
                    <a:lumMod val="75000"/>
                  </a:schemeClr>
                </a:solidFill>
                <a:latin typeface="Arial" panose="020B0604020202020204" pitchFamily="34" charset="0"/>
                <a:cs typeface="Arial" panose="020B0604020202020204" pitchFamily="34" charset="0"/>
              </a:rPr>
              <a:t>Հակառակ մեր համոզմունքների և վերաբերմունքի (օր.՝ կոչ ենք անում հավասարության համոզմունք, սակայն ցուցաբերում ենք նախապաշարված և խտրական վերաբերմունք):</a:t>
            </a:r>
          </a:p>
          <a:p>
            <a:pPr marL="285750" indent="-285750">
              <a:lnSpc>
                <a:spcPct val="150000"/>
              </a:lnSpc>
              <a:buClr>
                <a:schemeClr val="accent1">
                  <a:lumMod val="50000"/>
                </a:schemeClr>
              </a:buClr>
              <a:buFont typeface="Wingdings" panose="05000000000000000000" pitchFamily="2" charset="2"/>
              <a:buChar char="§"/>
            </a:pPr>
            <a:r>
              <a:rPr lang="hy-AM" sz="2200" dirty="0">
                <a:solidFill>
                  <a:schemeClr val="accent3">
                    <a:lumMod val="75000"/>
                  </a:schemeClr>
                </a:solidFill>
                <a:latin typeface="Arial" panose="020B0604020202020204" pitchFamily="34" charset="0"/>
                <a:cs typeface="Arial" panose="020B0604020202020204" pitchFamily="34" charset="0"/>
              </a:rPr>
              <a:t>Թաքնված նախապաշարմունքները կարող են հանգեցնել միկրոագրեսիայի, վնասել կամ վիրավորել: </a:t>
            </a:r>
          </a:p>
          <a:p>
            <a:pPr marL="285750" indent="-285750">
              <a:lnSpc>
                <a:spcPct val="150000"/>
              </a:lnSpc>
              <a:buClr>
                <a:schemeClr val="accent1">
                  <a:lumMod val="50000"/>
                </a:schemeClr>
              </a:buClr>
              <a:buFont typeface="Wingdings" panose="05000000000000000000" pitchFamily="2" charset="2"/>
              <a:buChar char="§"/>
            </a:pPr>
            <a:r>
              <a:rPr lang="hy-AM" sz="2200" dirty="0">
                <a:solidFill>
                  <a:schemeClr val="accent3">
                    <a:lumMod val="75000"/>
                  </a:schemeClr>
                </a:solidFill>
                <a:latin typeface="Arial" panose="020B0604020202020204" pitchFamily="34" charset="0"/>
                <a:cs typeface="Arial" panose="020B0604020202020204" pitchFamily="34" charset="0"/>
              </a:rPr>
              <a:t>Ազդում է, թե ինչպես են ուսուցիչները որոշումներ կայացնում ուսանողների որոշակի խմբերի դաստիարակության, նրանց ուսման ձեռքբերումների, կարողությունների վերաբերյալ դատողությունների, դասարանում մասնակցության հարցում։</a:t>
            </a:r>
          </a:p>
          <a:p>
            <a:pPr marL="285750" indent="-285750">
              <a:lnSpc>
                <a:spcPct val="150000"/>
              </a:lnSpc>
              <a:buClr>
                <a:schemeClr val="accent1">
                  <a:lumMod val="50000"/>
                </a:schemeClr>
              </a:buClr>
              <a:buFont typeface="Wingdings" panose="05000000000000000000" pitchFamily="2" charset="2"/>
              <a:buChar char="§"/>
            </a:pPr>
            <a:endParaRPr lang="hy-AM" sz="2000" dirty="0">
              <a:solidFill>
                <a:schemeClr val="bg1"/>
              </a:solidFill>
              <a:latin typeface="Arial" panose="020B0604020202020204" pitchFamily="34" charset="0"/>
              <a:cs typeface="Arial" panose="020B0604020202020204" pitchFamily="34" charset="0"/>
            </a:endParaRPr>
          </a:p>
          <a:p>
            <a:pPr>
              <a:lnSpc>
                <a:spcPct val="150000"/>
              </a:lnSpc>
              <a:buClr>
                <a:schemeClr val="accent1">
                  <a:lumMod val="50000"/>
                </a:schemeClr>
              </a:buClr>
            </a:pPr>
            <a:endParaRPr lang="hy-AM" sz="2000" dirty="0">
              <a:solidFill>
                <a:schemeClr val="bg1"/>
              </a:solidFill>
              <a:latin typeface="Arial" panose="020B0604020202020204" pitchFamily="34" charset="0"/>
              <a:cs typeface="Arial" panose="020B0604020202020204" pitchFamily="34" charset="0"/>
            </a:endParaRPr>
          </a:p>
          <a:p>
            <a:pPr>
              <a:lnSpc>
                <a:spcPct val="150000"/>
              </a:lnSpc>
              <a:buClr>
                <a:schemeClr val="accent1">
                  <a:lumMod val="50000"/>
                </a:schemeClr>
              </a:buClr>
            </a:pPr>
            <a:endParaRPr lang="hy-AM"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BAF2E4-81E6-4BBF-ACFA-67530037449E}"/>
              </a:ext>
            </a:extLst>
          </p:cNvPr>
          <p:cNvSpPr txBox="1"/>
          <p:nvPr/>
        </p:nvSpPr>
        <p:spPr>
          <a:xfrm>
            <a:off x="104852" y="5692403"/>
            <a:ext cx="11917757" cy="1138773"/>
          </a:xfrm>
          <a:prstGeom prst="rect">
            <a:avLst/>
          </a:prstGeom>
          <a:solidFill>
            <a:schemeClr val="tx1"/>
          </a:solidFill>
        </p:spPr>
        <p:txBody>
          <a:bodyPr wrap="square" rtlCol="0">
            <a:spAutoFit/>
          </a:bodyPr>
          <a:lstStyle/>
          <a:p>
            <a:r>
              <a:rPr lang="hy-AM" sz="2400" dirty="0">
                <a:solidFill>
                  <a:srgbClr val="FF0000"/>
                </a:solidFill>
                <a:latin typeface="Arial" panose="020B0604020202020204" pitchFamily="34" charset="0"/>
                <a:cs typeface="Arial" panose="020B0604020202020204" pitchFamily="34" charset="0"/>
              </a:rPr>
              <a:t>3․ Խմբի ներսում քննարկեք տրված սցենարները։</a:t>
            </a:r>
          </a:p>
          <a:p>
            <a:endParaRPr lang="hy-AM" sz="2400" dirty="0">
              <a:solidFill>
                <a:schemeClr val="bg1"/>
              </a:solidFill>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20892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B5411-7E83-4F08-B2BB-34090E986D77}"/>
              </a:ext>
            </a:extLst>
          </p:cNvPr>
          <p:cNvSpPr/>
          <p:nvPr/>
        </p:nvSpPr>
        <p:spPr>
          <a:xfrm>
            <a:off x="0" y="0"/>
            <a:ext cx="4911365" cy="6858000"/>
          </a:xfrm>
          <a:prstGeom prst="rect">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65CFF5F-6DFB-0D49-B8B1-661F7E7888AF}"/>
              </a:ext>
            </a:extLst>
          </p:cNvPr>
          <p:cNvSpPr>
            <a:spLocks noGrp="1"/>
          </p:cNvSpPr>
          <p:nvPr>
            <p:ph type="title"/>
          </p:nvPr>
        </p:nvSpPr>
        <p:spPr>
          <a:xfrm>
            <a:off x="120482" y="2064471"/>
            <a:ext cx="4725106" cy="1787407"/>
          </a:xfrm>
          <a:solidFill>
            <a:srgbClr val="4495A2"/>
          </a:solidFill>
        </p:spPr>
        <p:txBody>
          <a:bodyPr>
            <a:noAutofit/>
          </a:bodyPr>
          <a:lstStyle/>
          <a:p>
            <a:pPr>
              <a:lnSpc>
                <a:spcPct val="150000"/>
              </a:lnSpc>
            </a:pPr>
            <a:r>
              <a:rPr lang="hy-AM" sz="2800" dirty="0">
                <a:solidFill>
                  <a:schemeClr val="tx1"/>
                </a:solidFill>
                <a:latin typeface="Arial" panose="020B0604020202020204" pitchFamily="34" charset="0"/>
                <a:cs typeface="Arial" panose="020B0604020202020204" pitchFamily="34" charset="0"/>
              </a:rPr>
              <a:t>ԴԱՍ 2</a:t>
            </a:r>
            <a:br>
              <a:rPr lang="hy-AM" sz="2800" dirty="0">
                <a:solidFill>
                  <a:schemeClr val="tx1"/>
                </a:solidFill>
                <a:latin typeface="Arial" panose="020B0604020202020204" pitchFamily="34" charset="0"/>
                <a:cs typeface="Arial" panose="020B0604020202020204" pitchFamily="34" charset="0"/>
              </a:rPr>
            </a:br>
            <a:br>
              <a:rPr lang="hy-AM" sz="2800" dirty="0">
                <a:solidFill>
                  <a:schemeClr val="tx1"/>
                </a:solidFill>
                <a:latin typeface="Arial" panose="020B0604020202020204" pitchFamily="34" charset="0"/>
                <a:cs typeface="Arial" panose="020B0604020202020204" pitchFamily="34" charset="0"/>
              </a:rPr>
            </a:br>
            <a:r>
              <a:rPr lang="hy-AM" sz="2800" dirty="0">
                <a:solidFill>
                  <a:schemeClr val="tx1"/>
                </a:solidFill>
                <a:latin typeface="Arial" panose="020B0604020202020204" pitchFamily="34" charset="0"/>
                <a:cs typeface="Arial" panose="020B0604020202020204" pitchFamily="34" charset="0"/>
              </a:rPr>
              <a:t>ՈՒՍՈՒՑՉԻ</a:t>
            </a:r>
            <a:br>
              <a:rPr lang="hy-AM" sz="2800" dirty="0">
                <a:solidFill>
                  <a:schemeClr val="tx1"/>
                </a:solidFill>
                <a:latin typeface="Arial" panose="020B0604020202020204" pitchFamily="34" charset="0"/>
                <a:cs typeface="Arial" panose="020B0604020202020204" pitchFamily="34" charset="0"/>
              </a:rPr>
            </a:br>
            <a:r>
              <a:rPr lang="hy-AM" sz="2800" dirty="0">
                <a:solidFill>
                  <a:schemeClr val="tx1"/>
                </a:solidFill>
                <a:latin typeface="Arial" panose="020B0604020202020204" pitchFamily="34" charset="0"/>
                <a:cs typeface="Arial" panose="020B0604020202020204" pitchFamily="34" charset="0"/>
              </a:rPr>
              <a:t>ՄՏԱՀՈԳՈՒԹՅՈՒՆՆԵՐԸ</a:t>
            </a:r>
            <a:br>
              <a:rPr lang="hy-AM" sz="2800" dirty="0">
                <a:solidFill>
                  <a:schemeClr val="tx1"/>
                </a:solidFill>
                <a:latin typeface="Arial" panose="020B0604020202020204" pitchFamily="34" charset="0"/>
                <a:cs typeface="Arial" panose="020B0604020202020204" pitchFamily="34" charset="0"/>
              </a:rPr>
            </a:br>
            <a:r>
              <a:rPr lang="hy-AM" sz="2800" dirty="0">
                <a:solidFill>
                  <a:schemeClr val="tx1"/>
                </a:solidFill>
                <a:latin typeface="Arial" panose="020B0604020202020204" pitchFamily="34" charset="0"/>
                <a:cs typeface="Arial" panose="020B0604020202020204" pitchFamily="34" charset="0"/>
              </a:rPr>
              <a:t>ԵՎ ՆԵՐԱՌՈՒՄԸ</a:t>
            </a:r>
            <a:endParaRPr lang="en-US" sz="2800" b="1"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CD59D5C-769B-454A-A6E2-A988BC5DEF34}"/>
              </a:ext>
            </a:extLst>
          </p:cNvPr>
          <p:cNvSpPr>
            <a:spLocks noGrp="1"/>
          </p:cNvSpPr>
          <p:nvPr>
            <p:ph type="sldNum" sz="quarter" idx="13"/>
          </p:nvPr>
        </p:nvSpPr>
        <p:spPr>
          <a:xfrm>
            <a:off x="440783" y="6388781"/>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11</a:t>
            </a:fld>
            <a:endParaRPr lang="en-US" sz="12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5D820A6-F239-4519-AC2F-2CFBD76FB543}"/>
              </a:ext>
            </a:extLst>
          </p:cNvPr>
          <p:cNvSpPr txBox="1"/>
          <p:nvPr/>
        </p:nvSpPr>
        <p:spPr>
          <a:xfrm>
            <a:off x="5031847" y="122549"/>
            <a:ext cx="6490850" cy="8806963"/>
          </a:xfrm>
          <a:prstGeom prst="rect">
            <a:avLst/>
          </a:prstGeom>
          <a:noFill/>
        </p:spPr>
        <p:txBody>
          <a:bodyPr wrap="square">
            <a:spAutoFit/>
          </a:bodyPr>
          <a:lstStyle/>
          <a:p>
            <a:pPr algn="r"/>
            <a:r>
              <a:rPr lang="hy-AM" sz="2400" b="1" dirty="0">
                <a:solidFill>
                  <a:schemeClr val="bg1"/>
                </a:solidFill>
                <a:latin typeface="Arial" panose="020B0604020202020204" pitchFamily="34" charset="0"/>
                <a:cs typeface="Arial" panose="020B0604020202020204" pitchFamily="34" charset="0"/>
              </a:rPr>
              <a:t>Վարժություն 1․4 </a:t>
            </a:r>
          </a:p>
          <a:p>
            <a:pPr algn="r"/>
            <a:r>
              <a:rPr lang="hy-AM" sz="2400" b="1" dirty="0">
                <a:solidFill>
                  <a:schemeClr val="bg1"/>
                </a:solidFill>
                <a:latin typeface="Arial" panose="020B0604020202020204" pitchFamily="34" charset="0"/>
                <a:cs typeface="Arial" panose="020B0604020202020204" pitchFamily="34" charset="0"/>
              </a:rPr>
              <a:t>Օժանդակ նյութ 1․4</a:t>
            </a:r>
          </a:p>
          <a:p>
            <a:pPr algn="r"/>
            <a:r>
              <a:rPr lang="hy-AM" sz="2400" b="1" dirty="0">
                <a:solidFill>
                  <a:schemeClr val="bg1"/>
                </a:solidFill>
                <a:latin typeface="Arial" panose="020B0604020202020204" pitchFamily="34" charset="0"/>
                <a:cs typeface="Arial" panose="020B0604020202020204" pitchFamily="34" charset="0"/>
              </a:rPr>
              <a:t>(15 րոպե)</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p>
          <a:p>
            <a:pPr marL="342900" indent="-342900">
              <a:lnSpc>
                <a:spcPct val="200000"/>
              </a:lnSpc>
              <a:buFont typeface="Arial" panose="020B0604020202020204" pitchFamily="34" charset="0"/>
              <a:buChar char="•"/>
            </a:pPr>
            <a:r>
              <a:rPr lang="hy-AM" sz="2400" b="1" dirty="0">
                <a:solidFill>
                  <a:schemeClr val="bg1"/>
                </a:solidFill>
                <a:latin typeface="Arial" panose="020B0604020202020204" pitchFamily="34" charset="0"/>
                <a:cs typeface="Arial" panose="020B0604020202020204" pitchFamily="34" charset="0"/>
              </a:rPr>
              <a:t>Թղթախաղ</a:t>
            </a:r>
          </a:p>
          <a:p>
            <a:pPr marL="342900" indent="-342900">
              <a:lnSpc>
                <a:spcPct val="200000"/>
              </a:lnSpc>
              <a:buFont typeface="Arial" panose="020B0604020202020204" pitchFamily="34" charset="0"/>
              <a:buChar char="•"/>
            </a:pPr>
            <a:r>
              <a:rPr lang="hy-AM" sz="2400" b="1" dirty="0">
                <a:solidFill>
                  <a:schemeClr val="bg1"/>
                </a:solidFill>
                <a:latin typeface="Arial" panose="020B0604020202020204" pitchFamily="34" charset="0"/>
                <a:cs typeface="Arial" panose="020B0604020202020204" pitchFamily="34" charset="0"/>
              </a:rPr>
              <a:t>Դիտեք տեսանյութը</a:t>
            </a:r>
            <a:endParaRPr lang="en-US" sz="2400" b="1" dirty="0">
              <a:solidFill>
                <a:schemeClr val="bg1"/>
              </a:solidFill>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hlinkClick r:id="rId2"/>
              </a:rPr>
              <a:t>https://www.youtube.com/watch?v=MnBqKhGQr-4</a:t>
            </a:r>
            <a:endParaRPr lang="en-US" sz="2400" b="1" dirty="0">
              <a:solidFill>
                <a:schemeClr val="bg1"/>
              </a:solidFill>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endParaRPr lang="hy-AM" sz="2400" b="1" dirty="0">
              <a:solidFill>
                <a:schemeClr val="bg1"/>
              </a:solidFill>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lang="hy-AM" sz="2400" b="1" dirty="0">
                <a:solidFill>
                  <a:schemeClr val="bg1"/>
                </a:solidFill>
                <a:latin typeface="Arial" panose="020B0604020202020204" pitchFamily="34" charset="0"/>
                <a:cs typeface="Arial" panose="020B0604020202020204" pitchFamily="34" charset="0"/>
              </a:rPr>
              <a:t>Խմբի ներսում պատասխանեք տրված հարցերին։</a:t>
            </a:r>
          </a:p>
          <a:p>
            <a:pP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AE89B02-DC94-4177-A1CE-2867B074B8DF}"/>
              </a:ext>
            </a:extLst>
          </p:cNvPr>
          <p:cNvPicPr>
            <a:picLocks noChangeAspect="1"/>
          </p:cNvPicPr>
          <p:nvPr/>
        </p:nvPicPr>
        <p:blipFill rotWithShape="1">
          <a:blip r:embed="rId3"/>
          <a:srcRect l="4764" t="7987" r="6259" b="2110"/>
          <a:stretch/>
        </p:blipFill>
        <p:spPr>
          <a:xfrm>
            <a:off x="4935461" y="254830"/>
            <a:ext cx="7404847" cy="6603169"/>
          </a:xfrm>
          <a:prstGeom prst="rect">
            <a:avLst/>
          </a:prstGeom>
        </p:spPr>
      </p:pic>
      <p:sp>
        <p:nvSpPr>
          <p:cNvPr id="14" name="TextBox 13">
            <a:extLst>
              <a:ext uri="{FF2B5EF4-FFF2-40B4-BE49-F238E27FC236}">
                <a16:creationId xmlns:a16="http://schemas.microsoft.com/office/drawing/2014/main" id="{EB59BE8F-1323-44E8-B0CE-EA9A1EA811CC}"/>
              </a:ext>
            </a:extLst>
          </p:cNvPr>
          <p:cNvSpPr txBox="1"/>
          <p:nvPr/>
        </p:nvSpPr>
        <p:spPr>
          <a:xfrm>
            <a:off x="0" y="-137679"/>
            <a:ext cx="12267414" cy="7127657"/>
          </a:xfrm>
          <a:prstGeom prst="rect">
            <a:avLst/>
          </a:prstGeom>
          <a:solidFill>
            <a:schemeClr val="tx1"/>
          </a:solidFill>
        </p:spPr>
        <p:txBody>
          <a:bodyPr wrap="square">
            <a:spAutoFit/>
          </a:bodyPr>
          <a:lstStyle/>
          <a:p>
            <a:pPr algn="r">
              <a:lnSpc>
                <a:spcPct val="150000"/>
              </a:lnSpc>
            </a:pPr>
            <a:r>
              <a:rPr lang="hy-AM" sz="2000" b="1" dirty="0">
                <a:solidFill>
                  <a:schemeClr val="bg1"/>
                </a:solidFill>
                <a:latin typeface="Arial" panose="020B0604020202020204" pitchFamily="34" charset="0"/>
                <a:cs typeface="Arial" panose="020B0604020202020204" pitchFamily="34" charset="0"/>
              </a:rPr>
              <a:t>Վարժություն 2․1 </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Օժանդակ նյութ 2․1</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Լրացուցիչ նյութ 2․2</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(30+10+10 րոպե)</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endParaRPr lang="hy-AM" sz="2000" b="1" dirty="0">
              <a:solidFill>
                <a:schemeClr val="bg1"/>
              </a:solidFill>
              <a:latin typeface="Arial" panose="020B0604020202020204" pitchFamily="34" charset="0"/>
              <a:cs typeface="Arial" panose="020B0604020202020204" pitchFamily="34" charset="0"/>
            </a:endParaRPr>
          </a:p>
          <a:p>
            <a:pPr marL="457200" lvl="0" indent="-457200">
              <a:lnSpc>
                <a:spcPct val="200000"/>
              </a:lnSpc>
              <a:buFont typeface="+mj-lt"/>
              <a:buAutoNum type="arabicPeriod"/>
            </a:pPr>
            <a:r>
              <a:rPr lang="hy-AM" sz="2200" dirty="0">
                <a:solidFill>
                  <a:schemeClr val="bg1"/>
                </a:solidFill>
                <a:latin typeface="Arial" panose="020B0604020202020204" pitchFamily="34" charset="0"/>
                <a:cs typeface="Arial" panose="020B0604020202020204" pitchFamily="34" charset="0"/>
              </a:rPr>
              <a:t>Դերախաղ՝ «Ռադիոհաղորդում»․ տրված կարծիքներն ուղղեք համապատասխան դերերին։</a:t>
            </a:r>
          </a:p>
          <a:p>
            <a:pPr marL="457200" indent="-457200">
              <a:lnSpc>
                <a:spcPct val="200000"/>
              </a:lnSpc>
              <a:buFont typeface="+mj-lt"/>
              <a:buAutoNum type="arabicPeriod"/>
            </a:pPr>
            <a:r>
              <a:rPr lang="hy-AM" sz="2200" dirty="0">
                <a:solidFill>
                  <a:schemeClr val="bg1"/>
                </a:solidFill>
                <a:latin typeface="Arial" panose="020B0604020202020204" pitchFamily="34" charset="0"/>
                <a:cs typeface="Arial" panose="020B0604020202020204" pitchFamily="34" charset="0"/>
              </a:rPr>
              <a:t>Մտքերի տարափ պաստառի վրա․ նշեք նախորդ վարժության ընթացքում ձևավորված փաստարկները։</a:t>
            </a:r>
          </a:p>
          <a:p>
            <a:pPr marL="457200" indent="-457200">
              <a:lnSpc>
                <a:spcPct val="200000"/>
              </a:lnSpc>
              <a:buFont typeface="+mj-lt"/>
              <a:buAutoNum type="arabicPeriod"/>
            </a:pPr>
            <a:r>
              <a:rPr lang="hy-AM" sz="2200" dirty="0">
                <a:solidFill>
                  <a:schemeClr val="bg1"/>
                </a:solidFill>
                <a:latin typeface="Arial" panose="020B0604020202020204" pitchFamily="34" charset="0"/>
                <a:cs typeface="Arial" panose="020B0604020202020204" pitchFamily="34" charset="0"/>
              </a:rPr>
              <a:t>Առաջարկեք 3 գործողություն, որ կանեք ձեր դասարանում բազմազանությունը սովորեցնելու համար։</a:t>
            </a:r>
            <a:endParaRPr lang="en-US" sz="2200" dirty="0">
              <a:solidFill>
                <a:schemeClr val="bg1"/>
              </a:solidFill>
              <a:latin typeface="Arial" panose="020B0604020202020204" pitchFamily="34" charset="0"/>
              <a:cs typeface="Arial" panose="020B0604020202020204" pitchFamily="34" charset="0"/>
            </a:endParaRPr>
          </a:p>
          <a:p>
            <a:pPr>
              <a:lnSpc>
                <a:spcPct val="200000"/>
              </a:lnSpc>
            </a:pPr>
            <a:endParaRPr lang="hy-AM"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3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594478" y="6208394"/>
            <a:ext cx="523240" cy="247651"/>
          </a:xfrm>
        </p:spPr>
        <p:txBody>
          <a:bodyPr/>
          <a:lstStyle/>
          <a:p>
            <a:pPr algn="l"/>
            <a:fld id="{294A09A9-5501-47C1-A89A-A340965A2BE2}" type="slidenum">
              <a:rPr lang="en-US" sz="1200" b="1" smtClean="0">
                <a:latin typeface="Arial" panose="020B0604020202020204" pitchFamily="34" charset="0"/>
                <a:cs typeface="Arial" panose="020B0604020202020204" pitchFamily="34" charset="0"/>
              </a:rPr>
              <a:pPr algn="l"/>
              <a:t>12</a:t>
            </a:fld>
            <a:endParaRPr lang="en-US" sz="1200"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90559D2F-3C85-4744-B1E1-1C8A070EBA4F}"/>
              </a:ext>
            </a:extLst>
          </p:cNvPr>
          <p:cNvGrpSpPr/>
          <p:nvPr/>
        </p:nvGrpSpPr>
        <p:grpSpPr>
          <a:xfrm>
            <a:off x="291830" y="83331"/>
            <a:ext cx="11585642" cy="6372713"/>
            <a:chOff x="1100862" y="3095421"/>
            <a:chExt cx="12001192" cy="7484782"/>
          </a:xfrm>
        </p:grpSpPr>
        <p:sp>
          <p:nvSpPr>
            <p:cNvPr id="22" name="TextBox 21">
              <a:extLst>
                <a:ext uri="{FF2B5EF4-FFF2-40B4-BE49-F238E27FC236}">
                  <a16:creationId xmlns:a16="http://schemas.microsoft.com/office/drawing/2014/main" id="{3D60E73D-3A64-44ED-8CF4-8211AFA3B82E}"/>
                </a:ext>
              </a:extLst>
            </p:cNvPr>
            <p:cNvSpPr txBox="1"/>
            <p:nvPr/>
          </p:nvSpPr>
          <p:spPr>
            <a:xfrm>
              <a:off x="1100862" y="3095421"/>
              <a:ext cx="12001192" cy="7484782"/>
            </a:xfrm>
            <a:prstGeom prst="rect">
              <a:avLst/>
            </a:prstGeom>
            <a:noFill/>
          </p:spPr>
          <p:txBody>
            <a:bodyPr wrap="square">
              <a:spAutoFit/>
            </a:bodyPr>
            <a:lstStyle/>
            <a:p>
              <a:pPr>
                <a:lnSpc>
                  <a:spcPct val="150000"/>
                </a:lnSpc>
              </a:pPr>
              <a:r>
                <a:rPr lang="hy-AM" sz="2000" b="1" dirty="0">
                  <a:solidFill>
                    <a:schemeClr val="bg1"/>
                  </a:solidFill>
                  <a:latin typeface="Arial" panose="020B0604020202020204" pitchFamily="34" charset="0"/>
                  <a:cs typeface="Arial" panose="020B0604020202020204" pitchFamily="34" charset="0"/>
                </a:rPr>
                <a:t>Հրահանգ</a:t>
              </a:r>
              <a:r>
                <a:rPr lang="en-US" sz="2000" b="1" dirty="0">
                  <a:solidFill>
                    <a:schemeClr val="bg1"/>
                  </a:solidFill>
                  <a:latin typeface="Arial" panose="020B0604020202020204" pitchFamily="34" charset="0"/>
                  <a:cs typeface="Arial" panose="020B0604020202020204" pitchFamily="34" charset="0"/>
                </a:rPr>
                <a:t>                                                                                                               </a:t>
              </a:r>
              <a:r>
                <a:rPr lang="hy-AM" sz="2000" b="1" dirty="0">
                  <a:solidFill>
                    <a:schemeClr val="bg1"/>
                  </a:solidFill>
                  <a:latin typeface="Arial" panose="020B0604020202020204" pitchFamily="34" charset="0"/>
                  <a:cs typeface="Arial" panose="020B0604020202020204" pitchFamily="34" charset="0"/>
                </a:rPr>
                <a:t>Վարժություն 2․2 </a:t>
              </a:r>
              <a:endParaRPr lang="en-US" sz="2000" b="1" dirty="0">
                <a:solidFill>
                  <a:schemeClr val="bg1"/>
                </a:solidFill>
                <a:latin typeface="Arial" panose="020B0604020202020204" pitchFamily="34" charset="0"/>
                <a:cs typeface="Arial" panose="020B0604020202020204" pitchFamily="34" charset="0"/>
              </a:endParaRPr>
            </a:p>
            <a:p>
              <a:pPr algn="r">
                <a:lnSpc>
                  <a:spcPct val="150000"/>
                </a:lnSpc>
              </a:pPr>
              <a:r>
                <a:rPr lang="hy-AM" sz="2000" b="1" dirty="0">
                  <a:solidFill>
                    <a:schemeClr val="bg1"/>
                  </a:solidFill>
                  <a:latin typeface="Arial" panose="020B0604020202020204" pitchFamily="34" charset="0"/>
                  <a:cs typeface="Arial" panose="020B0604020202020204" pitchFamily="34" charset="0"/>
                </a:rPr>
                <a:t>Մաս 1 (20 րոպե)</a:t>
              </a:r>
              <a:endParaRPr lang="en-US" sz="2000" b="1" dirty="0">
                <a:solidFill>
                  <a:schemeClr val="bg1"/>
                </a:solidFill>
                <a:latin typeface="Arial" panose="020B0604020202020204" pitchFamily="34" charset="0"/>
                <a:cs typeface="Arial" panose="020B0604020202020204" pitchFamily="34" charset="0"/>
              </a:endParaRPr>
            </a:p>
            <a:p>
              <a:pPr>
                <a:lnSpc>
                  <a:spcPct val="150000"/>
                </a:lnSpc>
              </a:pPr>
              <a:r>
                <a:rPr lang="hy-AM" sz="2000" b="1" dirty="0">
                  <a:solidFill>
                    <a:schemeClr val="bg1"/>
                  </a:solidFill>
                  <a:latin typeface="Arial" panose="020B0604020202020204" pitchFamily="34" charset="0"/>
                  <a:cs typeface="Arial" panose="020B0604020202020204" pitchFamily="34" charset="0"/>
                </a:rPr>
                <a:t>Խմբի ներսում քննարկեք և ներկայացրեք առաջադրված հարցը։</a:t>
              </a: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lvl="0">
                <a:lnSpc>
                  <a:spcPct val="200000"/>
                </a:lnSpc>
              </a:pPr>
              <a:endParaRPr lang="en-US" sz="2000" dirty="0">
                <a:solidFill>
                  <a:schemeClr val="bg1"/>
                </a:solidFill>
                <a:latin typeface="Arial" panose="020B0604020202020204" pitchFamily="34" charset="0"/>
                <a:cs typeface="Arial" panose="020B0604020202020204" pitchFamily="34" charset="0"/>
              </a:endParaRPr>
            </a:p>
            <a:p>
              <a:pPr lvl="0">
                <a:lnSpc>
                  <a:spcPct val="200000"/>
                </a:lnSpc>
              </a:pPr>
              <a:endParaRPr lang="en-US" sz="2000" dirty="0">
                <a:solidFill>
                  <a:schemeClr val="bg1"/>
                </a:solidFill>
                <a:latin typeface="Arial" panose="020B0604020202020204" pitchFamily="34" charset="0"/>
                <a:cs typeface="Arial" panose="020B0604020202020204" pitchFamily="34" charset="0"/>
              </a:endParaRPr>
            </a:p>
            <a:p>
              <a:pPr lvl="0">
                <a:lnSpc>
                  <a:spcPct val="200000"/>
                </a:lnSpc>
              </a:pPr>
              <a:endParaRPr lang="hy-AM" sz="2000" dirty="0">
                <a:solidFill>
                  <a:schemeClr val="bg1"/>
                </a:solidFill>
                <a:latin typeface="Arial" panose="020B0604020202020204" pitchFamily="34" charset="0"/>
                <a:cs typeface="Arial" panose="020B0604020202020204" pitchFamily="34" charset="0"/>
              </a:endParaRPr>
            </a:p>
            <a:p>
              <a:pPr lvl="0">
                <a:lnSpc>
                  <a:spcPct val="200000"/>
                </a:lnSpc>
              </a:pPr>
              <a:r>
                <a:rPr lang="hy-AM" sz="2000" b="1" dirty="0">
                  <a:solidFill>
                    <a:schemeClr val="bg1"/>
                  </a:solidFill>
                  <a:latin typeface="Arial" panose="020B0604020202020204" pitchFamily="34" charset="0"/>
                  <a:cs typeface="Arial" panose="020B0604020202020204" pitchFamily="34" charset="0"/>
                </a:rPr>
                <a:t>Ամփոփման հարցեր․</a:t>
              </a:r>
            </a:p>
            <a:p>
              <a:pPr marL="342900" lvl="0" indent="-342900">
                <a:lnSpc>
                  <a:spcPct val="200000"/>
                </a:lnSpc>
                <a:buFont typeface="Arial" panose="020B0604020202020204" pitchFamily="34" charset="0"/>
                <a:buChar char="•"/>
              </a:pPr>
              <a:r>
                <a:rPr lang="hy-AM" sz="2000" dirty="0">
                  <a:solidFill>
                    <a:schemeClr val="bg1"/>
                  </a:solidFill>
                </a:rPr>
                <a:t>Կա՞ն արդյոք նմանություններ 1-ին և 2-րդ խմբերի արդյունքների միջև։ </a:t>
              </a:r>
            </a:p>
            <a:p>
              <a:pPr marL="342900" lvl="0" indent="-342900">
                <a:lnSpc>
                  <a:spcPct val="200000"/>
                </a:lnSpc>
                <a:buFont typeface="Arial" panose="020B0604020202020204" pitchFamily="34" charset="0"/>
                <a:buChar char="•"/>
              </a:pPr>
              <a:r>
                <a:rPr lang="hy-AM" sz="2000" dirty="0">
                  <a:solidFill>
                    <a:schemeClr val="bg1"/>
                  </a:solidFill>
                </a:rPr>
                <a:t>Ի՞նչ է նշանակում բացառում։ </a:t>
              </a:r>
            </a:p>
            <a:p>
              <a:pPr marL="342900" indent="-342900">
                <a:lnSpc>
                  <a:spcPct val="200000"/>
                </a:lnSpc>
                <a:buFont typeface="Arial" panose="020B0604020202020204" pitchFamily="34" charset="0"/>
                <a:buChar char="•"/>
              </a:pPr>
              <a:r>
                <a:rPr lang="hy-AM" sz="2000" dirty="0">
                  <a:solidFill>
                    <a:schemeClr val="bg1"/>
                  </a:solidFill>
                  <a:latin typeface="Arial" panose="020B0604020202020204" pitchFamily="34" charset="0"/>
                  <a:cs typeface="Arial" panose="020B0604020202020204" pitchFamily="34" charset="0"/>
                </a:rPr>
                <a:t>Արդյո՞ք բացառման այս ձևերից մեկը կարելի է կանխարգելել։</a:t>
              </a:r>
            </a:p>
          </p:txBody>
        </p:sp>
        <p:graphicFrame>
          <p:nvGraphicFramePr>
            <p:cNvPr id="23" name="Diagram 22">
              <a:extLst>
                <a:ext uri="{FF2B5EF4-FFF2-40B4-BE49-F238E27FC236}">
                  <a16:creationId xmlns:a16="http://schemas.microsoft.com/office/drawing/2014/main" id="{F916FAB0-9FD3-4DD3-955D-4BD983C2B56A}"/>
                </a:ext>
              </a:extLst>
            </p:cNvPr>
            <p:cNvGraphicFramePr/>
            <p:nvPr>
              <p:extLst>
                <p:ext uri="{D42A27DB-BD31-4B8C-83A1-F6EECF244321}">
                  <p14:modId xmlns:p14="http://schemas.microsoft.com/office/powerpoint/2010/main" val="2228545878"/>
                </p:ext>
              </p:extLst>
            </p:nvPr>
          </p:nvGraphicFramePr>
          <p:xfrm>
            <a:off x="5604932" y="5784834"/>
            <a:ext cx="6362700" cy="2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5" name="TextBox 24">
            <a:extLst>
              <a:ext uri="{FF2B5EF4-FFF2-40B4-BE49-F238E27FC236}">
                <a16:creationId xmlns:a16="http://schemas.microsoft.com/office/drawing/2014/main" id="{37978E58-C4EA-4A3E-903F-911CA7CA9367}"/>
              </a:ext>
            </a:extLst>
          </p:cNvPr>
          <p:cNvSpPr txBox="1"/>
          <p:nvPr/>
        </p:nvSpPr>
        <p:spPr>
          <a:xfrm>
            <a:off x="0" y="-52861"/>
            <a:ext cx="11848289" cy="6908814"/>
          </a:xfrm>
          <a:prstGeom prst="rect">
            <a:avLst/>
          </a:prstGeom>
          <a:solidFill>
            <a:schemeClr val="tx1"/>
          </a:solidFill>
        </p:spPr>
        <p:txBody>
          <a:bodyPr wrap="square">
            <a:spAutoFit/>
          </a:bodyPr>
          <a:lstStyle/>
          <a:p>
            <a:pPr marL="968375" indent="0">
              <a:lnSpc>
                <a:spcPct val="160000"/>
              </a:lnSpc>
              <a:buClr>
                <a:schemeClr val="accent1">
                  <a:lumMod val="50000"/>
                </a:schemeClr>
              </a:buClr>
              <a:buFont typeface="Arial" panose="020B0604020202020204" pitchFamily="34" charset="0"/>
              <a:buNone/>
            </a:pPr>
            <a:r>
              <a:rPr lang="hy-AM" sz="2400" b="1" dirty="0">
                <a:solidFill>
                  <a:schemeClr val="accent1">
                    <a:lumMod val="50000"/>
                  </a:schemeClr>
                </a:solidFill>
                <a:latin typeface="Arial" panose="020B0604020202020204" pitchFamily="34" charset="0"/>
                <a:cs typeface="Arial" panose="020B0604020202020204" pitchFamily="34" charset="0"/>
              </a:rPr>
              <a:t>ՀԱՍԱՐԱԿՈՒԹՅԱՆ ՍԿԱՆ</a:t>
            </a:r>
            <a:endParaRPr lang="en-US" sz="2400" b="1" dirty="0">
              <a:solidFill>
                <a:schemeClr val="accent1">
                  <a:lumMod val="50000"/>
                </a:schemeClr>
              </a:solidFill>
              <a:latin typeface="Arial" panose="020B0604020202020204" pitchFamily="34" charset="0"/>
              <a:cs typeface="Arial" panose="020B0604020202020204" pitchFamily="34" charset="0"/>
            </a:endParaRPr>
          </a:p>
          <a:p>
            <a:pPr marL="968375" indent="0">
              <a:lnSpc>
                <a:spcPct val="160000"/>
              </a:lnSpc>
              <a:buClr>
                <a:schemeClr val="accent1">
                  <a:lumMod val="50000"/>
                </a:schemeClr>
              </a:buClr>
              <a:buFont typeface="Arial" panose="020B0604020202020204" pitchFamily="34" charset="0"/>
              <a:buNone/>
            </a:pPr>
            <a:r>
              <a:rPr lang="hy-AM" sz="2000" b="1" dirty="0">
                <a:solidFill>
                  <a:schemeClr val="tx2"/>
                </a:solidFill>
                <a:latin typeface="Arial" panose="020B0604020202020204" pitchFamily="34" charset="0"/>
                <a:cs typeface="Arial" panose="020B0604020202020204" pitchFamily="34" charset="0"/>
              </a:rPr>
              <a:t>ՍՈՑԻԱԼԱԿԱՆ ՄԵԿՈՒՍԱՑՈՒՄ</a:t>
            </a:r>
            <a:endParaRPr lang="en-US" sz="2000" b="1" dirty="0">
              <a:solidFill>
                <a:schemeClr val="tx2"/>
              </a:solidFill>
              <a:latin typeface="Arial" panose="020B0604020202020204" pitchFamily="34" charset="0"/>
              <a:cs typeface="Arial" panose="020B0604020202020204" pitchFamily="34" charset="0"/>
            </a:endParaRPr>
          </a:p>
          <a:p>
            <a:pPr marL="968375" indent="0">
              <a:lnSpc>
                <a:spcPct val="160000"/>
              </a:lnSpc>
              <a:buClr>
                <a:schemeClr val="accent1">
                  <a:lumMod val="50000"/>
                </a:schemeClr>
              </a:buClr>
              <a:buFont typeface="Arial" panose="020B0604020202020204" pitchFamily="34" charset="0"/>
              <a:buNone/>
            </a:pPr>
            <a:endParaRPr lang="en-US" sz="2000" b="1" dirty="0">
              <a:solidFill>
                <a:schemeClr val="tx2"/>
              </a:solidFill>
              <a:latin typeface="Arial" panose="020B0604020202020204" pitchFamily="34" charset="0"/>
              <a:cs typeface="Arial" panose="020B0604020202020204" pitchFamily="34" charset="0"/>
            </a:endParaRPr>
          </a:p>
          <a:p>
            <a:pPr marL="1311275" indent="-342900">
              <a:lnSpc>
                <a:spcPct val="160000"/>
              </a:lnSpc>
              <a:buClr>
                <a:schemeClr val="accent1">
                  <a:lumMod val="50000"/>
                </a:schemeClr>
              </a:buClr>
              <a:buFont typeface="Arial" panose="020B0604020202020204" pitchFamily="34" charset="0"/>
              <a:buChar char="•"/>
            </a:pPr>
            <a:r>
              <a:rPr lang="hy-AM" sz="2400" dirty="0">
                <a:solidFill>
                  <a:schemeClr val="bg1"/>
                </a:solidFill>
                <a:latin typeface="Arial" panose="020B0604020202020204" pitchFamily="34" charset="0"/>
                <a:cs typeface="Arial" panose="020B0604020202020204" pitchFamily="34" charset="0"/>
              </a:rPr>
              <a:t>Ընտրական իրավունք </a:t>
            </a:r>
            <a:endParaRPr lang="en-US" sz="2400" dirty="0">
              <a:solidFill>
                <a:schemeClr val="bg1"/>
              </a:solidFill>
              <a:latin typeface="Arial" panose="020B0604020202020204" pitchFamily="34" charset="0"/>
              <a:cs typeface="Arial" panose="020B0604020202020204" pitchFamily="34" charset="0"/>
            </a:endParaRPr>
          </a:p>
          <a:p>
            <a:pPr marL="1311275" indent="-342900">
              <a:lnSpc>
                <a:spcPct val="160000"/>
              </a:lnSpc>
              <a:buClr>
                <a:schemeClr val="accent1">
                  <a:lumMod val="50000"/>
                </a:schemeClr>
              </a:buClr>
              <a:buFont typeface="Arial" panose="020B0604020202020204" pitchFamily="34" charset="0"/>
              <a:buChar char="•"/>
            </a:pPr>
            <a:r>
              <a:rPr lang="hy-AM" sz="2400" dirty="0">
                <a:solidFill>
                  <a:schemeClr val="bg1"/>
                </a:solidFill>
                <a:latin typeface="Arial" panose="020B0604020202020204" pitchFamily="34" charset="0"/>
                <a:cs typeface="Arial" panose="020B0604020202020204" pitchFamily="34" charset="0"/>
              </a:rPr>
              <a:t>Բախվո՞ւմ են խտրականության փոխառություն, վարկ կամ ակտիվներ ձեռք բերելիս</a:t>
            </a:r>
            <a:endParaRPr lang="en-US" sz="2400" dirty="0">
              <a:solidFill>
                <a:schemeClr val="bg1"/>
              </a:solidFill>
              <a:latin typeface="Arial" panose="020B0604020202020204" pitchFamily="34" charset="0"/>
              <a:cs typeface="Arial" panose="020B0604020202020204" pitchFamily="34" charset="0"/>
            </a:endParaRPr>
          </a:p>
          <a:p>
            <a:pPr marL="1311275" indent="-342900">
              <a:lnSpc>
                <a:spcPct val="160000"/>
              </a:lnSpc>
              <a:buClr>
                <a:schemeClr val="accent1">
                  <a:lumMod val="50000"/>
                </a:schemeClr>
              </a:buClr>
              <a:buFont typeface="Arial" panose="020B0604020202020204" pitchFamily="34" charset="0"/>
              <a:buChar char="•"/>
            </a:pPr>
            <a:r>
              <a:rPr lang="hy-AM" sz="2400" dirty="0">
                <a:solidFill>
                  <a:schemeClr val="bg1"/>
                </a:solidFill>
                <a:latin typeface="Arial" panose="020B0604020202020204" pitchFamily="34" charset="0"/>
                <a:cs typeface="Arial" panose="020B0604020202020204" pitchFamily="34" charset="0"/>
              </a:rPr>
              <a:t>Ունե՞ն ավելի մեծ դժվարություններ զբաղվածության հարցում, քան մյուսները</a:t>
            </a:r>
            <a:endParaRPr lang="en-US" sz="2400" dirty="0">
              <a:solidFill>
                <a:schemeClr val="bg1"/>
              </a:solidFill>
              <a:latin typeface="Arial" panose="020B0604020202020204" pitchFamily="34" charset="0"/>
              <a:cs typeface="Arial" panose="020B0604020202020204" pitchFamily="34" charset="0"/>
            </a:endParaRPr>
          </a:p>
          <a:p>
            <a:pPr marL="1311275" indent="-342900">
              <a:lnSpc>
                <a:spcPct val="160000"/>
              </a:lnSpc>
              <a:buClr>
                <a:schemeClr val="accent1">
                  <a:lumMod val="50000"/>
                </a:schemeClr>
              </a:buClr>
              <a:buFont typeface="Arial" panose="020B0604020202020204" pitchFamily="34" charset="0"/>
              <a:buChar char="•"/>
            </a:pPr>
            <a:r>
              <a:rPr lang="hy-AM" sz="2400" dirty="0">
                <a:solidFill>
                  <a:schemeClr val="bg1"/>
                </a:solidFill>
                <a:latin typeface="Arial" panose="020B0604020202020204" pitchFamily="34" charset="0"/>
                <a:cs typeface="Arial" panose="020B0604020202020204" pitchFamily="34" charset="0"/>
              </a:rPr>
              <a:t>Դժվարություններ հիմնական առողջապահական ծառայություններից օգտվելու հարցում, քան մյուսները (օրինակ՝ ծնողազուրկ, փախստական, սահմանամերձ գյուղերում, սոցիալապես անապահով անձինք)</a:t>
            </a:r>
            <a:endParaRPr lang="en-US" sz="2400" dirty="0">
              <a:solidFill>
                <a:schemeClr val="bg1"/>
              </a:solidFill>
              <a:latin typeface="Arial" panose="020B0604020202020204" pitchFamily="34" charset="0"/>
              <a:cs typeface="Arial" panose="020B0604020202020204" pitchFamily="34" charset="0"/>
            </a:endParaRPr>
          </a:p>
          <a:p>
            <a:pPr marL="1311275" indent="-342900">
              <a:lnSpc>
                <a:spcPct val="160000"/>
              </a:lnSpc>
              <a:buClr>
                <a:schemeClr val="accent1">
                  <a:lumMod val="50000"/>
                </a:schemeClr>
              </a:buClr>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4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0489627-4F0E-438F-A2D0-75DC6565DE8B}"/>
              </a:ext>
            </a:extLst>
          </p:cNvPr>
          <p:cNvSpPr>
            <a:spLocks noGrp="1"/>
          </p:cNvSpPr>
          <p:nvPr>
            <p:ph type="sldNum" sz="quarter" idx="23"/>
          </p:nvPr>
        </p:nvSpPr>
        <p:spPr>
          <a:xfrm>
            <a:off x="441489" y="6313328"/>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13</a:t>
            </a:fld>
            <a:endParaRPr lang="en-US" sz="1200" b="1" dirty="0">
              <a:latin typeface="Arial" panose="020B0604020202020204" pitchFamily="34" charset="0"/>
              <a:cs typeface="Arial" panose="020B0604020202020204" pitchFamily="34" charset="0"/>
            </a:endParaRPr>
          </a:p>
        </p:txBody>
      </p:sp>
      <p:sp>
        <p:nvSpPr>
          <p:cNvPr id="15" name="Text Placeholder 3">
            <a:extLst>
              <a:ext uri="{FF2B5EF4-FFF2-40B4-BE49-F238E27FC236}">
                <a16:creationId xmlns:a16="http://schemas.microsoft.com/office/drawing/2014/main" id="{8E626C2C-0D13-4846-989B-4E8A2146BEF9}"/>
              </a:ext>
            </a:extLst>
          </p:cNvPr>
          <p:cNvSpPr txBox="1">
            <a:spLocks/>
          </p:cNvSpPr>
          <p:nvPr/>
        </p:nvSpPr>
        <p:spPr>
          <a:xfrm>
            <a:off x="441489" y="422706"/>
            <a:ext cx="10699422" cy="5129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y-AM" sz="1800" b="1" dirty="0">
                <a:solidFill>
                  <a:schemeClr val="accent1">
                    <a:lumMod val="50000"/>
                  </a:schemeClr>
                </a:solidFill>
                <a:latin typeface="Arial" panose="020B0604020202020204" pitchFamily="34" charset="0"/>
                <a:cs typeface="Arial" panose="020B0604020202020204" pitchFamily="34" charset="0"/>
              </a:rPr>
              <a:t>ԱՆՀԱՎԱՍԱՐՈՒԹՅԱՆ ՄԱՐԿԵՐՆԵՐ </a:t>
            </a:r>
          </a:p>
          <a:p>
            <a:pPr marL="0" indent="0">
              <a:buNone/>
            </a:pPr>
            <a:r>
              <a:rPr lang="hy-AM" sz="1800" b="1" dirty="0">
                <a:solidFill>
                  <a:schemeClr val="accent1">
                    <a:lumMod val="50000"/>
                  </a:schemeClr>
                </a:solidFill>
                <a:latin typeface="Arial" panose="020B0604020202020204" pitchFamily="34" charset="0"/>
                <a:cs typeface="Arial" panose="020B0604020202020204" pitchFamily="34" charset="0"/>
              </a:rPr>
              <a:t>ԿՐԹԱԿԱՆ ՀՆԱՐԱՎՈՐՈՒԹՅՈՒՆՆԵՐԻ ՀԱՐՑՈՒՄ</a:t>
            </a:r>
            <a:endParaRPr lang="en-US" sz="1800" b="1" dirty="0">
              <a:solidFill>
                <a:schemeClr val="accent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131DB37-8EC5-4721-A1EE-C3355E4B6427}"/>
              </a:ext>
            </a:extLst>
          </p:cNvPr>
          <p:cNvSpPr txBox="1"/>
          <p:nvPr/>
        </p:nvSpPr>
        <p:spPr>
          <a:xfrm>
            <a:off x="801278" y="1420221"/>
            <a:ext cx="3477972" cy="1703030"/>
          </a:xfrm>
          <a:prstGeom prst="rect">
            <a:avLst/>
          </a:prstGeom>
          <a:solidFill>
            <a:schemeClr val="tx1"/>
          </a:solidFill>
        </p:spPr>
        <p:txBody>
          <a:bodyPr wrap="square">
            <a:spAutoFit/>
          </a:bodyPr>
          <a:lstStyle/>
          <a:p>
            <a:pPr marL="99060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Սեռ </a:t>
            </a:r>
          </a:p>
          <a:p>
            <a:pPr marL="99060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Լեզու</a:t>
            </a:r>
          </a:p>
          <a:p>
            <a:pPr marL="99060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Ունեցվածք</a:t>
            </a:r>
          </a:p>
          <a:p>
            <a:pPr marL="99060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Սոցիալական ծագում</a:t>
            </a:r>
            <a:endParaRPr lang="en-US"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0C4B8E1-AFD3-4CEB-98A7-32B288A317B3}"/>
              </a:ext>
            </a:extLst>
          </p:cNvPr>
          <p:cNvSpPr txBox="1"/>
          <p:nvPr/>
        </p:nvSpPr>
        <p:spPr>
          <a:xfrm>
            <a:off x="5417731" y="1439231"/>
            <a:ext cx="3378039" cy="1703415"/>
          </a:xfrm>
          <a:prstGeom prst="rect">
            <a:avLst/>
          </a:prstGeom>
          <a:noFill/>
        </p:spPr>
        <p:txBody>
          <a:bodyPr wrap="square">
            <a:spAutoFit/>
          </a:bodyPr>
          <a:lstStyle/>
          <a:p>
            <a:pPr marL="28575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Ընդունակություն </a:t>
            </a:r>
          </a:p>
          <a:p>
            <a:pPr marL="28575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Ծնողի կարգավիճակ</a:t>
            </a:r>
          </a:p>
          <a:p>
            <a:pPr marL="28575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էթնիկական ծագում</a:t>
            </a:r>
          </a:p>
          <a:p>
            <a:pPr marL="285750" indent="-285750">
              <a:lnSpc>
                <a:spcPct val="150000"/>
              </a:lnSpc>
              <a:buClr>
                <a:schemeClr val="accent1">
                  <a:lumMod val="50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Բնակության վայր</a:t>
            </a:r>
            <a:endParaRPr lang="en-US" dirty="0">
              <a:solidFill>
                <a:schemeClr val="bg1"/>
              </a:solidFill>
              <a:latin typeface="Arial" panose="020B0604020202020204" pitchFamily="34" charset="0"/>
              <a:cs typeface="Arial" panose="020B0604020202020204" pitchFamily="34" charset="0"/>
            </a:endParaRPr>
          </a:p>
        </p:txBody>
      </p:sp>
      <p:sp>
        <p:nvSpPr>
          <p:cNvPr id="18" name="Text Placeholder 5">
            <a:extLst>
              <a:ext uri="{FF2B5EF4-FFF2-40B4-BE49-F238E27FC236}">
                <a16:creationId xmlns:a16="http://schemas.microsoft.com/office/drawing/2014/main" id="{9426CFB5-ADDD-441B-B232-E1844CCCAF45}"/>
              </a:ext>
            </a:extLst>
          </p:cNvPr>
          <p:cNvSpPr txBox="1">
            <a:spLocks/>
          </p:cNvSpPr>
          <p:nvPr/>
        </p:nvSpPr>
        <p:spPr>
          <a:xfrm>
            <a:off x="441489" y="3590157"/>
            <a:ext cx="6463921" cy="475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y-AM" sz="1800" b="1" dirty="0">
                <a:solidFill>
                  <a:schemeClr val="accent1">
                    <a:lumMod val="50000"/>
                  </a:schemeClr>
                </a:solidFill>
                <a:latin typeface="Arial" panose="020B0604020202020204" pitchFamily="34" charset="0"/>
                <a:cs typeface="Arial" panose="020B0604020202020204" pitchFamily="34" charset="0"/>
              </a:rPr>
              <a:t>ԿԵՏԵՐԸ, ԵՐԲ ՏԵՂԻ Է ՈՒՆԵՆՈՒՄ ՄԵԿՈՒՍԱՑՈՒՄ</a:t>
            </a:r>
            <a:endParaRPr lang="en-US" sz="1800" b="1" dirty="0">
              <a:solidFill>
                <a:schemeClr val="accent1">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E9D0B66-A538-409A-A970-DA0165F8485D}"/>
              </a:ext>
            </a:extLst>
          </p:cNvPr>
          <p:cNvSpPr txBox="1"/>
          <p:nvPr/>
        </p:nvSpPr>
        <p:spPr>
          <a:xfrm>
            <a:off x="1475982" y="4065910"/>
            <a:ext cx="8630436" cy="2222403"/>
          </a:xfrm>
          <a:prstGeom prst="rect">
            <a:avLst/>
          </a:prstGeom>
          <a:noFill/>
        </p:spPr>
        <p:txBody>
          <a:bodyPr wrap="square">
            <a:spAutoFit/>
          </a:bodyPr>
          <a:lstStyle/>
          <a:p>
            <a:pPr marL="285750" indent="-285750">
              <a:lnSpc>
                <a:spcPct val="200000"/>
              </a:lnSpc>
              <a:buClr>
                <a:schemeClr val="tx2">
                  <a:lumMod val="75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Տարրական, կրտսեր միջնակարգ դպրոց մտնելիս, ընթացքում, ավարտելիս</a:t>
            </a:r>
          </a:p>
          <a:p>
            <a:pPr marL="285750" indent="-285750">
              <a:lnSpc>
                <a:spcPct val="200000"/>
              </a:lnSpc>
              <a:buClr>
                <a:schemeClr val="tx2">
                  <a:lumMod val="75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Ոչ ֆորմալ և ֆորմալ կրթության միջև</a:t>
            </a:r>
          </a:p>
          <a:p>
            <a:pPr marL="285750" indent="-285750">
              <a:lnSpc>
                <a:spcPct val="200000"/>
              </a:lnSpc>
              <a:buClr>
                <a:schemeClr val="tx2">
                  <a:lumMod val="75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Միջնակարգի մակարդակում տարբեր տեսակի դպրոցների միջև</a:t>
            </a:r>
          </a:p>
          <a:p>
            <a:pPr marL="285750" indent="-285750">
              <a:lnSpc>
                <a:spcPct val="200000"/>
              </a:lnSpc>
              <a:buClr>
                <a:schemeClr val="tx2">
                  <a:lumMod val="75000"/>
                </a:schemeClr>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Կրթական ծրագրից անցում կատարելիս դեպի համայնք և հասարակություն </a:t>
            </a:r>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023099-1832-4CAE-88D0-F343F562003A}"/>
              </a:ext>
            </a:extLst>
          </p:cNvPr>
          <p:cNvSpPr txBox="1"/>
          <p:nvPr/>
        </p:nvSpPr>
        <p:spPr>
          <a:xfrm>
            <a:off x="-28281" y="23566"/>
            <a:ext cx="12192000" cy="6791026"/>
          </a:xfrm>
          <a:prstGeom prst="rect">
            <a:avLst/>
          </a:prstGeom>
          <a:solidFill>
            <a:schemeClr val="tx1"/>
          </a:solidFill>
        </p:spPr>
        <p:txBody>
          <a:bodyPr wrap="square">
            <a:spAutoFit/>
          </a:bodyPr>
          <a:lstStyle/>
          <a:p>
            <a:pPr algn="r">
              <a:lnSpc>
                <a:spcPct val="150000"/>
              </a:lnSpc>
            </a:pPr>
            <a:r>
              <a:rPr lang="hy-AM" sz="2000" b="1" dirty="0">
                <a:solidFill>
                  <a:schemeClr val="bg1"/>
                </a:solidFill>
                <a:latin typeface="Arial" panose="020B0604020202020204" pitchFamily="34" charset="0"/>
                <a:cs typeface="Arial" panose="020B0604020202020204" pitchFamily="34" charset="0"/>
              </a:rPr>
              <a:t>Վարժություն 2․2 </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Մաս 2 (10 րոպե)</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endParaRPr lang="hy-AM" sz="2000" b="1" dirty="0">
              <a:solidFill>
                <a:schemeClr val="bg1"/>
              </a:solidFill>
              <a:latin typeface="Arial" panose="020B0604020202020204" pitchFamily="34" charset="0"/>
              <a:cs typeface="Arial" panose="020B0604020202020204" pitchFamily="34" charset="0"/>
            </a:endParaRPr>
          </a:p>
          <a:p>
            <a:pPr lvl="0">
              <a:lnSpc>
                <a:spcPct val="150000"/>
              </a:lnSpc>
            </a:pPr>
            <a:r>
              <a:rPr lang="hy-AM" sz="2200" dirty="0">
                <a:solidFill>
                  <a:schemeClr val="bg1"/>
                </a:solidFill>
                <a:latin typeface="Arial" panose="020B0604020202020204" pitchFamily="34" charset="0"/>
                <a:cs typeface="Arial" panose="020B0604020202020204" pitchFamily="34" charset="0"/>
              </a:rPr>
              <a:t>Արձագանքեք պատմությանը՝ համապատասխան քայլեր կատարելով․</a:t>
            </a:r>
          </a:p>
          <a:p>
            <a:pPr marL="457200" lvl="0" indent="-457200">
              <a:lnSpc>
                <a:spcPct val="150000"/>
              </a:lnSpc>
              <a:buFont typeface="Arial" panose="020B0604020202020204" pitchFamily="34" charset="0"/>
              <a:buChar char="•"/>
            </a:pPr>
            <a:r>
              <a:rPr lang="hy-AM" sz="2200" dirty="0">
                <a:solidFill>
                  <a:schemeClr val="bg1"/>
                </a:solidFill>
                <a:latin typeface="Arial" panose="020B0604020202020204" pitchFamily="34" charset="0"/>
                <a:cs typeface="Arial" panose="020B0604020202020204" pitchFamily="34" charset="0"/>
              </a:rPr>
              <a:t>2 քայլ առաջ-իրադարձության տեղի ունենալու հավանականությունը մեծ է,</a:t>
            </a:r>
          </a:p>
          <a:p>
            <a:pPr marL="457200" lvl="0" indent="-457200">
              <a:lnSpc>
                <a:spcPct val="150000"/>
              </a:lnSpc>
              <a:buFont typeface="Arial" panose="020B0604020202020204" pitchFamily="34" charset="0"/>
              <a:buChar char="•"/>
            </a:pPr>
            <a:r>
              <a:rPr lang="hy-AM" sz="2200" dirty="0">
                <a:solidFill>
                  <a:schemeClr val="bg1"/>
                </a:solidFill>
                <a:latin typeface="Arial" panose="020B0604020202020204" pitchFamily="34" charset="0"/>
                <a:cs typeface="Arial" panose="020B0604020202020204" pitchFamily="34" charset="0"/>
              </a:rPr>
              <a:t>1 քայլ առաջ-իրադարձությունը հնարավոր է,</a:t>
            </a:r>
          </a:p>
          <a:p>
            <a:pPr marL="457200" lvl="0" indent="-457200">
              <a:lnSpc>
                <a:spcPct val="150000"/>
              </a:lnSpc>
              <a:buFont typeface="Arial" panose="020B0604020202020204" pitchFamily="34" charset="0"/>
              <a:buChar char="•"/>
            </a:pPr>
            <a:r>
              <a:rPr lang="hy-AM" sz="2200" dirty="0">
                <a:solidFill>
                  <a:schemeClr val="bg1"/>
                </a:solidFill>
                <a:latin typeface="Arial" panose="020B0604020202020204" pitchFamily="34" charset="0"/>
                <a:cs typeface="Arial" panose="020B0604020202020204" pitchFamily="34" charset="0"/>
              </a:rPr>
              <a:t>1 քայլ հետ-իրադարձությունը դժվար թե տեղի ունենա,</a:t>
            </a:r>
          </a:p>
          <a:p>
            <a:pPr marL="457200" lvl="0" indent="-457200">
              <a:lnSpc>
                <a:spcPct val="150000"/>
              </a:lnSpc>
              <a:buFont typeface="Arial" panose="020B0604020202020204" pitchFamily="34" charset="0"/>
              <a:buChar char="•"/>
            </a:pPr>
            <a:r>
              <a:rPr lang="hy-AM" sz="2200" dirty="0">
                <a:solidFill>
                  <a:schemeClr val="bg1"/>
                </a:solidFill>
                <a:latin typeface="Arial" panose="020B0604020202020204" pitchFamily="34" charset="0"/>
                <a:cs typeface="Arial" panose="020B0604020202020204" pitchFamily="34" charset="0"/>
              </a:rPr>
              <a:t>2 քայլ հետ-քիչ հավանական է, որ իրադարձությունը տեղի կունենա։</a:t>
            </a:r>
          </a:p>
          <a:p>
            <a:pPr lvl="0">
              <a:lnSpc>
                <a:spcPct val="200000"/>
              </a:lnSpc>
            </a:pPr>
            <a:endParaRPr lang="hy-AM" sz="2200" dirty="0">
              <a:solidFill>
                <a:schemeClr val="bg1"/>
              </a:solidFill>
              <a:latin typeface="Arial" panose="020B0604020202020204" pitchFamily="34" charset="0"/>
              <a:cs typeface="Arial" panose="020B0604020202020204" pitchFamily="34" charset="0"/>
            </a:endParaRPr>
          </a:p>
          <a:p>
            <a:pPr marL="457200" lvl="0" indent="-457200">
              <a:lnSpc>
                <a:spcPct val="200000"/>
              </a:lnSpc>
              <a:buFont typeface="+mj-lt"/>
              <a:buAutoNum type="arabicPeriod"/>
            </a:pPr>
            <a:endParaRPr lang="hy-AM" sz="22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73E3EF7-DE27-4675-BF12-0AFD47CACD5E}"/>
              </a:ext>
            </a:extLst>
          </p:cNvPr>
          <p:cNvSpPr txBox="1"/>
          <p:nvPr/>
        </p:nvSpPr>
        <p:spPr>
          <a:xfrm>
            <a:off x="28281" y="4199811"/>
            <a:ext cx="12028601" cy="2497992"/>
          </a:xfrm>
          <a:prstGeom prst="rect">
            <a:avLst/>
          </a:prstGeom>
          <a:noFill/>
        </p:spPr>
        <p:txBody>
          <a:bodyPr wrap="square" rtlCol="0">
            <a:spAutoFit/>
          </a:bodyPr>
          <a:lstStyle/>
          <a:p>
            <a:r>
              <a:rPr lang="hy-AM" sz="2000" b="1" dirty="0">
                <a:solidFill>
                  <a:schemeClr val="bg1"/>
                </a:solidFill>
              </a:rPr>
              <a:t>Ամփոփիչ հարցեր․</a:t>
            </a:r>
          </a:p>
          <a:p>
            <a:endParaRPr lang="hy-AM" sz="2000" dirty="0">
              <a:solidFill>
                <a:schemeClr val="bg1"/>
              </a:solidFill>
            </a:endParaRPr>
          </a:p>
          <a:p>
            <a:pPr marL="285750" indent="-285750">
              <a:lnSpc>
                <a:spcPct val="150000"/>
              </a:lnSpc>
              <a:buFont typeface="Arial" panose="020B0604020202020204" pitchFamily="34" charset="0"/>
              <a:buChar char="•"/>
            </a:pPr>
            <a:r>
              <a:rPr lang="hy-AM" sz="2000" dirty="0">
                <a:solidFill>
                  <a:schemeClr val="bg1"/>
                </a:solidFill>
              </a:rPr>
              <a:t>Արդյո՞ք հանդիսատեսներից որևէ մեկն այլ քայլ կաներ կերպարներից որևէ մեկի փոխարեն։ Ինչու՞։</a:t>
            </a:r>
          </a:p>
          <a:p>
            <a:pPr marL="285750" indent="-285750">
              <a:lnSpc>
                <a:spcPct val="150000"/>
              </a:lnSpc>
              <a:buFont typeface="Arial" panose="020B0604020202020204" pitchFamily="34" charset="0"/>
              <a:buChar char="•"/>
            </a:pPr>
            <a:r>
              <a:rPr lang="hy-AM" sz="2000" dirty="0">
                <a:solidFill>
                  <a:schemeClr val="bg1"/>
                </a:solidFill>
              </a:rPr>
              <a:t>Ո ՞վ է այժմ ավելի լավ դիրքում։ Ո ՞վ է ամենավատ տեղում։</a:t>
            </a:r>
          </a:p>
          <a:p>
            <a:pPr marL="285750" indent="-285750">
              <a:lnSpc>
                <a:spcPct val="150000"/>
              </a:lnSpc>
              <a:buFont typeface="Arial" panose="020B0604020202020204" pitchFamily="34" charset="0"/>
              <a:buChar char="•"/>
            </a:pPr>
            <a:r>
              <a:rPr lang="hy-AM" sz="2000" dirty="0">
                <a:solidFill>
                  <a:schemeClr val="bg1"/>
                </a:solidFill>
              </a:rPr>
              <a:t>Կամավորներ, ի՞նչ զգացում ունեք։ Արդյո՞ք որևէ մեկին դա զարմացնում է։ </a:t>
            </a:r>
          </a:p>
          <a:p>
            <a:pPr marL="285750" indent="-285750">
              <a:lnSpc>
                <a:spcPct val="150000"/>
              </a:lnSpc>
              <a:buFont typeface="Arial" panose="020B0604020202020204" pitchFamily="34" charset="0"/>
              <a:buChar char="•"/>
            </a:pPr>
            <a:r>
              <a:rPr lang="hy-AM" sz="2000" dirty="0">
                <a:solidFill>
                  <a:schemeClr val="bg1"/>
                </a:solidFill>
              </a:rPr>
              <a:t>Ի՞նչ դասեր կարող ենք քաղել այս վարժությունից։</a:t>
            </a:r>
            <a:endParaRPr lang="en-US" sz="2000" dirty="0">
              <a:solidFill>
                <a:schemeClr val="bg1"/>
              </a:solidFill>
            </a:endParaRPr>
          </a:p>
        </p:txBody>
      </p:sp>
    </p:spTree>
    <p:extLst>
      <p:ext uri="{BB962C8B-B14F-4D97-AF65-F5344CB8AC3E}">
        <p14:creationId xmlns:p14="http://schemas.microsoft.com/office/powerpoint/2010/main" val="25072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BB9A0F-2D01-45AE-B741-D4130483813A}"/>
              </a:ext>
            </a:extLst>
          </p:cNvPr>
          <p:cNvPicPr>
            <a:picLocks noChangeAspect="1"/>
          </p:cNvPicPr>
          <p:nvPr/>
        </p:nvPicPr>
        <p:blipFill rotWithShape="1">
          <a:blip r:embed="rId2"/>
          <a:srcRect l="3807" t="13195" r="6043" b="3132"/>
          <a:stretch/>
        </p:blipFill>
        <p:spPr>
          <a:xfrm>
            <a:off x="429260" y="684865"/>
            <a:ext cx="11371867" cy="6174558"/>
          </a:xfrm>
          <a:prstGeom prst="rect">
            <a:avLst/>
          </a:prstGeom>
        </p:spPr>
      </p:pic>
      <p:sp>
        <p:nvSpPr>
          <p:cNvPr id="3" name="Title 2">
            <a:extLst>
              <a:ext uri="{FF2B5EF4-FFF2-40B4-BE49-F238E27FC236}">
                <a16:creationId xmlns:a16="http://schemas.microsoft.com/office/drawing/2014/main" id="{499CDC3C-9576-419B-8F86-32560FBD660E}"/>
              </a:ext>
            </a:extLst>
          </p:cNvPr>
          <p:cNvSpPr>
            <a:spLocks noGrp="1"/>
          </p:cNvSpPr>
          <p:nvPr>
            <p:ph type="title"/>
          </p:nvPr>
        </p:nvSpPr>
        <p:spPr>
          <a:xfrm>
            <a:off x="2595187" y="316382"/>
            <a:ext cx="8622710" cy="432617"/>
          </a:xfrm>
          <a:solidFill>
            <a:schemeClr val="tx1"/>
          </a:solidFill>
          <a:ln>
            <a:solidFill>
              <a:schemeClr val="tx1"/>
            </a:solidFill>
          </a:ln>
        </p:spPr>
        <p:txBody>
          <a:bodyPr>
            <a:normAutofit/>
          </a:bodyPr>
          <a:lstStyle/>
          <a:p>
            <a:r>
              <a:rPr lang="hy-AM" sz="2800" dirty="0">
                <a:solidFill>
                  <a:schemeClr val="accent1">
                    <a:lumMod val="50000"/>
                  </a:schemeClr>
                </a:solidFill>
                <a:latin typeface="Arial" panose="020B0604020202020204" pitchFamily="34" charset="0"/>
                <a:cs typeface="Arial" panose="020B0604020202020204" pitchFamily="34" charset="0"/>
              </a:rPr>
              <a:t>ԿՅԱՆՔԻ Ո՞Ր ՈՒՂԻՆ ԵՔ ԸՆՏՐՈՒՄ</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1E90B3C-C43B-43BC-AFCA-99173B4B1FD3}"/>
              </a:ext>
            </a:extLst>
          </p:cNvPr>
          <p:cNvSpPr>
            <a:spLocks noGrp="1"/>
          </p:cNvSpPr>
          <p:nvPr>
            <p:ph type="sldNum" sz="quarter" idx="13"/>
          </p:nvPr>
        </p:nvSpPr>
        <p:spPr>
          <a:xfrm>
            <a:off x="429260" y="6322755"/>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14</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01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F928F0-5426-445B-B32E-64803FD813CB}"/>
              </a:ext>
            </a:extLst>
          </p:cNvPr>
          <p:cNvSpPr>
            <a:spLocks noGrp="1"/>
          </p:cNvSpPr>
          <p:nvPr>
            <p:ph type="sldNum" sz="quarter" idx="13"/>
          </p:nvPr>
        </p:nvSpPr>
        <p:spPr>
          <a:xfrm>
            <a:off x="749772" y="6294513"/>
            <a:ext cx="523240" cy="247651"/>
          </a:xfrm>
        </p:spPr>
        <p:txBody>
          <a:bodyPr/>
          <a:lstStyle/>
          <a:p>
            <a:fld id="{294A09A9-5501-47C1-A89A-A340965A2BE2}" type="slidenum">
              <a:rPr lang="en-US" b="1" smtClean="0"/>
              <a:pPr/>
              <a:t>15</a:t>
            </a:fld>
            <a:endParaRPr lang="en-US" b="1" dirty="0">
              <a:latin typeface="+mn-lt"/>
            </a:endParaRPr>
          </a:p>
        </p:txBody>
      </p:sp>
      <p:pic>
        <p:nvPicPr>
          <p:cNvPr id="6" name="Picture 5">
            <a:extLst>
              <a:ext uri="{FF2B5EF4-FFF2-40B4-BE49-F238E27FC236}">
                <a16:creationId xmlns:a16="http://schemas.microsoft.com/office/drawing/2014/main" id="{5FC182B2-D549-4501-8E13-84ADA5C83065}"/>
              </a:ext>
            </a:extLst>
          </p:cNvPr>
          <p:cNvPicPr>
            <a:picLocks noChangeAspect="1"/>
          </p:cNvPicPr>
          <p:nvPr/>
        </p:nvPicPr>
        <p:blipFill rotWithShape="1">
          <a:blip r:embed="rId2"/>
          <a:srcRect l="6933" t="1018" r="4276" b="8126"/>
          <a:stretch/>
        </p:blipFill>
        <p:spPr>
          <a:xfrm>
            <a:off x="6096000" y="0"/>
            <a:ext cx="4923933" cy="6858000"/>
          </a:xfrm>
          <a:prstGeom prst="rect">
            <a:avLst/>
          </a:prstGeom>
        </p:spPr>
      </p:pic>
      <p:graphicFrame>
        <p:nvGraphicFramePr>
          <p:cNvPr id="7" name="Diagram 6">
            <a:extLst>
              <a:ext uri="{FF2B5EF4-FFF2-40B4-BE49-F238E27FC236}">
                <a16:creationId xmlns:a16="http://schemas.microsoft.com/office/drawing/2014/main" id="{C5B821DD-7748-4D03-960B-B759777E020E}"/>
              </a:ext>
            </a:extLst>
          </p:cNvPr>
          <p:cNvGraphicFramePr/>
          <p:nvPr>
            <p:extLst>
              <p:ext uri="{D42A27DB-BD31-4B8C-83A1-F6EECF244321}">
                <p14:modId xmlns:p14="http://schemas.microsoft.com/office/powerpoint/2010/main" val="2086728882"/>
              </p:ext>
            </p:extLst>
          </p:nvPr>
        </p:nvGraphicFramePr>
        <p:xfrm>
          <a:off x="749772" y="1630838"/>
          <a:ext cx="4717775" cy="308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170CDDB-10EF-4BBF-9FE2-AAF4BF6CACCF}"/>
              </a:ext>
            </a:extLst>
          </p:cNvPr>
          <p:cNvSpPr txBox="1"/>
          <p:nvPr/>
        </p:nvSpPr>
        <p:spPr>
          <a:xfrm>
            <a:off x="0" y="0"/>
            <a:ext cx="12192000" cy="7421968"/>
          </a:xfrm>
          <a:prstGeom prst="rect">
            <a:avLst/>
          </a:prstGeom>
          <a:solidFill>
            <a:schemeClr val="tx1"/>
          </a:solidFill>
        </p:spPr>
        <p:txBody>
          <a:bodyPr wrap="square">
            <a:spAutoFit/>
          </a:bodyPr>
          <a:lstStyle/>
          <a:p>
            <a:pPr algn="r">
              <a:lnSpc>
                <a:spcPct val="150000"/>
              </a:lnSpc>
            </a:pPr>
            <a:r>
              <a:rPr lang="hy-AM" sz="2000" b="1" dirty="0">
                <a:solidFill>
                  <a:schemeClr val="bg1"/>
                </a:solidFill>
                <a:latin typeface="Arial" panose="020B0604020202020204" pitchFamily="34" charset="0"/>
                <a:cs typeface="Arial" panose="020B0604020202020204" pitchFamily="34" charset="0"/>
              </a:rPr>
              <a:t>Վարժություն 2․</a:t>
            </a:r>
            <a:r>
              <a:rPr lang="en-US" sz="2000" b="1" dirty="0">
                <a:solidFill>
                  <a:schemeClr val="bg1"/>
                </a:solidFill>
                <a:latin typeface="Arial" panose="020B0604020202020204" pitchFamily="34" charset="0"/>
                <a:cs typeface="Arial" panose="020B0604020202020204" pitchFamily="34" charset="0"/>
              </a:rPr>
              <a:t>3</a:t>
            </a:r>
            <a:r>
              <a:rPr lang="hy-AM" sz="2000" b="1" dirty="0">
                <a:solidFill>
                  <a:schemeClr val="bg1"/>
                </a:solidFill>
                <a:latin typeface="Arial" panose="020B0604020202020204" pitchFamily="34" charset="0"/>
                <a:cs typeface="Arial" panose="020B0604020202020204" pitchFamily="34" charset="0"/>
              </a:rPr>
              <a:t> </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Օժանդակ նյութ 2․3</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3</a:t>
            </a:r>
            <a:r>
              <a:rPr lang="hy-AM" sz="2000" b="1" dirty="0">
                <a:solidFill>
                  <a:schemeClr val="bg1"/>
                </a:solidFill>
                <a:latin typeface="Arial" panose="020B0604020202020204" pitchFamily="34" charset="0"/>
                <a:cs typeface="Arial" panose="020B0604020202020204" pitchFamily="34" charset="0"/>
              </a:rPr>
              <a:t>0 րոպե)</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p>
          <a:p>
            <a:pPr lvl="0">
              <a:lnSpc>
                <a:spcPct val="150000"/>
              </a:lnSpc>
            </a:pPr>
            <a:r>
              <a:rPr lang="hy-AM" sz="2400" dirty="0">
                <a:solidFill>
                  <a:schemeClr val="bg1"/>
                </a:solidFill>
                <a:latin typeface="Arial" panose="020B0604020202020204" pitchFamily="34" charset="0"/>
                <a:cs typeface="Arial" panose="020B0604020202020204" pitchFamily="34" charset="0"/>
              </a:rPr>
              <a:t>Խմբի ներսում քննարկեք, թե արդյո՞ք ներկայացված իրավիճակն արդարացի է, եթե ոչ, ապա ինչը կփոխեիք։</a:t>
            </a:r>
          </a:p>
          <a:p>
            <a:pPr lvl="0">
              <a:lnSpc>
                <a:spcPct val="150000"/>
              </a:lnSpc>
            </a:pPr>
            <a:endParaRPr lang="hy-AM" sz="2400" dirty="0">
              <a:solidFill>
                <a:schemeClr val="bg1"/>
              </a:solidFill>
              <a:latin typeface="Arial" panose="020B0604020202020204" pitchFamily="34" charset="0"/>
              <a:cs typeface="Arial" panose="020B0604020202020204" pitchFamily="34" charset="0"/>
            </a:endParaRPr>
          </a:p>
          <a:p>
            <a:pPr lvl="0">
              <a:lnSpc>
                <a:spcPct val="150000"/>
              </a:lnSpc>
            </a:pPr>
            <a:endParaRPr lang="hy-AM" sz="2400"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432A311-97D3-4991-8806-19DAF419DC02}"/>
              </a:ext>
            </a:extLst>
          </p:cNvPr>
          <p:cNvSpPr txBox="1"/>
          <p:nvPr/>
        </p:nvSpPr>
        <p:spPr>
          <a:xfrm>
            <a:off x="1210481" y="4110030"/>
            <a:ext cx="6385090" cy="1569660"/>
          </a:xfrm>
          <a:prstGeom prst="rect">
            <a:avLst/>
          </a:prstGeom>
          <a:noFill/>
        </p:spPr>
        <p:txBody>
          <a:bodyPr wrap="square" rtlCol="0">
            <a:spAutoFit/>
          </a:bodyPr>
          <a:lstStyle/>
          <a:p>
            <a:r>
              <a:rPr lang="hy-AM" sz="2400" dirty="0">
                <a:solidFill>
                  <a:schemeClr val="accent1">
                    <a:lumMod val="50000"/>
                  </a:schemeClr>
                </a:solidFill>
                <a:latin typeface="Arial" panose="020B0604020202020204" pitchFamily="34" charset="0"/>
                <a:cs typeface="Arial" panose="020B0604020202020204" pitchFamily="34" charset="0"/>
              </a:rPr>
              <a:t>Ձեր սցենարներում առկա անարդարությունը կրթական համակարգի խնդիր է, թե՞ դասարանում կիրառվող մեթոդիկայի։</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2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91EDB6-687F-4049-A901-198487ADF7D6}"/>
              </a:ext>
            </a:extLst>
          </p:cNvPr>
          <p:cNvSpPr>
            <a:spLocks noGrp="1"/>
          </p:cNvSpPr>
          <p:nvPr>
            <p:ph type="title"/>
          </p:nvPr>
        </p:nvSpPr>
        <p:spPr>
          <a:xfrm>
            <a:off x="769829" y="227341"/>
            <a:ext cx="10923177" cy="610863"/>
          </a:xfrm>
        </p:spPr>
        <p:txBody>
          <a:bodyPr>
            <a:noAutofit/>
          </a:bodyPr>
          <a:lstStyle/>
          <a:p>
            <a:pPr algn="ctr"/>
            <a:r>
              <a:rPr lang="hy-AM" sz="2800" dirty="0">
                <a:solidFill>
                  <a:schemeClr val="accent1">
                    <a:lumMod val="50000"/>
                  </a:schemeClr>
                </a:solidFill>
                <a:latin typeface="Arial" panose="020B0604020202020204" pitchFamily="34" charset="0"/>
                <a:cs typeface="Arial" panose="020B0604020202020204" pitchFamily="34" charset="0"/>
              </a:rPr>
              <a:t>ՄՇԱԿՈՒԹԱՅԻՆ ԱՐԴՅՈՒՆԱՎԵՏՈՒԹՅՈՒՆ (ՄԵՋԲԵՐՈՒՄ)</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D63E7660-1442-4B2A-A1BC-452A63375F64}"/>
              </a:ext>
            </a:extLst>
          </p:cNvPr>
          <p:cNvSpPr txBox="1">
            <a:spLocks/>
          </p:cNvSpPr>
          <p:nvPr/>
        </p:nvSpPr>
        <p:spPr>
          <a:xfrm>
            <a:off x="598942" y="6228487"/>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16</a:t>
            </a:fld>
            <a:endParaRPr lang="en-US" sz="12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F688151-81F1-4A0D-8765-7DE88915C166}"/>
              </a:ext>
            </a:extLst>
          </p:cNvPr>
          <p:cNvPicPr>
            <a:picLocks noChangeAspect="1"/>
          </p:cNvPicPr>
          <p:nvPr/>
        </p:nvPicPr>
        <p:blipFill rotWithShape="1">
          <a:blip r:embed="rId2"/>
          <a:srcRect t="6305"/>
          <a:stretch/>
        </p:blipFill>
        <p:spPr>
          <a:xfrm>
            <a:off x="1022234" y="1696825"/>
            <a:ext cx="9972969" cy="4176073"/>
          </a:xfrm>
          <a:prstGeom prst="rect">
            <a:avLst/>
          </a:prstGeom>
        </p:spPr>
      </p:pic>
      <p:sp>
        <p:nvSpPr>
          <p:cNvPr id="5" name="TextBox 4">
            <a:extLst>
              <a:ext uri="{FF2B5EF4-FFF2-40B4-BE49-F238E27FC236}">
                <a16:creationId xmlns:a16="http://schemas.microsoft.com/office/drawing/2014/main" id="{3442DB59-D913-42A3-A860-2CF7759156C6}"/>
              </a:ext>
            </a:extLst>
          </p:cNvPr>
          <p:cNvSpPr txBox="1"/>
          <p:nvPr/>
        </p:nvSpPr>
        <p:spPr>
          <a:xfrm>
            <a:off x="0" y="42419"/>
            <a:ext cx="12192000" cy="6760249"/>
          </a:xfrm>
          <a:prstGeom prst="rect">
            <a:avLst/>
          </a:prstGeom>
          <a:solidFill>
            <a:schemeClr val="tx1"/>
          </a:solidFill>
        </p:spPr>
        <p:txBody>
          <a:bodyPr wrap="square">
            <a:spAutoFit/>
          </a:bodyPr>
          <a:lstStyle/>
          <a:p>
            <a:pPr algn="r">
              <a:lnSpc>
                <a:spcPct val="150000"/>
              </a:lnSpc>
            </a:pPr>
            <a:r>
              <a:rPr lang="hy-AM" sz="2200" b="1" dirty="0">
                <a:solidFill>
                  <a:schemeClr val="bg1"/>
                </a:solidFill>
                <a:latin typeface="Arial" panose="020B0604020202020204" pitchFamily="34" charset="0"/>
                <a:cs typeface="Arial" panose="020B0604020202020204" pitchFamily="34" charset="0"/>
              </a:rPr>
              <a:t>Վարժություն 2․4 </a:t>
            </a:r>
          </a:p>
          <a:p>
            <a:pPr algn="r">
              <a:lnSpc>
                <a:spcPct val="150000"/>
              </a:lnSpc>
            </a:pPr>
            <a:r>
              <a:rPr lang="hy-AM" sz="2200" b="1" dirty="0">
                <a:solidFill>
                  <a:schemeClr val="bg1"/>
                </a:solidFill>
                <a:latin typeface="Arial" panose="020B0604020202020204" pitchFamily="34" charset="0"/>
                <a:cs typeface="Arial" panose="020B0604020202020204" pitchFamily="34" charset="0"/>
              </a:rPr>
              <a:t> Օժանդակ նյութ 2․4, 2․5</a:t>
            </a:r>
          </a:p>
          <a:p>
            <a:pPr algn="r">
              <a:lnSpc>
                <a:spcPct val="150000"/>
              </a:lnSpc>
            </a:pPr>
            <a:r>
              <a:rPr lang="hy-AM" sz="2200" b="1" dirty="0">
                <a:solidFill>
                  <a:schemeClr val="bg1"/>
                </a:solidFill>
                <a:latin typeface="Arial" panose="020B0604020202020204" pitchFamily="34" charset="0"/>
                <a:cs typeface="Arial" panose="020B0604020202020204" pitchFamily="34" charset="0"/>
              </a:rPr>
              <a:t>(25 րոպե)</a:t>
            </a:r>
          </a:p>
          <a:p>
            <a:pP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p>
          <a:p>
            <a:pPr>
              <a:lnSpc>
                <a:spcPct val="200000"/>
              </a:lnSpc>
            </a:pPr>
            <a:r>
              <a:rPr lang="hy-AM" sz="2400" dirty="0">
                <a:solidFill>
                  <a:schemeClr val="bg1"/>
                </a:solidFill>
                <a:latin typeface="Arial" panose="020B0604020202020204" pitchFamily="34" charset="0"/>
                <a:cs typeface="Arial" panose="020B0604020202020204" pitchFamily="34" charset="0"/>
              </a:rPr>
              <a:t>Խմբի ներսում քննարկեք և մեկնաբանեք իրավիճակը՝ օգտվելով մշակութային իրազեկության բաղադրիչներից։</a:t>
            </a:r>
            <a:endParaRPr lang="en-US" sz="2400" dirty="0">
              <a:solidFill>
                <a:schemeClr val="bg1"/>
              </a:solidFill>
              <a:latin typeface="Arial" panose="020B0604020202020204" pitchFamily="34" charset="0"/>
              <a:cs typeface="Arial" panose="020B0604020202020204" pitchFamily="34" charset="0"/>
            </a:endParaRPr>
          </a:p>
          <a:p>
            <a:pPr lvl="0">
              <a:lnSpc>
                <a:spcPct val="200000"/>
              </a:lnSpc>
            </a:pPr>
            <a:endParaRPr lang="hy-AM" sz="2000" dirty="0">
              <a:solidFill>
                <a:schemeClr val="bg1"/>
              </a:solidFill>
              <a:latin typeface="Arial" panose="020B0604020202020204" pitchFamily="34" charset="0"/>
              <a:cs typeface="Arial" panose="020B0604020202020204" pitchFamily="34" charset="0"/>
            </a:endParaRPr>
          </a:p>
          <a:p>
            <a:pPr lvl="0">
              <a:lnSpc>
                <a:spcPct val="20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5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B44E-61EC-4BE3-8743-22FC14545456}"/>
              </a:ext>
            </a:extLst>
          </p:cNvPr>
          <p:cNvSpPr>
            <a:spLocks noGrp="1"/>
          </p:cNvSpPr>
          <p:nvPr>
            <p:ph type="title"/>
          </p:nvPr>
        </p:nvSpPr>
        <p:spPr>
          <a:xfrm>
            <a:off x="830318" y="1219200"/>
            <a:ext cx="5980386" cy="793531"/>
          </a:xfrm>
          <a:solidFill>
            <a:schemeClr val="tx1"/>
          </a:solidFill>
        </p:spPr>
        <p:txBody>
          <a:bodyPr>
            <a:noAutofit/>
          </a:bodyPr>
          <a:lstStyle/>
          <a:p>
            <a:pPr marL="357188"/>
            <a:r>
              <a:rPr lang="hy-AM" b="1" dirty="0">
                <a:solidFill>
                  <a:schemeClr val="accent1">
                    <a:lumMod val="50000"/>
                  </a:schemeClr>
                </a:solidFill>
                <a:latin typeface="Arial" panose="020B0604020202020204" pitchFamily="34" charset="0"/>
                <a:cs typeface="Arial" panose="020B0604020202020204" pitchFamily="34" charset="0"/>
              </a:rPr>
              <a:t>ՄՇԱԿՈՒԹԱՅԻՆ</a:t>
            </a:r>
            <a:r>
              <a:rPr lang="en-US" b="1" dirty="0">
                <a:solidFill>
                  <a:schemeClr val="accent1">
                    <a:lumMod val="50000"/>
                  </a:schemeClr>
                </a:solidFill>
                <a:latin typeface="Arial" panose="020B0604020202020204" pitchFamily="34" charset="0"/>
                <a:cs typeface="Arial" panose="020B0604020202020204" pitchFamily="34" charset="0"/>
              </a:rPr>
              <a:t>              </a:t>
            </a:r>
            <a:r>
              <a:rPr lang="hy-AM" b="1" dirty="0">
                <a:solidFill>
                  <a:schemeClr val="accent1">
                    <a:lumMod val="50000"/>
                  </a:schemeClr>
                </a:solidFill>
                <a:latin typeface="Arial" panose="020B0604020202020204" pitchFamily="34" charset="0"/>
                <a:cs typeface="Arial" panose="020B0604020202020204" pitchFamily="34" charset="0"/>
              </a:rPr>
              <a:t>ԷՖԵԿՏԻՎՈՒԹՅՈՒՆ</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3" name="Slide Number Placeholder 4">
            <a:extLst>
              <a:ext uri="{FF2B5EF4-FFF2-40B4-BE49-F238E27FC236}">
                <a16:creationId xmlns:a16="http://schemas.microsoft.com/office/drawing/2014/main" id="{D5D34101-BC7E-4730-A2BC-407D46050092}"/>
              </a:ext>
            </a:extLst>
          </p:cNvPr>
          <p:cNvSpPr txBox="1">
            <a:spLocks/>
          </p:cNvSpPr>
          <p:nvPr/>
        </p:nvSpPr>
        <p:spPr>
          <a:xfrm>
            <a:off x="702402" y="6228487"/>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17</a:t>
            </a:fld>
            <a:endParaRPr lang="en-US" sz="12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EBF6C7-CF88-4413-BD54-D3B877E923C8}"/>
              </a:ext>
            </a:extLst>
          </p:cNvPr>
          <p:cNvSpPr txBox="1"/>
          <p:nvPr/>
        </p:nvSpPr>
        <p:spPr>
          <a:xfrm>
            <a:off x="2564525" y="3290138"/>
            <a:ext cx="8345214" cy="3186000"/>
          </a:xfrm>
          <a:prstGeom prst="rect">
            <a:avLst/>
          </a:prstGeom>
          <a:noFill/>
        </p:spPr>
        <p:txBody>
          <a:bodyPr wrap="square">
            <a:spAutoFit/>
          </a:bodyPr>
          <a:lstStyle/>
          <a:p>
            <a:pPr>
              <a:lnSpc>
                <a:spcPct val="150000"/>
              </a:lnSpc>
            </a:pPr>
            <a:r>
              <a:rPr lang="hy-AM" sz="2000" dirty="0">
                <a:solidFill>
                  <a:schemeClr val="bg1"/>
                </a:solidFill>
                <a:latin typeface="Arial" panose="020B0604020202020204" pitchFamily="34" charset="0"/>
                <a:cs typeface="Arial" panose="020B0604020202020204" pitchFamily="34" charset="0"/>
              </a:rPr>
              <a:t>Մշակութային էֆեկտիվություն չի նշանակում, թե դուք հեղինակություն եք բոլոր երկրների արժեքների և հավատալիքների հարցում։ Այն նշանակում է, որ դուք խորին հարգանքով եք վերաբերվում մշակութային տարբերություններին և պատրաստ եք սովորելու և պատրաստ եք ընդունելու, որ կան աշխարհը տեսնելու բազմաթիվ եղանակներ:</a:t>
            </a:r>
            <a:endParaRPr lang="en-US" sz="2000" dirty="0">
              <a:solidFill>
                <a:schemeClr val="bg1"/>
              </a:solidFill>
              <a:latin typeface="Arial" panose="020B0604020202020204" pitchFamily="34" charset="0"/>
              <a:cs typeface="Arial" panose="020B0604020202020204" pitchFamily="34" charset="0"/>
            </a:endParaRPr>
          </a:p>
          <a:p>
            <a:pPr algn="r">
              <a:lnSpc>
                <a:spcPct val="150000"/>
              </a:lnSpc>
            </a:pPr>
            <a:r>
              <a:rPr lang="hy-AM" sz="1600" b="1" dirty="0">
                <a:solidFill>
                  <a:schemeClr val="bg1"/>
                </a:solidFill>
                <a:latin typeface="Arial" panose="020B0604020202020204" pitchFamily="34" charset="0"/>
                <a:cs typeface="Arial" panose="020B0604020202020204" pitchFamily="34" charset="0"/>
              </a:rPr>
              <a:t>Օկոկոն Օ. Ուդո </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55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149106BA-A321-455B-B8D5-0A4BBFD0F9E6}"/>
              </a:ext>
            </a:extLst>
          </p:cNvPr>
          <p:cNvSpPr>
            <a:spLocks noGrp="1"/>
          </p:cNvSpPr>
          <p:nvPr>
            <p:ph type="title"/>
          </p:nvPr>
        </p:nvSpPr>
        <p:spPr>
          <a:xfrm>
            <a:off x="853910" y="590758"/>
            <a:ext cx="8196942" cy="1913641"/>
          </a:xfrm>
          <a:solidFill>
            <a:schemeClr val="tx1"/>
          </a:solidFill>
        </p:spPr>
        <p:txBody>
          <a:bodyPr>
            <a:noAutofit/>
          </a:bodyPr>
          <a:lstStyle/>
          <a:p>
            <a:pPr>
              <a:lnSpc>
                <a:spcPct val="150000"/>
              </a:lnSpc>
            </a:pPr>
            <a:r>
              <a:rPr lang="hy-AM" sz="2800" dirty="0">
                <a:solidFill>
                  <a:schemeClr val="accent1">
                    <a:lumMod val="50000"/>
                  </a:schemeClr>
                </a:solidFill>
                <a:latin typeface="Arial" panose="020B0604020202020204" pitchFamily="34" charset="0"/>
                <a:cs typeface="Arial" panose="020B0604020202020204" pitchFamily="34" charset="0"/>
              </a:rPr>
              <a:t>ՄԻՋԱՆՁՆԱՅԻՆ ՀԱՂՈՐԴԱԿՑՈՒԹՅՈՒՆ</a:t>
            </a:r>
            <a:br>
              <a:rPr lang="en-US" sz="2800" dirty="0">
                <a:solidFill>
                  <a:schemeClr val="accent1">
                    <a:lumMod val="50000"/>
                  </a:schemeClr>
                </a:solidFill>
                <a:latin typeface="Arial" panose="020B0604020202020204" pitchFamily="34" charset="0"/>
                <a:cs typeface="Arial" panose="020B0604020202020204" pitchFamily="34" charset="0"/>
              </a:rPr>
            </a:br>
            <a:r>
              <a:rPr lang="hy-AM" sz="2000" b="0" i="1" dirty="0">
                <a:solidFill>
                  <a:schemeClr val="accent1">
                    <a:lumMod val="50000"/>
                  </a:schemeClr>
                </a:solidFill>
                <a:latin typeface="Arial" panose="020B0604020202020204" pitchFamily="34" charset="0"/>
                <a:cs typeface="Arial" panose="020B0604020202020204" pitchFamily="34" charset="0"/>
              </a:rPr>
              <a:t>ՀԱՂՈՐԴԱԿՑՈՒԹՅՈՒՆԸ</a:t>
            </a:r>
            <a:endParaRPr lang="en-US" sz="2800" b="0" i="1" dirty="0">
              <a:solidFill>
                <a:schemeClr val="accent1">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3A083FE-9049-49A4-A0DF-87F28B1E7EE8}"/>
              </a:ext>
            </a:extLst>
          </p:cNvPr>
          <p:cNvSpPr txBox="1"/>
          <p:nvPr/>
        </p:nvSpPr>
        <p:spPr>
          <a:xfrm>
            <a:off x="853910" y="2690775"/>
            <a:ext cx="10995582" cy="3708708"/>
          </a:xfrm>
          <a:prstGeom prst="rect">
            <a:avLst/>
          </a:prstGeom>
          <a:noFill/>
        </p:spPr>
        <p:txBody>
          <a:bodyPr wrap="square">
            <a:spAutoFit/>
          </a:bodyPr>
          <a:lstStyle/>
          <a:p>
            <a:pPr>
              <a:spcBef>
                <a:spcPts val="600"/>
              </a:spcBef>
            </a:pPr>
            <a:r>
              <a:rPr lang="hy-AM" sz="2000" dirty="0">
                <a:solidFill>
                  <a:schemeClr val="accent1">
                    <a:lumMod val="50000"/>
                  </a:schemeClr>
                </a:solidFill>
                <a:latin typeface="Arial" panose="020B0604020202020204" pitchFamily="34" charset="0"/>
                <a:cs typeface="Arial" panose="020B0604020202020204" pitchFamily="34" charset="0"/>
              </a:rPr>
              <a:t>ԱՆԽՈՒՍԱՓԵԼԻ Է. </a:t>
            </a:r>
          </a:p>
          <a:p>
            <a:pPr marL="536575">
              <a:spcBef>
                <a:spcPts val="600"/>
              </a:spcBef>
            </a:pPr>
            <a:r>
              <a:rPr lang="hy-AM" sz="2000" dirty="0">
                <a:solidFill>
                  <a:schemeClr val="bg1"/>
                </a:solidFill>
                <a:latin typeface="Arial" panose="020B0604020202020204" pitchFamily="34" charset="0"/>
                <a:cs typeface="Arial" panose="020B0604020202020204" pitchFamily="34" charset="0"/>
              </a:rPr>
              <a:t>Տեղի է ունենում անընդհատ, վերբալ և ոչ վերբալ &gt; 90% ազդեցություն շփման վրա</a:t>
            </a:r>
          </a:p>
          <a:p>
            <a:pPr>
              <a:spcBef>
                <a:spcPts val="600"/>
              </a:spcBef>
            </a:pPr>
            <a:r>
              <a:rPr lang="hy-AM" sz="2000" dirty="0">
                <a:solidFill>
                  <a:schemeClr val="accent1">
                    <a:lumMod val="50000"/>
                  </a:schemeClr>
                </a:solidFill>
                <a:latin typeface="Arial" panose="020B0604020202020204" pitchFamily="34" charset="0"/>
                <a:cs typeface="Arial" panose="020B0604020202020204" pitchFamily="34" charset="0"/>
              </a:rPr>
              <a:t>ԱՆԴԱՐՁԵԼԻ.</a:t>
            </a:r>
          </a:p>
          <a:p>
            <a:pPr marL="536575">
              <a:spcBef>
                <a:spcPts val="600"/>
              </a:spcBef>
            </a:pPr>
            <a:r>
              <a:rPr lang="hy-AM" sz="2000" dirty="0">
                <a:solidFill>
                  <a:schemeClr val="bg1"/>
                </a:solidFill>
                <a:latin typeface="Arial" panose="020B0604020202020204" pitchFamily="34" charset="0"/>
                <a:cs typeface="Arial" panose="020B0604020202020204" pitchFamily="34" charset="0"/>
              </a:rPr>
              <a:t>Ասվածը ետ վերցնել չի կարելի, և այն ազդեցություն է թողնում: </a:t>
            </a:r>
          </a:p>
          <a:p>
            <a:pPr>
              <a:spcBef>
                <a:spcPts val="600"/>
              </a:spcBef>
            </a:pPr>
            <a:r>
              <a:rPr lang="hy-AM" sz="2000" dirty="0">
                <a:solidFill>
                  <a:schemeClr val="accent1">
                    <a:lumMod val="50000"/>
                  </a:schemeClr>
                </a:solidFill>
                <a:latin typeface="Arial" panose="020B0604020202020204" pitchFamily="34" charset="0"/>
                <a:cs typeface="Arial" panose="020B0604020202020204" pitchFamily="34" charset="0"/>
              </a:rPr>
              <a:t>ԲԱՐԴ. </a:t>
            </a:r>
          </a:p>
          <a:p>
            <a:pPr marL="536575">
              <a:spcBef>
                <a:spcPts val="600"/>
              </a:spcBef>
            </a:pPr>
            <a:r>
              <a:rPr lang="hy-AM" sz="2000" dirty="0">
                <a:solidFill>
                  <a:schemeClr val="bg1"/>
                </a:solidFill>
                <a:latin typeface="Arial" panose="020B0604020202020204" pitchFamily="34" charset="0"/>
                <a:cs typeface="Arial" panose="020B0604020202020204" pitchFamily="34" charset="0"/>
              </a:rPr>
              <a:t>Ուրիշների մասին մեր և մեր մասին նրանց ընկալումները:</a:t>
            </a:r>
          </a:p>
          <a:p>
            <a:pPr>
              <a:spcBef>
                <a:spcPts val="600"/>
              </a:spcBef>
            </a:pPr>
            <a:r>
              <a:rPr lang="hy-AM" sz="2000" dirty="0">
                <a:solidFill>
                  <a:schemeClr val="accent1">
                    <a:lumMod val="50000"/>
                  </a:schemeClr>
                </a:solidFill>
                <a:latin typeface="Arial" panose="020B0604020202020204" pitchFamily="34" charset="0"/>
                <a:cs typeface="Arial" panose="020B0604020202020204" pitchFamily="34" charset="0"/>
              </a:rPr>
              <a:t>ՀԱՄԱՏԵՔՍՏԱՅԻՆ</a:t>
            </a:r>
            <a:r>
              <a:rPr lang="hy-AM" sz="2000" dirty="0">
                <a:solidFill>
                  <a:schemeClr val="bg1"/>
                </a:solidFill>
                <a:latin typeface="Arial" panose="020B0604020202020204" pitchFamily="34" charset="0"/>
                <a:cs typeface="Arial" panose="020B0604020202020204" pitchFamily="34" charset="0"/>
              </a:rPr>
              <a:t>.</a:t>
            </a:r>
          </a:p>
          <a:p>
            <a:pPr marL="536575">
              <a:spcBef>
                <a:spcPts val="600"/>
              </a:spcBef>
            </a:pPr>
            <a:r>
              <a:rPr lang="hy-AM" sz="2000" dirty="0">
                <a:solidFill>
                  <a:schemeClr val="bg1"/>
                </a:solidFill>
                <a:latin typeface="Arial" panose="020B0604020202020204" pitchFamily="34" charset="0"/>
                <a:cs typeface="Arial" panose="020B0604020202020204" pitchFamily="34" charset="0"/>
              </a:rPr>
              <a:t>Որտե՞ղ է տեղի ունենում խոսակցությունը: Ովքե՞ր եք դուք, և ի՞նչ կապ կա կողմերի </a:t>
            </a:r>
            <a:r>
              <a:rPr lang="en-US" sz="2000" dirty="0">
                <a:solidFill>
                  <a:schemeClr val="bg1"/>
                </a:solidFill>
                <a:latin typeface="Arial" panose="020B0604020202020204" pitchFamily="34" charset="0"/>
                <a:cs typeface="Arial" panose="020B0604020202020204" pitchFamily="34" charset="0"/>
              </a:rPr>
              <a:t>(</a:t>
            </a:r>
            <a:r>
              <a:rPr lang="hy-AM" sz="2000" dirty="0">
                <a:solidFill>
                  <a:schemeClr val="bg1"/>
                </a:solidFill>
                <a:latin typeface="Arial" panose="020B0604020202020204" pitchFamily="34" charset="0"/>
                <a:cs typeface="Arial" panose="020B0604020202020204" pitchFamily="34" charset="0"/>
              </a:rPr>
              <a:t>ձեր</a:t>
            </a:r>
            <a:r>
              <a:rPr lang="en-US" sz="2000" dirty="0">
                <a:solidFill>
                  <a:schemeClr val="bg1"/>
                </a:solidFill>
                <a:latin typeface="Arial" panose="020B0604020202020204" pitchFamily="34" charset="0"/>
                <a:cs typeface="Arial" panose="020B0604020202020204" pitchFamily="34" charset="0"/>
              </a:rPr>
              <a:t>)</a:t>
            </a:r>
            <a:r>
              <a:rPr lang="hy-AM" sz="2000" dirty="0">
                <a:solidFill>
                  <a:schemeClr val="bg1"/>
                </a:solidFill>
                <a:latin typeface="Arial" panose="020B0604020202020204" pitchFamily="34" charset="0"/>
                <a:cs typeface="Arial" panose="020B0604020202020204" pitchFamily="34" charset="0"/>
              </a:rPr>
              <a:t> միջև։ Ո՞րն (ո՞ւմ կողմն) է ուժային դինամիկան: Մշակութային նկատառումներ – լեզու, ոճ, մշակութային իրողություններ, վերաբերմունք և այլն:</a:t>
            </a:r>
            <a:endParaRPr lang="en-US" sz="20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2F2187-FB97-4819-9F83-5F7767E23A0C}"/>
              </a:ext>
            </a:extLst>
          </p:cNvPr>
          <p:cNvSpPr txBox="1"/>
          <p:nvPr/>
        </p:nvSpPr>
        <p:spPr>
          <a:xfrm>
            <a:off x="10652289" y="458517"/>
            <a:ext cx="878767" cy="369332"/>
          </a:xfrm>
          <a:prstGeom prst="rect">
            <a:avLst/>
          </a:prstGeom>
          <a:noFill/>
        </p:spPr>
        <p:txBody>
          <a:bodyPr wrap="none" rtlCol="0">
            <a:spAutoFit/>
          </a:bodyPr>
          <a:lstStyle/>
          <a:p>
            <a:r>
              <a:rPr lang="hy-AM" b="1" dirty="0">
                <a:solidFill>
                  <a:schemeClr val="bg1"/>
                </a:solidFill>
                <a:latin typeface="Arial" panose="020B0604020202020204" pitchFamily="34" charset="0"/>
                <a:cs typeface="Arial" panose="020B0604020202020204" pitchFamily="34" charset="0"/>
              </a:rPr>
              <a:t>ԴԱՍ 3</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E16396-ACBA-4C1A-90D2-A953C1F88D16}"/>
              </a:ext>
            </a:extLst>
          </p:cNvPr>
          <p:cNvSpPr txBox="1"/>
          <p:nvPr/>
        </p:nvSpPr>
        <p:spPr>
          <a:xfrm>
            <a:off x="792076" y="968623"/>
            <a:ext cx="10738980" cy="5447645"/>
          </a:xfrm>
          <a:prstGeom prst="rect">
            <a:avLst/>
          </a:prstGeom>
          <a:solidFill>
            <a:schemeClr val="tx1"/>
          </a:solidFill>
        </p:spPr>
        <p:txBody>
          <a:bodyPr wrap="square" rtlCol="0">
            <a:spAutoFit/>
          </a:bodyPr>
          <a:lstStyle/>
          <a:p>
            <a:pPr algn="r"/>
            <a:endParaRPr lang="hy-AM" b="1" dirty="0">
              <a:solidFill>
                <a:schemeClr val="bg1"/>
              </a:solidFill>
            </a:endParaRPr>
          </a:p>
          <a:p>
            <a:pPr algn="r"/>
            <a:endParaRPr lang="hy-AM" sz="2400" b="1" dirty="0">
              <a:solidFill>
                <a:schemeClr val="bg1"/>
              </a:solidFill>
            </a:endParaRPr>
          </a:p>
          <a:p>
            <a:pPr algn="r"/>
            <a:r>
              <a:rPr lang="hy-AM" sz="2400" b="1" dirty="0">
                <a:solidFill>
                  <a:schemeClr val="bg1"/>
                </a:solidFill>
                <a:latin typeface="Arial" panose="020B0604020202020204" pitchFamily="34" charset="0"/>
                <a:cs typeface="Arial" panose="020B0604020202020204" pitchFamily="34" charset="0"/>
              </a:rPr>
              <a:t>Վարժություն 3․1 (15 րոպե)</a:t>
            </a:r>
          </a:p>
          <a:p>
            <a:pPr algn="r"/>
            <a:endParaRPr lang="hy-AM" sz="2400" b="1" dirty="0">
              <a:solidFill>
                <a:schemeClr val="bg1"/>
              </a:solidFill>
              <a:latin typeface="Arial" panose="020B0604020202020204" pitchFamily="34" charset="0"/>
              <a:cs typeface="Arial" panose="020B0604020202020204" pitchFamily="34" charset="0"/>
            </a:endParaRP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p>
          <a:p>
            <a:pPr marL="457200" indent="-457200">
              <a:lnSpc>
                <a:spcPct val="15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Նշեք մարտահրավերների երկու օրինակ, որոնց Դուք բախվել եք աշխատավայրում այլոց հետ շփվելիս։</a:t>
            </a:r>
          </a:p>
          <a:p>
            <a:pPr marL="457200" indent="-457200">
              <a:lnSpc>
                <a:spcPct val="15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Զույգերով ծանոթացեք </a:t>
            </a:r>
            <a:r>
              <a:rPr lang="hy-AM" sz="2400" b="1" i="1" dirty="0">
                <a:solidFill>
                  <a:schemeClr val="bg1"/>
                </a:solidFill>
                <a:latin typeface="Arial" panose="020B0604020202020204" pitchFamily="34" charset="0"/>
                <a:cs typeface="Arial" panose="020B0604020202020204" pitchFamily="34" charset="0"/>
              </a:rPr>
              <a:t>օժանդակ նյութ 3․2-ի </a:t>
            </a:r>
            <a:r>
              <a:rPr lang="hy-AM" sz="2400" dirty="0">
                <a:solidFill>
                  <a:schemeClr val="bg1"/>
                </a:solidFill>
                <a:latin typeface="Arial" panose="020B0604020202020204" pitchFamily="34" charset="0"/>
                <a:cs typeface="Arial" panose="020B0604020202020204" pitchFamily="34" charset="0"/>
              </a:rPr>
              <a:t>պնդումներին, այնուհետև ներկայացրեք Ձեր կարծիքները։</a:t>
            </a:r>
          </a:p>
          <a:p>
            <a:pPr>
              <a:lnSpc>
                <a:spcPct val="150000"/>
              </a:lnSpc>
            </a:pPr>
            <a:endParaRPr lang="hy-AM" sz="2400" b="1"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endParaRPr lang="en-US" sz="2400" dirty="0">
              <a:solidFill>
                <a:schemeClr val="bg1"/>
              </a:solidFill>
              <a:latin typeface="Arial" panose="020B0604020202020204" pitchFamily="34" charset="0"/>
              <a:cs typeface="Arial" panose="020B0604020202020204" pitchFamily="34" charset="0"/>
            </a:endParaRPr>
          </a:p>
          <a:p>
            <a:endParaRPr lang="en-US" dirty="0"/>
          </a:p>
        </p:txBody>
      </p:sp>
      <p:sp>
        <p:nvSpPr>
          <p:cNvPr id="6" name="Slide Number Placeholder 4">
            <a:extLst>
              <a:ext uri="{FF2B5EF4-FFF2-40B4-BE49-F238E27FC236}">
                <a16:creationId xmlns:a16="http://schemas.microsoft.com/office/drawing/2014/main" id="{E723557B-7EA1-4135-B199-20A7E8CD5540}"/>
              </a:ext>
            </a:extLst>
          </p:cNvPr>
          <p:cNvSpPr>
            <a:spLocks noGrp="1"/>
          </p:cNvSpPr>
          <p:nvPr>
            <p:ph type="sldNum" sz="quarter" idx="23"/>
          </p:nvPr>
        </p:nvSpPr>
        <p:spPr>
          <a:xfrm>
            <a:off x="445553" y="6332220"/>
            <a:ext cx="523240" cy="247651"/>
          </a:xfrm>
        </p:spPr>
        <p:txBody>
          <a:bodyPr/>
          <a:lstStyle/>
          <a:p>
            <a:pPr>
              <a:lnSpc>
                <a:spcPct val="150000"/>
              </a:lnSpc>
            </a:pPr>
            <a:fld id="{294A09A9-5501-47C1-A89A-A340965A2BE2}" type="slidenum">
              <a:rPr lang="en-US" sz="1200" b="1" smtClean="0">
                <a:latin typeface="Arial" panose="020B0604020202020204" pitchFamily="34" charset="0"/>
                <a:cs typeface="Arial" panose="020B0604020202020204" pitchFamily="34" charset="0"/>
              </a:rPr>
              <a:pPr>
                <a:lnSpc>
                  <a:spcPct val="150000"/>
                </a:lnSpc>
              </a:pPr>
              <a:t>18</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21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558669" y="103168"/>
            <a:ext cx="9141511" cy="867636"/>
          </a:xfrm>
        </p:spPr>
        <p:txBody>
          <a:bodyPr>
            <a:noAutofit/>
          </a:bodyPr>
          <a:lstStyle/>
          <a:p>
            <a:pPr algn="ctr">
              <a:lnSpc>
                <a:spcPct val="150000"/>
              </a:lnSpc>
            </a:pPr>
            <a:r>
              <a:rPr lang="hy-AM" sz="2800" dirty="0">
                <a:solidFill>
                  <a:schemeClr val="accent1">
                    <a:lumMod val="50000"/>
                  </a:schemeClr>
                </a:solidFill>
                <a:latin typeface="Arial" panose="020B0604020202020204" pitchFamily="34" charset="0"/>
                <a:cs typeface="Arial" panose="020B0604020202020204" pitchFamily="34" charset="0"/>
              </a:rPr>
              <a:t>ՀԱՂՈՐԴԱԿՑՈՒԹՅԱՆ ԽՈՉԸՆԴՈՏՆԵՐԸ</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445553" y="6332220"/>
            <a:ext cx="523240" cy="247651"/>
          </a:xfrm>
        </p:spPr>
        <p:txBody>
          <a:bodyPr/>
          <a:lstStyle/>
          <a:p>
            <a:pPr>
              <a:lnSpc>
                <a:spcPct val="150000"/>
              </a:lnSpc>
            </a:pPr>
            <a:fld id="{294A09A9-5501-47C1-A89A-A340965A2BE2}" type="slidenum">
              <a:rPr lang="en-US" sz="1200" b="1" smtClean="0">
                <a:latin typeface="Arial" panose="020B0604020202020204" pitchFamily="34" charset="0"/>
                <a:cs typeface="Arial" panose="020B0604020202020204" pitchFamily="34" charset="0"/>
              </a:rPr>
              <a:pPr>
                <a:lnSpc>
                  <a:spcPct val="150000"/>
                </a:lnSpc>
              </a:pPr>
              <a:t>19</a:t>
            </a:fld>
            <a:endParaRPr lang="en-US" sz="12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196A01A-6119-4A30-A416-8C5C34A70711}"/>
              </a:ext>
            </a:extLst>
          </p:cNvPr>
          <p:cNvSpPr txBox="1"/>
          <p:nvPr/>
        </p:nvSpPr>
        <p:spPr>
          <a:xfrm>
            <a:off x="707173" y="1105796"/>
            <a:ext cx="11480000" cy="5442516"/>
          </a:xfrm>
          <a:prstGeom prst="rect">
            <a:avLst/>
          </a:prstGeom>
          <a:solidFill>
            <a:schemeClr val="tx1"/>
          </a:solidFill>
        </p:spPr>
        <p:txBody>
          <a:bodyPr wrap="square">
            <a:spAutoFit/>
          </a:bodyPr>
          <a:lstStyle/>
          <a:p>
            <a:pPr marL="342900" indent="-342900">
              <a:lnSpc>
                <a:spcPct val="150000"/>
              </a:lnSpc>
              <a:buFont typeface="Wingdings" panose="05000000000000000000" pitchFamily="2" charset="2"/>
              <a:buChar char="§"/>
            </a:pPr>
            <a:r>
              <a:rPr lang="hy-AM" b="1" dirty="0">
                <a:solidFill>
                  <a:schemeClr val="accent1">
                    <a:lumMod val="50000"/>
                  </a:schemeClr>
                </a:solidFill>
                <a:latin typeface="Arial" panose="020B0604020202020204" pitchFamily="34" charset="0"/>
                <a:cs typeface="Arial" panose="020B0604020202020204" pitchFamily="34" charset="0"/>
              </a:rPr>
              <a:t>Լեզու. </a:t>
            </a:r>
            <a:r>
              <a:rPr lang="hy-AM" dirty="0">
                <a:solidFill>
                  <a:schemeClr val="bg1"/>
                </a:solidFill>
                <a:latin typeface="Arial" panose="020B0604020202020204" pitchFamily="34" charset="0"/>
                <a:cs typeface="Arial" panose="020B0604020202020204" pitchFamily="34" charset="0"/>
              </a:rPr>
              <a:t>կարող է չլինել անհատի կամ խմբի մայրենի լեզուն։ </a:t>
            </a:r>
          </a:p>
          <a:p>
            <a:pPr marL="342900" indent="-342900">
              <a:lnSpc>
                <a:spcPct val="150000"/>
              </a:lnSpc>
              <a:buFont typeface="Wingdings" panose="05000000000000000000" pitchFamily="2" charset="2"/>
              <a:buChar char="§"/>
            </a:pPr>
            <a:r>
              <a:rPr lang="hy-AM" b="1" dirty="0">
                <a:solidFill>
                  <a:schemeClr val="accent1">
                    <a:lumMod val="50000"/>
                  </a:schemeClr>
                </a:solidFill>
                <a:latin typeface="Arial" panose="020B0604020202020204" pitchFamily="34" charset="0"/>
                <a:cs typeface="Arial" panose="020B0604020202020204" pitchFamily="34" charset="0"/>
              </a:rPr>
              <a:t>Ոչ վերբալ թյուր մեկնաբանություններ. </a:t>
            </a:r>
            <a:r>
              <a:rPr lang="hy-AM" dirty="0">
                <a:solidFill>
                  <a:schemeClr val="bg1"/>
                </a:solidFill>
                <a:latin typeface="Arial" panose="020B0604020202020204" pitchFamily="34" charset="0"/>
                <a:cs typeface="Arial" panose="020B0604020202020204" pitchFamily="34" charset="0"/>
              </a:rPr>
              <a:t>ուղերձները հղվում են ժեստերի, միմյանց մոտ գտնվելու, աչքերի մեջ նայելու, ժամանակի հետ կապված սպասումների և այլ միջոցներով:</a:t>
            </a:r>
          </a:p>
          <a:p>
            <a:pPr marL="342900" indent="-342900">
              <a:lnSpc>
                <a:spcPct val="150000"/>
              </a:lnSpc>
              <a:buFont typeface="Wingdings" panose="05000000000000000000" pitchFamily="2" charset="2"/>
              <a:buChar char="§"/>
            </a:pPr>
            <a:r>
              <a:rPr lang="hy-AM" b="1" dirty="0">
                <a:solidFill>
                  <a:schemeClr val="accent1">
                    <a:lumMod val="50000"/>
                  </a:schemeClr>
                </a:solidFill>
                <a:latin typeface="Arial" panose="020B0604020202020204" pitchFamily="34" charset="0"/>
                <a:cs typeface="Arial" panose="020B0604020202020204" pitchFamily="34" charset="0"/>
              </a:rPr>
              <a:t>Մշակութային տարբերությունները չգիտակցելը. </a:t>
            </a:r>
            <a:r>
              <a:rPr lang="hy-AM" dirty="0">
                <a:solidFill>
                  <a:schemeClr val="bg1"/>
                </a:solidFill>
                <a:latin typeface="Arial" panose="020B0604020202020204" pitchFamily="34" charset="0"/>
                <a:cs typeface="Arial" panose="020B0604020202020204" pitchFamily="34" charset="0"/>
              </a:rPr>
              <a:t>մեկ այլ էթնիկական կամ մշակութային խմբի մշակութային առանձնահատկությունների, պատմության, արժեքների, հավատալիքների և վարքագծերի մասին գիտելիքի պակասը։ Ենթադրելով, որ տվյալ մշակույթը նման է ձերին, կարող եք անտեսել կարևոր տարբերությունները:</a:t>
            </a:r>
          </a:p>
          <a:p>
            <a:pPr marL="342900" indent="-342900">
              <a:lnSpc>
                <a:spcPct val="150000"/>
              </a:lnSpc>
              <a:buFont typeface="Wingdings" panose="05000000000000000000" pitchFamily="2" charset="2"/>
              <a:buChar char="§"/>
            </a:pPr>
            <a:r>
              <a:rPr lang="hy-AM" b="1" dirty="0">
                <a:solidFill>
                  <a:schemeClr val="accent1">
                    <a:lumMod val="50000"/>
                  </a:schemeClr>
                </a:solidFill>
                <a:latin typeface="Arial" panose="020B0604020202020204" pitchFamily="34" charset="0"/>
                <a:cs typeface="Arial" panose="020B0604020202020204" pitchFamily="34" charset="0"/>
              </a:rPr>
              <a:t>Էթնոցենտրիզմ. </a:t>
            </a:r>
            <a:r>
              <a:rPr lang="hy-AM" dirty="0">
                <a:solidFill>
                  <a:schemeClr val="bg1"/>
                </a:solidFill>
                <a:latin typeface="Arial" panose="020B0604020202020204" pitchFamily="34" charset="0"/>
                <a:cs typeface="Arial" panose="020B0604020202020204" pitchFamily="34" charset="0"/>
              </a:rPr>
              <a:t>երբ անձի ընկալմամբ իրենց մշակութային հավատալիքներն ու սովորույթները գերադասություն ունեն ուրիշների նկատմամբ: </a:t>
            </a:r>
          </a:p>
          <a:p>
            <a:pPr marL="342900" indent="-342900">
              <a:lnSpc>
                <a:spcPct val="150000"/>
              </a:lnSpc>
              <a:buFont typeface="Wingdings" panose="05000000000000000000" pitchFamily="2" charset="2"/>
              <a:buChar char="§"/>
            </a:pPr>
            <a:r>
              <a:rPr lang="hy-AM" b="1" dirty="0">
                <a:solidFill>
                  <a:schemeClr val="accent1">
                    <a:lumMod val="50000"/>
                  </a:schemeClr>
                </a:solidFill>
                <a:latin typeface="Arial" panose="020B0604020202020204" pitchFamily="34" charset="0"/>
                <a:cs typeface="Arial" panose="020B0604020202020204" pitchFamily="34" charset="0"/>
              </a:rPr>
              <a:t>Կարծրատիպեր և նախապաշարմունք. </a:t>
            </a:r>
            <a:r>
              <a:rPr lang="hy-AM" dirty="0">
                <a:solidFill>
                  <a:schemeClr val="bg1"/>
                </a:solidFill>
                <a:latin typeface="Arial" panose="020B0604020202020204" pitchFamily="34" charset="0"/>
                <a:cs typeface="Arial" panose="020B0604020202020204" pitchFamily="34" charset="0"/>
              </a:rPr>
              <a:t>Անարդար, կողմնակալ կամ անհանդուրժող վերաբերմունքը մեկ այլ անձի կամ խմբի նկատմամբ, որը տարբերվում է: </a:t>
            </a:r>
          </a:p>
          <a:p>
            <a:pPr marL="342900" indent="-342900">
              <a:lnSpc>
                <a:spcPct val="150000"/>
              </a:lnSpc>
              <a:buFont typeface="Wingdings" panose="05000000000000000000" pitchFamily="2" charset="2"/>
              <a:buChar char="§"/>
            </a:pPr>
            <a:r>
              <a:rPr lang="hy-AM" b="1" dirty="0">
                <a:solidFill>
                  <a:schemeClr val="accent1">
                    <a:lumMod val="50000"/>
                  </a:schemeClr>
                </a:solidFill>
                <a:latin typeface="Arial" panose="020B0604020202020204" pitchFamily="34" charset="0"/>
                <a:cs typeface="Arial" panose="020B0604020202020204" pitchFamily="34" charset="0"/>
              </a:rPr>
              <a:t>Տագնապ. </a:t>
            </a:r>
            <a:r>
              <a:rPr lang="hy-AM" dirty="0">
                <a:solidFill>
                  <a:schemeClr val="bg1"/>
                </a:solidFill>
                <a:latin typeface="Arial" panose="020B0604020202020204" pitchFamily="34" charset="0"/>
                <a:cs typeface="Arial" panose="020B0604020202020204" pitchFamily="34" charset="0"/>
              </a:rPr>
              <a:t>Սթրեսի զգացում, երբ հաղորդակցվում ենք մշակութային սահմաններից և մեր «հարմարավետության գոտուց» դուրս:</a:t>
            </a:r>
            <a:endParaRPr lang="en-US"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8613F1-4D2E-4D20-9901-81CE6FB69ED0}"/>
              </a:ext>
            </a:extLst>
          </p:cNvPr>
          <p:cNvSpPr txBox="1"/>
          <p:nvPr/>
        </p:nvSpPr>
        <p:spPr>
          <a:xfrm>
            <a:off x="664254" y="1102936"/>
            <a:ext cx="11383202" cy="5355312"/>
          </a:xfrm>
          <a:prstGeom prst="rect">
            <a:avLst/>
          </a:prstGeom>
          <a:solidFill>
            <a:schemeClr val="tx1"/>
          </a:solidFill>
        </p:spPr>
        <p:txBody>
          <a:bodyPr wrap="square" rtlCol="0">
            <a:spAutoFit/>
          </a:bodyPr>
          <a:lstStyle/>
          <a:p>
            <a:pPr algn="r"/>
            <a:endParaRPr lang="hy-AM" b="1" dirty="0">
              <a:solidFill>
                <a:schemeClr val="bg1"/>
              </a:solidFill>
            </a:endParaRPr>
          </a:p>
          <a:p>
            <a:pPr algn="r">
              <a:lnSpc>
                <a:spcPct val="150000"/>
              </a:lnSpc>
            </a:pPr>
            <a:r>
              <a:rPr lang="hy-AM" sz="2400" b="1" dirty="0">
                <a:solidFill>
                  <a:schemeClr val="bg1"/>
                </a:solidFill>
                <a:latin typeface="Arial" panose="020B0604020202020204" pitchFamily="34" charset="0"/>
                <a:cs typeface="Arial" panose="020B0604020202020204" pitchFamily="34" charset="0"/>
              </a:rPr>
              <a:t>Վարժություն 3․1 (15 րոպե)</a:t>
            </a:r>
          </a:p>
          <a:p>
            <a:pPr algn="r">
              <a:lnSpc>
                <a:spcPct val="150000"/>
              </a:lnSpc>
            </a:pPr>
            <a:r>
              <a:rPr lang="hy-AM" sz="2400" b="1" dirty="0">
                <a:solidFill>
                  <a:schemeClr val="bg1"/>
                </a:solidFill>
                <a:latin typeface="Arial" panose="020B0604020202020204" pitchFamily="34" charset="0"/>
                <a:cs typeface="Arial" panose="020B0604020202020204" pitchFamily="34" charset="0"/>
              </a:rPr>
              <a:t>Դերախաղ զույգերով</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 </a:t>
            </a:r>
          </a:p>
          <a:p>
            <a:pPr>
              <a:lnSpc>
                <a:spcPct val="150000"/>
              </a:lnSpc>
            </a:pPr>
            <a:r>
              <a:rPr lang="hy-AM" sz="2400" dirty="0">
                <a:solidFill>
                  <a:schemeClr val="bg1"/>
                </a:solidFill>
                <a:latin typeface="Arial" panose="020B0604020202020204" pitchFamily="34" charset="0"/>
                <a:cs typeface="Arial" panose="020B0604020202020204" pitchFamily="34" charset="0"/>
              </a:rPr>
              <a:t>Մասնակիցներից մեկը ստանձնում է բանախոսի դերը, ով 1-2 րոպեի ընթացքում ունկնդրին որևէ բան է պատմում՝ յուրաքանչյուր 7-րդ բառից հետո ավելացնելով որևէ նոր գույնի անուն։ Ունկնդիրը հետևում է բանախոսին ու նրա ժեստերին։</a:t>
            </a:r>
          </a:p>
          <a:p>
            <a:pP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gn="just"/>
            <a:endParaRPr lang="en-US" dirty="0">
              <a:solidFill>
                <a:schemeClr val="bg1"/>
              </a:solidFill>
            </a:endParaRPr>
          </a:p>
          <a:p>
            <a:endParaRPr lang="en-US" dirty="0"/>
          </a:p>
        </p:txBody>
      </p:sp>
    </p:spTree>
    <p:extLst>
      <p:ext uri="{BB962C8B-B14F-4D97-AF65-F5344CB8AC3E}">
        <p14:creationId xmlns:p14="http://schemas.microsoft.com/office/powerpoint/2010/main" val="6438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DC531F-9889-495E-9FD7-6EC9CAF86A18}"/>
              </a:ext>
            </a:extLst>
          </p:cNvPr>
          <p:cNvSpPr>
            <a:spLocks noGrp="1"/>
          </p:cNvSpPr>
          <p:nvPr>
            <p:ph type="title"/>
          </p:nvPr>
        </p:nvSpPr>
        <p:spPr>
          <a:xfrm>
            <a:off x="954923" y="502740"/>
            <a:ext cx="10282154" cy="610863"/>
          </a:xfrm>
        </p:spPr>
        <p:txBody>
          <a:bodyPr>
            <a:normAutofit/>
          </a:bodyPr>
          <a:lstStyle/>
          <a:p>
            <a:r>
              <a:rPr lang="hy-AM" sz="2800" dirty="0">
                <a:solidFill>
                  <a:schemeClr val="accent1">
                    <a:lumMod val="50000"/>
                  </a:schemeClr>
                </a:solidFill>
                <a:latin typeface="Arial" panose="020B0604020202020204" pitchFamily="34" charset="0"/>
                <a:cs typeface="Arial" panose="020B0604020202020204" pitchFamily="34" charset="0"/>
              </a:rPr>
              <a:t>ՄԻԱՍԻՆ ԱՇԽԱՏԵԼՈՒ ՆԱԽԱՊԱՅՄԱՆՆԵՐԸ</a:t>
            </a:r>
            <a:endParaRPr lang="en-US" sz="2800" dirty="0"/>
          </a:p>
        </p:txBody>
      </p:sp>
      <p:sp>
        <p:nvSpPr>
          <p:cNvPr id="4" name="Text Placeholder 3">
            <a:extLst>
              <a:ext uri="{FF2B5EF4-FFF2-40B4-BE49-F238E27FC236}">
                <a16:creationId xmlns:a16="http://schemas.microsoft.com/office/drawing/2014/main" id="{40DA7BB1-1AF7-4C3A-BE14-4CCC2E6C22D2}"/>
              </a:ext>
            </a:extLst>
          </p:cNvPr>
          <p:cNvSpPr>
            <a:spLocks noGrp="1"/>
          </p:cNvSpPr>
          <p:nvPr>
            <p:ph type="body" sz="quarter" idx="11"/>
          </p:nvPr>
        </p:nvSpPr>
        <p:spPr>
          <a:xfrm>
            <a:off x="971549" y="2110249"/>
            <a:ext cx="10482017" cy="2867099"/>
          </a:xfrm>
        </p:spPr>
        <p:txBody>
          <a:bodyPr/>
          <a:lstStyle/>
          <a:p>
            <a:pPr marL="342900" indent="-342900">
              <a:lnSpc>
                <a:spcPct val="150000"/>
              </a:lnSpc>
              <a:spcBef>
                <a:spcPts val="600"/>
              </a:spcBef>
              <a:buClr>
                <a:schemeClr val="accent1">
                  <a:lumMod val="50000"/>
                </a:schemeClr>
              </a:buClr>
              <a:buFont typeface="Wingdings" panose="05000000000000000000" pitchFamily="2" charset="2"/>
              <a:buChar char="§"/>
            </a:pPr>
            <a:r>
              <a:rPr lang="en-US" sz="2200" dirty="0" err="1">
                <a:solidFill>
                  <a:schemeClr val="bg1"/>
                </a:solidFill>
                <a:latin typeface="Arial" panose="020B0604020202020204" pitchFamily="34" charset="0"/>
                <a:cs typeface="Arial" panose="020B0604020202020204" pitchFamily="34" charset="0"/>
              </a:rPr>
              <a:t>Համագործակցային</a:t>
            </a:r>
            <a:r>
              <a:rPr lang="en-US" sz="2200" dirty="0">
                <a:solidFill>
                  <a:schemeClr val="bg1"/>
                </a:solidFill>
                <a:latin typeface="Arial" panose="020B0604020202020204" pitchFamily="34" charset="0"/>
                <a:cs typeface="Arial" panose="020B0604020202020204" pitchFamily="34" charset="0"/>
              </a:rPr>
              <a:t> և </a:t>
            </a:r>
            <a:r>
              <a:rPr lang="en-US" sz="2200" dirty="0" err="1">
                <a:solidFill>
                  <a:schemeClr val="bg1"/>
                </a:solidFill>
                <a:latin typeface="Arial" panose="020B0604020202020204" pitchFamily="34" charset="0"/>
                <a:cs typeface="Arial" panose="020B0604020202020204" pitchFamily="34" charset="0"/>
              </a:rPr>
              <a:t>մասնակցային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մոտեցում</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Նպատակասլացություն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աշխատում</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ենք</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տեսլականի</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ուղղությամբ</a:t>
            </a:r>
            <a:r>
              <a:rPr lang="en-US" sz="2200" dirty="0">
                <a:solidFill>
                  <a:schemeClr val="bg1"/>
                </a:solidFill>
                <a:latin typeface="Arial" panose="020B0604020202020204" pitchFamily="34" charset="0"/>
                <a:cs typeface="Arial" panose="020B0604020202020204" pitchFamily="34" charset="0"/>
              </a:rPr>
              <a:t>:</a:t>
            </a:r>
            <a:r>
              <a:rPr lang="hy-AM" sz="2200" dirty="0">
                <a:solidFill>
                  <a:schemeClr val="bg1"/>
                </a:solidFill>
                <a:latin typeface="Arial" panose="020B0604020202020204" pitchFamily="34" charset="0"/>
                <a:cs typeface="Arial" panose="020B0604020202020204" pitchFamily="34" charset="0"/>
              </a:rPr>
              <a:t> </a:t>
            </a:r>
          </a:p>
          <a:p>
            <a:pPr marL="342900" indent="-342900">
              <a:lnSpc>
                <a:spcPct val="150000"/>
              </a:lnSpc>
              <a:spcBef>
                <a:spcPts val="600"/>
              </a:spcBef>
              <a:buClr>
                <a:schemeClr val="accent1">
                  <a:lumMod val="50000"/>
                </a:schemeClr>
              </a:buClr>
              <a:buFont typeface="Wingdings" panose="05000000000000000000" pitchFamily="2" charset="2"/>
              <a:buChar char="§"/>
            </a:pPr>
            <a:r>
              <a:rPr lang="en-US" sz="2200" dirty="0" err="1">
                <a:solidFill>
                  <a:schemeClr val="bg1"/>
                </a:solidFill>
                <a:latin typeface="Arial" panose="020B0604020202020204" pitchFamily="34" charset="0"/>
                <a:cs typeface="Arial" panose="020B0604020202020204" pitchFamily="34" charset="0"/>
              </a:rPr>
              <a:t>Արդյունքներին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միտված</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ամեն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մեկն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իր</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հետ</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մի</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կարևոր</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բան</a:t>
            </a:r>
            <a:r>
              <a:rPr lang="en-US" sz="2200" dirty="0">
                <a:solidFill>
                  <a:schemeClr val="bg1"/>
                </a:solidFill>
                <a:latin typeface="Arial" panose="020B0604020202020204" pitchFamily="34" charset="0"/>
                <a:cs typeface="Arial" panose="020B0604020202020204" pitchFamily="34" charset="0"/>
              </a:rPr>
              <a:t> է </a:t>
            </a:r>
            <a:r>
              <a:rPr lang="en-US" sz="2200" dirty="0" err="1">
                <a:solidFill>
                  <a:schemeClr val="bg1"/>
                </a:solidFill>
                <a:latin typeface="Arial" panose="020B0604020202020204" pitchFamily="34" charset="0"/>
                <a:cs typeface="Arial" panose="020B0604020202020204" pitchFamily="34" charset="0"/>
              </a:rPr>
              <a:t>տանում</a:t>
            </a:r>
            <a:r>
              <a:rPr lang="en-US" sz="2200" dirty="0">
                <a:solidFill>
                  <a:schemeClr val="bg1"/>
                </a:solidFill>
                <a:latin typeface="Arial" panose="020B0604020202020204" pitchFamily="34" charset="0"/>
                <a:cs typeface="Arial" panose="020B0604020202020204" pitchFamily="34" charset="0"/>
              </a:rPr>
              <a:t>:</a:t>
            </a:r>
            <a:endParaRPr lang="hy-AM" sz="2200" dirty="0">
              <a:solidFill>
                <a:schemeClr val="bg1"/>
              </a:solidFill>
              <a:latin typeface="Arial" panose="020B0604020202020204" pitchFamily="34" charset="0"/>
              <a:cs typeface="Arial" panose="020B0604020202020204" pitchFamily="34" charset="0"/>
            </a:endParaRPr>
          </a:p>
          <a:p>
            <a:pPr marL="342900" indent="-342900">
              <a:lnSpc>
                <a:spcPct val="150000"/>
              </a:lnSpc>
              <a:spcBef>
                <a:spcPts val="600"/>
              </a:spcBef>
              <a:buClr>
                <a:schemeClr val="accent1">
                  <a:lumMod val="50000"/>
                </a:schemeClr>
              </a:buClr>
              <a:buFont typeface="Wingdings" panose="05000000000000000000" pitchFamily="2" charset="2"/>
              <a:buChar char="§"/>
            </a:pPr>
            <a:r>
              <a:rPr lang="en-US" sz="2200" dirty="0" err="1">
                <a:solidFill>
                  <a:schemeClr val="bg1"/>
                </a:solidFill>
                <a:latin typeface="Arial" panose="020B0604020202020204" pitchFamily="34" charset="0"/>
                <a:cs typeface="Arial" panose="020B0604020202020204" pitchFamily="34" charset="0"/>
              </a:rPr>
              <a:t>Ամեն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մեկ</a:t>
            </a:r>
            <a:r>
              <a:rPr lang="hy-AM" sz="2200" dirty="0">
                <a:solidFill>
                  <a:schemeClr val="bg1"/>
                </a:solidFill>
                <a:latin typeface="Arial" panose="020B0604020202020204" pitchFamily="34" charset="0"/>
                <a:cs typeface="Arial" panose="020B0604020202020204" pitchFamily="34" charset="0"/>
              </a:rPr>
              <a:t>ն </a:t>
            </a:r>
            <a:r>
              <a:rPr lang="en-US" sz="2200" dirty="0" err="1">
                <a:solidFill>
                  <a:schemeClr val="bg1"/>
                </a:solidFill>
                <a:latin typeface="Arial" panose="020B0604020202020204" pitchFamily="34" charset="0"/>
                <a:cs typeface="Arial" panose="020B0604020202020204" pitchFamily="34" charset="0"/>
              </a:rPr>
              <a:t>ուսուցիչ</a:t>
            </a:r>
            <a:r>
              <a:rPr lang="en-US" sz="2200" dirty="0">
                <a:solidFill>
                  <a:schemeClr val="bg1"/>
                </a:solidFill>
                <a:latin typeface="Arial" panose="020B0604020202020204" pitchFamily="34" charset="0"/>
                <a:cs typeface="Arial" panose="020B0604020202020204" pitchFamily="34" charset="0"/>
              </a:rPr>
              <a:t> է և </a:t>
            </a:r>
            <a:r>
              <a:rPr lang="en-US" sz="2200" dirty="0" err="1">
                <a:solidFill>
                  <a:schemeClr val="bg1"/>
                </a:solidFill>
                <a:latin typeface="Arial" panose="020B0604020202020204" pitchFamily="34" charset="0"/>
                <a:cs typeface="Arial" panose="020B0604020202020204" pitchFamily="34" charset="0"/>
              </a:rPr>
              <a:t>սովորող</a:t>
            </a:r>
            <a:r>
              <a:rPr lang="en-US" sz="2200" dirty="0">
                <a:solidFill>
                  <a:schemeClr val="bg1"/>
                </a:solidFill>
                <a:latin typeface="Arial" panose="020B0604020202020204" pitchFamily="34" charset="0"/>
                <a:cs typeface="Arial" panose="020B0604020202020204" pitchFamily="34" charset="0"/>
              </a:rPr>
              <a:t>: </a:t>
            </a:r>
            <a:endParaRPr lang="hy-AM" sz="2200" dirty="0">
              <a:solidFill>
                <a:schemeClr val="bg1"/>
              </a:solidFill>
              <a:latin typeface="Arial" panose="020B0604020202020204" pitchFamily="34" charset="0"/>
              <a:cs typeface="Arial" panose="020B0604020202020204" pitchFamily="34" charset="0"/>
            </a:endParaRPr>
          </a:p>
          <a:p>
            <a:pPr marL="342900" indent="-342900">
              <a:lnSpc>
                <a:spcPct val="150000"/>
              </a:lnSpc>
              <a:spcBef>
                <a:spcPts val="600"/>
              </a:spcBef>
              <a:buClr>
                <a:schemeClr val="accent1">
                  <a:lumMod val="50000"/>
                </a:schemeClr>
              </a:buClr>
              <a:buFont typeface="Wingdings" panose="05000000000000000000" pitchFamily="2" charset="2"/>
              <a:buChar char="§"/>
            </a:pPr>
            <a:r>
              <a:rPr lang="en-US" sz="2200" dirty="0" err="1">
                <a:solidFill>
                  <a:schemeClr val="bg1"/>
                </a:solidFill>
                <a:latin typeface="Arial" panose="020B0604020202020204" pitchFamily="34" charset="0"/>
                <a:cs typeface="Arial" panose="020B0604020202020204" pitchFamily="34" charset="0"/>
              </a:rPr>
              <a:t>Ակտիվ</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մասնակցությունը</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սովորելու</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նախապայմանն</a:t>
            </a:r>
            <a:r>
              <a:rPr lang="en-US" sz="2200" dirty="0">
                <a:solidFill>
                  <a:schemeClr val="bg1"/>
                </a:solidFill>
                <a:latin typeface="Arial" panose="020B0604020202020204" pitchFamily="34" charset="0"/>
                <a:cs typeface="Arial" panose="020B0604020202020204" pitchFamily="34" charset="0"/>
              </a:rPr>
              <a:t> է:</a:t>
            </a:r>
            <a:r>
              <a:rPr lang="hy-AM"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Գիտելիքի</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ստեղծման</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պարբերաշրջանը</a:t>
            </a:r>
            <a:r>
              <a:rPr lang="en-US" sz="2200" dirty="0">
                <a:solidFill>
                  <a:schemeClr val="bg1"/>
                </a:solidFill>
                <a:latin typeface="Arial" panose="020B0604020202020204" pitchFamily="34" charset="0"/>
                <a:cs typeface="Arial" panose="020B0604020202020204" pitchFamily="34" charset="0"/>
              </a:rPr>
              <a:t> </a:t>
            </a:r>
            <a:r>
              <a:rPr lang="en-US" sz="2200" dirty="0" err="1">
                <a:solidFill>
                  <a:schemeClr val="bg1"/>
                </a:solidFill>
                <a:latin typeface="Arial" panose="020B0604020202020204" pitchFamily="34" charset="0"/>
                <a:cs typeface="Arial" panose="020B0604020202020204" pitchFamily="34" charset="0"/>
              </a:rPr>
              <a:t>ներառում</a:t>
            </a:r>
            <a:r>
              <a:rPr lang="en-US" sz="2200" dirty="0">
                <a:solidFill>
                  <a:schemeClr val="bg1"/>
                </a:solidFill>
                <a:latin typeface="Arial" panose="020B0604020202020204" pitchFamily="34" charset="0"/>
                <a:cs typeface="Arial" panose="020B0604020202020204" pitchFamily="34" charset="0"/>
              </a:rPr>
              <a:t> է </a:t>
            </a:r>
            <a:r>
              <a:rPr lang="en-US" sz="2200" dirty="0" err="1">
                <a:solidFill>
                  <a:schemeClr val="bg1"/>
                </a:solidFill>
                <a:latin typeface="Arial" panose="020B0604020202020204" pitchFamily="34" charset="0"/>
                <a:cs typeface="Arial" panose="020B0604020202020204" pitchFamily="34" charset="0"/>
              </a:rPr>
              <a:t>կիրառություն</a:t>
            </a:r>
            <a:r>
              <a:rPr lang="en-US" sz="2200" dirty="0">
                <a:solidFill>
                  <a:schemeClr val="bg1"/>
                </a:solidFill>
                <a:latin typeface="Arial" panose="020B0604020202020204" pitchFamily="34" charset="0"/>
                <a:cs typeface="Arial" panose="020B0604020202020204" pitchFamily="34" charset="0"/>
              </a:rPr>
              <a:t>:</a:t>
            </a:r>
          </a:p>
        </p:txBody>
      </p:sp>
      <p:sp>
        <p:nvSpPr>
          <p:cNvPr id="6" name="Slide Number Placeholder 5">
            <a:extLst>
              <a:ext uri="{FF2B5EF4-FFF2-40B4-BE49-F238E27FC236}">
                <a16:creationId xmlns:a16="http://schemas.microsoft.com/office/drawing/2014/main" id="{172A3718-D0A4-4B0E-8D3A-CD4ED938DBAB}"/>
              </a:ext>
            </a:extLst>
          </p:cNvPr>
          <p:cNvSpPr>
            <a:spLocks noGrp="1"/>
          </p:cNvSpPr>
          <p:nvPr>
            <p:ph type="sldNum" sz="quarter" idx="16"/>
          </p:nvPr>
        </p:nvSpPr>
        <p:spPr/>
        <p:txBody>
          <a:bodyPr/>
          <a:lstStyle/>
          <a:p>
            <a:fld id="{294A09A9-5501-47C1-A89A-A340965A2BE2}" type="slidenum">
              <a:rPr lang="en-US" b="1" smtClean="0">
                <a:latin typeface="Arial" panose="020B0604020202020204" pitchFamily="34" charset="0"/>
                <a:cs typeface="Arial" panose="020B0604020202020204" pitchFamily="34" charset="0"/>
              </a:rPr>
              <a:pPr/>
              <a:t>2</a:t>
            </a:fld>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CE7391-F9B1-414F-BEEA-E15B24C3F659}"/>
              </a:ext>
            </a:extLst>
          </p:cNvPr>
          <p:cNvSpPr txBox="1"/>
          <p:nvPr/>
        </p:nvSpPr>
        <p:spPr>
          <a:xfrm>
            <a:off x="4411744" y="5734090"/>
            <a:ext cx="7041823" cy="1015663"/>
          </a:xfrm>
          <a:prstGeom prst="rect">
            <a:avLst/>
          </a:prstGeom>
          <a:noFill/>
        </p:spPr>
        <p:txBody>
          <a:bodyPr wrap="square">
            <a:spAutoFit/>
          </a:bodyPr>
          <a:lstStyle/>
          <a:p>
            <a:r>
              <a:rPr lang="en-US" sz="2000" dirty="0" err="1">
                <a:solidFill>
                  <a:srgbClr val="4495A2"/>
                </a:solidFill>
                <a:latin typeface="Arial" panose="020B0604020202020204" pitchFamily="34" charset="0"/>
                <a:cs typeface="Arial" panose="020B0604020202020204" pitchFamily="34" charset="0"/>
              </a:rPr>
              <a:t>Սովորողների</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բազմաբնույթ</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փորձի</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ճանաչումը</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թույլ</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չի</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տալիս</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կիրառել</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պարզեցված</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մոտեցու</a:t>
            </a:r>
            <a:r>
              <a:rPr lang="hy-AM" sz="2000" dirty="0">
                <a:solidFill>
                  <a:srgbClr val="4495A2"/>
                </a:solidFill>
                <a:latin typeface="Arial" panose="020B0604020202020204" pitchFamily="34" charset="0"/>
                <a:cs typeface="Arial" panose="020B0604020202020204" pitchFamily="34" charset="0"/>
              </a:rPr>
              <a:t>մն</a:t>
            </a:r>
            <a:r>
              <a:rPr lang="en-US" sz="2000" dirty="0" err="1">
                <a:solidFill>
                  <a:srgbClr val="4495A2"/>
                </a:solidFill>
                <a:latin typeface="Arial" panose="020B0604020202020204" pitchFamily="34" charset="0"/>
                <a:cs typeface="Arial" panose="020B0604020202020204" pitchFamily="34" charset="0"/>
              </a:rPr>
              <a:t>եր</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սակայն</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ունի</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բոլորի</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փորձը</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հարստացնելու</a:t>
            </a:r>
            <a:r>
              <a:rPr lang="en-US" sz="2000" dirty="0">
                <a:solidFill>
                  <a:srgbClr val="4495A2"/>
                </a:solidFill>
                <a:latin typeface="Arial" panose="020B0604020202020204" pitchFamily="34" charset="0"/>
                <a:cs typeface="Arial" panose="020B0604020202020204" pitchFamily="34" charset="0"/>
              </a:rPr>
              <a:t> </a:t>
            </a:r>
            <a:r>
              <a:rPr lang="en-US" sz="2000" dirty="0" err="1">
                <a:solidFill>
                  <a:srgbClr val="4495A2"/>
                </a:solidFill>
                <a:latin typeface="Arial" panose="020B0604020202020204" pitchFamily="34" charset="0"/>
                <a:cs typeface="Arial" panose="020B0604020202020204" pitchFamily="34" charset="0"/>
              </a:rPr>
              <a:t>ներուժ</a:t>
            </a:r>
            <a:r>
              <a:rPr lang="en-US" sz="2000" dirty="0">
                <a:solidFill>
                  <a:srgbClr val="4495A2"/>
                </a:solidFill>
                <a:latin typeface="Arial" panose="020B0604020202020204" pitchFamily="34" charset="0"/>
                <a:cs typeface="Arial" panose="020B0604020202020204" pitchFamily="34" charset="0"/>
              </a:rPr>
              <a:t>:</a:t>
            </a:r>
          </a:p>
        </p:txBody>
      </p:sp>
      <p:graphicFrame>
        <p:nvGraphicFramePr>
          <p:cNvPr id="13" name="Table 4">
            <a:extLst>
              <a:ext uri="{FF2B5EF4-FFF2-40B4-BE49-F238E27FC236}">
                <a16:creationId xmlns:a16="http://schemas.microsoft.com/office/drawing/2014/main" id="{5D47ABFA-5FC4-4906-8AA9-2CEE9A70870A}"/>
              </a:ext>
            </a:extLst>
          </p:cNvPr>
          <p:cNvGraphicFramePr>
            <a:graphicFrameLocks noGrp="1"/>
          </p:cNvGraphicFramePr>
          <p:nvPr>
            <p:extLst>
              <p:ext uri="{D42A27DB-BD31-4B8C-83A1-F6EECF244321}">
                <p14:modId xmlns:p14="http://schemas.microsoft.com/office/powerpoint/2010/main" val="4237263471"/>
              </p:ext>
            </p:extLst>
          </p:nvPr>
        </p:nvGraphicFramePr>
        <p:xfrm>
          <a:off x="685940" y="457199"/>
          <a:ext cx="10897386" cy="6292553"/>
        </p:xfrm>
        <a:graphic>
          <a:graphicData uri="http://schemas.openxmlformats.org/drawingml/2006/table">
            <a:tbl>
              <a:tblPr firstRow="1" bandRow="1">
                <a:tableStyleId>{16D9F66E-5EB9-4882-86FB-DCBF35E3C3E4}</a:tableStyleId>
              </a:tblPr>
              <a:tblGrid>
                <a:gridCol w="5448693">
                  <a:extLst>
                    <a:ext uri="{9D8B030D-6E8A-4147-A177-3AD203B41FA5}">
                      <a16:colId xmlns:a16="http://schemas.microsoft.com/office/drawing/2014/main" val="2395456881"/>
                    </a:ext>
                  </a:extLst>
                </a:gridCol>
                <a:gridCol w="5448693">
                  <a:extLst>
                    <a:ext uri="{9D8B030D-6E8A-4147-A177-3AD203B41FA5}">
                      <a16:colId xmlns:a16="http://schemas.microsoft.com/office/drawing/2014/main" val="857661231"/>
                    </a:ext>
                  </a:extLst>
                </a:gridCol>
              </a:tblGrid>
              <a:tr h="6292553">
                <a:tc>
                  <a:txBody>
                    <a:bodyPr/>
                    <a:lstStyle/>
                    <a:p>
                      <a:endParaRPr lang="hy-AM" sz="3200" dirty="0">
                        <a:solidFill>
                          <a:schemeClr val="bg1"/>
                        </a:solidFill>
                      </a:endParaRPr>
                    </a:p>
                    <a:p>
                      <a:r>
                        <a:rPr lang="hy-AM" sz="3200" dirty="0">
                          <a:solidFill>
                            <a:schemeClr val="bg1"/>
                          </a:solidFill>
                        </a:rPr>
                        <a:t>Ես կցանկանայի սովորել</a:t>
                      </a: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hy-AM" sz="3200" dirty="0">
                        <a:solidFill>
                          <a:schemeClr val="bg1"/>
                        </a:solidFill>
                      </a:endParaRPr>
                    </a:p>
                    <a:p>
                      <a:endParaRPr lang="en-US" sz="3200" dirty="0">
                        <a:solidFill>
                          <a:schemeClr val="bg1"/>
                        </a:solidFill>
                      </a:endParaRPr>
                    </a:p>
                  </a:txBody>
                  <a:tcPr/>
                </a:tc>
                <a:tc>
                  <a:txBody>
                    <a:bodyPr/>
                    <a:lstStyle/>
                    <a:p>
                      <a:endParaRPr lang="hy-AM" sz="3200" dirty="0">
                        <a:solidFill>
                          <a:schemeClr val="bg1"/>
                        </a:solidFill>
                      </a:endParaRPr>
                    </a:p>
                    <a:p>
                      <a:r>
                        <a:rPr lang="hy-AM" sz="3200" dirty="0">
                          <a:solidFill>
                            <a:schemeClr val="bg1"/>
                          </a:solidFill>
                        </a:rPr>
                        <a:t>Ես կարող եմ առաջարկել</a:t>
                      </a:r>
                      <a:endParaRPr lang="en-US" sz="3200" dirty="0">
                        <a:solidFill>
                          <a:schemeClr val="bg1"/>
                        </a:solidFill>
                      </a:endParaRPr>
                    </a:p>
                  </a:txBody>
                  <a:tcPr/>
                </a:tc>
                <a:extLst>
                  <a:ext uri="{0D108BD9-81ED-4DB2-BD59-A6C34878D82A}">
                    <a16:rowId xmlns:a16="http://schemas.microsoft.com/office/drawing/2014/main" val="1358196800"/>
                  </a:ext>
                </a:extLst>
              </a:tr>
            </a:tbl>
          </a:graphicData>
        </a:graphic>
      </p:graphicFrame>
    </p:spTree>
    <p:extLst>
      <p:ext uri="{BB962C8B-B14F-4D97-AF65-F5344CB8AC3E}">
        <p14:creationId xmlns:p14="http://schemas.microsoft.com/office/powerpoint/2010/main" val="28551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677BD0-DED9-47E3-BD03-5B1D3AA7076D}"/>
              </a:ext>
            </a:extLst>
          </p:cNvPr>
          <p:cNvSpPr>
            <a:spLocks noGrp="1"/>
          </p:cNvSpPr>
          <p:nvPr>
            <p:ph type="title"/>
          </p:nvPr>
        </p:nvSpPr>
        <p:spPr>
          <a:xfrm>
            <a:off x="922085" y="461912"/>
            <a:ext cx="10065338" cy="1178351"/>
          </a:xfrm>
        </p:spPr>
        <p:txBody>
          <a:bodyPr>
            <a:noAutofit/>
          </a:bodyPr>
          <a:lstStyle/>
          <a:p>
            <a:pPr>
              <a:lnSpc>
                <a:spcPct val="150000"/>
              </a:lnSpc>
            </a:pPr>
            <a:r>
              <a:rPr lang="hy-AM" sz="2800" dirty="0">
                <a:solidFill>
                  <a:schemeClr val="accent1">
                    <a:lumMod val="50000"/>
                  </a:schemeClr>
                </a:solidFill>
                <a:latin typeface="Arial" panose="020B0604020202020204" pitchFamily="34" charset="0"/>
                <a:cs typeface="Arial" panose="020B0604020202020204" pitchFamily="34" charset="0"/>
              </a:rPr>
              <a:t>ԳՈՐԾՆԱԿԱՆ ՀՄՏՈՒԹՅՈՒՆՆԵՐ ՄԻՋԱՆՁՆԱՅԻՆ ՀԱՂՈՐԴԱԿՑՈՒԹՅԱՆ ՀԱՄԱՐ</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0F50CD9-4CCE-4CE2-8459-6E164EDB6509}"/>
              </a:ext>
            </a:extLst>
          </p:cNvPr>
          <p:cNvSpPr>
            <a:spLocks noGrp="1"/>
          </p:cNvSpPr>
          <p:nvPr>
            <p:ph type="body" sz="quarter" idx="11"/>
          </p:nvPr>
        </p:nvSpPr>
        <p:spPr>
          <a:xfrm>
            <a:off x="989815" y="2149496"/>
            <a:ext cx="10541720" cy="4708504"/>
          </a:xfrm>
          <a:solidFill>
            <a:schemeClr val="tx1"/>
          </a:solidFill>
        </p:spPr>
        <p:txBody>
          <a:bodyPr/>
          <a:lstStyle/>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Ինքնագիտակցություն</a:t>
            </a:r>
            <a:r>
              <a:rPr lang="en-US" sz="1800" dirty="0">
                <a:latin typeface="Arial" panose="020B0604020202020204" pitchFamily="34" charset="0"/>
                <a:cs typeface="Arial" panose="020B0604020202020204" pitchFamily="34" charset="0"/>
              </a:rPr>
              <a:t>.</a:t>
            </a:r>
            <a:r>
              <a:rPr lang="hy-AM"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Ի</a:t>
            </a:r>
            <a:r>
              <a:rPr lang="hy-AM" sz="1800" dirty="0">
                <a:latin typeface="Arial" panose="020B0604020202020204" pitchFamily="34" charset="0"/>
                <a:cs typeface="Arial" panose="020B0604020202020204" pitchFamily="34" charset="0"/>
              </a:rPr>
              <a:t> ՞ նչ եմ զգում</a:t>
            </a:r>
            <a:r>
              <a:rPr lang="en-US" sz="1800" dirty="0">
                <a:latin typeface="Arial" panose="020B0604020202020204" pitchFamily="34" charset="0"/>
                <a:cs typeface="Arial" panose="020B0604020202020204" pitchFamily="34" charset="0"/>
              </a:rPr>
              <a:t>:</a:t>
            </a:r>
            <a:endParaRPr lang="hy-AM" sz="1800" dirty="0">
              <a:latin typeface="Arial" panose="020B0604020202020204" pitchFamily="34" charset="0"/>
              <a:cs typeface="Arial" panose="020B0604020202020204" pitchFamily="34" charset="0"/>
            </a:endParaRP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Ինքնակարեկցանք</a:t>
            </a:r>
            <a:r>
              <a:rPr lang="en-US" sz="1800" dirty="0">
                <a:latin typeface="Arial" panose="020B0604020202020204" pitchFamily="34" charset="0"/>
                <a:cs typeface="Arial" panose="020B0604020202020204" pitchFamily="34" charset="0"/>
              </a:rPr>
              <a:t>. Կ</a:t>
            </a:r>
            <a:r>
              <a:rPr lang="hy-AM" sz="1800" dirty="0">
                <a:latin typeface="Arial" panose="020B0604020202020204" pitchFamily="34" charset="0"/>
                <a:cs typeface="Arial" panose="020B0604020202020204" pitchFamily="34" charset="0"/>
              </a:rPr>
              <a:t>արեկցություն ցուցաբերեք ինքներդ ձեր նկատմամբ</a:t>
            </a: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Դրսևորեք համբերություն. </a:t>
            </a:r>
            <a:r>
              <a:rPr lang="en-US" sz="1800" dirty="0">
                <a:latin typeface="Arial" panose="020B0604020202020204" pitchFamily="34" charset="0"/>
                <a:cs typeface="Arial" panose="020B0604020202020204" pitchFamily="34" charset="0"/>
              </a:rPr>
              <a:t>Հ</a:t>
            </a:r>
            <a:r>
              <a:rPr lang="hy-AM" sz="1800" dirty="0">
                <a:latin typeface="Arial" panose="020B0604020202020204" pitchFamily="34" charset="0"/>
                <a:cs typeface="Arial" panose="020B0604020202020204" pitchFamily="34" charset="0"/>
              </a:rPr>
              <a:t>ամբերություն ինքներդ ձեզ և մյուսների հետ (մի շտապեք)</a:t>
            </a:r>
            <a:r>
              <a:rPr lang="en-US" sz="1800" dirty="0">
                <a:latin typeface="Arial" panose="020B0604020202020204" pitchFamily="34" charset="0"/>
                <a:cs typeface="Arial" panose="020B0604020202020204" pitchFamily="34" charset="0"/>
              </a:rPr>
              <a:t>:</a:t>
            </a:r>
            <a:endParaRPr lang="hy-AM" sz="1800" dirty="0">
              <a:latin typeface="Arial" panose="020B0604020202020204" pitchFamily="34" charset="0"/>
              <a:cs typeface="Arial" panose="020B0604020202020204" pitchFamily="34" charset="0"/>
            </a:endParaRP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Մարմնի լեզու. Հաղորդեք համբերություն ձեր շարժումների միջոցով</a:t>
            </a:r>
            <a:r>
              <a:rPr lang="en-US" sz="1800" dirty="0">
                <a:latin typeface="Arial" panose="020B0604020202020204" pitchFamily="34" charset="0"/>
                <a:cs typeface="Arial" panose="020B0604020202020204" pitchFamily="34" charset="0"/>
              </a:rPr>
              <a:t>:</a:t>
            </a:r>
            <a:endParaRPr lang="hy-AM" sz="1800" dirty="0">
              <a:latin typeface="Arial" panose="020B0604020202020204" pitchFamily="34" charset="0"/>
              <a:cs typeface="Arial" panose="020B0604020202020204" pitchFamily="34" charset="0"/>
            </a:endParaRP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Նվազեցրեք սթրեսը հանդիպման ժամանակ (շնչեք, խորը շունչ քաշեք)</a:t>
            </a:r>
            <a:r>
              <a:rPr lang="en-US" sz="1800" dirty="0">
                <a:latin typeface="Arial" panose="020B0604020202020204" pitchFamily="34" charset="0"/>
                <a:cs typeface="Arial" panose="020B0604020202020204" pitchFamily="34" charset="0"/>
              </a:rPr>
              <a:t>:</a:t>
            </a:r>
            <a:r>
              <a:rPr lang="hy-AM" sz="1800" dirty="0">
                <a:latin typeface="Arial" panose="020B0604020202020204" pitchFamily="34" charset="0"/>
                <a:cs typeface="Arial" panose="020B0604020202020204" pitchFamily="34" charset="0"/>
              </a:rPr>
              <a:t> </a:t>
            </a: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Ընդունեք այն իրողությունը, երբ չեք հասկանում (խնդրեք կրկնել, «Չեմ հասկանում ձեր ասածը, եկեք միասին գլուխ հանենք դրանից»</a:t>
            </a:r>
            <a:r>
              <a:rPr lang="en-US" sz="1800" dirty="0">
                <a:latin typeface="Arial" panose="020B0604020202020204" pitchFamily="34" charset="0"/>
                <a:cs typeface="Arial" panose="020B0604020202020204" pitchFamily="34" charset="0"/>
              </a:rPr>
              <a:t>:</a:t>
            </a:r>
            <a:endParaRPr lang="hy-AM" sz="1800" dirty="0">
              <a:latin typeface="Arial" panose="020B0604020202020204" pitchFamily="34" charset="0"/>
              <a:cs typeface="Arial" panose="020B0604020202020204" pitchFamily="34" charset="0"/>
            </a:endParaRP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Մի խուսափեք շփումներից այն մարդկանց հետ, որոնց հետ ձեզ հարմարավետ չեք զգում։ Փորձեք լինել հարմարավետ` անհարմարավետ զգալով: </a:t>
            </a: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Այնպես արեք, որ դիմացինն իրեն հարմարավետ զգա: </a:t>
            </a:r>
          </a:p>
          <a:p>
            <a:pPr marL="285750" indent="-285750">
              <a:buClr>
                <a:schemeClr val="tx2">
                  <a:lumMod val="75000"/>
                </a:schemeClr>
              </a:buClr>
              <a:buFont typeface="Wingdings" panose="05000000000000000000" pitchFamily="2" charset="2"/>
              <a:buChar char="§"/>
            </a:pPr>
            <a:r>
              <a:rPr lang="hy-AM" sz="1800" dirty="0">
                <a:latin typeface="Arial" panose="020B0604020202020204" pitchFamily="34" charset="0"/>
                <a:cs typeface="Arial" panose="020B0604020202020204" pitchFamily="34" charset="0"/>
              </a:rPr>
              <a:t>Մի կողմ թողեք լեզվական խոչընդոտը և հետաքրքրասեր եղեք, փորձեք և օգնեք լրացնել բաց թողնված տեղերը։</a:t>
            </a:r>
            <a:endParaRPr lang="en-US" sz="1800" dirty="0">
              <a:latin typeface="Arial" panose="020B0604020202020204" pitchFamily="34" charset="0"/>
              <a:cs typeface="Arial" panose="020B0604020202020204" pitchFamily="34" charset="0"/>
            </a:endParaRPr>
          </a:p>
          <a:p>
            <a:pPr marL="285750" indent="-285750">
              <a:buClr>
                <a:schemeClr val="tx2">
                  <a:lumMod val="75000"/>
                </a:schemeClr>
              </a:buCl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buClr>
                <a:schemeClr val="tx2">
                  <a:lumMod val="75000"/>
                </a:schemeClr>
              </a:buCl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E26111D-6EF8-4FDD-AC36-C48AF59E7579}"/>
              </a:ext>
            </a:extLst>
          </p:cNvPr>
          <p:cNvSpPr>
            <a:spLocks noGrp="1"/>
          </p:cNvSpPr>
          <p:nvPr>
            <p:ph type="sldNum" sz="quarter" idx="16"/>
          </p:nvPr>
        </p:nvSpPr>
        <p:spPr>
          <a:xfrm>
            <a:off x="660465" y="6303939"/>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20</a:t>
            </a:fld>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23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3C3036-3C25-4B51-B6B5-C2210C3FB2CA}"/>
              </a:ext>
            </a:extLst>
          </p:cNvPr>
          <p:cNvSpPr txBox="1"/>
          <p:nvPr/>
        </p:nvSpPr>
        <p:spPr>
          <a:xfrm>
            <a:off x="1468623" y="1928483"/>
            <a:ext cx="10609450" cy="3584379"/>
          </a:xfrm>
          <a:prstGeom prst="rect">
            <a:avLst/>
          </a:prstGeom>
          <a:solidFill>
            <a:schemeClr val="tx1"/>
          </a:solidFill>
        </p:spPr>
        <p:txBody>
          <a:bodyPr wrap="square">
            <a:spAutoFit/>
          </a:bodyPr>
          <a:lstStyle/>
          <a:p>
            <a:pPr marL="342900" indent="-342900">
              <a:lnSpc>
                <a:spcPct val="150000"/>
              </a:lnSpc>
              <a:buClr>
                <a:schemeClr val="accent1">
                  <a:lumMod val="50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Եղեք համբերատար, դրսևորեք էմպատիա և հարգանք</a:t>
            </a:r>
            <a:r>
              <a:rPr lang="en-US" sz="2200" dirty="0">
                <a:solidFill>
                  <a:schemeClr val="bg1"/>
                </a:solidFill>
                <a:latin typeface="Arial" panose="020B0604020202020204" pitchFamily="34" charset="0"/>
                <a:cs typeface="Arial" panose="020B0604020202020204" pitchFamily="34" charset="0"/>
              </a:rPr>
              <a:t>:</a:t>
            </a:r>
            <a:endParaRPr lang="hy-AM" sz="2200" dirty="0">
              <a:solidFill>
                <a:schemeClr val="bg1"/>
              </a:solidFill>
              <a:latin typeface="Arial" panose="020B0604020202020204" pitchFamily="34" charset="0"/>
              <a:cs typeface="Arial" panose="020B0604020202020204" pitchFamily="34" charset="0"/>
            </a:endParaRPr>
          </a:p>
          <a:p>
            <a:pPr marL="342900" indent="-342900">
              <a:lnSpc>
                <a:spcPct val="150000"/>
              </a:lnSpc>
              <a:buClr>
                <a:schemeClr val="accent1">
                  <a:lumMod val="50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Տվեք բաց հարցեր</a:t>
            </a:r>
            <a:r>
              <a:rPr lang="en-US" sz="2200" dirty="0">
                <a:solidFill>
                  <a:schemeClr val="bg1"/>
                </a:solidFill>
                <a:latin typeface="Arial" panose="020B0604020202020204" pitchFamily="34" charset="0"/>
                <a:cs typeface="Arial" panose="020B0604020202020204" pitchFamily="34" charset="0"/>
              </a:rPr>
              <a:t>:</a:t>
            </a:r>
            <a:r>
              <a:rPr lang="hy-AM" sz="2200" dirty="0">
                <a:solidFill>
                  <a:schemeClr val="bg1"/>
                </a:solidFill>
                <a:latin typeface="Arial" panose="020B0604020202020204" pitchFamily="34" charset="0"/>
                <a:cs typeface="Arial" panose="020B0604020202020204" pitchFamily="34" charset="0"/>
              </a:rPr>
              <a:t> </a:t>
            </a:r>
          </a:p>
          <a:p>
            <a:pPr marL="342900" indent="-342900">
              <a:lnSpc>
                <a:spcPct val="150000"/>
              </a:lnSpc>
              <a:buClr>
                <a:schemeClr val="accent1">
                  <a:lumMod val="50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Լսեք՝ անդրադարձ (ռեֆլեքսիա) կատարելով և արձագանքելով, դիտարկեք վերբալ և ոչ վերբալ վարքագիծը և համոզվեք, որ ճիշտ եք հասկացել խոսակցի միտքը՝ մեկնաբանելով կամ ամփոփելով ասվածը: </a:t>
            </a:r>
          </a:p>
          <a:p>
            <a:pPr marL="342900" indent="-342900">
              <a:lnSpc>
                <a:spcPct val="150000"/>
              </a:lnSpc>
              <a:buClr>
                <a:schemeClr val="accent1">
                  <a:lumMod val="50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Կենտրոնացեք խնդրի վրա: </a:t>
            </a:r>
          </a:p>
          <a:p>
            <a:pPr marL="342900" indent="-342900">
              <a:lnSpc>
                <a:spcPct val="150000"/>
              </a:lnSpc>
              <a:buClr>
                <a:schemeClr val="accent1">
                  <a:lumMod val="50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Բացահայտեք և հաջորդ քայլը միասին կատարեք: </a:t>
            </a:r>
            <a:endParaRPr lang="en-US"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B66A2F-ADAA-45E1-AEED-0149B7CC7DEB}"/>
              </a:ext>
            </a:extLst>
          </p:cNvPr>
          <p:cNvSpPr txBox="1"/>
          <p:nvPr/>
        </p:nvSpPr>
        <p:spPr>
          <a:xfrm>
            <a:off x="1079739" y="821918"/>
            <a:ext cx="9872039" cy="523220"/>
          </a:xfrm>
          <a:prstGeom prst="rect">
            <a:avLst/>
          </a:prstGeom>
          <a:noFill/>
          <a:ln>
            <a:noFill/>
          </a:ln>
        </p:spPr>
        <p:txBody>
          <a:bodyPr wrap="square">
            <a:spAutoFit/>
          </a:bodyPr>
          <a:lstStyle/>
          <a:p>
            <a:r>
              <a:rPr lang="hy-AM" sz="2800" b="1" dirty="0">
                <a:solidFill>
                  <a:schemeClr val="accent1">
                    <a:lumMod val="50000"/>
                  </a:schemeClr>
                </a:solidFill>
                <a:latin typeface="Arial" panose="020B0604020202020204" pitchFamily="34" charset="0"/>
                <a:cs typeface="Arial" panose="020B0604020202020204" pitchFamily="34" charset="0"/>
              </a:rPr>
              <a:t>ԱԿՏԻՎ ԼՍԵԼՈՒ ՀԻՄՆԱԿԱՆ ՀՄՏՈՒԹՅՈՒՆՆԵՐԸ</a:t>
            </a:r>
          </a:p>
        </p:txBody>
      </p:sp>
      <p:sp>
        <p:nvSpPr>
          <p:cNvPr id="8" name="Slide Number Placeholder 5">
            <a:extLst>
              <a:ext uri="{FF2B5EF4-FFF2-40B4-BE49-F238E27FC236}">
                <a16:creationId xmlns:a16="http://schemas.microsoft.com/office/drawing/2014/main" id="{1DEB93A0-6D89-475A-A1A3-1EF430830498}"/>
              </a:ext>
            </a:extLst>
          </p:cNvPr>
          <p:cNvSpPr>
            <a:spLocks noGrp="1"/>
          </p:cNvSpPr>
          <p:nvPr>
            <p:ph type="sldNum" sz="quarter" idx="16"/>
          </p:nvPr>
        </p:nvSpPr>
        <p:spPr>
          <a:xfrm>
            <a:off x="660465" y="6303939"/>
            <a:ext cx="523240" cy="247651"/>
          </a:xfrm>
        </p:spPr>
        <p:txBody>
          <a:body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21</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76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5875675-E8CF-4EC3-B461-CC363D991B1C}"/>
              </a:ext>
            </a:extLst>
          </p:cNvPr>
          <p:cNvSpPr>
            <a:spLocks noGrp="1"/>
          </p:cNvSpPr>
          <p:nvPr>
            <p:ph type="sldNum" sz="quarter" idx="16"/>
          </p:nvPr>
        </p:nvSpPr>
        <p:spPr/>
        <p:txBody>
          <a:bodyPr/>
          <a:lstStyle/>
          <a:p>
            <a:fld id="{294A09A9-5501-47C1-A89A-A340965A2BE2}" type="slidenum">
              <a:rPr lang="en-US" smtClean="0"/>
              <a:pPr/>
              <a:t>22</a:t>
            </a:fld>
            <a:endParaRPr lang="en-US" dirty="0">
              <a:latin typeface="+mn-lt"/>
            </a:endParaRPr>
          </a:p>
        </p:txBody>
      </p:sp>
      <p:sp>
        <p:nvSpPr>
          <p:cNvPr id="7" name="Title 2">
            <a:extLst>
              <a:ext uri="{FF2B5EF4-FFF2-40B4-BE49-F238E27FC236}">
                <a16:creationId xmlns:a16="http://schemas.microsoft.com/office/drawing/2014/main" id="{BC14B7BA-A1CE-4D1C-B5BA-44211635BFF8}"/>
              </a:ext>
            </a:extLst>
          </p:cNvPr>
          <p:cNvSpPr>
            <a:spLocks noGrp="1"/>
          </p:cNvSpPr>
          <p:nvPr>
            <p:ph type="title"/>
          </p:nvPr>
        </p:nvSpPr>
        <p:spPr>
          <a:xfrm>
            <a:off x="1494790" y="308251"/>
            <a:ext cx="9398132" cy="610863"/>
          </a:xfrm>
        </p:spPr>
        <p:txBody>
          <a:bodyPr>
            <a:noAutofit/>
          </a:bodyPr>
          <a:lstStyle/>
          <a:p>
            <a:pPr algn="ctr"/>
            <a:r>
              <a:rPr lang="hy-AM" sz="2800" dirty="0">
                <a:solidFill>
                  <a:schemeClr val="accent1">
                    <a:lumMod val="50000"/>
                  </a:schemeClr>
                </a:solidFill>
                <a:latin typeface="Arial" panose="020B0604020202020204" pitchFamily="34" charset="0"/>
                <a:cs typeface="Arial" panose="020B0604020202020204" pitchFamily="34" charset="0"/>
              </a:rPr>
              <a:t>ԱԿՏԻՎ ԼՍԵԼՈՒ ԼԵԶՈՒՆ. ԲԱՑ ԵՎ ՓԱԿ ՀԱՐՑԵՐ</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EF9418F-EF7E-4C81-99CF-68AC479AFDB3}"/>
              </a:ext>
            </a:extLst>
          </p:cNvPr>
          <p:cNvSpPr txBox="1"/>
          <p:nvPr/>
        </p:nvSpPr>
        <p:spPr>
          <a:xfrm>
            <a:off x="2997724" y="5564208"/>
            <a:ext cx="8590961" cy="1015663"/>
          </a:xfrm>
          <a:prstGeom prst="rect">
            <a:avLst/>
          </a:prstGeom>
          <a:noFill/>
        </p:spPr>
        <p:txBody>
          <a:bodyPr wrap="square">
            <a:spAutoFit/>
          </a:bodyPr>
          <a:lstStyle/>
          <a:p>
            <a:pPr marL="285750" indent="-285750">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Փորձարկում ՝ Ինչպիսի՞ այլ հարցերի շուրջ կարող եք մտածել</a:t>
            </a:r>
          </a:p>
          <a:p>
            <a:pPr marL="285750" indent="-285750">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Առաջարկեք ստեղծագործական գաղափարներով հանդես գալ՝ </a:t>
            </a:r>
            <a:endParaRPr lang="en-US" sz="2000" dirty="0">
              <a:solidFill>
                <a:schemeClr val="bg1"/>
              </a:solidFill>
              <a:latin typeface="Arial" panose="020B0604020202020204" pitchFamily="34" charset="0"/>
              <a:cs typeface="Arial" panose="020B0604020202020204" pitchFamily="34" charset="0"/>
            </a:endParaRPr>
          </a:p>
          <a:p>
            <a:pPr>
              <a:buClr>
                <a:schemeClr val="accent1">
                  <a:lumMod val="50000"/>
                </a:schemeClr>
              </a:buClr>
            </a:pPr>
            <a:r>
              <a:rPr lang="hy-AM" sz="2000" dirty="0">
                <a:solidFill>
                  <a:schemeClr val="bg1"/>
                </a:solidFill>
                <a:latin typeface="Arial" panose="020B0604020202020204" pitchFamily="34" charset="0"/>
                <a:cs typeface="Arial" panose="020B0604020202020204" pitchFamily="34" charset="0"/>
              </a:rPr>
              <a:t>        Ի՞նչ տեղի կունենար եթե… </a:t>
            </a:r>
            <a:endParaRPr lang="en-US" sz="2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055C29C-339C-4583-A670-6B5775DE150F}"/>
              </a:ext>
            </a:extLst>
          </p:cNvPr>
          <p:cNvSpPr/>
          <p:nvPr/>
        </p:nvSpPr>
        <p:spPr>
          <a:xfrm>
            <a:off x="650449" y="1611984"/>
            <a:ext cx="2347275" cy="6975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9CCE2FB7-1C3A-402F-AC94-03C8B05D8B5E}"/>
              </a:ext>
            </a:extLst>
          </p:cNvPr>
          <p:cNvGraphicFramePr/>
          <p:nvPr>
            <p:extLst>
              <p:ext uri="{D42A27DB-BD31-4B8C-83A1-F6EECF244321}">
                <p14:modId xmlns:p14="http://schemas.microsoft.com/office/powerpoint/2010/main" val="2066211127"/>
              </p:ext>
            </p:extLst>
          </p:nvPr>
        </p:nvGraphicFramePr>
        <p:xfrm>
          <a:off x="1935309" y="1332733"/>
          <a:ext cx="8763066" cy="3817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D8646FA-2021-4C51-85E8-F3CF12C9A874}"/>
              </a:ext>
            </a:extLst>
          </p:cNvPr>
          <p:cNvSpPr txBox="1"/>
          <p:nvPr/>
        </p:nvSpPr>
        <p:spPr>
          <a:xfrm>
            <a:off x="1295665" y="108266"/>
            <a:ext cx="10014409" cy="6740307"/>
          </a:xfrm>
          <a:prstGeom prst="rect">
            <a:avLst/>
          </a:prstGeom>
          <a:solidFill>
            <a:schemeClr val="tx1"/>
          </a:solidFill>
        </p:spPr>
        <p:txBody>
          <a:bodyPr wrap="square" rtlCol="0">
            <a:spAutoFit/>
          </a:bodyPr>
          <a:lstStyle/>
          <a:p>
            <a:pPr algn="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gn="r">
              <a:lnSpc>
                <a:spcPct val="150000"/>
              </a:lnSpc>
            </a:pPr>
            <a:r>
              <a:rPr lang="hy-AM" sz="2400" b="1" dirty="0">
                <a:solidFill>
                  <a:schemeClr val="bg1"/>
                </a:solidFill>
                <a:latin typeface="Arial" panose="020B0604020202020204" pitchFamily="34" charset="0"/>
                <a:cs typeface="Arial" panose="020B0604020202020204" pitchFamily="34" charset="0"/>
              </a:rPr>
              <a:t>Վարժություն 3․</a:t>
            </a:r>
            <a:r>
              <a:rPr lang="en-US" sz="2400" b="1" dirty="0">
                <a:solidFill>
                  <a:schemeClr val="bg1"/>
                </a:solidFill>
                <a:latin typeface="Arial" panose="020B0604020202020204" pitchFamily="34" charset="0"/>
                <a:cs typeface="Arial" panose="020B0604020202020204" pitchFamily="34" charset="0"/>
              </a:rPr>
              <a:t>2</a:t>
            </a:r>
            <a:r>
              <a:rPr lang="hy-AM"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20</a:t>
            </a:r>
            <a:r>
              <a:rPr lang="hy-AM" sz="2400" b="1" dirty="0">
                <a:solidFill>
                  <a:schemeClr val="bg1"/>
                </a:solidFill>
                <a:latin typeface="Arial" panose="020B0604020202020204" pitchFamily="34" charset="0"/>
                <a:cs typeface="Arial" panose="020B0604020202020204" pitchFamily="34" charset="0"/>
              </a:rPr>
              <a:t> րոպե)</a:t>
            </a:r>
            <a:r>
              <a:rPr lang="hy-AM" sz="2400" dirty="0">
                <a:solidFill>
                  <a:schemeClr val="bg1"/>
                </a:solidFill>
                <a:latin typeface="Arial" panose="020B0604020202020204" pitchFamily="34" charset="0"/>
                <a:cs typeface="Arial" panose="020B0604020202020204" pitchFamily="34" charset="0"/>
              </a:rPr>
              <a:t> </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 </a:t>
            </a:r>
          </a:p>
          <a:p>
            <a:pPr marL="457200" indent="-457200">
              <a:lnSpc>
                <a:spcPct val="20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Հետևյալ փակ հարցերը վերափոխեք բաց հարցերի՝ </a:t>
            </a:r>
            <a:r>
              <a:rPr lang="hy-AM" sz="2400" b="1" i="1" dirty="0">
                <a:solidFill>
                  <a:schemeClr val="bg1"/>
                </a:solidFill>
                <a:latin typeface="Arial" panose="020B0604020202020204" pitchFamily="34" charset="0"/>
                <a:cs typeface="Arial" panose="020B0604020202020204" pitchFamily="34" charset="0"/>
              </a:rPr>
              <a:t>օժանդակ նյութ 3․3։</a:t>
            </a:r>
          </a:p>
          <a:p>
            <a:pPr marL="457200" indent="-457200">
              <a:lnSpc>
                <a:spcPct val="20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Ձևավորել 3 հոգանոց խմբեր (</a:t>
            </a:r>
            <a:r>
              <a:rPr lang="en-US" sz="2400" dirty="0">
                <a:solidFill>
                  <a:schemeClr val="bg1"/>
                </a:solidFill>
                <a:latin typeface="Arial" panose="020B0604020202020204" pitchFamily="34" charset="0"/>
                <a:cs typeface="Arial" panose="020B0604020202020204" pitchFamily="34" charset="0"/>
              </a:rPr>
              <a:t>խ</a:t>
            </a:r>
            <a:r>
              <a:rPr lang="hy-AM" sz="2400" dirty="0">
                <a:solidFill>
                  <a:schemeClr val="bg1"/>
                </a:solidFill>
                <a:latin typeface="Arial" panose="020B0604020202020204" pitchFamily="34" charset="0"/>
                <a:cs typeface="Arial" panose="020B0604020202020204" pitchFamily="34" charset="0"/>
              </a:rPr>
              <a:t>ոսող, լսող, դիտորդ), զրուցեք խմբի ներսում՝ դերերը փոխելով (3+3 րոպե), ընթացքում կատարելով գրառումներ ստացած տպավորությունների վերաբերյալ </a:t>
            </a:r>
            <a:r>
              <a:rPr lang="hy-AM" sz="2400" b="1" i="1" dirty="0">
                <a:solidFill>
                  <a:schemeClr val="bg1"/>
                </a:solidFill>
                <a:latin typeface="Arial" panose="020B0604020202020204" pitchFamily="34" charset="0"/>
                <a:cs typeface="Arial" panose="020B0604020202020204" pitchFamily="34" charset="0"/>
              </a:rPr>
              <a:t>օժանդակ նյութ 3․4-ում</a:t>
            </a:r>
            <a:r>
              <a:rPr lang="hy-AM" sz="2400" dirty="0">
                <a:solidFill>
                  <a:schemeClr val="bg1"/>
                </a:solidFill>
                <a:latin typeface="Arial" panose="020B0604020202020204" pitchFamily="34" charset="0"/>
                <a:cs typeface="Arial" panose="020B0604020202020204" pitchFamily="34" charset="0"/>
              </a:rPr>
              <a:t>։ </a:t>
            </a:r>
          </a:p>
          <a:p>
            <a:pPr algn="just"/>
            <a:endParaRPr lang="en-US" dirty="0">
              <a:solidFill>
                <a:schemeClr val="bg1"/>
              </a:solidFill>
            </a:endParaRPr>
          </a:p>
          <a:p>
            <a:endParaRPr lang="en-US" dirty="0"/>
          </a:p>
        </p:txBody>
      </p:sp>
    </p:spTree>
    <p:extLst>
      <p:ext uri="{BB962C8B-B14F-4D97-AF65-F5344CB8AC3E}">
        <p14:creationId xmlns:p14="http://schemas.microsoft.com/office/powerpoint/2010/main" val="11192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248EE1-5A88-4C81-ABA1-D55265FE61B0}"/>
              </a:ext>
            </a:extLst>
          </p:cNvPr>
          <p:cNvSpPr>
            <a:spLocks noGrp="1"/>
          </p:cNvSpPr>
          <p:nvPr>
            <p:ph type="title"/>
          </p:nvPr>
        </p:nvSpPr>
        <p:spPr>
          <a:xfrm>
            <a:off x="986908" y="797344"/>
            <a:ext cx="6956392" cy="610863"/>
          </a:xfrm>
        </p:spPr>
        <p:txBody>
          <a:bodyPr>
            <a:noAutofit/>
          </a:bodyPr>
          <a:lstStyle/>
          <a:p>
            <a:r>
              <a:rPr lang="hy-AM" sz="2400" dirty="0">
                <a:solidFill>
                  <a:schemeClr val="accent1">
                    <a:lumMod val="50000"/>
                  </a:schemeClr>
                </a:solidFill>
                <a:latin typeface="Arial" panose="020B0604020202020204" pitchFamily="34" charset="0"/>
                <a:cs typeface="Arial" panose="020B0604020202020204" pitchFamily="34" charset="0"/>
              </a:rPr>
              <a:t>ԴՐԱԿԱՆ ՀԱՂՈՐԴԱԿՑՈՒԹՅՈՒՆ</a:t>
            </a:r>
            <a:br>
              <a:rPr lang="hy-AM" sz="2400" dirty="0">
                <a:solidFill>
                  <a:schemeClr val="accent1">
                    <a:lumMod val="50000"/>
                  </a:schemeClr>
                </a:solidFill>
                <a:latin typeface="Arial" panose="020B0604020202020204" pitchFamily="34" charset="0"/>
                <a:cs typeface="Arial" panose="020B0604020202020204" pitchFamily="34" charset="0"/>
              </a:rPr>
            </a:br>
            <a:br>
              <a:rPr lang="hy-AM" sz="2400" dirty="0">
                <a:solidFill>
                  <a:schemeClr val="accent1">
                    <a:lumMod val="50000"/>
                  </a:schemeClr>
                </a:solidFill>
                <a:latin typeface="Arial" panose="020B0604020202020204" pitchFamily="34" charset="0"/>
                <a:cs typeface="Arial" panose="020B0604020202020204" pitchFamily="34" charset="0"/>
              </a:rPr>
            </a:br>
            <a:r>
              <a:rPr lang="hy-AM" sz="2400" dirty="0">
                <a:solidFill>
                  <a:schemeClr val="accent1">
                    <a:lumMod val="50000"/>
                  </a:schemeClr>
                </a:solidFill>
                <a:latin typeface="Arial" panose="020B0604020202020204" pitchFamily="34" charset="0"/>
                <a:cs typeface="Arial" panose="020B0604020202020204" pitchFamily="34" charset="0"/>
              </a:rPr>
              <a:t> ԱՇԱԿԵՐՏԻ ԵՎ ՈՒՍՈՒՑՉԻ ՄԻՋԵՎ</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DFD72EF-3B1F-4D54-912D-5B07B28F48B8}"/>
              </a:ext>
            </a:extLst>
          </p:cNvPr>
          <p:cNvSpPr txBox="1">
            <a:spLocks/>
          </p:cNvSpPr>
          <p:nvPr/>
        </p:nvSpPr>
        <p:spPr>
          <a:xfrm>
            <a:off x="463668" y="6379354"/>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23</a:t>
            </a:fld>
            <a:endParaRPr lang="en-US"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DA904AF-BB95-4111-B15D-150A32F97CF6}"/>
              </a:ext>
            </a:extLst>
          </p:cNvPr>
          <p:cNvSpPr txBox="1"/>
          <p:nvPr/>
        </p:nvSpPr>
        <p:spPr>
          <a:xfrm>
            <a:off x="780682" y="1579350"/>
            <a:ext cx="10822739" cy="5113644"/>
          </a:xfrm>
          <a:prstGeom prst="rect">
            <a:avLst/>
          </a:prstGeom>
          <a:solidFill>
            <a:schemeClr val="tx1"/>
          </a:solidFill>
        </p:spPr>
        <p:txBody>
          <a:bodyPr wrap="square">
            <a:spAutoFit/>
          </a:bodyPr>
          <a:lstStyle/>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Միտքը բաց պահեք և կենտրոնացեք միայն լսելու վրա։</a:t>
            </a:r>
          </a:p>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Շարժումներով և ազդանշաններով աշակերտին ցույց տվեք, որ լսում եք իրեն։ </a:t>
            </a:r>
          </a:p>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Ցուցաբերեք էմպատիա/կարեկցություն։</a:t>
            </a:r>
          </a:p>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Վարեք ոչ ֆորմալ զրույց դպրոցից դուրս նրանց կյանքի մասին։ </a:t>
            </a:r>
          </a:p>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Անդրադարձ կատարեք այն մտքերին, զգացմունքներին կամ գաղափարներին, որ ձեր կարծիքով ընկած են աշակերտի կողմից մարմնի շարժումների միջոցով հաղորդածի ետևում: </a:t>
            </a:r>
          </a:p>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Տվեք բաց կամ մանրամասն հարցեր, երբ ցանկանում եք իմանալ ավելին։ </a:t>
            </a:r>
          </a:p>
          <a:p>
            <a:pPr marL="342900" indent="-342900">
              <a:lnSpc>
                <a:spcPct val="150000"/>
              </a:lnSpc>
              <a:buClr>
                <a:schemeClr val="accent1">
                  <a:lumMod val="50000"/>
                </a:schemeClr>
              </a:buClr>
              <a:buFont typeface="Wingdings" panose="05000000000000000000" pitchFamily="2" charset="2"/>
              <a:buChar char="§"/>
            </a:pPr>
            <a:r>
              <a:rPr lang="hy-AM" sz="2000" dirty="0">
                <a:solidFill>
                  <a:schemeClr val="bg1"/>
                </a:solidFill>
                <a:latin typeface="Arial" panose="020B0604020202020204" pitchFamily="34" charset="0"/>
                <a:cs typeface="Arial" panose="020B0604020202020204" pitchFamily="34" charset="0"/>
              </a:rPr>
              <a:t>Աշակերտներին հարցրեք, թե ինչպես են վերաբերվում ուսմանը, թող մտածեն այն մասին, թե ինչ մեթոդներ են կիրառում սովորելու համար, իրենց կարծիքով որն է սովորելու ամենալավ ձևը:</a:t>
            </a:r>
            <a:endParaRPr lang="en-US"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51AA85-9783-489D-9287-72609EB49EAC}"/>
              </a:ext>
            </a:extLst>
          </p:cNvPr>
          <p:cNvSpPr txBox="1"/>
          <p:nvPr/>
        </p:nvSpPr>
        <p:spPr>
          <a:xfrm>
            <a:off x="807988" y="2284"/>
            <a:ext cx="10924690" cy="6740307"/>
          </a:xfrm>
          <a:prstGeom prst="rect">
            <a:avLst/>
          </a:prstGeom>
          <a:solidFill>
            <a:schemeClr val="tx1"/>
          </a:solidFill>
        </p:spPr>
        <p:txBody>
          <a:bodyPr wrap="square" rtlCol="0">
            <a:spAutoFit/>
          </a:bodyPr>
          <a:lstStyle/>
          <a:p>
            <a:pPr algn="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gn="r">
              <a:lnSpc>
                <a:spcPct val="150000"/>
              </a:lnSpc>
            </a:pPr>
            <a:r>
              <a:rPr lang="hy-AM" sz="2400" b="1" dirty="0">
                <a:solidFill>
                  <a:schemeClr val="bg1"/>
                </a:solidFill>
                <a:latin typeface="Arial" panose="020B0604020202020204" pitchFamily="34" charset="0"/>
                <a:cs typeface="Arial" panose="020B0604020202020204" pitchFamily="34" charset="0"/>
              </a:rPr>
              <a:t>Վարժություն 3․3 (20 րոպե)</a:t>
            </a:r>
          </a:p>
          <a:p>
            <a:pPr algn="r">
              <a:lnSpc>
                <a:spcPct val="150000"/>
              </a:lnSpc>
            </a:pPr>
            <a:r>
              <a:rPr lang="hy-AM" sz="2400" dirty="0">
                <a:solidFill>
                  <a:schemeClr val="bg1"/>
                </a:solidFill>
                <a:latin typeface="Arial" panose="020B0604020202020204" pitchFamily="34" charset="0"/>
                <a:cs typeface="Arial" panose="020B0604020202020204" pitchFamily="34" charset="0"/>
              </a:rPr>
              <a:t> </a:t>
            </a:r>
          </a:p>
          <a:p>
            <a:pPr marL="457200" indent="-457200">
              <a:lnSpc>
                <a:spcPct val="20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Ինչպե՞ս ես Դուք հարաբերություններ հաստատում սովորողների հետ (մտածեք հաջողված և չհաջողված դեպքերի մասին)։ </a:t>
            </a:r>
          </a:p>
          <a:p>
            <a:pPr marL="457200" indent="-457200">
              <a:lnSpc>
                <a:spcPct val="20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Ինչու՞ են ձևավորվում բարդ հարաբերություններ։</a:t>
            </a:r>
          </a:p>
          <a:p>
            <a:pPr marL="457200" indent="-457200">
              <a:lnSpc>
                <a:spcPct val="20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Ինչպե՞ս կարելի է բարելավել բարդ հարաբերությունները։</a:t>
            </a:r>
          </a:p>
          <a:p>
            <a:pPr marL="457200" indent="-457200">
              <a:lnSpc>
                <a:spcPct val="200000"/>
              </a:lnSpc>
              <a:buFont typeface="+mj-lt"/>
              <a:buAutoNum type="arabicPeriod"/>
            </a:pPr>
            <a:r>
              <a:rPr lang="hy-AM" sz="2400" dirty="0">
                <a:solidFill>
                  <a:schemeClr val="bg1"/>
                </a:solidFill>
                <a:latin typeface="Arial" panose="020B0604020202020204" pitchFamily="34" charset="0"/>
                <a:cs typeface="Arial" panose="020B0604020202020204" pitchFamily="34" charset="0"/>
              </a:rPr>
              <a:t>Դերախաղ՝ </a:t>
            </a:r>
            <a:r>
              <a:rPr lang="hy-AM" sz="2400" b="1" i="1" dirty="0">
                <a:solidFill>
                  <a:schemeClr val="bg1"/>
                </a:solidFill>
                <a:latin typeface="Arial" panose="020B0604020202020204" pitchFamily="34" charset="0"/>
                <a:cs typeface="Arial" panose="020B0604020202020204" pitchFamily="34" charset="0"/>
              </a:rPr>
              <a:t>օժանդակ նյութ 3․5</a:t>
            </a:r>
            <a:r>
              <a:rPr lang="hy-AM" sz="2400" dirty="0">
                <a:solidFill>
                  <a:schemeClr val="bg1"/>
                </a:solidFill>
                <a:latin typeface="Arial" panose="020B0604020202020204" pitchFamily="34" charset="0"/>
                <a:cs typeface="Arial" panose="020B0604020202020204" pitchFamily="34" charset="0"/>
              </a:rPr>
              <a:t>։ </a:t>
            </a:r>
          </a:p>
          <a:p>
            <a:pPr marL="457200" indent="-457200">
              <a:lnSpc>
                <a:spcPct val="200000"/>
              </a:lnSpc>
              <a:buFont typeface="+mj-lt"/>
              <a:buAutoNum type="arabicPeriod"/>
            </a:pPr>
            <a:endParaRPr lang="hy-AM" sz="2400" dirty="0">
              <a:solidFill>
                <a:schemeClr val="bg1"/>
              </a:solidFill>
              <a:latin typeface="Arial" panose="020B0604020202020204" pitchFamily="34" charset="0"/>
              <a:cs typeface="Arial" panose="020B0604020202020204" pitchFamily="34" charset="0"/>
            </a:endParaRPr>
          </a:p>
          <a:p>
            <a:pPr algn="just"/>
            <a:endParaRPr lang="en-US" dirty="0">
              <a:solidFill>
                <a:schemeClr val="bg1"/>
              </a:solidFill>
            </a:endParaRPr>
          </a:p>
          <a:p>
            <a:endParaRPr lang="en-US" dirty="0"/>
          </a:p>
        </p:txBody>
      </p:sp>
    </p:spTree>
    <p:extLst>
      <p:ext uri="{BB962C8B-B14F-4D97-AF65-F5344CB8AC3E}">
        <p14:creationId xmlns:p14="http://schemas.microsoft.com/office/powerpoint/2010/main" val="5834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BB4E-24F8-4C52-BD16-BF0238993DC6}"/>
              </a:ext>
            </a:extLst>
          </p:cNvPr>
          <p:cNvSpPr>
            <a:spLocks noGrp="1"/>
          </p:cNvSpPr>
          <p:nvPr>
            <p:ph type="title"/>
          </p:nvPr>
        </p:nvSpPr>
        <p:spPr>
          <a:xfrm>
            <a:off x="964023" y="488119"/>
            <a:ext cx="10574385" cy="610863"/>
          </a:xfrm>
        </p:spPr>
        <p:txBody>
          <a:bodyPr>
            <a:noAutofit/>
          </a:bodyPr>
          <a:lstStyle/>
          <a:p>
            <a:r>
              <a:rPr lang="hy-AM" sz="2800" dirty="0">
                <a:solidFill>
                  <a:schemeClr val="accent1">
                    <a:lumMod val="50000"/>
                  </a:schemeClr>
                </a:solidFill>
                <a:latin typeface="Arial" panose="020B0604020202020204" pitchFamily="34" charset="0"/>
                <a:cs typeface="Arial" panose="020B0604020202020204" pitchFamily="34" charset="0"/>
              </a:rPr>
              <a:t>Լուծումների վրա հիմնված համագործակցություն «</a:t>
            </a:r>
            <a:r>
              <a:rPr lang="en-US" sz="2800" dirty="0">
                <a:solidFill>
                  <a:schemeClr val="accent1">
                    <a:lumMod val="50000"/>
                  </a:schemeClr>
                </a:solidFill>
                <a:latin typeface="Arial" panose="020B0604020202020204" pitchFamily="34" charset="0"/>
                <a:cs typeface="Arial" panose="020B0604020202020204" pitchFamily="34" charset="0"/>
              </a:rPr>
              <a:t>CARE</a:t>
            </a:r>
            <a:r>
              <a:rPr lang="hy-AM" sz="2800" dirty="0">
                <a:solidFill>
                  <a:schemeClr val="accent1">
                    <a:lumMod val="50000"/>
                  </a:schemeClr>
                </a:solidFill>
                <a:latin typeface="Arial" panose="020B0604020202020204" pitchFamily="34" charset="0"/>
                <a:cs typeface="Arial" panose="020B0604020202020204" pitchFamily="34" charset="0"/>
              </a:rPr>
              <a:t>» մոտեցում</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F60F3C79-355D-4BC0-8BEE-0C75E8C70543}"/>
              </a:ext>
            </a:extLst>
          </p:cNvPr>
          <p:cNvSpPr>
            <a:spLocks noGrp="1"/>
          </p:cNvSpPr>
          <p:nvPr>
            <p:ph type="sldNum" sz="quarter" idx="16"/>
          </p:nvPr>
        </p:nvSpPr>
        <p:spPr>
          <a:xfrm>
            <a:off x="702403" y="6341647"/>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24</a:t>
            </a:fld>
            <a:endParaRPr lang="en-US" b="1" dirty="0">
              <a:latin typeface="Arial" panose="020B0604020202020204" pitchFamily="34" charset="0"/>
              <a:cs typeface="Arial" panose="020B0604020202020204" pitchFamily="34" charset="0"/>
            </a:endParaRPr>
          </a:p>
        </p:txBody>
      </p:sp>
      <p:graphicFrame>
        <p:nvGraphicFramePr>
          <p:cNvPr id="11" name="Table 11">
            <a:extLst>
              <a:ext uri="{FF2B5EF4-FFF2-40B4-BE49-F238E27FC236}">
                <a16:creationId xmlns:a16="http://schemas.microsoft.com/office/drawing/2014/main" id="{08EECFC6-2DE3-4926-B71C-37A7EC1C1826}"/>
              </a:ext>
            </a:extLst>
          </p:cNvPr>
          <p:cNvGraphicFramePr>
            <a:graphicFrameLocks noGrp="1"/>
          </p:cNvGraphicFramePr>
          <p:nvPr>
            <p:extLst>
              <p:ext uri="{D42A27DB-BD31-4B8C-83A1-F6EECF244321}">
                <p14:modId xmlns:p14="http://schemas.microsoft.com/office/powerpoint/2010/main" val="504311418"/>
              </p:ext>
            </p:extLst>
          </p:nvPr>
        </p:nvGraphicFramePr>
        <p:xfrm>
          <a:off x="964023" y="1505417"/>
          <a:ext cx="10390562" cy="4023360"/>
        </p:xfrm>
        <a:graphic>
          <a:graphicData uri="http://schemas.openxmlformats.org/drawingml/2006/table">
            <a:tbl>
              <a:tblPr firstRow="1" bandRow="1">
                <a:tableStyleId>{0505E3EF-67EA-436B-97B2-0124C06EBD24}</a:tableStyleId>
              </a:tblPr>
              <a:tblGrid>
                <a:gridCol w="4680032">
                  <a:extLst>
                    <a:ext uri="{9D8B030D-6E8A-4147-A177-3AD203B41FA5}">
                      <a16:colId xmlns:a16="http://schemas.microsoft.com/office/drawing/2014/main" val="4149445073"/>
                    </a:ext>
                  </a:extLst>
                </a:gridCol>
                <a:gridCol w="5710530">
                  <a:extLst>
                    <a:ext uri="{9D8B030D-6E8A-4147-A177-3AD203B41FA5}">
                      <a16:colId xmlns:a16="http://schemas.microsoft.com/office/drawing/2014/main" val="2357742244"/>
                    </a:ext>
                  </a:extLst>
                </a:gridCol>
              </a:tblGrid>
              <a:tr h="403086">
                <a:tc>
                  <a:txBody>
                    <a:bodyPr/>
                    <a:lstStyle/>
                    <a:p>
                      <a:r>
                        <a:rPr lang="hy-AM" sz="2000" b="0" dirty="0">
                          <a:solidFill>
                            <a:schemeClr val="bg1"/>
                          </a:solidFill>
                          <a:latin typeface="Arial" panose="020B0604020202020204" pitchFamily="34" charset="0"/>
                          <a:cs typeface="Arial" panose="020B0604020202020204" pitchFamily="34" charset="0"/>
                        </a:rPr>
                        <a:t>Հաստատել (</a:t>
                      </a:r>
                      <a:r>
                        <a:rPr lang="en-US" sz="2000" b="0" dirty="0">
                          <a:solidFill>
                            <a:schemeClr val="bg1"/>
                          </a:solidFill>
                          <a:latin typeface="Arial" panose="020B0604020202020204" pitchFamily="34" charset="0"/>
                          <a:cs typeface="Arial" panose="020B0604020202020204" pitchFamily="34" charset="0"/>
                        </a:rPr>
                        <a:t>Corroborate) </a:t>
                      </a:r>
                      <a:endParaRPr lang="en-US" sz="2000" b="0" dirty="0">
                        <a:latin typeface="Arial" panose="020B0604020202020204" pitchFamily="34" charset="0"/>
                        <a:cs typeface="Arial" panose="020B0604020202020204" pitchFamily="34" charset="0"/>
                      </a:endParaRPr>
                    </a:p>
                  </a:txBody>
                  <a:tcPr>
                    <a:solidFill>
                      <a:schemeClr val="tx1"/>
                    </a:solidFill>
                  </a:tcPr>
                </a:tc>
                <a:tc>
                  <a:txBody>
                    <a:bodyPr/>
                    <a:lstStyle/>
                    <a:p>
                      <a:r>
                        <a:rPr lang="hy-AM" sz="2000" b="0" dirty="0">
                          <a:solidFill>
                            <a:schemeClr val="bg1"/>
                          </a:solidFill>
                          <a:latin typeface="Arial" panose="020B0604020202020204" pitchFamily="34" charset="0"/>
                          <a:cs typeface="Arial" panose="020B0604020202020204" pitchFamily="34" charset="0"/>
                        </a:rPr>
                        <a:t>Հաստատեք ծնողի մտահոգությունը և գտեք մի կետ, որի հետ համաձայն եք։ Սա սահմանում է ճիշտ բնույթը և թույլ չի տալիս, որ շփումը վերածվի պաշտպանական բանավեճի։ </a:t>
                      </a:r>
                      <a:endParaRPr lang="en-US" sz="2000" b="0" dirty="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3916180893"/>
                  </a:ext>
                </a:extLst>
              </a:tr>
              <a:tr h="370840">
                <a:tc>
                  <a:txBody>
                    <a:bodyPr/>
                    <a:lstStyle/>
                    <a:p>
                      <a:r>
                        <a:rPr lang="hy-AM" sz="2000" dirty="0">
                          <a:solidFill>
                            <a:schemeClr val="bg1"/>
                          </a:solidFill>
                          <a:latin typeface="Arial" panose="020B0604020202020204" pitchFamily="34" charset="0"/>
                          <a:cs typeface="Arial" panose="020B0604020202020204" pitchFamily="34" charset="0"/>
                        </a:rPr>
                        <a:t>Իմ մասին (</a:t>
                      </a:r>
                      <a:r>
                        <a:rPr lang="en-US" sz="2000" dirty="0">
                          <a:solidFill>
                            <a:schemeClr val="bg1"/>
                          </a:solidFill>
                          <a:latin typeface="Arial" panose="020B0604020202020204" pitchFamily="34" charset="0"/>
                          <a:cs typeface="Arial" panose="020B0604020202020204" pitchFamily="34" charset="0"/>
                        </a:rPr>
                        <a:t>About me) </a:t>
                      </a:r>
                      <a:endParaRPr lang="en-US" sz="2000" dirty="0">
                        <a:latin typeface="Arial" panose="020B0604020202020204" pitchFamily="34" charset="0"/>
                        <a:cs typeface="Arial" panose="020B0604020202020204" pitchFamily="34" charset="0"/>
                      </a:endParaRPr>
                    </a:p>
                  </a:txBody>
                  <a:tcPr>
                    <a:solidFill>
                      <a:schemeClr val="tx1"/>
                    </a:solidFill>
                  </a:tcPr>
                </a:tc>
                <a:tc>
                  <a:txBody>
                    <a:bodyPr/>
                    <a:lstStyle/>
                    <a:p>
                      <a:r>
                        <a:rPr lang="hy-AM" sz="2000" dirty="0">
                          <a:solidFill>
                            <a:schemeClr val="bg1"/>
                          </a:solidFill>
                          <a:latin typeface="Arial" panose="020B0604020202020204" pitchFamily="34" charset="0"/>
                          <a:cs typeface="Arial" panose="020B0604020202020204" pitchFamily="34" charset="0"/>
                        </a:rPr>
                        <a:t>Նկարագրեք, թե ինչ եք արել՝ տվյալ հարցերի հետ կապված ձեր գիտելիքների բազան և փորձը ստեղծելու համար։ </a:t>
                      </a:r>
                      <a:endParaRPr lang="en-US" sz="2000" dirty="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3522264348"/>
                  </a:ext>
                </a:extLst>
              </a:tr>
              <a:tr h="370840">
                <a:tc>
                  <a:txBody>
                    <a:bodyPr/>
                    <a:lstStyle/>
                    <a:p>
                      <a:r>
                        <a:rPr lang="hy-AM" sz="2000" dirty="0">
                          <a:solidFill>
                            <a:schemeClr val="bg1"/>
                          </a:solidFill>
                          <a:latin typeface="Arial" panose="020B0604020202020204" pitchFamily="34" charset="0"/>
                          <a:cs typeface="Arial" panose="020B0604020202020204" pitchFamily="34" charset="0"/>
                        </a:rPr>
                        <a:t>Հետազոտություն (</a:t>
                      </a:r>
                      <a:r>
                        <a:rPr lang="en-US" sz="2000" dirty="0">
                          <a:solidFill>
                            <a:schemeClr val="bg1"/>
                          </a:solidFill>
                          <a:latin typeface="Arial" panose="020B0604020202020204" pitchFamily="34" charset="0"/>
                          <a:cs typeface="Arial" panose="020B0604020202020204" pitchFamily="34" charset="0"/>
                        </a:rPr>
                        <a:t>Research) </a:t>
                      </a:r>
                      <a:endParaRPr lang="en-US" sz="2000" dirty="0">
                        <a:latin typeface="Arial" panose="020B0604020202020204" pitchFamily="34" charset="0"/>
                        <a:cs typeface="Arial" panose="020B0604020202020204" pitchFamily="34" charset="0"/>
                      </a:endParaRPr>
                    </a:p>
                  </a:txBody>
                  <a:tcPr>
                    <a:solidFill>
                      <a:schemeClr val="tx1"/>
                    </a:solidFill>
                  </a:tcPr>
                </a:tc>
                <a:tc>
                  <a:txBody>
                    <a:bodyPr/>
                    <a:lstStyle/>
                    <a:p>
                      <a:r>
                        <a:rPr lang="hy-AM" sz="2000" dirty="0">
                          <a:solidFill>
                            <a:schemeClr val="bg1"/>
                          </a:solidFill>
                          <a:latin typeface="Arial" panose="020B0604020202020204" pitchFamily="34" charset="0"/>
                          <a:cs typeface="Arial" panose="020B0604020202020204" pitchFamily="34" charset="0"/>
                        </a:rPr>
                        <a:t>Նկարագրեք, թե ինչ է ցույց տալիս հետազոտությունը, և ինչ է ասում ձեր փորձը: </a:t>
                      </a:r>
                      <a:endParaRPr lang="en-US" sz="2000" dirty="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2503673508"/>
                  </a:ext>
                </a:extLst>
              </a:tr>
              <a:tr h="370840">
                <a:tc>
                  <a:txBody>
                    <a:bodyPr/>
                    <a:lstStyle/>
                    <a:p>
                      <a:r>
                        <a:rPr lang="hy-AM" sz="2000" dirty="0">
                          <a:solidFill>
                            <a:schemeClr val="bg1"/>
                          </a:solidFill>
                          <a:latin typeface="Arial" panose="020B0604020202020204" pitchFamily="34" charset="0"/>
                          <a:cs typeface="Arial" panose="020B0604020202020204" pitchFamily="34" charset="0"/>
                        </a:rPr>
                        <a:t>Բացատրել (</a:t>
                      </a:r>
                      <a:r>
                        <a:rPr lang="en-US" sz="2000" dirty="0">
                          <a:solidFill>
                            <a:schemeClr val="bg1"/>
                          </a:solidFill>
                          <a:latin typeface="Arial" panose="020B0604020202020204" pitchFamily="34" charset="0"/>
                          <a:cs typeface="Arial" panose="020B0604020202020204" pitchFamily="34" charset="0"/>
                        </a:rPr>
                        <a:t>Explain) </a:t>
                      </a:r>
                      <a:endParaRPr lang="en-US" sz="2000" dirty="0">
                        <a:latin typeface="Arial" panose="020B0604020202020204" pitchFamily="34" charset="0"/>
                        <a:cs typeface="Arial" panose="020B0604020202020204" pitchFamily="34" charset="0"/>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sz="2000" dirty="0">
                          <a:solidFill>
                            <a:schemeClr val="bg1"/>
                          </a:solidFill>
                          <a:latin typeface="Arial" panose="020B0604020202020204" pitchFamily="34" charset="0"/>
                          <a:cs typeface="Arial" panose="020B0604020202020204" pitchFamily="34" charset="0"/>
                        </a:rPr>
                        <a:t>Խորհուրդ տալ՝ հիմն­վելով այլ վայրերում հետազոտության և փորձի վրա։</a:t>
                      </a:r>
                      <a:endParaRPr lang="en-US" sz="2000" dirty="0">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47761046"/>
                  </a:ext>
                </a:extLst>
              </a:tr>
            </a:tbl>
          </a:graphicData>
        </a:graphic>
      </p:graphicFrame>
      <p:sp>
        <p:nvSpPr>
          <p:cNvPr id="5" name="TextBox 4">
            <a:extLst>
              <a:ext uri="{FF2B5EF4-FFF2-40B4-BE49-F238E27FC236}">
                <a16:creationId xmlns:a16="http://schemas.microsoft.com/office/drawing/2014/main" id="{AF6DC2F8-A868-44BB-82ED-9D121B514439}"/>
              </a:ext>
            </a:extLst>
          </p:cNvPr>
          <p:cNvSpPr txBox="1"/>
          <p:nvPr/>
        </p:nvSpPr>
        <p:spPr>
          <a:xfrm>
            <a:off x="696959" y="341447"/>
            <a:ext cx="10924690" cy="6487160"/>
          </a:xfrm>
          <a:prstGeom prst="rect">
            <a:avLst/>
          </a:prstGeom>
          <a:solidFill>
            <a:schemeClr val="tx1"/>
          </a:solidFill>
        </p:spPr>
        <p:txBody>
          <a:bodyPr wrap="square" rtlCol="0">
            <a:spAutoFit/>
          </a:bodyPr>
          <a:lstStyle/>
          <a:p>
            <a:pPr algn="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gn="r">
              <a:lnSpc>
                <a:spcPct val="150000"/>
              </a:lnSpc>
            </a:pPr>
            <a:r>
              <a:rPr lang="hy-AM" sz="2400" b="1" dirty="0">
                <a:solidFill>
                  <a:schemeClr val="bg1"/>
                </a:solidFill>
                <a:latin typeface="Arial" panose="020B0604020202020204" pitchFamily="34" charset="0"/>
                <a:cs typeface="Arial" panose="020B0604020202020204" pitchFamily="34" charset="0"/>
              </a:rPr>
              <a:t>Վարժություն 3․</a:t>
            </a:r>
            <a:r>
              <a:rPr lang="en-US" sz="2400" b="1" dirty="0">
                <a:solidFill>
                  <a:schemeClr val="bg1"/>
                </a:solidFill>
                <a:latin typeface="Arial" panose="020B0604020202020204" pitchFamily="34" charset="0"/>
                <a:cs typeface="Arial" panose="020B0604020202020204" pitchFamily="34" charset="0"/>
              </a:rPr>
              <a:t>4</a:t>
            </a:r>
            <a:r>
              <a:rPr lang="hy-AM" sz="2400" b="1" dirty="0">
                <a:solidFill>
                  <a:schemeClr val="bg1"/>
                </a:solidFill>
                <a:latin typeface="Arial" panose="020B0604020202020204" pitchFamily="34" charset="0"/>
                <a:cs typeface="Arial" panose="020B0604020202020204" pitchFamily="34" charset="0"/>
              </a:rPr>
              <a:t> (30 րոպե)</a:t>
            </a:r>
            <a:r>
              <a:rPr lang="hy-AM" sz="2400" dirty="0">
                <a:solidFill>
                  <a:schemeClr val="bg1"/>
                </a:solidFill>
                <a:latin typeface="Arial" panose="020B0604020202020204" pitchFamily="34" charset="0"/>
                <a:cs typeface="Arial" panose="020B0604020202020204" pitchFamily="34" charset="0"/>
              </a:rPr>
              <a:t> </a:t>
            </a:r>
          </a:p>
          <a:p>
            <a:pPr>
              <a:lnSpc>
                <a:spcPct val="150000"/>
              </a:lnSpc>
            </a:pPr>
            <a:endParaRPr lang="hy-AM" sz="2400" dirty="0">
              <a:solidFill>
                <a:schemeClr val="bg1"/>
              </a:solidFill>
              <a:latin typeface="Arial" panose="020B0604020202020204" pitchFamily="34" charset="0"/>
              <a:cs typeface="Arial" panose="020B0604020202020204" pitchFamily="34" charset="0"/>
            </a:endParaRPr>
          </a:p>
          <a:p>
            <a:pPr marL="457200" indent="-457200">
              <a:lnSpc>
                <a:spcPct val="200000"/>
              </a:lnSpc>
              <a:buFont typeface="Wingdings" panose="05000000000000000000" pitchFamily="2" charset="2"/>
              <a:buChar char="ü"/>
            </a:pPr>
            <a:r>
              <a:rPr lang="hy-AM" sz="2400" dirty="0">
                <a:solidFill>
                  <a:schemeClr val="bg1"/>
                </a:solidFill>
                <a:latin typeface="Arial" panose="020B0604020202020204" pitchFamily="34" charset="0"/>
                <a:cs typeface="Arial" panose="020B0604020202020204" pitchFamily="34" charset="0"/>
              </a:rPr>
              <a:t>Քննարկում խմբի ներսում՝ «</a:t>
            </a:r>
            <a:r>
              <a:rPr lang="en-US" sz="2400" dirty="0">
                <a:solidFill>
                  <a:schemeClr val="bg1"/>
                </a:solidFill>
                <a:latin typeface="Arial" panose="020B0604020202020204" pitchFamily="34" charset="0"/>
                <a:cs typeface="Arial" panose="020B0604020202020204" pitchFamily="34" charset="0"/>
              </a:rPr>
              <a:t>CARE</a:t>
            </a:r>
            <a:r>
              <a:rPr lang="hy-AM" sz="2400" dirty="0">
                <a:solidFill>
                  <a:schemeClr val="bg1"/>
                </a:solidFill>
                <a:latin typeface="Arial" panose="020B0604020202020204" pitchFamily="34" charset="0"/>
                <a:cs typeface="Arial" panose="020B0604020202020204" pitchFamily="34" charset="0"/>
              </a:rPr>
              <a:t>» մոտեցում։</a:t>
            </a:r>
          </a:p>
          <a:p>
            <a:pPr>
              <a:lnSpc>
                <a:spcPct val="200000"/>
              </a:lnSpc>
            </a:pPr>
            <a:r>
              <a:rPr lang="hy-AM" sz="2400" dirty="0">
                <a:solidFill>
                  <a:schemeClr val="bg1"/>
                </a:solidFill>
                <a:latin typeface="Arial" panose="020B0604020202020204" pitchFamily="34" charset="0"/>
                <a:cs typeface="Arial" panose="020B0604020202020204" pitchFamily="34" charset="0"/>
              </a:rPr>
              <a:t>Հրահանգ</a:t>
            </a:r>
          </a:p>
          <a:p>
            <a:pPr marL="457200" indent="-457200">
              <a:lnSpc>
                <a:spcPct val="200000"/>
              </a:lnSpc>
              <a:buFont typeface="Wingdings" panose="05000000000000000000" pitchFamily="2" charset="2"/>
              <a:buChar char="ü"/>
            </a:pPr>
            <a:r>
              <a:rPr lang="hy-AM" sz="2400" dirty="0">
                <a:solidFill>
                  <a:schemeClr val="bg1"/>
                </a:solidFill>
                <a:latin typeface="Arial" panose="020B0604020202020204" pitchFamily="34" charset="0"/>
                <a:cs typeface="Arial" panose="020B0604020202020204" pitchFamily="34" charset="0"/>
              </a:rPr>
              <a:t>Զույգերով մշակեք նոր սցենարներ Ձեր ունեցած փորձի հիման վրա կամ, օգտվելով մասնակիցների համար մշակված սցենարներից, ներկայացրեք դեպքերը </a:t>
            </a:r>
            <a:r>
              <a:rPr lang="hy-AM" sz="2400" b="1" i="1" dirty="0">
                <a:solidFill>
                  <a:schemeClr val="bg1"/>
                </a:solidFill>
                <a:latin typeface="Arial" panose="020B0604020202020204" pitchFamily="34" charset="0"/>
                <a:cs typeface="Arial" panose="020B0604020202020204" pitchFamily="34" charset="0"/>
              </a:rPr>
              <a:t>(օժանդակ նյութ 3․</a:t>
            </a:r>
            <a:r>
              <a:rPr lang="en-US" sz="2400" b="1" i="1" dirty="0">
                <a:solidFill>
                  <a:schemeClr val="bg1"/>
                </a:solidFill>
                <a:latin typeface="Arial" panose="020B0604020202020204" pitchFamily="34" charset="0"/>
                <a:cs typeface="Arial" panose="020B0604020202020204" pitchFamily="34" charset="0"/>
              </a:rPr>
              <a:t>6</a:t>
            </a:r>
            <a:r>
              <a:rPr lang="hy-AM" sz="2400" b="1" i="1" dirty="0">
                <a:solidFill>
                  <a:schemeClr val="bg1"/>
                </a:solidFill>
                <a:latin typeface="Arial" panose="020B0604020202020204" pitchFamily="34" charset="0"/>
                <a:cs typeface="Arial" panose="020B0604020202020204" pitchFamily="34" charset="0"/>
              </a:rPr>
              <a:t>)։</a:t>
            </a:r>
          </a:p>
          <a:p>
            <a:pPr marL="457200" indent="-457200">
              <a:lnSpc>
                <a:spcPct val="150000"/>
              </a:lnSpc>
              <a:buFont typeface="+mj-lt"/>
              <a:buAutoNum type="arabicPeriod"/>
            </a:pPr>
            <a:endParaRPr lang="hy-AM" sz="2400" dirty="0">
              <a:solidFill>
                <a:schemeClr val="bg1"/>
              </a:solidFill>
              <a:latin typeface="Arial" panose="020B0604020202020204" pitchFamily="34" charset="0"/>
              <a:cs typeface="Arial" panose="020B0604020202020204" pitchFamily="34" charset="0"/>
            </a:endParaRPr>
          </a:p>
          <a:p>
            <a:pPr>
              <a:lnSpc>
                <a:spcPct val="150000"/>
              </a:lnSpc>
            </a:pPr>
            <a:endParaRPr lang="hy-AM"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99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a:extLst>
              <a:ext uri="{FF2B5EF4-FFF2-40B4-BE49-F238E27FC236}">
                <a16:creationId xmlns:a16="http://schemas.microsoft.com/office/drawing/2014/main" id="{3BA86FC7-3AFA-48CD-AE60-EC676FF759C0}"/>
              </a:ext>
            </a:extLst>
          </p:cNvPr>
          <p:cNvSpPr>
            <a:spLocks noGrp="1"/>
          </p:cNvSpPr>
          <p:nvPr>
            <p:ph type="sldNum" sz="quarter" idx="16"/>
          </p:nvPr>
        </p:nvSpPr>
        <p:spPr>
          <a:xfrm>
            <a:off x="279616" y="6420305"/>
            <a:ext cx="523240" cy="247651"/>
          </a:xfrm>
          <a:noFill/>
        </p:spPr>
        <p:txBody>
          <a:body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25</a:t>
            </a:fld>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DD440C1-756C-4125-BA83-C84C7D953D8C}"/>
              </a:ext>
            </a:extLst>
          </p:cNvPr>
          <p:cNvSpPr txBox="1"/>
          <p:nvPr/>
        </p:nvSpPr>
        <p:spPr>
          <a:xfrm>
            <a:off x="802856" y="684658"/>
            <a:ext cx="10124387" cy="461665"/>
          </a:xfrm>
          <a:prstGeom prst="rect">
            <a:avLst/>
          </a:prstGeom>
          <a:noFill/>
        </p:spPr>
        <p:txBody>
          <a:bodyPr wrap="square">
            <a:spAutoFit/>
          </a:bodyPr>
          <a:lstStyle/>
          <a:p>
            <a:r>
              <a:rPr lang="en-US" sz="2400" b="1" dirty="0">
                <a:solidFill>
                  <a:schemeClr val="tx2">
                    <a:lumMod val="75000"/>
                  </a:schemeClr>
                </a:solidFill>
                <a:latin typeface="Arial" panose="020B0604020202020204" pitchFamily="34" charset="0"/>
                <a:cs typeface="Arial" panose="020B0604020202020204" pitchFamily="34" charset="0"/>
              </a:rPr>
              <a:t>    </a:t>
            </a:r>
            <a:r>
              <a:rPr lang="hy-AM" sz="2400" b="1" spc="100" dirty="0">
                <a:solidFill>
                  <a:schemeClr val="accent1">
                    <a:lumMod val="50000"/>
                  </a:schemeClr>
                </a:solidFill>
                <a:latin typeface="Arial" panose="020B0604020202020204" pitchFamily="34" charset="0"/>
                <a:ea typeface="+mj-ea"/>
                <a:cs typeface="Arial" panose="020B0604020202020204" pitchFamily="34" charset="0"/>
              </a:rPr>
              <a:t>ԴՊՐՈՑՆԵՐԸ ՈՐՊԵՍ ՀԵՂԻՆԱԿՈՒԹՅԱՆ ԻՆՍՏԻՏՈՒՏՆԵՐ</a:t>
            </a:r>
            <a:endParaRPr lang="en-US" sz="2400" b="1" spc="100" dirty="0">
              <a:solidFill>
                <a:schemeClr val="accent1">
                  <a:lumMod val="50000"/>
                </a:schemeClr>
              </a:solidFill>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91A07BBD-C9B0-48E5-A2A0-E8583ACC896B}"/>
              </a:ext>
            </a:extLst>
          </p:cNvPr>
          <p:cNvSpPr txBox="1"/>
          <p:nvPr/>
        </p:nvSpPr>
        <p:spPr>
          <a:xfrm>
            <a:off x="991393" y="1498098"/>
            <a:ext cx="10641283" cy="4611519"/>
          </a:xfrm>
          <a:prstGeom prst="rect">
            <a:avLst/>
          </a:prstGeom>
          <a:solidFill>
            <a:schemeClr val="tx1"/>
          </a:solidFill>
        </p:spPr>
        <p:txBody>
          <a:bodyPr wrap="square">
            <a:spAutoFit/>
          </a:bodyPr>
          <a:lstStyle/>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Ուսուցիչները ձայնը հաշվի առնվու՞մ է դպրոցում: Ո ՞ր հարցերում: </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Որտե՞ղ/ե՞րբ է համայնքը (ո՞ր համայնքները) հանդես գալիս դպրոցի առօրյայում</a:t>
            </a:r>
            <a:r>
              <a:rPr lang="en-US" dirty="0">
                <a:solidFill>
                  <a:schemeClr val="tx2">
                    <a:lumMod val="50000"/>
                  </a:schemeClr>
                </a:solidFill>
                <a:latin typeface="Arial" panose="020B0604020202020204" pitchFamily="34" charset="0"/>
                <a:cs typeface="Arial" panose="020B0604020202020204" pitchFamily="34" charset="0"/>
              </a:rPr>
              <a:t>:</a:t>
            </a:r>
            <a:br>
              <a:rPr lang="en-US" dirty="0">
                <a:solidFill>
                  <a:schemeClr val="tx2">
                    <a:lumMod val="50000"/>
                  </a:schemeClr>
                </a:solidFill>
                <a:latin typeface="Arial" panose="020B0604020202020204" pitchFamily="34" charset="0"/>
                <a:cs typeface="Arial" panose="020B0604020202020204" pitchFamily="34" charset="0"/>
              </a:rPr>
            </a:br>
            <a:r>
              <a:rPr lang="hy-AM" dirty="0">
                <a:solidFill>
                  <a:schemeClr val="tx2">
                    <a:lumMod val="50000"/>
                  </a:schemeClr>
                </a:solidFill>
                <a:latin typeface="Arial" panose="020B0604020202020204" pitchFamily="34" charset="0"/>
                <a:cs typeface="Arial" panose="020B0604020202020204" pitchFamily="34" charset="0"/>
              </a:rPr>
              <a:t>(</a:t>
            </a:r>
            <a:r>
              <a:rPr lang="en-US" dirty="0">
                <a:solidFill>
                  <a:schemeClr val="tx2">
                    <a:lumMod val="50000"/>
                  </a:schemeClr>
                </a:solidFill>
                <a:latin typeface="Arial" panose="020B0604020202020204" pitchFamily="34" charset="0"/>
                <a:cs typeface="Arial" panose="020B0604020202020204" pitchFamily="34" charset="0"/>
              </a:rPr>
              <a:t>Ձ</a:t>
            </a:r>
            <a:r>
              <a:rPr lang="hy-AM" dirty="0">
                <a:solidFill>
                  <a:schemeClr val="tx2">
                    <a:lumMod val="50000"/>
                  </a:schemeClr>
                </a:solidFill>
                <a:latin typeface="Arial" panose="020B0604020202020204" pitchFamily="34" charset="0"/>
                <a:cs typeface="Arial" panose="020B0604020202020204" pitchFamily="34" charset="0"/>
              </a:rPr>
              <a:t>այն, սեփականություն, պատկանելիություն)</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Ո ՞վ մշակութային առավելություն ունի դպրոցում: </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Ո ՞վ կարող է/չի կարող մտնել դպրոց: Ո ՞ր կանոններն են դա թելադրում</a:t>
            </a:r>
            <a:r>
              <a:rPr lang="en-US" dirty="0">
                <a:solidFill>
                  <a:schemeClr val="tx2">
                    <a:lumMod val="50000"/>
                  </a:schemeClr>
                </a:solidFill>
                <a:latin typeface="Arial" panose="020B0604020202020204" pitchFamily="34" charset="0"/>
                <a:cs typeface="Arial" panose="020B0604020202020204" pitchFamily="34" charset="0"/>
              </a:rPr>
              <a:t>:</a:t>
            </a:r>
            <a:r>
              <a:rPr lang="hy-AM" dirty="0">
                <a:solidFill>
                  <a:schemeClr val="tx2">
                    <a:lumMod val="50000"/>
                  </a:schemeClr>
                </a:solidFill>
                <a:latin typeface="Arial" panose="020B0604020202020204" pitchFamily="34" charset="0"/>
                <a:cs typeface="Arial" panose="020B0604020202020204" pitchFamily="34" charset="0"/>
              </a:rPr>
              <a:t> (Հասանելիություն)</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Երեխաների ձայնը հաշվի առնվու՞մ է դպրոցում: Ո ՞ր հարցերում: (Ներկայացուցչականություն)</a:t>
            </a:r>
            <a:r>
              <a:rPr lang="en-US" dirty="0">
                <a:solidFill>
                  <a:schemeClr val="tx2">
                    <a:lumMod val="50000"/>
                  </a:schemeClr>
                </a:solidFill>
                <a:latin typeface="Arial" panose="020B0604020202020204" pitchFamily="34" charset="0"/>
                <a:cs typeface="Arial" panose="020B0604020202020204" pitchFamily="34" charset="0"/>
              </a:rPr>
              <a:t>:</a:t>
            </a:r>
            <a:r>
              <a:rPr lang="hy-AM" dirty="0">
                <a:solidFill>
                  <a:schemeClr val="tx2">
                    <a:lumMod val="50000"/>
                  </a:schemeClr>
                </a:solidFill>
                <a:latin typeface="Arial" panose="020B0604020202020204" pitchFamily="34" charset="0"/>
                <a:cs typeface="Arial" panose="020B0604020202020204" pitchFamily="34" charset="0"/>
              </a:rPr>
              <a:t> </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Ո ՞վ է որոշում և ի՞նչն է վճռորոշ դառնում, թե իրենք ինչ կսովորեն: Նրանք ունե՞ն ընտրություն</a:t>
            </a:r>
            <a:r>
              <a:rPr lang="en-US" dirty="0">
                <a:solidFill>
                  <a:schemeClr val="tx2">
                    <a:lumMod val="50000"/>
                  </a:schemeClr>
                </a:solidFill>
                <a:latin typeface="Arial" panose="020B0604020202020204" pitchFamily="34" charset="0"/>
                <a:cs typeface="Arial" panose="020B0604020202020204" pitchFamily="34" charset="0"/>
              </a:rPr>
              <a:t>:</a:t>
            </a:r>
            <a:r>
              <a:rPr lang="hy-AM" dirty="0">
                <a:solidFill>
                  <a:schemeClr val="tx2">
                    <a:lumMod val="50000"/>
                  </a:schemeClr>
                </a:solidFill>
                <a:latin typeface="Arial" panose="020B0604020202020204" pitchFamily="34" charset="0"/>
                <a:cs typeface="Arial" panose="020B0604020202020204" pitchFamily="34" charset="0"/>
              </a:rPr>
              <a:t> </a:t>
            </a:r>
            <a:endParaRPr lang="en-US" dirty="0">
              <a:solidFill>
                <a:schemeClr val="tx2">
                  <a:lumMod val="50000"/>
                </a:schemeClr>
              </a:solidFill>
              <a:latin typeface="Arial" panose="020B0604020202020204" pitchFamily="34" charset="0"/>
              <a:cs typeface="Arial" panose="020B0604020202020204" pitchFamily="34" charset="0"/>
            </a:endParaRPr>
          </a:p>
          <a:p>
            <a:pPr>
              <a:lnSpc>
                <a:spcPct val="150000"/>
              </a:lnSpc>
              <a:buClr>
                <a:schemeClr val="tx2">
                  <a:lumMod val="75000"/>
                </a:schemeClr>
              </a:buClr>
            </a:pPr>
            <a:r>
              <a:rPr lang="en-US" dirty="0">
                <a:solidFill>
                  <a:schemeClr val="tx2">
                    <a:lumMod val="50000"/>
                  </a:schemeClr>
                </a:solidFill>
                <a:latin typeface="Arial" panose="020B0604020202020204" pitchFamily="34" charset="0"/>
                <a:cs typeface="Arial" panose="020B0604020202020204" pitchFamily="34" charset="0"/>
              </a:rPr>
              <a:t>     </a:t>
            </a:r>
            <a:r>
              <a:rPr lang="hy-AM" dirty="0">
                <a:solidFill>
                  <a:schemeClr val="tx2">
                    <a:lumMod val="50000"/>
                  </a:schemeClr>
                </a:solidFill>
                <a:latin typeface="Arial" panose="020B0604020202020204" pitchFamily="34" charset="0"/>
                <a:cs typeface="Arial" panose="020B0604020202020204" pitchFamily="34" charset="0"/>
              </a:rPr>
              <a:t>(Մասնակցություն)</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Ո ՞վ է որոշում, թե ինչպես են դպրոցի ֆինանսները ծախսվում: </a:t>
            </a:r>
          </a:p>
          <a:p>
            <a:pPr marL="342900" indent="-342900">
              <a:lnSpc>
                <a:spcPct val="150000"/>
              </a:lnSpc>
              <a:buClr>
                <a:schemeClr val="tx2">
                  <a:lumMod val="75000"/>
                </a:schemeClr>
              </a:buClr>
              <a:buFont typeface="Wingdings" panose="05000000000000000000" pitchFamily="2" charset="2"/>
              <a:buChar char="§"/>
            </a:pPr>
            <a:r>
              <a:rPr lang="hy-AM" dirty="0">
                <a:solidFill>
                  <a:schemeClr val="tx2">
                    <a:lumMod val="50000"/>
                  </a:schemeClr>
                </a:solidFill>
                <a:latin typeface="Arial" panose="020B0604020202020204" pitchFamily="34" charset="0"/>
                <a:cs typeface="Arial" panose="020B0604020202020204" pitchFamily="34" charset="0"/>
              </a:rPr>
              <a:t>Կարո՞ղ են արդյոք ծնողներն ու դպրոցները միասին որոշել</a:t>
            </a:r>
            <a:r>
              <a:rPr lang="en-US" dirty="0">
                <a:solidFill>
                  <a:schemeClr val="tx2">
                    <a:lumMod val="50000"/>
                  </a:schemeClr>
                </a:solidFill>
                <a:latin typeface="Arial" panose="020B0604020202020204" pitchFamily="34" charset="0"/>
                <a:cs typeface="Arial" panose="020B0604020202020204" pitchFamily="34" charset="0"/>
              </a:rPr>
              <a:t>:</a:t>
            </a:r>
          </a:p>
          <a:p>
            <a:pPr>
              <a:lnSpc>
                <a:spcPct val="150000"/>
              </a:lnSpc>
              <a:buClr>
                <a:schemeClr val="tx2">
                  <a:lumMod val="75000"/>
                </a:schemeClr>
              </a:buClr>
            </a:pPr>
            <a:r>
              <a:rPr lang="en-US" dirty="0">
                <a:solidFill>
                  <a:schemeClr val="tx2">
                    <a:lumMod val="50000"/>
                  </a:schemeClr>
                </a:solidFill>
                <a:latin typeface="Arial" panose="020B0604020202020204" pitchFamily="34" charset="0"/>
                <a:cs typeface="Arial" panose="020B0604020202020204" pitchFamily="34" charset="0"/>
              </a:rPr>
              <a:t>    </a:t>
            </a:r>
            <a:r>
              <a:rPr lang="hy-AM" dirty="0">
                <a:solidFill>
                  <a:schemeClr val="tx2">
                    <a:lumMod val="50000"/>
                  </a:schemeClr>
                </a:solidFill>
                <a:latin typeface="Arial" panose="020B0604020202020204" pitchFamily="34" charset="0"/>
                <a:cs typeface="Arial" panose="020B0604020202020204" pitchFamily="34" charset="0"/>
              </a:rPr>
              <a:t>(Ազդեցություն, իշխանություն, ռեսուրսների նկատմամբ վերահսկողություն)</a:t>
            </a:r>
            <a:endParaRPr lang="en-US" dirty="0">
              <a:solidFill>
                <a:schemeClr val="tx2">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E13E526-3395-479D-8E6D-D4BF10C40CB7}"/>
              </a:ext>
            </a:extLst>
          </p:cNvPr>
          <p:cNvSpPr txBox="1"/>
          <p:nvPr/>
        </p:nvSpPr>
        <p:spPr>
          <a:xfrm>
            <a:off x="10927243" y="332884"/>
            <a:ext cx="878767" cy="369332"/>
          </a:xfrm>
          <a:prstGeom prst="rect">
            <a:avLst/>
          </a:prstGeom>
          <a:noFill/>
        </p:spPr>
        <p:txBody>
          <a:bodyPr wrap="none" rtlCol="0">
            <a:spAutoFit/>
          </a:bodyPr>
          <a:lstStyle/>
          <a:p>
            <a:r>
              <a:rPr lang="hy-AM" b="1" dirty="0">
                <a:solidFill>
                  <a:schemeClr val="bg1"/>
                </a:solidFill>
              </a:rPr>
              <a:t>ԴԱՍ 4</a:t>
            </a:r>
            <a:endParaRPr lang="en-US" b="1" dirty="0">
              <a:solidFill>
                <a:schemeClr val="bg1"/>
              </a:solidFill>
            </a:endParaRPr>
          </a:p>
        </p:txBody>
      </p:sp>
      <p:sp>
        <p:nvSpPr>
          <p:cNvPr id="7" name="TextBox 6">
            <a:extLst>
              <a:ext uri="{FF2B5EF4-FFF2-40B4-BE49-F238E27FC236}">
                <a16:creationId xmlns:a16="http://schemas.microsoft.com/office/drawing/2014/main" id="{FC06EF35-DC55-4384-8F3A-8ECE64795496}"/>
              </a:ext>
            </a:extLst>
          </p:cNvPr>
          <p:cNvSpPr txBox="1"/>
          <p:nvPr/>
        </p:nvSpPr>
        <p:spPr>
          <a:xfrm>
            <a:off x="279616" y="148218"/>
            <a:ext cx="3370145" cy="369332"/>
          </a:xfrm>
          <a:prstGeom prst="rect">
            <a:avLst/>
          </a:prstGeom>
          <a:noFill/>
        </p:spPr>
        <p:txBody>
          <a:bodyPr wrap="square">
            <a:spAutoFit/>
          </a:bodyPr>
          <a:lstStyle/>
          <a:p>
            <a:r>
              <a:rPr lang="hy-AM" sz="1800" b="1" dirty="0">
                <a:solidFill>
                  <a:schemeClr val="bg1"/>
                </a:solidFill>
                <a:latin typeface="Arial" panose="020B0604020202020204" pitchFamily="34" charset="0"/>
                <a:cs typeface="Arial" panose="020B0604020202020204" pitchFamily="34" charset="0"/>
              </a:rPr>
              <a:t>Վարժություն 4․1 (10 րոպե</a:t>
            </a:r>
            <a:r>
              <a:rPr lang="hy-AM" sz="1800" b="1" i="0" u="none" strike="noStrike" baseline="0" dirty="0">
                <a:solidFill>
                  <a:srgbClr val="000000"/>
                </a:solidFill>
                <a:latin typeface="Arial" panose="020B0604020202020204" pitchFamily="34" charset="0"/>
                <a:cs typeface="Arial" panose="020B0604020202020204" pitchFamily="34" charset="0"/>
              </a:rPr>
              <a:t>)</a:t>
            </a:r>
            <a:endParaRPr lang="en-US" b="1" dirty="0"/>
          </a:p>
        </p:txBody>
      </p:sp>
    </p:spTree>
    <p:extLst>
      <p:ext uri="{BB962C8B-B14F-4D97-AF65-F5344CB8AC3E}">
        <p14:creationId xmlns:p14="http://schemas.microsoft.com/office/powerpoint/2010/main" val="1789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18E61D8-31A3-2D45-8E25-CBE846E26E1C}"/>
              </a:ext>
            </a:extLst>
          </p:cNvPr>
          <p:cNvSpPr>
            <a:spLocks noGrp="1"/>
          </p:cNvSpPr>
          <p:nvPr>
            <p:ph type="body" sz="quarter" idx="10"/>
          </p:nvPr>
        </p:nvSpPr>
        <p:spPr/>
        <p:txBody>
          <a:bodyPr rtlCol="0">
            <a:normAutofit/>
          </a:bodyPr>
          <a:lstStyle/>
          <a:p>
            <a:pPr rtl="0"/>
            <a:endParaRPr lang="ru-RU" dirty="0">
              <a:latin typeface="Arial" panose="020B0604020202020204" pitchFamily="34" charset="0"/>
              <a:cs typeface="Arial" panose="020B0604020202020204" pitchFamily="34" charset="0"/>
            </a:endParaRPr>
          </a:p>
          <a:p>
            <a:pPr rtl="0"/>
            <a:endParaRPr lang="ru-RU" dirty="0">
              <a:latin typeface="Arial" panose="020B0604020202020204" pitchFamily="34" charset="0"/>
              <a:cs typeface="Arial" panose="020B0604020202020204" pitchFamily="34" charset="0"/>
            </a:endParaRPr>
          </a:p>
        </p:txBody>
      </p:sp>
      <p:sp>
        <p:nvSpPr>
          <p:cNvPr id="8" name="Текст 7">
            <a:extLst>
              <a:ext uri="{FF2B5EF4-FFF2-40B4-BE49-F238E27FC236}">
                <a16:creationId xmlns:a16="http://schemas.microsoft.com/office/drawing/2014/main" id="{EC439D5D-E144-4DB0-8E10-E39CAA2D82EB}"/>
              </a:ext>
            </a:extLst>
          </p:cNvPr>
          <p:cNvSpPr>
            <a:spLocks noGrp="1"/>
          </p:cNvSpPr>
          <p:nvPr>
            <p:ph type="body" sz="quarter" idx="15"/>
          </p:nvPr>
        </p:nvSpPr>
        <p:spPr>
          <a:xfrm>
            <a:off x="952500" y="2096473"/>
            <a:ext cx="11239500" cy="4844323"/>
          </a:xfrm>
          <a:solidFill>
            <a:schemeClr val="tx1"/>
          </a:solidFill>
        </p:spPr>
        <p:txBody>
          <a:bodyPr/>
          <a:lstStyle/>
          <a:p>
            <a:pPr algn="l">
              <a:lnSpc>
                <a:spcPct val="140000"/>
              </a:lnSpc>
              <a:spcBef>
                <a:spcPts val="0"/>
              </a:spcBef>
              <a:spcAft>
                <a:spcPts val="600"/>
              </a:spcAft>
            </a:pPr>
            <a:r>
              <a:rPr lang="hy-AM" sz="1800" b="1" u="none" strike="noStrike" baseline="0" dirty="0">
                <a:solidFill>
                  <a:schemeClr val="accent1">
                    <a:lumMod val="50000"/>
                  </a:schemeClr>
                </a:solidFill>
                <a:latin typeface="Arial" panose="020B0604020202020204" pitchFamily="34" charset="0"/>
                <a:cs typeface="Arial" panose="020B0604020202020204" pitchFamily="34" charset="0"/>
              </a:rPr>
              <a:t>1. Դպրոցական կյանքի համակարգեր և կանոններ</a:t>
            </a:r>
            <a:r>
              <a:rPr lang="en-US" sz="1800" b="1" dirty="0">
                <a:solidFill>
                  <a:schemeClr val="accent1">
                    <a:lumMod val="50000"/>
                  </a:schemeClr>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(այդ թվում ՝ ընդունվելը, դասարանից դասարան</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տեղափոխվելը, գնահատումը, հաճախելու</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կանոնները, նեղացնելը և այլն)</a:t>
            </a:r>
            <a:r>
              <a:rPr lang="en-US" b="0" i="0" u="none" strike="noStrike" baseline="0" dirty="0">
                <a:solidFill>
                  <a:srgbClr val="000000"/>
                </a:solidFill>
                <a:latin typeface="Arial" panose="020B0604020202020204" pitchFamily="34" charset="0"/>
                <a:cs typeface="Arial" panose="020B0604020202020204" pitchFamily="34" charset="0"/>
              </a:rPr>
              <a:t>:</a:t>
            </a:r>
          </a:p>
          <a:p>
            <a:pPr algn="l">
              <a:lnSpc>
                <a:spcPct val="140000"/>
              </a:lnSpc>
              <a:spcBef>
                <a:spcPts val="0"/>
              </a:spcBef>
              <a:spcAft>
                <a:spcPts val="600"/>
              </a:spcAft>
            </a:pP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2. Ուսումնական ծրագրին վերաբերող</a:t>
            </a:r>
            <a:r>
              <a:rPr lang="en-US" sz="1800" b="1" i="0" u="none" strike="noStrike" baseline="0" dirty="0">
                <a:solidFill>
                  <a:schemeClr val="accent1">
                    <a:lumMod val="50000"/>
                  </a:schemeClr>
                </a:solidFill>
                <a:latin typeface="Arial" panose="020B0604020202020204" pitchFamily="34" charset="0"/>
                <a:cs typeface="Arial" panose="020B0604020202020204" pitchFamily="34" charset="0"/>
              </a:rPr>
              <a:t> </a:t>
            </a: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նկատառումներ </a:t>
            </a:r>
            <a:r>
              <a:rPr lang="hy-AM" b="0" i="0" u="none" strike="noStrike" baseline="0" dirty="0">
                <a:solidFill>
                  <a:srgbClr val="000000"/>
                </a:solidFill>
                <a:latin typeface="Arial" panose="020B0604020202020204" pitchFamily="34" charset="0"/>
                <a:cs typeface="Arial" panose="020B0604020202020204" pitchFamily="34" charset="0"/>
              </a:rPr>
              <a:t>(դասագրքերի բովանդակությունը,</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գրադարանային ֆոնդը, ուսումնական պլանը,</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ծրագրերը, գնահատումը)</a:t>
            </a:r>
            <a:r>
              <a:rPr lang="en-US" b="0" i="0" u="none" strike="noStrike" baseline="0" dirty="0">
                <a:solidFill>
                  <a:srgbClr val="000000"/>
                </a:solidFill>
                <a:latin typeface="Arial" panose="020B0604020202020204" pitchFamily="34" charset="0"/>
                <a:cs typeface="Arial" panose="020B0604020202020204" pitchFamily="34" charset="0"/>
              </a:rPr>
              <a:t>:</a:t>
            </a:r>
          </a:p>
          <a:p>
            <a:pPr algn="l">
              <a:lnSpc>
                <a:spcPct val="140000"/>
              </a:lnSpc>
              <a:spcBef>
                <a:spcPts val="0"/>
              </a:spcBef>
              <a:spcAft>
                <a:spcPts val="600"/>
              </a:spcAft>
            </a:pPr>
            <a:r>
              <a:rPr lang="en-US" sz="1800" b="1" i="0" u="none" strike="noStrike" baseline="0" dirty="0">
                <a:solidFill>
                  <a:schemeClr val="accent1">
                    <a:lumMod val="50000"/>
                  </a:schemeClr>
                </a:solidFill>
                <a:latin typeface="Arial" panose="020B0604020202020204" pitchFamily="34" charset="0"/>
                <a:cs typeface="Arial" panose="020B0604020202020204" pitchFamily="34" charset="0"/>
              </a:rPr>
              <a:t>3</a:t>
            </a: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 Երեխաների տարածքները և աշխատանքները</a:t>
            </a:r>
            <a:r>
              <a:rPr lang="en-US" sz="1800" b="1" i="0" u="none" strike="noStrike" baseline="0" dirty="0">
                <a:solidFill>
                  <a:schemeClr val="accent1">
                    <a:lumMod val="50000"/>
                  </a:schemeClr>
                </a:solidFill>
                <a:latin typeface="Arial" panose="020B0604020202020204" pitchFamily="34" charset="0"/>
                <a:cs typeface="Arial" panose="020B0604020202020204" pitchFamily="34" charset="0"/>
              </a:rPr>
              <a:t> </a:t>
            </a:r>
            <a:r>
              <a:rPr lang="hy-AM" sz="1800" b="0" i="0" u="none" strike="noStrike" baseline="0" dirty="0">
                <a:solidFill>
                  <a:srgbClr val="000000"/>
                </a:solidFill>
                <a:latin typeface="Arial" panose="020B0604020202020204" pitchFamily="34" charset="0"/>
                <a:cs typeface="Arial" panose="020B0604020202020204" pitchFamily="34" charset="0"/>
              </a:rPr>
              <a:t>(</a:t>
            </a:r>
            <a:r>
              <a:rPr lang="hy-AM" b="0" i="0" u="none" strike="noStrike" baseline="0" dirty="0">
                <a:solidFill>
                  <a:srgbClr val="000000"/>
                </a:solidFill>
                <a:latin typeface="Arial" panose="020B0604020202020204" pitchFamily="34" charset="0"/>
                <a:cs typeface="Arial" panose="020B0604020202020204" pitchFamily="34" charset="0"/>
              </a:rPr>
              <a:t>դասարան և ինչպես են աշխատում միասին թե</a:t>
            </a:r>
          </a:p>
          <a:p>
            <a:pPr algn="l">
              <a:lnSpc>
                <a:spcPct val="140000"/>
              </a:lnSpc>
              <a:spcBef>
                <a:spcPts val="0"/>
              </a:spcBef>
              <a:spcAft>
                <a:spcPts val="600"/>
              </a:spcAft>
            </a:pPr>
            <a:r>
              <a:rPr lang="hy-AM" b="0" i="0" u="none" strike="noStrike" baseline="0" dirty="0">
                <a:solidFill>
                  <a:srgbClr val="000000"/>
                </a:solidFill>
                <a:latin typeface="Arial" panose="020B0604020202020204" pitchFamily="34" charset="0"/>
                <a:cs typeface="Arial" panose="020B0604020202020204" pitchFamily="34" charset="0"/>
              </a:rPr>
              <a:t>չեն աշխատում, ընդմիջում և նախաճաշի ժամ,</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արտադասարանական աշխատանքներ, եթե</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արվում են)։</a:t>
            </a:r>
            <a:endParaRPr lang="en-US" b="0" i="0" u="none" strike="noStrike" baseline="0" dirty="0">
              <a:solidFill>
                <a:srgbClr val="000000"/>
              </a:solidFill>
              <a:latin typeface="Arial" panose="020B0604020202020204" pitchFamily="34" charset="0"/>
              <a:cs typeface="Arial" panose="020B0604020202020204" pitchFamily="34" charset="0"/>
            </a:endParaRPr>
          </a:p>
          <a:p>
            <a:pPr algn="l">
              <a:lnSpc>
                <a:spcPct val="140000"/>
              </a:lnSpc>
              <a:spcBef>
                <a:spcPts val="0"/>
              </a:spcBef>
              <a:spcAft>
                <a:spcPts val="600"/>
              </a:spcAft>
            </a:pP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4. Դպրոցի, ուսուցիչների և աշակերտների</a:t>
            </a:r>
            <a:r>
              <a:rPr lang="en-US" sz="1800" b="1" i="0" u="none" strike="noStrike" baseline="0" dirty="0">
                <a:solidFill>
                  <a:schemeClr val="accent1">
                    <a:lumMod val="50000"/>
                  </a:schemeClr>
                </a:solidFill>
                <a:latin typeface="Arial" panose="020B0604020202020204" pitchFamily="34" charset="0"/>
                <a:cs typeface="Arial" panose="020B0604020202020204" pitchFamily="34" charset="0"/>
              </a:rPr>
              <a:t> </a:t>
            </a: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համագործակցության մեխանիզմները</a:t>
            </a:r>
            <a:r>
              <a:rPr lang="en-US" sz="1800" b="1" i="0" u="none" strike="noStrike" baseline="0" dirty="0">
                <a:solidFill>
                  <a:schemeClr val="accent1">
                    <a:lumMod val="50000"/>
                  </a:schemeClr>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(դպրոցական կոմիտեներ, դասերից հետո</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խմբակներ, աշակերտական խորհուրդներ, ուսուցչանոցի և ռեսուրս-սենյակի տարածք և այլն)։</a:t>
            </a:r>
            <a:endParaRPr lang="en-US" b="0" i="0" u="none" strike="noStrike" baseline="0" dirty="0">
              <a:solidFill>
                <a:srgbClr val="000000"/>
              </a:solidFill>
              <a:latin typeface="Arial" panose="020B0604020202020204" pitchFamily="34" charset="0"/>
              <a:cs typeface="Arial" panose="020B0604020202020204" pitchFamily="34" charset="0"/>
            </a:endParaRPr>
          </a:p>
          <a:p>
            <a:pPr>
              <a:lnSpc>
                <a:spcPct val="140000"/>
              </a:lnSpc>
              <a:spcBef>
                <a:spcPts val="0"/>
              </a:spcBef>
              <a:spcAft>
                <a:spcPts val="600"/>
              </a:spcAft>
            </a:pPr>
            <a:r>
              <a:rPr lang="hy-AM" sz="1800" b="1" dirty="0">
                <a:solidFill>
                  <a:schemeClr val="accent1">
                    <a:lumMod val="50000"/>
                  </a:schemeClr>
                </a:solidFill>
                <a:latin typeface="Arial" panose="020B0604020202020204" pitchFamily="34" charset="0"/>
                <a:cs typeface="Arial" panose="020B0604020202020204" pitchFamily="34" charset="0"/>
              </a:rPr>
              <a:t>5. Դպրոցի և համայնքի միջև շփումը</a:t>
            </a:r>
            <a:r>
              <a:rPr lang="hy-AM" sz="1800" dirty="0">
                <a:solidFill>
                  <a:schemeClr val="accent1">
                    <a:lumMod val="50000"/>
                  </a:schemeClr>
                </a:solidFill>
                <a:latin typeface="Arial" panose="020B0604020202020204" pitchFamily="34" charset="0"/>
                <a:cs typeface="Arial" panose="020B0604020202020204" pitchFamily="34" charset="0"/>
              </a:rPr>
              <a:t> </a:t>
            </a:r>
            <a:r>
              <a:rPr lang="hy-AM" dirty="0">
                <a:solidFill>
                  <a:schemeClr val="bg1"/>
                </a:solidFill>
                <a:latin typeface="Arial" panose="020B0604020202020204" pitchFamily="34" charset="0"/>
                <a:cs typeface="Arial" panose="020B0604020202020204" pitchFamily="34" charset="0"/>
              </a:rPr>
              <a:t>(ծնողներ,</a:t>
            </a:r>
            <a:r>
              <a:rPr lang="en-US" dirty="0">
                <a:solidFill>
                  <a:schemeClr val="bg1"/>
                </a:solidFill>
                <a:latin typeface="Arial" panose="020B0604020202020204" pitchFamily="34" charset="0"/>
                <a:cs typeface="Arial" panose="020B0604020202020204" pitchFamily="34" charset="0"/>
              </a:rPr>
              <a:t> </a:t>
            </a:r>
            <a:r>
              <a:rPr lang="hy-AM" dirty="0">
                <a:solidFill>
                  <a:schemeClr val="bg1"/>
                </a:solidFill>
                <a:latin typeface="Arial" panose="020B0604020202020204" pitchFamily="34" charset="0"/>
                <a:cs typeface="Arial" panose="020B0604020202020204" pitchFamily="34" charset="0"/>
              </a:rPr>
              <a:t>հատուկ միջոցառումներ, ըստ անհրաժեշտության/</a:t>
            </a:r>
            <a:r>
              <a:rPr lang="en-US" dirty="0">
                <a:solidFill>
                  <a:schemeClr val="bg1"/>
                </a:solidFill>
                <a:latin typeface="Arial" panose="020B0604020202020204" pitchFamily="34" charset="0"/>
                <a:cs typeface="Arial" panose="020B0604020202020204" pitchFamily="34" charset="0"/>
              </a:rPr>
              <a:t> </a:t>
            </a:r>
            <a:r>
              <a:rPr lang="hy-AM" dirty="0">
                <a:solidFill>
                  <a:schemeClr val="bg1"/>
                </a:solidFill>
                <a:latin typeface="Arial" panose="020B0604020202020204" pitchFamily="34" charset="0"/>
                <a:cs typeface="Arial" panose="020B0604020202020204" pitchFamily="34" charset="0"/>
              </a:rPr>
              <a:t>հատուկ քննարկումներ)</a:t>
            </a:r>
            <a:r>
              <a:rPr lang="en-US" dirty="0">
                <a:solidFill>
                  <a:schemeClr val="bg1"/>
                </a:solidFill>
                <a:latin typeface="Arial" panose="020B0604020202020204" pitchFamily="34" charset="0"/>
                <a:cs typeface="Arial" panose="020B0604020202020204" pitchFamily="34" charset="0"/>
              </a:rPr>
              <a:t>:</a:t>
            </a:r>
            <a:endParaRPr lang="hy-AM" sz="1800" b="0" i="0" u="none" strike="noStrike" baseline="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6CD471A-A5AC-507F-1A09-EF4C92A1E087}"/>
              </a:ext>
            </a:extLst>
          </p:cNvPr>
          <p:cNvSpPr txBox="1"/>
          <p:nvPr/>
        </p:nvSpPr>
        <p:spPr>
          <a:xfrm>
            <a:off x="2443310" y="250227"/>
            <a:ext cx="7305380" cy="461665"/>
          </a:xfrm>
          <a:prstGeom prst="rect">
            <a:avLst/>
          </a:prstGeom>
          <a:noFill/>
        </p:spPr>
        <p:txBody>
          <a:bodyPr wrap="square">
            <a:spAutoFit/>
          </a:bodyPr>
          <a:lstStyle/>
          <a:p>
            <a:r>
              <a:rPr lang="hy-AM" sz="2400" b="1" spc="100" dirty="0">
                <a:solidFill>
                  <a:srgbClr val="FFC000"/>
                </a:solidFill>
                <a:latin typeface="Arial" panose="020B0604020202020204" pitchFamily="34" charset="0"/>
                <a:ea typeface="+mj-ea"/>
                <a:cs typeface="Arial" panose="020B0604020202020204" pitchFamily="34" charset="0"/>
              </a:rPr>
              <a:t>ԴՊՐՈՑՆԵՐԻ ՈՒՍՈՒՄՆԱՍԻՐՈՒԹՅՈՒՆ</a:t>
            </a:r>
            <a:endParaRPr lang="ru-RU" sz="2400" b="1" spc="100" dirty="0">
              <a:solidFill>
                <a:srgbClr val="FFC000"/>
              </a:solidFill>
              <a:latin typeface="Arial" panose="020B0604020202020204" pitchFamily="34" charset="0"/>
              <a:ea typeface="+mj-ea"/>
              <a:cs typeface="Arial" panose="020B0604020202020204" pitchFamily="34" charset="0"/>
            </a:endParaRPr>
          </a:p>
        </p:txBody>
      </p:sp>
      <p:sp>
        <p:nvSpPr>
          <p:cNvPr id="34" name="Прямоугольник 33">
            <a:extLst>
              <a:ext uri="{FF2B5EF4-FFF2-40B4-BE49-F238E27FC236}">
                <a16:creationId xmlns:a16="http://schemas.microsoft.com/office/drawing/2014/main" id="{E5856B5E-AA54-7124-F5ED-EF4938485844}"/>
              </a:ext>
            </a:extLst>
          </p:cNvPr>
          <p:cNvSpPr/>
          <p:nvPr/>
        </p:nvSpPr>
        <p:spPr>
          <a:xfrm>
            <a:off x="472790" y="6284271"/>
            <a:ext cx="538285" cy="5830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26</a:t>
            </a:r>
            <a:endParaRPr lang="ru-RU"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5A4F78-9342-43D8-A673-D2E7FCCA1D08}"/>
              </a:ext>
            </a:extLst>
          </p:cNvPr>
          <p:cNvSpPr txBox="1"/>
          <p:nvPr/>
        </p:nvSpPr>
        <p:spPr>
          <a:xfrm>
            <a:off x="9678654" y="256164"/>
            <a:ext cx="2513346" cy="830997"/>
          </a:xfrm>
          <a:prstGeom prst="rect">
            <a:avLst/>
          </a:prstGeom>
          <a:solidFill>
            <a:schemeClr val="tx1"/>
          </a:solidFill>
        </p:spPr>
        <p:txBody>
          <a:bodyPr wrap="square">
            <a:spAutoFit/>
          </a:bodyPr>
          <a:lstStyle/>
          <a:p>
            <a:pPr algn="r"/>
            <a:r>
              <a:rPr lang="hy-AM" sz="1600" b="1" dirty="0">
                <a:solidFill>
                  <a:schemeClr val="bg1"/>
                </a:solidFill>
                <a:latin typeface="Arial" panose="020B0604020202020204" pitchFamily="34" charset="0"/>
                <a:cs typeface="Arial" panose="020B0604020202020204" pitchFamily="34" charset="0"/>
              </a:rPr>
              <a:t>Վարժություն 4․1</a:t>
            </a:r>
            <a:endParaRPr lang="en-US" sz="1600" b="1" dirty="0">
              <a:solidFill>
                <a:schemeClr val="bg1"/>
              </a:solidFill>
              <a:latin typeface="Arial" panose="020B0604020202020204" pitchFamily="34" charset="0"/>
              <a:cs typeface="Arial" panose="020B0604020202020204" pitchFamily="34" charset="0"/>
            </a:endParaRPr>
          </a:p>
          <a:p>
            <a:pPr algn="r"/>
            <a:r>
              <a:rPr lang="hy-AM" sz="1600" b="1" dirty="0">
                <a:solidFill>
                  <a:schemeClr val="bg1"/>
                </a:solidFill>
                <a:latin typeface="Arial" panose="020B0604020202020204" pitchFamily="34" charset="0"/>
                <a:cs typeface="Arial" panose="020B0604020202020204" pitchFamily="34" charset="0"/>
              </a:rPr>
              <a:t>Լրացուցիչ նյութ 4․1 </a:t>
            </a:r>
          </a:p>
          <a:p>
            <a:pPr algn="r"/>
            <a:r>
              <a:rPr lang="hy-AM" sz="1600" b="1" dirty="0">
                <a:solidFill>
                  <a:schemeClr val="bg1"/>
                </a:solidFill>
                <a:latin typeface="Arial" panose="020B0604020202020204" pitchFamily="34" charset="0"/>
                <a:cs typeface="Arial" panose="020B0604020202020204" pitchFamily="34" charset="0"/>
              </a:rPr>
              <a:t>(15 րոպե</a:t>
            </a:r>
            <a:r>
              <a:rPr lang="hy-AM" sz="1600" b="1" i="0" u="none" strike="noStrike" baseline="0" dirty="0">
                <a:solidFill>
                  <a:srgbClr val="000000"/>
                </a:solidFill>
                <a:latin typeface="Arial" panose="020B0604020202020204" pitchFamily="34" charset="0"/>
                <a:cs typeface="Arial" panose="020B0604020202020204" pitchFamily="34" charset="0"/>
              </a:rPr>
              <a:t>)</a:t>
            </a:r>
            <a:endParaRPr lang="en-US" sz="1600" b="1" dirty="0"/>
          </a:p>
        </p:txBody>
      </p:sp>
      <p:sp>
        <p:nvSpPr>
          <p:cNvPr id="10" name="TextBox 9">
            <a:extLst>
              <a:ext uri="{FF2B5EF4-FFF2-40B4-BE49-F238E27FC236}">
                <a16:creationId xmlns:a16="http://schemas.microsoft.com/office/drawing/2014/main" id="{377F2769-CE23-4C58-AE2A-6BBDD838FEE7}"/>
              </a:ext>
            </a:extLst>
          </p:cNvPr>
          <p:cNvSpPr txBox="1"/>
          <p:nvPr/>
        </p:nvSpPr>
        <p:spPr>
          <a:xfrm>
            <a:off x="590001" y="1142908"/>
            <a:ext cx="9088653" cy="646331"/>
          </a:xfrm>
          <a:prstGeom prst="rect">
            <a:avLst/>
          </a:prstGeom>
          <a:solidFill>
            <a:schemeClr val="tx1"/>
          </a:solidFill>
        </p:spPr>
        <p:txBody>
          <a:bodyPr wrap="square">
            <a:spAutoFit/>
          </a:bodyPr>
          <a:lstStyle/>
          <a:p>
            <a:r>
              <a:rPr lang="hy-AM" b="1" dirty="0">
                <a:solidFill>
                  <a:schemeClr val="bg1"/>
                </a:solidFill>
                <a:latin typeface="Arial" panose="020B0604020202020204" pitchFamily="34" charset="0"/>
                <a:cs typeface="Arial" panose="020B0604020202020204" pitchFamily="34" charset="0"/>
              </a:rPr>
              <a:t>Հրահանգ՝ </a:t>
            </a:r>
            <a:r>
              <a:rPr lang="hy-AM" dirty="0">
                <a:solidFill>
                  <a:schemeClr val="bg1"/>
                </a:solidFill>
                <a:latin typeface="Arial" panose="020B0604020202020204" pitchFamily="34" charset="0"/>
                <a:cs typeface="Arial" panose="020B0604020202020204" pitchFamily="34" charset="0"/>
              </a:rPr>
              <a:t>Յուրաքանչյուր խումբ</a:t>
            </a:r>
            <a:r>
              <a:rPr lang="en-US" dirty="0">
                <a:solidFill>
                  <a:schemeClr val="bg1"/>
                </a:solidFill>
                <a:latin typeface="Arial" panose="020B0604020202020204" pitchFamily="34" charset="0"/>
                <a:cs typeface="Arial" panose="020B0604020202020204" pitchFamily="34" charset="0"/>
              </a:rPr>
              <a:t> </a:t>
            </a:r>
            <a:r>
              <a:rPr lang="hy-AM" dirty="0">
                <a:solidFill>
                  <a:schemeClr val="bg1"/>
                </a:solidFill>
                <a:latin typeface="Arial" panose="020B0604020202020204" pitchFamily="34" charset="0"/>
                <a:cs typeface="Arial" panose="020B0604020202020204" pitchFamily="34" charset="0"/>
              </a:rPr>
              <a:t>քննարկում է մեկական ոլորտ՝ նշելով առավելություններ և բացթողումներ</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380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E168C-8042-5B4E-A5A4-A5BF693AE2D6}"/>
              </a:ext>
            </a:extLst>
          </p:cNvPr>
          <p:cNvSpPr>
            <a:spLocks noGrp="1"/>
          </p:cNvSpPr>
          <p:nvPr>
            <p:ph type="title"/>
          </p:nvPr>
        </p:nvSpPr>
        <p:spPr>
          <a:xfrm>
            <a:off x="896575" y="457510"/>
            <a:ext cx="10695837" cy="604035"/>
          </a:xfrm>
        </p:spPr>
        <p:txBody>
          <a:bodyPr rtlCol="0">
            <a:normAutofit/>
          </a:bodyPr>
          <a:lstStyle/>
          <a:p>
            <a:r>
              <a:rPr lang="hy-AM" sz="2700" b="1" i="0" u="none" strike="noStrike" baseline="0" dirty="0">
                <a:solidFill>
                  <a:schemeClr val="accent1">
                    <a:lumMod val="50000"/>
                  </a:schemeClr>
                </a:solidFill>
                <a:latin typeface="Arial" panose="020B0604020202020204" pitchFamily="34" charset="0"/>
                <a:cs typeface="Arial" panose="020B0604020202020204" pitchFamily="34" charset="0"/>
              </a:rPr>
              <a:t>ԴՊՐՈՑՆԵՐԻ ՈՒՍՈՒՄՆԱՍԻՐՈՒԹՅԱՆ ՎԵՐԼՈՒԾՈՒԹՅՈՒՆ</a:t>
            </a:r>
            <a:endParaRPr lang="ru-RU" dirty="0"/>
          </a:p>
        </p:txBody>
      </p:sp>
      <p:sp>
        <p:nvSpPr>
          <p:cNvPr id="14" name="TextBox 13">
            <a:extLst>
              <a:ext uri="{FF2B5EF4-FFF2-40B4-BE49-F238E27FC236}">
                <a16:creationId xmlns:a16="http://schemas.microsoft.com/office/drawing/2014/main" id="{0619F501-5F21-3FAB-2D0A-D5A00F8E4331}"/>
              </a:ext>
            </a:extLst>
          </p:cNvPr>
          <p:cNvSpPr txBox="1"/>
          <p:nvPr/>
        </p:nvSpPr>
        <p:spPr>
          <a:xfrm>
            <a:off x="957013" y="1511834"/>
            <a:ext cx="10625460" cy="4611519"/>
          </a:xfrm>
          <a:prstGeom prst="rect">
            <a:avLst/>
          </a:prstGeom>
          <a:solidFill>
            <a:schemeClr val="tx1"/>
          </a:solidFill>
        </p:spPr>
        <p:txBody>
          <a:bodyPr wrap="square">
            <a:spAutoFit/>
          </a:bodyPr>
          <a:lstStyle/>
          <a:p>
            <a:pPr marL="273050" algn="l">
              <a:lnSpc>
                <a:spcPct val="150000"/>
              </a:lnSpc>
            </a:pPr>
            <a:r>
              <a:rPr lang="hy-AM" b="1" i="0" u="none" strike="noStrike" baseline="0" dirty="0">
                <a:solidFill>
                  <a:schemeClr val="accent1">
                    <a:lumMod val="50000"/>
                  </a:schemeClr>
                </a:solidFill>
                <a:latin typeface="Arial" panose="020B0604020202020204" pitchFamily="34" charset="0"/>
                <a:cs typeface="Arial" panose="020B0604020202020204" pitchFamily="34" charset="0"/>
              </a:rPr>
              <a:t>1. </a:t>
            </a:r>
            <a:r>
              <a:rPr lang="hy-AM" b="0" i="0" u="none" strike="noStrike" baseline="0" dirty="0">
                <a:solidFill>
                  <a:srgbClr val="000000"/>
                </a:solidFill>
                <a:latin typeface="Arial" panose="020B0604020202020204" pitchFamily="34" charset="0"/>
                <a:cs typeface="Arial" panose="020B0604020202020204" pitchFamily="34" charset="0"/>
              </a:rPr>
              <a:t>Ի՞նչ կարելի է փոխել դպրոցի</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համակարգերում,</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կանոններում,</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պրակտիկայում այն ավելի արդարացի/անաչառ դարձնելու համար և ինչպե՞ս:</a:t>
            </a:r>
          </a:p>
          <a:p>
            <a:pPr marL="273050" algn="l">
              <a:lnSpc>
                <a:spcPct val="150000"/>
              </a:lnSpc>
            </a:pPr>
            <a:r>
              <a:rPr lang="hy-AM" b="1" i="0" u="none" strike="noStrike" baseline="0" dirty="0">
                <a:solidFill>
                  <a:schemeClr val="accent1">
                    <a:lumMod val="50000"/>
                  </a:schemeClr>
                </a:solidFill>
                <a:latin typeface="Arial" panose="020B0604020202020204" pitchFamily="34" charset="0"/>
                <a:cs typeface="Arial" panose="020B0604020202020204" pitchFamily="34" charset="0"/>
              </a:rPr>
              <a:t>2. </a:t>
            </a:r>
            <a:r>
              <a:rPr lang="hy-AM" b="0" i="0" u="none" strike="noStrike" baseline="0" dirty="0">
                <a:solidFill>
                  <a:srgbClr val="000000"/>
                </a:solidFill>
                <a:latin typeface="Arial" panose="020B0604020202020204" pitchFamily="34" charset="0"/>
                <a:cs typeface="Arial" panose="020B0604020202020204" pitchFamily="34" charset="0"/>
              </a:rPr>
              <a:t>Քննարկված փոփոխություններից ո՞րը կարող եք</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անմիջապես նախաձեռնել ձեր դպրոցում:</a:t>
            </a:r>
          </a:p>
          <a:p>
            <a:pPr marL="273050" algn="l">
              <a:lnSpc>
                <a:spcPct val="150000"/>
              </a:lnSpc>
            </a:pPr>
            <a:r>
              <a:rPr lang="hy-AM" b="1" i="0" u="none" strike="noStrike" baseline="0" dirty="0">
                <a:solidFill>
                  <a:schemeClr val="accent1">
                    <a:lumMod val="50000"/>
                  </a:schemeClr>
                </a:solidFill>
                <a:latin typeface="Arial" panose="020B0604020202020204" pitchFamily="34" charset="0"/>
                <a:cs typeface="Arial" panose="020B0604020202020204" pitchFamily="34" charset="0"/>
              </a:rPr>
              <a:t>3. </a:t>
            </a:r>
            <a:r>
              <a:rPr lang="hy-AM" b="0" i="0" u="none" strike="noStrike" baseline="0" dirty="0">
                <a:solidFill>
                  <a:srgbClr val="000000"/>
                </a:solidFill>
                <a:latin typeface="Arial" panose="020B0604020202020204" pitchFamily="34" charset="0"/>
                <a:cs typeface="Arial" panose="020B0604020202020204" pitchFamily="34" charset="0"/>
              </a:rPr>
              <a:t>Որո՞նք են ցանկալի, բայց դժվար իրագործելի</a:t>
            </a:r>
            <a:r>
              <a:rPr lang="en-US"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և կարիք ունեն արտաքին ինստիտուտների</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(ինչպես օրինակ՝ համայնքապետարանում</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կամ</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մարզպետարանում կրթության բաժինը) փոփոխությունն իրականացնելու համար:</a:t>
            </a:r>
          </a:p>
          <a:p>
            <a:pPr marL="273050" algn="l">
              <a:lnSpc>
                <a:spcPct val="150000"/>
              </a:lnSpc>
            </a:pPr>
            <a:r>
              <a:rPr lang="hy-AM" b="1" i="0" u="none" strike="noStrike" baseline="0" dirty="0">
                <a:solidFill>
                  <a:schemeClr val="accent1">
                    <a:lumMod val="50000"/>
                  </a:schemeClr>
                </a:solidFill>
                <a:latin typeface="Arial" panose="020B0604020202020204" pitchFamily="34" charset="0"/>
                <a:cs typeface="Arial" panose="020B0604020202020204" pitchFamily="34" charset="0"/>
              </a:rPr>
              <a:t>4. </a:t>
            </a:r>
            <a:r>
              <a:rPr lang="hy-AM" b="0" i="0" u="none" strike="noStrike" baseline="0" dirty="0">
                <a:solidFill>
                  <a:srgbClr val="000000"/>
                </a:solidFill>
                <a:latin typeface="Arial" panose="020B0604020202020204" pitchFamily="34" charset="0"/>
                <a:cs typeface="Arial" panose="020B0604020202020204" pitchFamily="34" charset="0"/>
              </a:rPr>
              <a:t>Ո ՞ր փոփոխություններն են, որ ըստ ամենայնի,</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կունենան ամենամեծ</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ազդեցությունը և, սակայն,</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ամենահեշտն են։ Կարո՞ղ եք նշել այնպիսիք, որ</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քիչ</a:t>
            </a:r>
            <a:r>
              <a:rPr lang="en-US"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ավելի դժվար են, բայց մեծ տարբերություն են առաջ</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բերում։</a:t>
            </a:r>
          </a:p>
          <a:p>
            <a:pPr marL="273050" algn="l">
              <a:lnSpc>
                <a:spcPct val="150000"/>
              </a:lnSpc>
            </a:pPr>
            <a:r>
              <a:rPr lang="hy-AM" b="1" i="0" u="none" strike="noStrike" baseline="0" dirty="0">
                <a:solidFill>
                  <a:schemeClr val="accent1">
                    <a:lumMod val="50000"/>
                  </a:schemeClr>
                </a:solidFill>
                <a:latin typeface="Arial" panose="020B0604020202020204" pitchFamily="34" charset="0"/>
                <a:cs typeface="Arial" panose="020B0604020202020204" pitchFamily="34" charset="0"/>
              </a:rPr>
              <a:t>5. </a:t>
            </a:r>
            <a:r>
              <a:rPr lang="hy-AM" b="0" i="0" u="none" strike="noStrike" baseline="0" dirty="0">
                <a:solidFill>
                  <a:srgbClr val="000000"/>
                </a:solidFill>
                <a:latin typeface="Arial" panose="020B0604020202020204" pitchFamily="34" charset="0"/>
                <a:cs typeface="Arial" panose="020B0604020202020204" pitchFamily="34" charset="0"/>
              </a:rPr>
              <a:t>Որո՞նք են ձեր կարծիքով պարզապես անհնար:</a:t>
            </a:r>
          </a:p>
          <a:p>
            <a:pPr marL="273050">
              <a:lnSpc>
                <a:spcPct val="150000"/>
              </a:lnSpc>
            </a:pPr>
            <a:r>
              <a:rPr lang="hy-AM" b="1" i="0" u="none" strike="noStrike" baseline="0" dirty="0">
                <a:solidFill>
                  <a:schemeClr val="accent1">
                    <a:lumMod val="50000"/>
                  </a:schemeClr>
                </a:solidFill>
                <a:latin typeface="Arial" panose="020B0604020202020204" pitchFamily="34" charset="0"/>
                <a:cs typeface="Arial" panose="020B0604020202020204" pitchFamily="34" charset="0"/>
              </a:rPr>
              <a:t>6. </a:t>
            </a:r>
            <a:r>
              <a:rPr lang="hy-AM" b="0" i="0" u="none" strike="noStrike" baseline="0" dirty="0">
                <a:solidFill>
                  <a:srgbClr val="000000"/>
                </a:solidFill>
                <a:latin typeface="Arial" panose="020B0604020202020204" pitchFamily="34" charset="0"/>
                <a:cs typeface="Arial" panose="020B0604020202020204" pitchFamily="34" charset="0"/>
              </a:rPr>
              <a:t>Ո ՞վ պետք է նախաձեռնի, խորհուրդ տա, հաստատի,</a:t>
            </a:r>
            <a:r>
              <a:rPr lang="en-US" b="0" i="0" u="none" strike="noStrike" baseline="0" dirty="0">
                <a:solidFill>
                  <a:srgbClr val="000000"/>
                </a:solidFill>
                <a:latin typeface="Arial" panose="020B0604020202020204" pitchFamily="34" charset="0"/>
                <a:cs typeface="Arial" panose="020B0604020202020204" pitchFamily="34" charset="0"/>
              </a:rPr>
              <a:t> </a:t>
            </a:r>
            <a:r>
              <a:rPr lang="hy-AM" b="0" i="0" u="none" strike="noStrike" baseline="0" dirty="0">
                <a:solidFill>
                  <a:srgbClr val="000000"/>
                </a:solidFill>
                <a:latin typeface="Arial" panose="020B0604020202020204" pitchFamily="34" charset="0"/>
                <a:cs typeface="Arial" panose="020B0604020202020204" pitchFamily="34" charset="0"/>
              </a:rPr>
              <a:t>հավատա (ում կողմից) </a:t>
            </a:r>
            <a:r>
              <a:rPr lang="hy-AM" dirty="0">
                <a:solidFill>
                  <a:srgbClr val="000000"/>
                </a:solidFill>
                <a:latin typeface="Arial" panose="020B0604020202020204" pitchFamily="34" charset="0"/>
                <a:cs typeface="Arial" panose="020B0604020202020204" pitchFamily="34" charset="0"/>
              </a:rPr>
              <a:t>փոփոխությանը։</a:t>
            </a:r>
            <a:endParaRPr lang="ru-RU" dirty="0">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id="{F23D949E-25C8-CD11-602B-FE9A3E3EDB80}"/>
              </a:ext>
            </a:extLst>
          </p:cNvPr>
          <p:cNvSpPr/>
          <p:nvPr/>
        </p:nvSpPr>
        <p:spPr>
          <a:xfrm>
            <a:off x="664308" y="6123353"/>
            <a:ext cx="789354" cy="587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27</a:t>
            </a: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780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5A010D22-E51D-A1E2-E33C-E2D1C83C4C51}"/>
              </a:ext>
            </a:extLst>
          </p:cNvPr>
          <p:cNvSpPr>
            <a:spLocks noGrp="1"/>
          </p:cNvSpPr>
          <p:nvPr>
            <p:ph type="title"/>
          </p:nvPr>
        </p:nvSpPr>
        <p:spPr>
          <a:xfrm>
            <a:off x="727766" y="634549"/>
            <a:ext cx="7170961" cy="610863"/>
          </a:xfrm>
        </p:spPr>
        <p:txBody>
          <a:bodyPr>
            <a:noAutofit/>
          </a:bodyPr>
          <a:lstStyle/>
          <a:p>
            <a:r>
              <a:rPr lang="hy-AM" sz="2200" b="1" i="0" u="none" strike="noStrike" baseline="0" dirty="0">
                <a:solidFill>
                  <a:schemeClr val="accent1">
                    <a:lumMod val="50000"/>
                  </a:schemeClr>
                </a:solidFill>
                <a:latin typeface="Arial" panose="020B0604020202020204" pitchFamily="34" charset="0"/>
                <a:cs typeface="Arial" panose="020B0604020202020204" pitchFamily="34" charset="0"/>
              </a:rPr>
              <a:t>ՀԵՂԻՆԱԿՈՒԹՅԱՆ/ԱԶԴԵՑՈՒ</a:t>
            </a:r>
            <a:r>
              <a:rPr lang="ru-RU" sz="2200" dirty="0">
                <a:solidFill>
                  <a:schemeClr val="accent1">
                    <a:lumMod val="50000"/>
                  </a:schemeClr>
                </a:solidFill>
                <a:latin typeface="Arial" panose="020B0604020202020204" pitchFamily="34" charset="0"/>
                <a:cs typeface="Arial" panose="020B0604020202020204" pitchFamily="34" charset="0"/>
              </a:rPr>
              <a:t>ԹՅ</a:t>
            </a:r>
            <a:r>
              <a:rPr lang="hy-AM" sz="2200" b="1" i="0" u="none" strike="noStrike" baseline="0" dirty="0">
                <a:solidFill>
                  <a:schemeClr val="accent1">
                    <a:lumMod val="50000"/>
                  </a:schemeClr>
                </a:solidFill>
                <a:latin typeface="Arial" panose="020B0604020202020204" pitchFamily="34" charset="0"/>
                <a:cs typeface="Arial" panose="020B0604020202020204" pitchFamily="34" charset="0"/>
              </a:rPr>
              <a:t>ԱՆ ԳԱՂԱՓԱՐԻ ՀԱՄԱԴՐԱԿԱՆ ՍԽԵՄԱ</a:t>
            </a:r>
            <a:endParaRPr lang="ru-RU" sz="2200" dirty="0">
              <a:solidFill>
                <a:schemeClr val="accent1">
                  <a:lumMod val="50000"/>
                </a:schemeClr>
              </a:solidFill>
              <a:latin typeface="Arial" panose="020B0604020202020204" pitchFamily="34" charset="0"/>
              <a:cs typeface="Arial" panose="020B0604020202020204" pitchFamily="34" charset="0"/>
            </a:endParaRPr>
          </a:p>
        </p:txBody>
      </p:sp>
      <p:sp>
        <p:nvSpPr>
          <p:cNvPr id="8" name="Номер слайда 7">
            <a:extLst>
              <a:ext uri="{FF2B5EF4-FFF2-40B4-BE49-F238E27FC236}">
                <a16:creationId xmlns:a16="http://schemas.microsoft.com/office/drawing/2014/main" id="{3250160A-08A3-B374-BDAE-2BE6B40756B8}"/>
              </a:ext>
            </a:extLst>
          </p:cNvPr>
          <p:cNvSpPr>
            <a:spLocks noGrp="1"/>
          </p:cNvSpPr>
          <p:nvPr>
            <p:ph type="sldNum" sz="quarter" idx="13"/>
          </p:nvPr>
        </p:nvSpPr>
        <p:spPr/>
        <p:txBody>
          <a:bodyPr/>
          <a:lstStyle/>
          <a:p>
            <a:fld id="{294A09A9-5501-47C1-A89A-A340965A2BE2}" type="slidenum">
              <a:rPr lang="en-US" smtClean="0">
                <a:latin typeface="Arial" panose="020B0604020202020204" pitchFamily="34" charset="0"/>
                <a:cs typeface="Arial" panose="020B0604020202020204" pitchFamily="34" charset="0"/>
              </a:rPr>
              <a:pPr/>
              <a:t>28</a:t>
            </a:fld>
            <a:endParaRPr lang="en-US" dirty="0">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9EF779A5-D3A1-43A6-A6A6-E39463EC3959}"/>
              </a:ext>
            </a:extLst>
          </p:cNvPr>
          <p:cNvGrpSpPr/>
          <p:nvPr/>
        </p:nvGrpSpPr>
        <p:grpSpPr>
          <a:xfrm>
            <a:off x="1155319" y="963802"/>
            <a:ext cx="9525250" cy="5662040"/>
            <a:chOff x="1447711" y="1262110"/>
            <a:chExt cx="8620116" cy="5232959"/>
          </a:xfrm>
        </p:grpSpPr>
        <p:grpSp>
          <p:nvGrpSpPr>
            <p:cNvPr id="50" name="Group 49">
              <a:extLst>
                <a:ext uri="{FF2B5EF4-FFF2-40B4-BE49-F238E27FC236}">
                  <a16:creationId xmlns:a16="http://schemas.microsoft.com/office/drawing/2014/main" id="{3B781E2A-11C6-4BA7-ABBA-5F036AC51F95}"/>
                </a:ext>
              </a:extLst>
            </p:cNvPr>
            <p:cNvGrpSpPr/>
            <p:nvPr/>
          </p:nvGrpSpPr>
          <p:grpSpPr>
            <a:xfrm>
              <a:off x="1447711" y="1262110"/>
              <a:ext cx="8620116" cy="5232959"/>
              <a:chOff x="-209143" y="-689176"/>
              <a:chExt cx="7284836" cy="4542453"/>
            </a:xfrm>
            <a:solidFill>
              <a:schemeClr val="tx1"/>
            </a:solidFill>
          </p:grpSpPr>
          <p:sp>
            <p:nvSpPr>
              <p:cNvPr id="54" name="Oval 53">
                <a:extLst>
                  <a:ext uri="{FF2B5EF4-FFF2-40B4-BE49-F238E27FC236}">
                    <a16:creationId xmlns:a16="http://schemas.microsoft.com/office/drawing/2014/main" id="{79BDC966-4802-480C-85A7-9456BAB3C266}"/>
                  </a:ext>
                </a:extLst>
              </p:cNvPr>
              <p:cNvSpPr/>
              <p:nvPr/>
            </p:nvSpPr>
            <p:spPr>
              <a:xfrm>
                <a:off x="-209143" y="330690"/>
                <a:ext cx="2323855" cy="2286279"/>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2000" b="1" dirty="0">
                    <a:effectLst/>
                    <a:ea typeface="Calibri" panose="020F0502020204030204" pitchFamily="34" charset="0"/>
                  </a:rPr>
                  <a:t>Ո՞վ</a:t>
                </a:r>
              </a:p>
            </p:txBody>
          </p:sp>
          <p:sp>
            <p:nvSpPr>
              <p:cNvPr id="55" name="Oval 54">
                <a:extLst>
                  <a:ext uri="{FF2B5EF4-FFF2-40B4-BE49-F238E27FC236}">
                    <a16:creationId xmlns:a16="http://schemas.microsoft.com/office/drawing/2014/main" id="{9D551EEC-864B-40FF-B647-C08B0F417043}"/>
                  </a:ext>
                </a:extLst>
              </p:cNvPr>
              <p:cNvSpPr/>
              <p:nvPr/>
            </p:nvSpPr>
            <p:spPr>
              <a:xfrm>
                <a:off x="2706275" y="766590"/>
                <a:ext cx="1799589" cy="1772140"/>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4800" b="1" dirty="0">
                    <a:effectLst/>
                    <a:ea typeface="Calibri" panose="020F0502020204030204" pitchFamily="34" charset="0"/>
                  </a:rPr>
                  <a:t>ՈՒԺ</a:t>
                </a:r>
                <a:endParaRPr lang="en-US" sz="2400" dirty="0">
                  <a:effectLst/>
                  <a:ea typeface="Calibri" panose="020F0502020204030204" pitchFamily="34" charset="0"/>
                </a:endParaRPr>
              </a:p>
            </p:txBody>
          </p:sp>
          <p:sp>
            <p:nvSpPr>
              <p:cNvPr id="56" name="Oval 55">
                <a:extLst>
                  <a:ext uri="{FF2B5EF4-FFF2-40B4-BE49-F238E27FC236}">
                    <a16:creationId xmlns:a16="http://schemas.microsoft.com/office/drawing/2014/main" id="{1127A146-E9B4-4CC0-840F-A62640D3704B}"/>
                  </a:ext>
                </a:extLst>
              </p:cNvPr>
              <p:cNvSpPr/>
              <p:nvPr/>
            </p:nvSpPr>
            <p:spPr>
              <a:xfrm>
                <a:off x="4915612" y="-689176"/>
                <a:ext cx="2125372" cy="1980551"/>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2000" b="1" dirty="0">
                    <a:effectLst/>
                    <a:ea typeface="Calibri" panose="020F0502020204030204" pitchFamily="34" charset="0"/>
                  </a:rPr>
                  <a:t>Ինչպիսի՞</a:t>
                </a:r>
              </a:p>
            </p:txBody>
          </p:sp>
          <p:sp>
            <p:nvSpPr>
              <p:cNvPr id="57" name="Oval 56">
                <a:extLst>
                  <a:ext uri="{FF2B5EF4-FFF2-40B4-BE49-F238E27FC236}">
                    <a16:creationId xmlns:a16="http://schemas.microsoft.com/office/drawing/2014/main" id="{6E69CDBB-6082-428F-A519-E04CC97C7D8F}"/>
                  </a:ext>
                </a:extLst>
              </p:cNvPr>
              <p:cNvSpPr/>
              <p:nvPr/>
            </p:nvSpPr>
            <p:spPr>
              <a:xfrm>
                <a:off x="4924720" y="1766635"/>
                <a:ext cx="2150973" cy="2086642"/>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1600" b="1" dirty="0">
                    <a:effectLst/>
                    <a:ea typeface="Calibri" panose="020F0502020204030204" pitchFamily="34" charset="0"/>
                  </a:rPr>
                  <a:t>Ինչպե՞ս է գործում ուժը</a:t>
                </a:r>
              </a:p>
            </p:txBody>
          </p:sp>
        </p:grpSp>
        <p:sp>
          <p:nvSpPr>
            <p:cNvPr id="51" name="Arrow: Right 50">
              <a:extLst>
                <a:ext uri="{FF2B5EF4-FFF2-40B4-BE49-F238E27FC236}">
                  <a16:creationId xmlns:a16="http://schemas.microsoft.com/office/drawing/2014/main" id="{9DB832D7-1BD0-42FB-A6F1-517DDCB5B5D2}"/>
                </a:ext>
              </a:extLst>
            </p:cNvPr>
            <p:cNvSpPr/>
            <p:nvPr/>
          </p:nvSpPr>
          <p:spPr>
            <a:xfrm rot="19906156">
              <a:off x="7015743" y="2922840"/>
              <a:ext cx="490194" cy="476054"/>
            </a:xfrm>
            <a:prstGeom prst="rightArrow">
              <a:avLst/>
            </a:prstGeom>
            <a:solidFill>
              <a:srgbClr val="449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5DB45E75-F274-403C-B802-D74320C4EBBE}"/>
                </a:ext>
              </a:extLst>
            </p:cNvPr>
            <p:cNvSpPr/>
            <p:nvPr/>
          </p:nvSpPr>
          <p:spPr>
            <a:xfrm rot="10800000">
              <a:off x="4319388" y="3721906"/>
              <a:ext cx="490194" cy="476054"/>
            </a:xfrm>
            <a:prstGeom prst="rightArrow">
              <a:avLst/>
            </a:prstGeom>
            <a:solidFill>
              <a:srgbClr val="449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A0F698E9-0412-4F86-B59D-AB200538BE50}"/>
                </a:ext>
              </a:extLst>
            </p:cNvPr>
            <p:cNvSpPr/>
            <p:nvPr/>
          </p:nvSpPr>
          <p:spPr>
            <a:xfrm rot="1758523">
              <a:off x="6971290" y="4500962"/>
              <a:ext cx="490194" cy="476054"/>
            </a:xfrm>
            <a:prstGeom prst="rightArrow">
              <a:avLst/>
            </a:prstGeom>
            <a:solidFill>
              <a:srgbClr val="449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2CDA4725-7728-4F22-A937-039F92DB5150}"/>
              </a:ext>
            </a:extLst>
          </p:cNvPr>
          <p:cNvGrpSpPr/>
          <p:nvPr/>
        </p:nvGrpSpPr>
        <p:grpSpPr>
          <a:xfrm>
            <a:off x="1155319" y="963802"/>
            <a:ext cx="9525250" cy="5662040"/>
            <a:chOff x="1447711" y="1262110"/>
            <a:chExt cx="8620116" cy="5232959"/>
          </a:xfrm>
        </p:grpSpPr>
        <p:grpSp>
          <p:nvGrpSpPr>
            <p:cNvPr id="41" name="Group 40">
              <a:extLst>
                <a:ext uri="{FF2B5EF4-FFF2-40B4-BE49-F238E27FC236}">
                  <a16:creationId xmlns:a16="http://schemas.microsoft.com/office/drawing/2014/main" id="{27908F9A-B1DB-48E2-84F1-9734F381D159}"/>
                </a:ext>
              </a:extLst>
            </p:cNvPr>
            <p:cNvGrpSpPr/>
            <p:nvPr/>
          </p:nvGrpSpPr>
          <p:grpSpPr>
            <a:xfrm>
              <a:off x="1447711" y="1262110"/>
              <a:ext cx="8620116" cy="5232959"/>
              <a:chOff x="-209143" y="-689176"/>
              <a:chExt cx="7284836" cy="4542453"/>
            </a:xfrm>
            <a:solidFill>
              <a:schemeClr val="tx1"/>
            </a:solidFill>
          </p:grpSpPr>
          <p:sp>
            <p:nvSpPr>
              <p:cNvPr id="45" name="Oval 44">
                <a:extLst>
                  <a:ext uri="{FF2B5EF4-FFF2-40B4-BE49-F238E27FC236}">
                    <a16:creationId xmlns:a16="http://schemas.microsoft.com/office/drawing/2014/main" id="{B4665EF9-2B55-413F-AF5F-126D16931FEE}"/>
                  </a:ext>
                </a:extLst>
              </p:cNvPr>
              <p:cNvSpPr/>
              <p:nvPr/>
            </p:nvSpPr>
            <p:spPr>
              <a:xfrm>
                <a:off x="-209143" y="330690"/>
                <a:ext cx="2323855" cy="2286279"/>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2000" b="1" dirty="0">
                    <a:effectLst/>
                    <a:ea typeface="Calibri" panose="020F0502020204030204" pitchFamily="34" charset="0"/>
                  </a:rPr>
                  <a:t>Ո՞վ</a:t>
                </a:r>
              </a:p>
              <a:p>
                <a:pPr algn="ctr"/>
                <a:r>
                  <a:rPr lang="hy-AM" sz="1600" dirty="0">
                    <a:effectLst/>
                    <a:latin typeface="Calibri" panose="020F0502020204030204" pitchFamily="34" charset="0"/>
                    <a:ea typeface="Calibri" panose="020F0502020204030204" pitchFamily="34" charset="0"/>
                  </a:rPr>
                  <a:t>Քաղաքական գործիչներ</a:t>
                </a:r>
                <a:endParaRPr lang="en-US" sz="1600" dirty="0">
                  <a:effectLst/>
                  <a:latin typeface="Calibri" panose="020F0502020204030204" pitchFamily="34" charset="0"/>
                  <a:ea typeface="Calibri" panose="020F0502020204030204" pitchFamily="34" charset="0"/>
                </a:endParaRPr>
              </a:p>
              <a:p>
                <a:pPr algn="ctr"/>
                <a:r>
                  <a:rPr lang="hy-AM" sz="1600" dirty="0">
                    <a:effectLst/>
                    <a:latin typeface="Calibri" panose="020F0502020204030204" pitchFamily="34" charset="0"/>
                    <a:ea typeface="Calibri" panose="020F0502020204030204" pitchFamily="34" charset="0"/>
                  </a:rPr>
                  <a:t>Երեխաներ</a:t>
                </a:r>
                <a:endParaRPr lang="en-US" sz="1600" dirty="0">
                  <a:effectLst/>
                  <a:latin typeface="Calibri" panose="020F0502020204030204" pitchFamily="34" charset="0"/>
                  <a:ea typeface="Calibri" panose="020F0502020204030204" pitchFamily="34" charset="0"/>
                </a:endParaRPr>
              </a:p>
              <a:p>
                <a:pPr algn="ctr"/>
                <a:r>
                  <a:rPr lang="hy-AM" sz="1600" dirty="0">
                    <a:effectLst/>
                    <a:latin typeface="Calibri" panose="020F0502020204030204" pitchFamily="34" charset="0"/>
                    <a:ea typeface="Calibri" panose="020F0502020204030204" pitchFamily="34" charset="0"/>
                  </a:rPr>
                  <a:t>Լրատվամիջոցներ</a:t>
                </a:r>
                <a:endParaRPr lang="en-US" sz="1600" dirty="0">
                  <a:effectLst/>
                  <a:latin typeface="Calibri" panose="020F0502020204030204" pitchFamily="34" charset="0"/>
                  <a:ea typeface="Calibri" panose="020F0502020204030204" pitchFamily="34" charset="0"/>
                </a:endParaRPr>
              </a:p>
              <a:p>
                <a:pPr algn="ctr"/>
                <a:r>
                  <a:rPr lang="hy-AM" sz="1600" dirty="0">
                    <a:effectLst/>
                    <a:latin typeface="Calibri" panose="020F0502020204030204" pitchFamily="34" charset="0"/>
                    <a:ea typeface="Calibri" panose="020F0502020204030204" pitchFamily="34" charset="0"/>
                  </a:rPr>
                  <a:t>Կրթական ոլորտի ներկայացուցիչներ</a:t>
                </a:r>
              </a:p>
              <a:p>
                <a:pPr algn="ctr"/>
                <a:r>
                  <a:rPr lang="hy-AM" sz="1600" dirty="0">
                    <a:latin typeface="Calibri" panose="020F0502020204030204" pitchFamily="34" charset="0"/>
                    <a:ea typeface="Calibri" panose="020F0502020204030204" pitchFamily="34" charset="0"/>
                  </a:rPr>
                  <a:t>Ուսուցիչներ </a:t>
                </a:r>
              </a:p>
              <a:p>
                <a:pPr algn="ctr"/>
                <a:r>
                  <a:rPr lang="hy-AM" sz="1600" dirty="0">
                    <a:effectLst/>
                    <a:latin typeface="Calibri" panose="020F0502020204030204" pitchFamily="34" charset="0"/>
                    <a:ea typeface="Calibri" panose="020F0502020204030204" pitchFamily="34" charset="0"/>
                  </a:rPr>
                  <a:t>Համայնք</a:t>
                </a:r>
                <a:endParaRPr lang="en-US" sz="2000" dirty="0">
                  <a:effectLst/>
                  <a:ea typeface="Calibri" panose="020F0502020204030204" pitchFamily="34" charset="0"/>
                </a:endParaRPr>
              </a:p>
            </p:txBody>
          </p:sp>
          <p:sp>
            <p:nvSpPr>
              <p:cNvPr id="46" name="Oval 45">
                <a:extLst>
                  <a:ext uri="{FF2B5EF4-FFF2-40B4-BE49-F238E27FC236}">
                    <a16:creationId xmlns:a16="http://schemas.microsoft.com/office/drawing/2014/main" id="{2FFAA3D8-6844-48DD-89D1-8DFEF6497B9C}"/>
                  </a:ext>
                </a:extLst>
              </p:cNvPr>
              <p:cNvSpPr/>
              <p:nvPr/>
            </p:nvSpPr>
            <p:spPr>
              <a:xfrm>
                <a:off x="2706275" y="766590"/>
                <a:ext cx="1799589" cy="1772140"/>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4800" b="1" dirty="0">
                    <a:effectLst/>
                    <a:ea typeface="Calibri" panose="020F0502020204030204" pitchFamily="34" charset="0"/>
                  </a:rPr>
                  <a:t>ՈՒԺ</a:t>
                </a:r>
                <a:endParaRPr lang="en-US" sz="2400" dirty="0">
                  <a:effectLst/>
                  <a:ea typeface="Calibri" panose="020F0502020204030204" pitchFamily="34" charset="0"/>
                </a:endParaRPr>
              </a:p>
            </p:txBody>
          </p:sp>
          <p:sp>
            <p:nvSpPr>
              <p:cNvPr id="47" name="Oval 46">
                <a:extLst>
                  <a:ext uri="{FF2B5EF4-FFF2-40B4-BE49-F238E27FC236}">
                    <a16:creationId xmlns:a16="http://schemas.microsoft.com/office/drawing/2014/main" id="{A17F4A37-4C79-4855-8BC5-37B76A1D2064}"/>
                  </a:ext>
                </a:extLst>
              </p:cNvPr>
              <p:cNvSpPr/>
              <p:nvPr/>
            </p:nvSpPr>
            <p:spPr>
              <a:xfrm>
                <a:off x="4915612" y="-689176"/>
                <a:ext cx="2125372" cy="1980551"/>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2000" b="1" dirty="0">
                    <a:effectLst/>
                    <a:ea typeface="Calibri" panose="020F0502020204030204" pitchFamily="34" charset="0"/>
                  </a:rPr>
                  <a:t>Ինչպիսի՞</a:t>
                </a:r>
              </a:p>
              <a:p>
                <a:pPr algn="ctr"/>
                <a:r>
                  <a:rPr lang="hy-AM" sz="1600" b="0" i="0" u="none" strike="noStrike" baseline="0" dirty="0">
                    <a:latin typeface="Montserratarm-Medium"/>
                  </a:rPr>
                  <a:t>Օրինակ</a:t>
                </a:r>
              </a:p>
              <a:p>
                <a:pPr algn="ctr"/>
                <a:r>
                  <a:rPr lang="hy-AM" sz="1600" b="0" i="0" u="none" strike="noStrike" baseline="0" dirty="0">
                    <a:latin typeface="Montserratarm-Medium"/>
                  </a:rPr>
                  <a:t>Հասակակից</a:t>
                </a:r>
              </a:p>
              <a:p>
                <a:pPr algn="ctr"/>
                <a:r>
                  <a:rPr lang="hy-AM" sz="1600" b="0" i="0" u="none" strike="noStrike" baseline="0" dirty="0">
                    <a:latin typeface="Montserratarm-Medium"/>
                  </a:rPr>
                  <a:t>Ցանցային</a:t>
                </a:r>
              </a:p>
              <a:p>
                <a:pPr algn="ctr"/>
                <a:r>
                  <a:rPr lang="hy-AM" sz="1600" b="0" i="0" u="none" strike="noStrike" baseline="0" dirty="0">
                    <a:latin typeface="Montserratarm-Medium"/>
                  </a:rPr>
                  <a:t>Ընկերական</a:t>
                </a:r>
              </a:p>
              <a:p>
                <a:pPr algn="ctr"/>
                <a:r>
                  <a:rPr lang="hy-AM" sz="1600" b="0" i="0" u="none" strike="noStrike" baseline="0" dirty="0">
                    <a:latin typeface="Montserratarm-Medium"/>
                  </a:rPr>
                  <a:t>Համոզմունքային</a:t>
                </a:r>
              </a:p>
              <a:p>
                <a:pPr algn="ctr"/>
                <a:r>
                  <a:rPr lang="hy-AM" sz="1600" b="0" i="0" u="none" strike="noStrike" baseline="0" dirty="0">
                    <a:latin typeface="Montserratarm-Medium"/>
                  </a:rPr>
                  <a:t>Փորձագիտական</a:t>
                </a:r>
                <a:endParaRPr lang="en-US" dirty="0">
                  <a:effectLst/>
                  <a:ea typeface="Calibri" panose="020F0502020204030204" pitchFamily="34" charset="0"/>
                </a:endParaRPr>
              </a:p>
            </p:txBody>
          </p:sp>
          <p:sp>
            <p:nvSpPr>
              <p:cNvPr id="48" name="Oval 47">
                <a:extLst>
                  <a:ext uri="{FF2B5EF4-FFF2-40B4-BE49-F238E27FC236}">
                    <a16:creationId xmlns:a16="http://schemas.microsoft.com/office/drawing/2014/main" id="{8742C5FB-BFD0-4BAE-BDC6-1DFC3B3603DD}"/>
                  </a:ext>
                </a:extLst>
              </p:cNvPr>
              <p:cNvSpPr/>
              <p:nvPr/>
            </p:nvSpPr>
            <p:spPr>
              <a:xfrm>
                <a:off x="4924720" y="1766635"/>
                <a:ext cx="2150973" cy="2086642"/>
              </a:xfrm>
              <a:prstGeom prst="ellipse">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hy-AM" sz="1600" b="1" dirty="0">
                    <a:effectLst/>
                    <a:ea typeface="Calibri" panose="020F0502020204030204" pitchFamily="34" charset="0"/>
                  </a:rPr>
                  <a:t>Ինչպե՞ս է գործում ուժը</a:t>
                </a:r>
              </a:p>
              <a:p>
                <a:pPr algn="ctr"/>
                <a:r>
                  <a:rPr lang="hy-AM" sz="1200" b="1" dirty="0">
                    <a:effectLst/>
                    <a:latin typeface="Calibri" panose="020F0502020204030204" pitchFamily="34" charset="0"/>
                    <a:ea typeface="Calibri" panose="020F0502020204030204" pitchFamily="34" charset="0"/>
                  </a:rPr>
                  <a:t>Ձեռնպահ մնալով քվեարկելուց, Բուլինգի միջոցով</a:t>
                </a:r>
                <a:endParaRPr lang="en-US" sz="1200" dirty="0">
                  <a:effectLst/>
                  <a:latin typeface="Calibri" panose="020F0502020204030204" pitchFamily="34" charset="0"/>
                  <a:ea typeface="Calibri" panose="020F0502020204030204" pitchFamily="34" charset="0"/>
                </a:endParaRPr>
              </a:p>
              <a:p>
                <a:pPr algn="ctr"/>
                <a:r>
                  <a:rPr lang="hy-AM" sz="1200" b="1" dirty="0">
                    <a:effectLst/>
                    <a:latin typeface="Calibri" panose="020F0502020204030204" pitchFamily="34" charset="0"/>
                    <a:ea typeface="Calibri" panose="020F0502020204030204" pitchFamily="34" charset="0"/>
                  </a:rPr>
                  <a:t>Ռեսուրսներ ձեռք բերելով դպրոցների համար</a:t>
                </a:r>
                <a:endParaRPr lang="en-US" sz="1200" dirty="0">
                  <a:effectLst/>
                  <a:latin typeface="Calibri" panose="020F0502020204030204" pitchFamily="34" charset="0"/>
                  <a:ea typeface="Calibri" panose="020F0502020204030204" pitchFamily="34" charset="0"/>
                </a:endParaRPr>
              </a:p>
              <a:p>
                <a:pPr algn="ctr"/>
                <a:r>
                  <a:rPr lang="hy-AM" sz="1200" b="1" dirty="0">
                    <a:effectLst/>
                    <a:latin typeface="Calibri" panose="020F0502020204030204" pitchFamily="34" charset="0"/>
                    <a:ea typeface="Calibri" panose="020F0502020204030204" pitchFamily="34" charset="0"/>
                  </a:rPr>
                  <a:t>Աշխատելով դրական փոփոխությունների համար</a:t>
                </a:r>
                <a:endParaRPr lang="en-US" sz="1200" dirty="0">
                  <a:effectLst/>
                  <a:latin typeface="Calibri" panose="020F0502020204030204" pitchFamily="34" charset="0"/>
                  <a:ea typeface="Calibri" panose="020F0502020204030204" pitchFamily="34" charset="0"/>
                </a:endParaRPr>
              </a:p>
              <a:p>
                <a:pPr algn="ctr"/>
                <a:r>
                  <a:rPr lang="hy-AM" sz="1200" b="1" dirty="0">
                    <a:effectLst/>
                    <a:latin typeface="Calibri" panose="020F0502020204030204" pitchFamily="34" charset="0"/>
                    <a:ea typeface="Calibri" panose="020F0502020204030204" pitchFamily="34" charset="0"/>
                  </a:rPr>
                  <a:t>պաշտպանվելով</a:t>
                </a:r>
                <a:endParaRPr lang="en-US" sz="1200" dirty="0">
                  <a:effectLst/>
                  <a:ea typeface="Calibri" panose="020F0502020204030204" pitchFamily="34" charset="0"/>
                </a:endParaRPr>
              </a:p>
            </p:txBody>
          </p:sp>
        </p:grpSp>
        <p:sp>
          <p:nvSpPr>
            <p:cNvPr id="42" name="Arrow: Right 41">
              <a:extLst>
                <a:ext uri="{FF2B5EF4-FFF2-40B4-BE49-F238E27FC236}">
                  <a16:creationId xmlns:a16="http://schemas.microsoft.com/office/drawing/2014/main" id="{6EE18C97-F903-416E-8CC6-9802599A046C}"/>
                </a:ext>
              </a:extLst>
            </p:cNvPr>
            <p:cNvSpPr/>
            <p:nvPr/>
          </p:nvSpPr>
          <p:spPr>
            <a:xfrm rot="19906156">
              <a:off x="7015743" y="2922840"/>
              <a:ext cx="490194" cy="476054"/>
            </a:xfrm>
            <a:prstGeom prst="rightArrow">
              <a:avLst/>
            </a:prstGeom>
            <a:solidFill>
              <a:srgbClr val="449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445D7DB7-7413-41B3-B061-1FD4A09E44E6}"/>
                </a:ext>
              </a:extLst>
            </p:cNvPr>
            <p:cNvSpPr/>
            <p:nvPr/>
          </p:nvSpPr>
          <p:spPr>
            <a:xfrm rot="10800000">
              <a:off x="4319388" y="3721906"/>
              <a:ext cx="490194" cy="476054"/>
            </a:xfrm>
            <a:prstGeom prst="rightArrow">
              <a:avLst/>
            </a:prstGeom>
            <a:solidFill>
              <a:srgbClr val="449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9B293B23-1EEB-446A-B437-0CE5F552BF9A}"/>
                </a:ext>
              </a:extLst>
            </p:cNvPr>
            <p:cNvSpPr/>
            <p:nvPr/>
          </p:nvSpPr>
          <p:spPr>
            <a:xfrm rot="1758523">
              <a:off x="6971290" y="4500962"/>
              <a:ext cx="490194" cy="476054"/>
            </a:xfrm>
            <a:prstGeom prst="rightArrow">
              <a:avLst/>
            </a:prstGeom>
            <a:solidFill>
              <a:srgbClr val="449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C78C801D-DE7B-46D4-AEB6-78525C8A6116}"/>
              </a:ext>
            </a:extLst>
          </p:cNvPr>
          <p:cNvSpPr txBox="1"/>
          <p:nvPr/>
        </p:nvSpPr>
        <p:spPr>
          <a:xfrm>
            <a:off x="9882902" y="48238"/>
            <a:ext cx="2198451" cy="646331"/>
          </a:xfrm>
          <a:prstGeom prst="rect">
            <a:avLst/>
          </a:prstGeom>
          <a:solidFill>
            <a:schemeClr val="tx1"/>
          </a:solidFill>
        </p:spPr>
        <p:txBody>
          <a:bodyPr wrap="square">
            <a:spAutoFit/>
          </a:bodyPr>
          <a:lstStyle/>
          <a:p>
            <a:r>
              <a:rPr lang="hy-AM" sz="1800" b="1" dirty="0">
                <a:solidFill>
                  <a:schemeClr val="bg1"/>
                </a:solidFill>
                <a:latin typeface="Arial" panose="020B0604020202020204" pitchFamily="34" charset="0"/>
                <a:cs typeface="Arial" panose="020B0604020202020204" pitchFamily="34" charset="0"/>
              </a:rPr>
              <a:t>Վարժություն 4․2 </a:t>
            </a:r>
          </a:p>
          <a:p>
            <a:r>
              <a:rPr lang="hy-AM" sz="1800" b="1" dirty="0">
                <a:solidFill>
                  <a:schemeClr val="bg1"/>
                </a:solidFill>
                <a:latin typeface="Arial" panose="020B0604020202020204" pitchFamily="34" charset="0"/>
                <a:cs typeface="Arial" panose="020B0604020202020204" pitchFamily="34" charset="0"/>
              </a:rPr>
              <a:t>(10 րոպե</a:t>
            </a:r>
            <a:r>
              <a:rPr lang="hy-AM" sz="1800" b="1" i="0" u="none" strike="noStrike" baseline="0" dirty="0">
                <a:solidFill>
                  <a:srgbClr val="000000"/>
                </a:solidFill>
                <a:latin typeface="Arial" panose="020B0604020202020204" pitchFamily="34" charset="0"/>
                <a:cs typeface="Arial" panose="020B0604020202020204" pitchFamily="34" charset="0"/>
              </a:rPr>
              <a:t>)</a:t>
            </a:r>
            <a:endParaRPr lang="en-US" b="1" dirty="0"/>
          </a:p>
        </p:txBody>
      </p:sp>
    </p:spTree>
    <p:extLst>
      <p:ext uri="{BB962C8B-B14F-4D97-AF65-F5344CB8AC3E}">
        <p14:creationId xmlns:p14="http://schemas.microsoft.com/office/powerpoint/2010/main" val="263499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40E383F-4E1A-4B55-97C9-CC83A70AD33D}"/>
              </a:ext>
            </a:extLst>
          </p:cNvPr>
          <p:cNvSpPr>
            <a:spLocks noGrp="1"/>
          </p:cNvSpPr>
          <p:nvPr>
            <p:ph type="sldNum" sz="quarter" idx="16"/>
          </p:nvPr>
        </p:nvSpPr>
        <p:spPr/>
        <p:txBody>
          <a:bodyPr/>
          <a:lstStyle/>
          <a:p>
            <a:fld id="{294A09A9-5501-47C1-A89A-A340965A2BE2}" type="slidenum">
              <a:rPr lang="en-US" smtClean="0"/>
              <a:pPr/>
              <a:t>29</a:t>
            </a:fld>
            <a:endParaRPr lang="en-US" dirty="0">
              <a:latin typeface="+mn-lt"/>
            </a:endParaRPr>
          </a:p>
        </p:txBody>
      </p:sp>
      <p:sp>
        <p:nvSpPr>
          <p:cNvPr id="9" name="Заголовок 1">
            <a:extLst>
              <a:ext uri="{FF2B5EF4-FFF2-40B4-BE49-F238E27FC236}">
                <a16:creationId xmlns:a16="http://schemas.microsoft.com/office/drawing/2014/main" id="{7CF03CD5-1DC3-437C-9306-C6DA1A321FAC}"/>
              </a:ext>
            </a:extLst>
          </p:cNvPr>
          <p:cNvSpPr txBox="1">
            <a:spLocks/>
          </p:cNvSpPr>
          <p:nvPr/>
        </p:nvSpPr>
        <p:spPr>
          <a:xfrm>
            <a:off x="1494790" y="66878"/>
            <a:ext cx="10306207" cy="91780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y-AM" sz="2800" dirty="0">
                <a:solidFill>
                  <a:schemeClr val="accent1">
                    <a:lumMod val="50000"/>
                  </a:schemeClr>
                </a:solidFill>
                <a:latin typeface="Arial" panose="020B0604020202020204" pitchFamily="34" charset="0"/>
                <a:cs typeface="Arial" panose="020B0604020202020204" pitchFamily="34" charset="0"/>
              </a:rPr>
              <a:t>ՀԵՂԻՆԱԿՈՒԹՅԱՆ/ԱԶԴԵՑՈՒԹՅԱՆ ԱՂԲՅՈՒՐՆԵՐ</a:t>
            </a:r>
            <a:endParaRPr lang="ru-RU" sz="2800" dirty="0"/>
          </a:p>
        </p:txBody>
      </p:sp>
      <p:sp>
        <p:nvSpPr>
          <p:cNvPr id="10" name="TextBox 9">
            <a:extLst>
              <a:ext uri="{FF2B5EF4-FFF2-40B4-BE49-F238E27FC236}">
                <a16:creationId xmlns:a16="http://schemas.microsoft.com/office/drawing/2014/main" id="{3A90647F-886D-4C5B-8096-9468955A4DFD}"/>
              </a:ext>
            </a:extLst>
          </p:cNvPr>
          <p:cNvSpPr txBox="1"/>
          <p:nvPr/>
        </p:nvSpPr>
        <p:spPr>
          <a:xfrm>
            <a:off x="971550" y="1453956"/>
            <a:ext cx="8681545" cy="2534027"/>
          </a:xfrm>
          <a:prstGeom prst="rect">
            <a:avLst/>
          </a:prstGeom>
          <a:solidFill>
            <a:schemeClr val="tx1"/>
          </a:solidFill>
        </p:spPr>
        <p:txBody>
          <a:bodyPr wrap="square">
            <a:spAutoFit/>
          </a:bodyPr>
          <a:lstStyle/>
          <a:p>
            <a:pPr marL="536575" indent="-342900" algn="l">
              <a:lnSpc>
                <a:spcPct val="150000"/>
              </a:lnSpc>
              <a:buClr>
                <a:schemeClr val="accent3"/>
              </a:buClr>
              <a:buFont typeface="Wingdings" panose="05000000000000000000" pitchFamily="2" charset="2"/>
              <a:buChar char="§"/>
            </a:pPr>
            <a:r>
              <a:rPr lang="hy-AM" sz="1800" b="0" i="0" strike="noStrike" baseline="0" dirty="0">
                <a:solidFill>
                  <a:schemeClr val="bg1"/>
                </a:solidFill>
                <a:latin typeface="Arial" panose="020B0604020202020204" pitchFamily="34" charset="0"/>
                <a:cs typeface="Arial" panose="020B0604020202020204" pitchFamily="34" charset="0"/>
              </a:rPr>
              <a:t>Հարկադրման ուժ/հեղինակություն</a:t>
            </a:r>
          </a:p>
          <a:p>
            <a:pPr marL="536575" indent="-342900" algn="l">
              <a:lnSpc>
                <a:spcPct val="150000"/>
              </a:lnSpc>
              <a:buClr>
                <a:schemeClr val="accent3"/>
              </a:buClr>
              <a:buFont typeface="Wingdings" panose="05000000000000000000" pitchFamily="2" charset="2"/>
              <a:buChar char="§"/>
            </a:pPr>
            <a:r>
              <a:rPr lang="hy-AM" sz="1800" b="0" i="0" strike="noStrike" baseline="0" dirty="0">
                <a:solidFill>
                  <a:schemeClr val="bg1"/>
                </a:solidFill>
                <a:latin typeface="Arial" panose="020B0604020202020204" pitchFamily="34" charset="0"/>
                <a:cs typeface="Arial" panose="020B0604020202020204" pitchFamily="34" charset="0"/>
              </a:rPr>
              <a:t>Ռեֆերենտ ուժ</a:t>
            </a:r>
          </a:p>
          <a:p>
            <a:pPr marL="536575" indent="-342900" algn="l">
              <a:lnSpc>
                <a:spcPct val="150000"/>
              </a:lnSpc>
              <a:buClr>
                <a:schemeClr val="accent3"/>
              </a:buClr>
              <a:buFont typeface="Wingdings" panose="05000000000000000000" pitchFamily="2" charset="2"/>
              <a:buChar char="§"/>
            </a:pPr>
            <a:r>
              <a:rPr lang="hy-AM" sz="1800" b="0" i="0" strike="noStrike" baseline="0" dirty="0">
                <a:solidFill>
                  <a:schemeClr val="bg1"/>
                </a:solidFill>
                <a:latin typeface="Arial" panose="020B0604020202020204" pitchFamily="34" charset="0"/>
                <a:cs typeface="Arial" panose="020B0604020202020204" pitchFamily="34" charset="0"/>
              </a:rPr>
              <a:t>Ինստիտուցիոնալ հեղինակություն</a:t>
            </a:r>
          </a:p>
          <a:p>
            <a:pPr marL="536575" indent="-342900" algn="l">
              <a:lnSpc>
                <a:spcPct val="150000"/>
              </a:lnSpc>
              <a:buClr>
                <a:schemeClr val="accent3"/>
              </a:buClr>
              <a:buFont typeface="Wingdings" panose="05000000000000000000" pitchFamily="2" charset="2"/>
              <a:buChar char="§"/>
            </a:pPr>
            <a:r>
              <a:rPr lang="hy-AM" sz="1800" b="0" i="0" strike="noStrike" baseline="0" dirty="0">
                <a:solidFill>
                  <a:schemeClr val="bg1"/>
                </a:solidFill>
                <a:latin typeface="Arial" panose="020B0604020202020204" pitchFamily="34" charset="0"/>
                <a:cs typeface="Arial" panose="020B0604020202020204" pitchFamily="34" charset="0"/>
              </a:rPr>
              <a:t>Սիմվոլիկ հեղինակություն</a:t>
            </a:r>
          </a:p>
          <a:p>
            <a:pPr marL="536575" indent="-342900" algn="l">
              <a:lnSpc>
                <a:spcPct val="150000"/>
              </a:lnSpc>
              <a:buClr>
                <a:schemeClr val="accent3"/>
              </a:buClr>
              <a:buFont typeface="Wingdings" panose="05000000000000000000" pitchFamily="2" charset="2"/>
              <a:buChar char="§"/>
            </a:pPr>
            <a:r>
              <a:rPr lang="hy-AM" sz="1800" b="0" i="0" strike="noStrike" baseline="0" dirty="0">
                <a:solidFill>
                  <a:schemeClr val="bg1"/>
                </a:solidFill>
                <a:latin typeface="Arial" panose="020B0604020202020204" pitchFamily="34" charset="0"/>
                <a:cs typeface="Arial" panose="020B0604020202020204" pitchFamily="34" charset="0"/>
              </a:rPr>
              <a:t>Հարաբերությունների / ծանոթության ուժ</a:t>
            </a:r>
          </a:p>
          <a:p>
            <a:pPr marL="536575" indent="-342900" algn="l">
              <a:lnSpc>
                <a:spcPct val="150000"/>
              </a:lnSpc>
              <a:buClr>
                <a:schemeClr val="accent3"/>
              </a:buClr>
              <a:buFont typeface="Wingdings" panose="05000000000000000000" pitchFamily="2" charset="2"/>
              <a:buChar char="§"/>
            </a:pPr>
            <a:r>
              <a:rPr lang="hy-AM" sz="1800" b="0" i="0" strike="noStrike" baseline="0" dirty="0">
                <a:solidFill>
                  <a:schemeClr val="bg1"/>
                </a:solidFill>
                <a:latin typeface="Arial" panose="020B0604020202020204" pitchFamily="34" charset="0"/>
                <a:cs typeface="Arial" panose="020B0604020202020204" pitchFamily="34" charset="0"/>
              </a:rPr>
              <a:t>Մասնագիտական ազդեցություն / հեղինակություն</a:t>
            </a:r>
          </a:p>
        </p:txBody>
      </p:sp>
      <p:sp>
        <p:nvSpPr>
          <p:cNvPr id="11" name="TextBox 10">
            <a:extLst>
              <a:ext uri="{FF2B5EF4-FFF2-40B4-BE49-F238E27FC236}">
                <a16:creationId xmlns:a16="http://schemas.microsoft.com/office/drawing/2014/main" id="{C60FE073-A455-4164-ABB1-546286254E1D}"/>
              </a:ext>
            </a:extLst>
          </p:cNvPr>
          <p:cNvSpPr txBox="1"/>
          <p:nvPr/>
        </p:nvSpPr>
        <p:spPr>
          <a:xfrm>
            <a:off x="5559972" y="4062248"/>
            <a:ext cx="5496910" cy="2534027"/>
          </a:xfrm>
          <a:prstGeom prst="rect">
            <a:avLst/>
          </a:prstGeom>
          <a:noFill/>
        </p:spPr>
        <p:txBody>
          <a:bodyPr wrap="square">
            <a:spAutoFit/>
          </a:bodyPr>
          <a:lstStyle/>
          <a:p>
            <a:pPr marL="536575" indent="-342900">
              <a:lnSpc>
                <a:spcPct val="150000"/>
              </a:lnSpc>
              <a:buClr>
                <a:schemeClr val="accent3"/>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Ինստիտուցիոնալ ազդեցությու</a:t>
            </a:r>
            <a:r>
              <a:rPr lang="ru-RU" dirty="0">
                <a:solidFill>
                  <a:schemeClr val="bg1"/>
                </a:solidFill>
                <a:latin typeface="Arial" panose="020B0604020202020204" pitchFamily="34" charset="0"/>
                <a:cs typeface="Arial" panose="020B0604020202020204" pitchFamily="34" charset="0"/>
              </a:rPr>
              <a:t>ն</a:t>
            </a:r>
            <a:endParaRPr lang="hy-AM" dirty="0">
              <a:solidFill>
                <a:schemeClr val="bg1"/>
              </a:solidFill>
              <a:latin typeface="Arial" panose="020B0604020202020204" pitchFamily="34" charset="0"/>
              <a:cs typeface="Arial" panose="020B0604020202020204" pitchFamily="34" charset="0"/>
            </a:endParaRPr>
          </a:p>
          <a:p>
            <a:pPr marL="536575" indent="-342900">
              <a:lnSpc>
                <a:spcPct val="150000"/>
              </a:lnSpc>
              <a:buClr>
                <a:schemeClr val="accent3"/>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Պարգևատրման ուժ</a:t>
            </a:r>
          </a:p>
          <a:p>
            <a:pPr marL="536575" indent="-342900">
              <a:lnSpc>
                <a:spcPct val="150000"/>
              </a:lnSpc>
              <a:buClr>
                <a:schemeClr val="accent3"/>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Օրինական ուժ</a:t>
            </a:r>
          </a:p>
          <a:p>
            <a:pPr marL="536575" indent="-342900">
              <a:lnSpc>
                <a:spcPct val="150000"/>
              </a:lnSpc>
              <a:buClr>
                <a:schemeClr val="accent3"/>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Հավաքական ուժ</a:t>
            </a:r>
          </a:p>
          <a:p>
            <a:pPr marL="536575" indent="-342900">
              <a:lnSpc>
                <a:spcPct val="150000"/>
              </a:lnSpc>
              <a:buClr>
                <a:schemeClr val="accent3"/>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Համոզելու զորություն</a:t>
            </a:r>
          </a:p>
          <a:p>
            <a:pPr marL="536575" indent="-342900">
              <a:lnSpc>
                <a:spcPct val="150000"/>
              </a:lnSpc>
              <a:buClr>
                <a:schemeClr val="accent3"/>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Առաջնորդելու զորություն</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81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42681" y="279550"/>
            <a:ext cx="6718822" cy="610863"/>
          </a:xfrm>
        </p:spPr>
        <p:txBody>
          <a:bodyPr>
            <a:normAutofit/>
          </a:bodyPr>
          <a:lstStyle/>
          <a:p>
            <a:r>
              <a:rPr lang="hy-AM" sz="2800" dirty="0">
                <a:solidFill>
                  <a:schemeClr val="accent1">
                    <a:lumMod val="50000"/>
                  </a:schemeClr>
                </a:solidFill>
                <a:latin typeface="Arial" panose="020B0604020202020204" pitchFamily="34" charset="0"/>
                <a:cs typeface="Arial" panose="020B0604020202020204" pitchFamily="34" charset="0"/>
              </a:rPr>
              <a:t>ՄՈԴՈՒԼԻ ՆՊԱՏԱԿՆԵՐԸ</a:t>
            </a:r>
            <a:endParaRPr lang="en-US" sz="2800"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42681" y="1135131"/>
            <a:ext cx="6419262" cy="397276"/>
          </a:xfrm>
        </p:spPr>
        <p:txBody>
          <a:bodyPr/>
          <a:lstStyle/>
          <a:p>
            <a:r>
              <a:rPr lang="hy-AM" dirty="0">
                <a:solidFill>
                  <a:srgbClr val="0070C0"/>
                </a:solidFill>
                <a:latin typeface="Arial" panose="020B0604020202020204" pitchFamily="34" charset="0"/>
                <a:cs typeface="Arial" panose="020B0604020202020204" pitchFamily="34" charset="0"/>
              </a:rPr>
              <a:t>ԴԱՍԸՆԹԱՑԻ ԱՎԱՐՏԻՆ ՄԱՍՆԱԿԻՑՆԵՐԸ ԿԿԱՐՈՂԱՆԱՆ՝</a:t>
            </a:r>
            <a:endParaRPr lang="en-US" dirty="0">
              <a:solidFill>
                <a:srgbClr val="0070C0"/>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276955" y="6466787"/>
            <a:ext cx="523240" cy="191324"/>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3</a:t>
            </a:fld>
            <a:endParaRPr lang="en-US"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4360AC-F10F-4248-A2F6-1F51A572E88E}"/>
              </a:ext>
            </a:extLst>
          </p:cNvPr>
          <p:cNvSpPr txBox="1"/>
          <p:nvPr/>
        </p:nvSpPr>
        <p:spPr>
          <a:xfrm>
            <a:off x="942681" y="1597990"/>
            <a:ext cx="10563379" cy="4524315"/>
          </a:xfrm>
          <a:prstGeom prst="rect">
            <a:avLst/>
          </a:prstGeom>
          <a:solidFill>
            <a:schemeClr val="tx1"/>
          </a:solidFill>
          <a:ln>
            <a:solidFill>
              <a:schemeClr val="tx1"/>
            </a:solidFill>
          </a:ln>
        </p:spPr>
        <p:txBody>
          <a:bodyPr wrap="square">
            <a:spAutoFit/>
          </a:bodyPr>
          <a:lstStyle/>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Մտածել իրենց և իրենց աշակերտների բազմազան ինքնության և այդ ինքնության ազդեցության մասին իրենց ուսուցչական գործունեության փորձի և աշակերտների ուսումնական միջավայրի մասին: </a:t>
            </a:r>
          </a:p>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Քննարկել և դրսևորել ըմբռնում կրթության բնագավառում բազմազանության, արդարության և ներառման մասին: </a:t>
            </a:r>
          </a:p>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Քննադատաբար ուսումնասիրել սեփական համոզմունքները, վերաբերմունքն ու նախապաշարմունքը կյանքի դժվարին իրավիճակում հայտնված մարդկանց և մշակույթների վերաբերյալ: </a:t>
            </a:r>
          </a:p>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Ձեռք բերել մշակութային սահմաններից դուրս արդյունավետ կերպով հաղորդակցվելու և աշխատելու հմտություն: </a:t>
            </a:r>
          </a:p>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Նկարագրել, թե տարբեր հաստատություններն ու կառույցներն ինչպես են ստեղծում և պահպանում սոցիալական, տնտեսական և քաղաքական անհավասարություն: </a:t>
            </a:r>
          </a:p>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Կիրառել ներառման գծով նոր հմտություններն ու առաջավոր փորձից ստացած գիտելիքներն իրենց դասարանական պրակտիկայում:</a:t>
            </a:r>
          </a:p>
          <a:p>
            <a:pPr marL="285750" indent="-285750" algn="just">
              <a:buClr>
                <a:srgbClr val="007DDA"/>
              </a:buClr>
              <a:buFont typeface="Wingdings" panose="05000000000000000000" pitchFamily="2" charset="2"/>
              <a:buChar char="§"/>
            </a:pPr>
            <a:r>
              <a:rPr lang="hy-AM" dirty="0">
                <a:solidFill>
                  <a:schemeClr val="bg1"/>
                </a:solidFill>
                <a:latin typeface="Arial" panose="020B0604020202020204" pitchFamily="34" charset="0"/>
                <a:cs typeface="Arial" panose="020B0604020202020204" pitchFamily="34" charset="0"/>
              </a:rPr>
              <a:t>Մշակել ռազմավարություններ համայնքի անդամներին ներգրավելու և ներառական համայնքներ կառուցելու նպատակով:</a:t>
            </a:r>
          </a:p>
        </p:txBody>
      </p:sp>
      <p:sp>
        <p:nvSpPr>
          <p:cNvPr id="17" name="TextBox 16">
            <a:extLst>
              <a:ext uri="{FF2B5EF4-FFF2-40B4-BE49-F238E27FC236}">
                <a16:creationId xmlns:a16="http://schemas.microsoft.com/office/drawing/2014/main" id="{161F4C4A-F111-4096-BE58-B41139B1EA15}"/>
              </a:ext>
            </a:extLst>
          </p:cNvPr>
          <p:cNvSpPr txBox="1"/>
          <p:nvPr/>
        </p:nvSpPr>
        <p:spPr>
          <a:xfrm>
            <a:off x="-34787" y="21659"/>
            <a:ext cx="12261574" cy="6858000"/>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200000"/>
              </a:lnSpc>
            </a:pPr>
            <a:endParaRPr lang="hy-AM" dirty="0">
              <a:latin typeface="Arial" panose="020B0604020202020204" pitchFamily="34" charset="0"/>
              <a:cs typeface="Arial" panose="020B0604020202020204" pitchFamily="34" charset="0"/>
            </a:endParaRPr>
          </a:p>
          <a:p>
            <a:pPr algn="ctr">
              <a:lnSpc>
                <a:spcPct val="200000"/>
              </a:lnSpc>
            </a:pPr>
            <a:endParaRPr lang="hy-AM" dirty="0">
              <a:latin typeface="Arial" panose="020B0604020202020204" pitchFamily="34" charset="0"/>
              <a:cs typeface="Arial" panose="020B0604020202020204" pitchFamily="34" charset="0"/>
            </a:endParaRPr>
          </a:p>
          <a:p>
            <a:pPr algn="ctr">
              <a:lnSpc>
                <a:spcPct val="200000"/>
              </a:lnSpc>
            </a:pPr>
            <a:r>
              <a:rPr lang="hy-AM" dirty="0">
                <a:latin typeface="Arial" panose="020B0604020202020204" pitchFamily="34" charset="0"/>
                <a:cs typeface="Arial" panose="020B0604020202020204" pitchFamily="34" charset="0"/>
              </a:rPr>
              <a:t>Ընկալման փոփոխություն. ուսուցիչների իրավունքների և հնարավորությունների ընդլայնում  թեմայով վերապատրաստման դասընթացի</a:t>
            </a:r>
          </a:p>
          <a:p>
            <a:pPr algn="ctr">
              <a:lnSpc>
                <a:spcPct val="200000"/>
              </a:lnSpc>
            </a:pPr>
            <a:r>
              <a:rPr lang="hy-AM" sz="5400" b="1" dirty="0">
                <a:solidFill>
                  <a:schemeClr val="bg1"/>
                </a:solidFill>
                <a:latin typeface="Arial" panose="020B0604020202020204" pitchFamily="34" charset="0"/>
                <a:cs typeface="Arial" panose="020B0604020202020204" pitchFamily="34" charset="0"/>
              </a:rPr>
              <a:t>Նախաթեստ</a:t>
            </a:r>
            <a:endParaRPr lang="hy-AM" sz="6000" b="1" dirty="0">
              <a:solidFill>
                <a:schemeClr val="bg1"/>
              </a:solidFill>
              <a:latin typeface="Arial" panose="020B0604020202020204" pitchFamily="34" charset="0"/>
              <a:cs typeface="Arial" panose="020B0604020202020204" pitchFamily="34" charset="0"/>
            </a:endParaRPr>
          </a:p>
          <a:p>
            <a:endParaRPr lang="hy-AM" sz="6000" b="1" dirty="0">
              <a:solidFill>
                <a:schemeClr val="bg1"/>
              </a:solidFill>
              <a:latin typeface="Arial" panose="020B0604020202020204" pitchFamily="34" charset="0"/>
              <a:cs typeface="Arial" panose="020B0604020202020204" pitchFamily="34" charset="0"/>
            </a:endParaRPr>
          </a:p>
          <a:p>
            <a:endParaRPr lang="hy-AM" sz="6000" b="1" dirty="0">
              <a:solidFill>
                <a:schemeClr val="bg1"/>
              </a:solidFill>
              <a:latin typeface="Arial" panose="020B0604020202020204" pitchFamily="34" charset="0"/>
              <a:cs typeface="Arial" panose="020B0604020202020204" pitchFamily="34" charset="0"/>
            </a:endParaRPr>
          </a:p>
          <a:p>
            <a:endParaRPr lang="hy-AM"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61B3627-7F32-4AC4-BCCF-58BCD10BDA25}"/>
              </a:ext>
            </a:extLst>
          </p:cNvPr>
          <p:cNvSpPr/>
          <p:nvPr/>
        </p:nvSpPr>
        <p:spPr>
          <a:xfrm>
            <a:off x="7279536" y="0"/>
            <a:ext cx="4911365" cy="6858000"/>
          </a:xfrm>
          <a:prstGeom prst="rect">
            <a:avLst/>
          </a:prstGeom>
          <a:solidFill>
            <a:srgbClr val="4495A2"/>
          </a:solidFill>
          <a:ln>
            <a:solidFill>
              <a:srgbClr val="449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Номер слайда 7">
            <a:extLst>
              <a:ext uri="{FF2B5EF4-FFF2-40B4-BE49-F238E27FC236}">
                <a16:creationId xmlns:a16="http://schemas.microsoft.com/office/drawing/2014/main" id="{1A5C6A69-A822-968A-6B07-06127D8D2CBE}"/>
              </a:ext>
            </a:extLst>
          </p:cNvPr>
          <p:cNvSpPr txBox="1">
            <a:spLocks/>
          </p:cNvSpPr>
          <p:nvPr/>
        </p:nvSpPr>
        <p:spPr>
          <a:xfrm>
            <a:off x="448310" y="6301103"/>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30</a:t>
            </a:fld>
            <a:endParaRPr lang="en-US" sz="1200" b="1" dirty="0">
              <a:solidFill>
                <a:schemeClr val="bg1"/>
              </a:solidFill>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A67D0703-A075-47F6-B24A-ED905CBE0B37}"/>
              </a:ext>
            </a:extLst>
          </p:cNvPr>
          <p:cNvPicPr>
            <a:picLocks noChangeAspect="1"/>
          </p:cNvPicPr>
          <p:nvPr/>
        </p:nvPicPr>
        <p:blipFill>
          <a:blip r:embed="rId2"/>
          <a:stretch>
            <a:fillRect/>
          </a:stretch>
        </p:blipFill>
        <p:spPr>
          <a:xfrm>
            <a:off x="527864" y="869180"/>
            <a:ext cx="6701977" cy="5431923"/>
          </a:xfrm>
          <a:prstGeom prst="rect">
            <a:avLst/>
          </a:prstGeom>
        </p:spPr>
      </p:pic>
      <p:sp>
        <p:nvSpPr>
          <p:cNvPr id="56" name="Заголовок 2">
            <a:extLst>
              <a:ext uri="{FF2B5EF4-FFF2-40B4-BE49-F238E27FC236}">
                <a16:creationId xmlns:a16="http://schemas.microsoft.com/office/drawing/2014/main" id="{8503A9E1-1DEE-44A9-B172-5DEA9D4F1E1F}"/>
              </a:ext>
            </a:extLst>
          </p:cNvPr>
          <p:cNvSpPr>
            <a:spLocks noGrp="1"/>
          </p:cNvSpPr>
          <p:nvPr>
            <p:ph type="title"/>
          </p:nvPr>
        </p:nvSpPr>
        <p:spPr>
          <a:xfrm>
            <a:off x="7179048" y="1933818"/>
            <a:ext cx="4792993" cy="1723779"/>
          </a:xfrm>
          <a:ln>
            <a:noFill/>
          </a:ln>
        </p:spPr>
        <p:txBody>
          <a:bodyPr>
            <a:noAutofit/>
          </a:bodyPr>
          <a:lstStyle/>
          <a:p>
            <a:pPr algn="r">
              <a:lnSpc>
                <a:spcPct val="150000"/>
              </a:lnSpc>
            </a:pPr>
            <a:r>
              <a:rPr lang="hy-AM" sz="2500" dirty="0">
                <a:solidFill>
                  <a:schemeClr val="tx1"/>
                </a:solidFill>
                <a:latin typeface="Arial" panose="020B0604020202020204" pitchFamily="34" charset="0"/>
                <a:ea typeface="+mn-ea"/>
                <a:cs typeface="Arial" panose="020B0604020202020204" pitchFamily="34" charset="0"/>
              </a:rPr>
              <a:t>Գործողությունների առաջնահերթությունների սխեմա</a:t>
            </a:r>
            <a:endParaRPr lang="ru-RU" sz="2500" dirty="0">
              <a:solidFill>
                <a:schemeClr val="tx1"/>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6A3847C-8C29-4E0E-B845-1E980EB040BC}"/>
              </a:ext>
            </a:extLst>
          </p:cNvPr>
          <p:cNvSpPr txBox="1"/>
          <p:nvPr/>
        </p:nvSpPr>
        <p:spPr>
          <a:xfrm>
            <a:off x="14284" y="12480"/>
            <a:ext cx="12177716" cy="7155805"/>
          </a:xfrm>
          <a:prstGeom prst="rect">
            <a:avLst/>
          </a:prstGeom>
          <a:solidFill>
            <a:schemeClr val="tx1"/>
          </a:solidFill>
        </p:spPr>
        <p:txBody>
          <a:bodyPr wrap="square">
            <a:spAutoFit/>
          </a:bodyPr>
          <a:lstStyle/>
          <a:p>
            <a:pPr algn="r"/>
            <a:endParaRPr lang="hy-AM" sz="1800" b="1" dirty="0">
              <a:solidFill>
                <a:schemeClr val="bg1"/>
              </a:solidFill>
              <a:latin typeface="Arial" panose="020B0604020202020204" pitchFamily="34" charset="0"/>
              <a:cs typeface="Arial" panose="020B0604020202020204" pitchFamily="34" charset="0"/>
            </a:endParaRPr>
          </a:p>
          <a:p>
            <a:pPr algn="r"/>
            <a:r>
              <a:rPr lang="hy-AM" sz="1800" b="1" dirty="0">
                <a:solidFill>
                  <a:schemeClr val="bg1"/>
                </a:solidFill>
                <a:latin typeface="Arial" panose="020B0604020202020204" pitchFamily="34" charset="0"/>
                <a:cs typeface="Arial" panose="020B0604020202020204" pitchFamily="34" charset="0"/>
              </a:rPr>
              <a:t>Վարժություն 4․3, օժանդակ նյութ 4․2  </a:t>
            </a:r>
          </a:p>
          <a:p>
            <a:pPr algn="r"/>
            <a:r>
              <a:rPr lang="hy-AM" sz="1800" b="1" dirty="0">
                <a:solidFill>
                  <a:schemeClr val="bg1"/>
                </a:solidFill>
                <a:latin typeface="Arial" panose="020B0604020202020204" pitchFamily="34" charset="0"/>
                <a:cs typeface="Arial" panose="020B0604020202020204" pitchFamily="34" charset="0"/>
              </a:rPr>
              <a:t>(10+10 րոպե</a:t>
            </a:r>
            <a:r>
              <a:rPr lang="hy-AM" sz="1800" b="1" i="0" u="none" strike="noStrike" baseline="0" dirty="0">
                <a:solidFill>
                  <a:srgbClr val="000000"/>
                </a:solidFill>
                <a:latin typeface="Arial" panose="020B0604020202020204" pitchFamily="34" charset="0"/>
                <a:cs typeface="Arial" panose="020B0604020202020204" pitchFamily="34" charset="0"/>
              </a:rPr>
              <a:t>)</a:t>
            </a:r>
          </a:p>
          <a:p>
            <a:endParaRPr lang="hy-AM" b="1" dirty="0">
              <a:solidFill>
                <a:schemeClr val="bg1"/>
              </a:solidFill>
              <a:latin typeface="Arial" panose="020B0604020202020204" pitchFamily="34" charset="0"/>
              <a:cs typeface="Arial" panose="020B0604020202020204" pitchFamily="34" charset="0"/>
            </a:endParaRPr>
          </a:p>
          <a:p>
            <a:endParaRPr lang="hy-AM" b="1" dirty="0">
              <a:solidFill>
                <a:schemeClr val="bg1"/>
              </a:solidFill>
              <a:latin typeface="Arial" panose="020B0604020202020204" pitchFamily="34" charset="0"/>
              <a:cs typeface="Arial" panose="020B0604020202020204" pitchFamily="34" charset="0"/>
            </a:endParaRPr>
          </a:p>
          <a:p>
            <a:endParaRPr lang="hy-AM" b="1" dirty="0">
              <a:solidFill>
                <a:schemeClr val="bg1"/>
              </a:solidFill>
              <a:latin typeface="Arial" panose="020B0604020202020204" pitchFamily="34" charset="0"/>
              <a:cs typeface="Arial" panose="020B0604020202020204" pitchFamily="34" charset="0"/>
            </a:endParaRPr>
          </a:p>
          <a:p>
            <a:endParaRPr lang="hy-AM" b="1" dirty="0">
              <a:solidFill>
                <a:schemeClr val="bg1"/>
              </a:solidFill>
              <a:latin typeface="Arial" panose="020B0604020202020204" pitchFamily="34" charset="0"/>
              <a:cs typeface="Arial" panose="020B0604020202020204" pitchFamily="34" charset="0"/>
            </a:endParaRPr>
          </a:p>
          <a:p>
            <a:endParaRPr lang="hy-AM" b="1" dirty="0">
              <a:solidFill>
                <a:schemeClr val="bg1"/>
              </a:solidFill>
              <a:latin typeface="Arial" panose="020B0604020202020204" pitchFamily="34" charset="0"/>
              <a:cs typeface="Arial" panose="020B0604020202020204" pitchFamily="34" charset="0"/>
            </a:endParaRPr>
          </a:p>
          <a:p>
            <a:endParaRPr lang="hy-AM" b="1" dirty="0">
              <a:solidFill>
                <a:schemeClr val="bg1"/>
              </a:solidFill>
              <a:latin typeface="Arial" panose="020B0604020202020204" pitchFamily="34" charset="0"/>
              <a:cs typeface="Arial" panose="020B0604020202020204" pitchFamily="34" charset="0"/>
            </a:endParaRPr>
          </a:p>
          <a:p>
            <a:endParaRPr lang="hy-AM" b="1" dirty="0">
              <a:solidFill>
                <a:schemeClr val="bg1"/>
              </a:solidFill>
              <a:latin typeface="Arial" panose="020B0604020202020204" pitchFamily="34" charset="0"/>
              <a:cs typeface="Arial" panose="020B0604020202020204" pitchFamily="34" charset="0"/>
            </a:endParaRPr>
          </a:p>
          <a:p>
            <a:pPr marL="1700213">
              <a:lnSpc>
                <a:spcPct val="150000"/>
              </a:lnSpc>
              <a:tabLst>
                <a:tab pos="9958388" algn="l"/>
              </a:tabLst>
            </a:pPr>
            <a:r>
              <a:rPr lang="hy-AM" b="1" dirty="0">
                <a:solidFill>
                  <a:schemeClr val="bg1"/>
                </a:solidFill>
                <a:latin typeface="Arial" panose="020B0604020202020204" pitchFamily="34" charset="0"/>
                <a:cs typeface="Arial" panose="020B0604020202020204" pitchFamily="34" charset="0"/>
              </a:rPr>
              <a:t>Հրահանգ՝ </a:t>
            </a:r>
            <a:r>
              <a:rPr lang="hy-AM" dirty="0">
                <a:solidFill>
                  <a:schemeClr val="bg1"/>
                </a:solidFill>
                <a:latin typeface="Arial" panose="020B0604020202020204" pitchFamily="34" charset="0"/>
                <a:cs typeface="Arial" panose="020B0604020202020204" pitchFamily="34" charset="0"/>
              </a:rPr>
              <a:t>Յուրաքանչյուր խումբ</a:t>
            </a:r>
            <a:r>
              <a:rPr lang="en-US" dirty="0">
                <a:solidFill>
                  <a:schemeClr val="bg1"/>
                </a:solidFill>
                <a:latin typeface="Arial" panose="020B0604020202020204" pitchFamily="34" charset="0"/>
                <a:cs typeface="Arial" panose="020B0604020202020204" pitchFamily="34" charset="0"/>
              </a:rPr>
              <a:t> </a:t>
            </a:r>
            <a:r>
              <a:rPr lang="hy-AM" dirty="0">
                <a:solidFill>
                  <a:schemeClr val="bg1"/>
                </a:solidFill>
                <a:latin typeface="Arial" panose="020B0604020202020204" pitchFamily="34" charset="0"/>
                <a:cs typeface="Arial" panose="020B0604020202020204" pitchFamily="34" charset="0"/>
              </a:rPr>
              <a:t>սահմանում է առաջնահերթություններ </a:t>
            </a:r>
          </a:p>
          <a:p>
            <a:pPr marL="2962275">
              <a:lnSpc>
                <a:spcPct val="150000"/>
              </a:lnSpc>
              <a:tabLst>
                <a:tab pos="9958388" algn="l"/>
              </a:tabLst>
            </a:pPr>
            <a:r>
              <a:rPr lang="hy-AM" dirty="0">
                <a:solidFill>
                  <a:schemeClr val="bg1"/>
                </a:solidFill>
                <a:latin typeface="Arial" panose="020B0604020202020204" pitchFamily="34" charset="0"/>
                <a:cs typeface="Arial" panose="020B0604020202020204" pitchFamily="34" charset="0"/>
              </a:rPr>
              <a:t>իրենց դպրոցի համար։</a:t>
            </a:r>
            <a:endParaRPr lang="hy-AM" b="1" dirty="0"/>
          </a:p>
          <a:p>
            <a:pPr>
              <a:lnSpc>
                <a:spcPct val="150000"/>
              </a:lnSpc>
            </a:pPr>
            <a:endParaRPr lang="hy-AM" b="1" dirty="0"/>
          </a:p>
          <a:p>
            <a:endParaRPr lang="hy-AM" b="1" dirty="0"/>
          </a:p>
          <a:p>
            <a:endParaRPr lang="hy-AM" b="1" dirty="0"/>
          </a:p>
          <a:p>
            <a:endParaRPr lang="hy-AM" b="1" dirty="0"/>
          </a:p>
          <a:p>
            <a:endParaRPr lang="hy-AM" b="1" dirty="0"/>
          </a:p>
          <a:p>
            <a:endParaRPr lang="hy-AM" b="1" dirty="0"/>
          </a:p>
          <a:p>
            <a:endParaRPr lang="hy-AM" b="1" dirty="0"/>
          </a:p>
          <a:p>
            <a:endParaRPr lang="hy-AM" b="1" dirty="0"/>
          </a:p>
          <a:p>
            <a:endParaRPr lang="hy-AM" b="1" dirty="0"/>
          </a:p>
          <a:p>
            <a:endParaRPr lang="hy-AM" b="1" dirty="0"/>
          </a:p>
          <a:p>
            <a:endParaRPr lang="hy-AM" b="1" dirty="0"/>
          </a:p>
          <a:p>
            <a:endParaRPr lang="hy-AM" b="1" dirty="0"/>
          </a:p>
        </p:txBody>
      </p:sp>
      <p:sp>
        <p:nvSpPr>
          <p:cNvPr id="9" name="TextBox 8">
            <a:extLst>
              <a:ext uri="{FF2B5EF4-FFF2-40B4-BE49-F238E27FC236}">
                <a16:creationId xmlns:a16="http://schemas.microsoft.com/office/drawing/2014/main" id="{27874FA5-DC26-4445-A7D1-A15703C28539}"/>
              </a:ext>
            </a:extLst>
          </p:cNvPr>
          <p:cNvSpPr txBox="1"/>
          <p:nvPr/>
        </p:nvSpPr>
        <p:spPr>
          <a:xfrm>
            <a:off x="6904" y="7317"/>
            <a:ext cx="12177716" cy="7478970"/>
          </a:xfrm>
          <a:prstGeom prst="rect">
            <a:avLst/>
          </a:prstGeom>
          <a:solidFill>
            <a:srgbClr val="4495A2"/>
          </a:solidFill>
        </p:spPr>
        <p:txBody>
          <a:bodyPr wrap="square">
            <a:spAutoFit/>
          </a:bodyPr>
          <a:lstStyle/>
          <a:p>
            <a:pPr algn="r">
              <a:lnSpc>
                <a:spcPct val="150000"/>
              </a:lnSpc>
            </a:pPr>
            <a:r>
              <a:rPr lang="hy-AM" sz="2000" b="1" dirty="0">
                <a:latin typeface="Arial" panose="020B0604020202020204" pitchFamily="34" charset="0"/>
                <a:cs typeface="Arial" panose="020B0604020202020204" pitchFamily="34" charset="0"/>
              </a:rPr>
              <a:t>Վարժություն 4․4</a:t>
            </a:r>
          </a:p>
          <a:p>
            <a:pPr algn="r">
              <a:lnSpc>
                <a:spcPct val="150000"/>
              </a:lnSpc>
            </a:pPr>
            <a:r>
              <a:rPr lang="hy-AM" sz="2000" b="1" dirty="0">
                <a:latin typeface="Arial" panose="020B0604020202020204" pitchFamily="34" charset="0"/>
                <a:cs typeface="Arial" panose="020B0604020202020204" pitchFamily="34" charset="0"/>
              </a:rPr>
              <a:t>Օժանդակ նյութ 4․3  </a:t>
            </a:r>
          </a:p>
          <a:p>
            <a:pPr algn="r">
              <a:lnSpc>
                <a:spcPct val="150000"/>
              </a:lnSpc>
            </a:pPr>
            <a:r>
              <a:rPr lang="hy-AM" sz="2000" b="1" dirty="0">
                <a:latin typeface="Arial" panose="020B0604020202020204" pitchFamily="34" charset="0"/>
                <a:cs typeface="Arial" panose="020B0604020202020204" pitchFamily="34" charset="0"/>
              </a:rPr>
              <a:t>(35 րոպե</a:t>
            </a:r>
            <a:r>
              <a:rPr lang="hy-AM" sz="2000" b="1" i="0" u="none" strike="noStrike" baseline="0" dirty="0">
                <a:latin typeface="Arial" panose="020B0604020202020204" pitchFamily="34" charset="0"/>
                <a:cs typeface="Arial" panose="020B0604020202020204" pitchFamily="34" charset="0"/>
              </a:rPr>
              <a:t>)</a:t>
            </a:r>
          </a:p>
          <a:p>
            <a:pPr>
              <a:lnSpc>
                <a:spcPct val="150000"/>
              </a:lnSpc>
            </a:pPr>
            <a:endParaRPr lang="hy-AM" sz="2400" b="1" dirty="0">
              <a:latin typeface="Arial" panose="020B0604020202020204" pitchFamily="34" charset="0"/>
              <a:cs typeface="Arial" panose="020B0604020202020204" pitchFamily="34" charset="0"/>
            </a:endParaRPr>
          </a:p>
          <a:p>
            <a:endParaRPr lang="hy-AM" sz="2800" b="1" dirty="0">
              <a:latin typeface="Arial" panose="020B0604020202020204" pitchFamily="34" charset="0"/>
              <a:cs typeface="Arial" panose="020B0604020202020204" pitchFamily="34" charset="0"/>
            </a:endParaRPr>
          </a:p>
          <a:p>
            <a:pPr marL="1073150" algn="just">
              <a:lnSpc>
                <a:spcPct val="150000"/>
              </a:lnSpc>
            </a:pPr>
            <a:r>
              <a:rPr lang="hy-AM" sz="2800" b="1" dirty="0">
                <a:latin typeface="Arial" panose="020B0604020202020204" pitchFamily="34" charset="0"/>
                <a:cs typeface="Arial" panose="020B0604020202020204" pitchFamily="34" charset="0"/>
              </a:rPr>
              <a:t>Հրահանգ՝ </a:t>
            </a:r>
            <a:r>
              <a:rPr lang="hy-AM" sz="2800" dirty="0">
                <a:latin typeface="Arial" panose="020B0604020202020204" pitchFamily="34" charset="0"/>
                <a:cs typeface="Arial" panose="020B0604020202020204" pitchFamily="34" charset="0"/>
              </a:rPr>
              <a:t>Քննարկեք յուրաքանչյուր խմբին տրված </a:t>
            </a:r>
          </a:p>
          <a:p>
            <a:pPr marL="3051175" algn="just">
              <a:lnSpc>
                <a:spcPct val="150000"/>
              </a:lnSpc>
            </a:pPr>
            <a:r>
              <a:rPr lang="hy-AM" sz="2800" dirty="0">
                <a:latin typeface="Arial" panose="020B0604020202020204" pitchFamily="34" charset="0"/>
                <a:cs typeface="Arial" panose="020B0604020202020204" pitchFamily="34" charset="0"/>
              </a:rPr>
              <a:t>իրավիճակը և ներկայացրեք արդյունքները։</a:t>
            </a:r>
          </a:p>
          <a:p>
            <a:pPr marL="3051175" algn="just">
              <a:lnSpc>
                <a:spcPct val="150000"/>
              </a:lnSpc>
            </a:pPr>
            <a:endParaRPr lang="hy-AM" sz="2800" dirty="0">
              <a:latin typeface="Arial" panose="020B0604020202020204" pitchFamily="34" charset="0"/>
              <a:cs typeface="Arial" panose="020B0604020202020204" pitchFamily="34" charset="0"/>
            </a:endParaRPr>
          </a:p>
          <a:p>
            <a:pPr marL="3051175" algn="just">
              <a:lnSpc>
                <a:spcPct val="150000"/>
              </a:lnSpc>
            </a:pPr>
            <a:endParaRPr lang="hy-AM" sz="2800" dirty="0">
              <a:latin typeface="Arial" panose="020B0604020202020204" pitchFamily="34" charset="0"/>
              <a:cs typeface="Arial" panose="020B0604020202020204" pitchFamily="34" charset="0"/>
            </a:endParaRPr>
          </a:p>
          <a:p>
            <a:pPr marL="3051175" algn="just">
              <a:lnSpc>
                <a:spcPct val="150000"/>
              </a:lnSpc>
            </a:pPr>
            <a:endParaRPr lang="hy-AM" sz="2800" dirty="0">
              <a:latin typeface="Arial" panose="020B0604020202020204" pitchFamily="34" charset="0"/>
              <a:cs typeface="Arial" panose="020B0604020202020204" pitchFamily="34" charset="0"/>
            </a:endParaRPr>
          </a:p>
          <a:p>
            <a:pPr marL="3051175" algn="just">
              <a:lnSpc>
                <a:spcPct val="150000"/>
              </a:lnSpc>
            </a:pPr>
            <a:endParaRPr lang="hy-AM" sz="2800" dirty="0">
              <a:latin typeface="Arial" panose="020B0604020202020204" pitchFamily="34" charset="0"/>
              <a:cs typeface="Arial" panose="020B0604020202020204" pitchFamily="34" charset="0"/>
            </a:endParaRPr>
          </a:p>
          <a:p>
            <a:pPr marL="3051175" algn="just">
              <a:lnSpc>
                <a:spcPct val="150000"/>
              </a:lnSpc>
            </a:pPr>
            <a:endParaRPr lang="hy-AM" sz="2800"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95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CE15A4C-EBD2-4F0A-9E63-57DA23DDD07D}"/>
              </a:ext>
            </a:extLst>
          </p:cNvPr>
          <p:cNvSpPr>
            <a:spLocks noGrp="1"/>
          </p:cNvSpPr>
          <p:nvPr>
            <p:ph type="sldNum" sz="quarter" idx="16"/>
          </p:nvPr>
        </p:nvSpPr>
        <p:spPr/>
        <p:txBody>
          <a:bodyPr/>
          <a:lstStyle/>
          <a:p>
            <a:fld id="{294A09A9-5501-47C1-A89A-A340965A2BE2}" type="slidenum">
              <a:rPr lang="en-US" smtClean="0"/>
              <a:pPr/>
              <a:t>31</a:t>
            </a:fld>
            <a:endParaRPr lang="en-US" dirty="0">
              <a:latin typeface="+mn-lt"/>
            </a:endParaRPr>
          </a:p>
        </p:txBody>
      </p:sp>
      <p:sp>
        <p:nvSpPr>
          <p:cNvPr id="9" name="Прямоугольник 4">
            <a:extLst>
              <a:ext uri="{FF2B5EF4-FFF2-40B4-BE49-F238E27FC236}">
                <a16:creationId xmlns:a16="http://schemas.microsoft.com/office/drawing/2014/main" id="{3105E3C3-69C6-478C-9A35-374010D8A26D}"/>
              </a:ext>
            </a:extLst>
          </p:cNvPr>
          <p:cNvSpPr/>
          <p:nvPr/>
        </p:nvSpPr>
        <p:spPr>
          <a:xfrm>
            <a:off x="612972" y="777398"/>
            <a:ext cx="10095878" cy="12747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5963"/>
            <a:r>
              <a:rPr lang="hy-AM" sz="2800" b="1" i="0" u="none" strike="noStrike" baseline="0" dirty="0">
                <a:solidFill>
                  <a:schemeClr val="accent1">
                    <a:lumMod val="50000"/>
                  </a:schemeClr>
                </a:solidFill>
                <a:latin typeface="Arial" panose="020B0604020202020204" pitchFamily="34" charset="0"/>
                <a:cs typeface="Arial" panose="020B0604020202020204" pitchFamily="34" charset="0"/>
              </a:rPr>
              <a:t>ԴՊՐՈՑԻ ՏՆՕՐԵՆԻ ԿԵՐՊԱՐԸ</a:t>
            </a:r>
            <a:endParaRPr lang="ru-RU" sz="2800"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F70D5E7-2CD2-4F3F-883D-2CEC313F73C7}"/>
              </a:ext>
            </a:extLst>
          </p:cNvPr>
          <p:cNvSpPr txBox="1"/>
          <p:nvPr/>
        </p:nvSpPr>
        <p:spPr>
          <a:xfrm>
            <a:off x="2239418" y="2471428"/>
            <a:ext cx="8667393" cy="2343655"/>
          </a:xfrm>
          <a:prstGeom prst="rect">
            <a:avLst/>
          </a:prstGeom>
          <a:noFill/>
        </p:spPr>
        <p:txBody>
          <a:bodyPr wrap="square" rtlCol="0">
            <a:spAutoFit/>
          </a:bodyPr>
          <a:lstStyle/>
          <a:p>
            <a:pPr marL="342900" indent="-342900">
              <a:lnSpc>
                <a:spcPct val="150000"/>
              </a:lnSpc>
              <a:buClr>
                <a:schemeClr val="accent3"/>
              </a:buClr>
              <a:buFont typeface="Wingdings" panose="05000000000000000000" pitchFamily="2" charset="2"/>
              <a:buChar char="§"/>
            </a:pPr>
            <a:r>
              <a:rPr lang="hy-AM" sz="2000" b="0" i="0" u="none" strike="noStrike" baseline="0" dirty="0">
                <a:solidFill>
                  <a:srgbClr val="000000"/>
                </a:solidFill>
                <a:latin typeface="Arial" panose="020B0604020202020204" pitchFamily="34" charset="0"/>
                <a:cs typeface="Arial" panose="020B0604020202020204" pitchFamily="34" charset="0"/>
              </a:rPr>
              <a:t>Տնօրենի դերը դպրոցում ներառականություն ապահովման գործընթացում։</a:t>
            </a:r>
          </a:p>
          <a:p>
            <a:pPr>
              <a:lnSpc>
                <a:spcPct val="150000"/>
              </a:lnSpc>
              <a:buClr>
                <a:schemeClr val="accent3"/>
              </a:buClr>
            </a:pPr>
            <a:endParaRPr lang="hy-AM" sz="2000" dirty="0">
              <a:solidFill>
                <a:schemeClr val="bg1"/>
              </a:solidFill>
              <a:latin typeface="Montserratarm-Regular"/>
            </a:endParaRPr>
          </a:p>
          <a:p>
            <a:pPr marL="342900" indent="-342900">
              <a:lnSpc>
                <a:spcPct val="150000"/>
              </a:lnSpc>
              <a:buClr>
                <a:schemeClr val="accent3"/>
              </a:buClr>
              <a:buFont typeface="Wingdings" panose="05000000000000000000" pitchFamily="2" charset="2"/>
              <a:buChar char="§"/>
            </a:pPr>
            <a:r>
              <a:rPr lang="hy-AM" sz="2000" b="0" i="0" u="none" strike="noStrike" baseline="0" dirty="0">
                <a:solidFill>
                  <a:schemeClr val="bg1"/>
                </a:solidFill>
                <a:latin typeface="Arial" panose="020B0604020202020204" pitchFamily="34" charset="0"/>
                <a:cs typeface="Arial" panose="020B0604020202020204" pitchFamily="34" charset="0"/>
              </a:rPr>
              <a:t>Կառավարչական, մասնագիտական և անձնային հաշտկանիշների ազդեցությունը։</a:t>
            </a:r>
            <a:endParaRPr lang="ru-RU" sz="2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AD83012-75F1-4683-9238-5E49EA50AF48}"/>
              </a:ext>
            </a:extLst>
          </p:cNvPr>
          <p:cNvSpPr txBox="1"/>
          <p:nvPr/>
        </p:nvSpPr>
        <p:spPr>
          <a:xfrm>
            <a:off x="9882902" y="48238"/>
            <a:ext cx="2198451" cy="646331"/>
          </a:xfrm>
          <a:prstGeom prst="rect">
            <a:avLst/>
          </a:prstGeom>
          <a:solidFill>
            <a:schemeClr val="tx1"/>
          </a:solidFill>
        </p:spPr>
        <p:txBody>
          <a:bodyPr wrap="square">
            <a:spAutoFit/>
          </a:bodyPr>
          <a:lstStyle/>
          <a:p>
            <a:r>
              <a:rPr lang="hy-AM" sz="1800" b="1" dirty="0">
                <a:solidFill>
                  <a:schemeClr val="bg1"/>
                </a:solidFill>
                <a:latin typeface="Arial" panose="020B0604020202020204" pitchFamily="34" charset="0"/>
                <a:cs typeface="Arial" panose="020B0604020202020204" pitchFamily="34" charset="0"/>
              </a:rPr>
              <a:t>Վարժություն 5․1 </a:t>
            </a:r>
          </a:p>
          <a:p>
            <a:r>
              <a:rPr lang="hy-AM" sz="1800" b="1" dirty="0">
                <a:solidFill>
                  <a:schemeClr val="bg1"/>
                </a:solidFill>
                <a:latin typeface="Arial" panose="020B0604020202020204" pitchFamily="34" charset="0"/>
                <a:cs typeface="Arial" panose="020B0604020202020204" pitchFamily="34" charset="0"/>
              </a:rPr>
              <a:t>(5 րոպե</a:t>
            </a:r>
            <a:r>
              <a:rPr lang="hy-AM" sz="1800" b="1" i="0" u="none" strike="noStrike" baseline="0" dirty="0">
                <a:solidFill>
                  <a:srgbClr val="000000"/>
                </a:solidFill>
                <a:latin typeface="Arial" panose="020B0604020202020204" pitchFamily="34" charset="0"/>
                <a:cs typeface="Arial" panose="020B0604020202020204" pitchFamily="34" charset="0"/>
              </a:rPr>
              <a:t>)</a:t>
            </a:r>
            <a:endParaRPr lang="en-US" b="1" dirty="0"/>
          </a:p>
        </p:txBody>
      </p:sp>
      <p:sp>
        <p:nvSpPr>
          <p:cNvPr id="2" name="TextBox 1">
            <a:extLst>
              <a:ext uri="{FF2B5EF4-FFF2-40B4-BE49-F238E27FC236}">
                <a16:creationId xmlns:a16="http://schemas.microsoft.com/office/drawing/2014/main" id="{B69557C4-8D98-4B07-9D3D-BBFC07067B8A}"/>
              </a:ext>
            </a:extLst>
          </p:cNvPr>
          <p:cNvSpPr txBox="1"/>
          <p:nvPr/>
        </p:nvSpPr>
        <p:spPr>
          <a:xfrm>
            <a:off x="354403" y="173483"/>
            <a:ext cx="878767" cy="369332"/>
          </a:xfrm>
          <a:prstGeom prst="rect">
            <a:avLst/>
          </a:prstGeom>
          <a:noFill/>
        </p:spPr>
        <p:txBody>
          <a:bodyPr wrap="none" rtlCol="0">
            <a:spAutoFit/>
          </a:bodyPr>
          <a:lstStyle/>
          <a:p>
            <a:r>
              <a:rPr lang="hy-AM" b="1" dirty="0">
                <a:solidFill>
                  <a:schemeClr val="bg1"/>
                </a:solidFill>
                <a:latin typeface="Arial" panose="020B0604020202020204" pitchFamily="34" charset="0"/>
                <a:cs typeface="Arial" panose="020B0604020202020204" pitchFamily="34" charset="0"/>
              </a:rPr>
              <a:t>ԴԱՍ 5</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DBEA5511-AD3E-0804-D9CF-9E2300EE3FAC}"/>
              </a:ext>
            </a:extLst>
          </p:cNvPr>
          <p:cNvSpPr>
            <a:spLocks noGrp="1"/>
          </p:cNvSpPr>
          <p:nvPr>
            <p:ph type="title"/>
          </p:nvPr>
        </p:nvSpPr>
        <p:spPr>
          <a:xfrm>
            <a:off x="964023" y="389928"/>
            <a:ext cx="8163219" cy="727926"/>
          </a:xfrm>
        </p:spPr>
        <p:txBody>
          <a:bodyPr>
            <a:noAutofit/>
          </a:bodyPr>
          <a:lstStyle/>
          <a:p>
            <a:r>
              <a:rPr lang="hy-AM" sz="2800" dirty="0">
                <a:solidFill>
                  <a:schemeClr val="accent1">
                    <a:lumMod val="50000"/>
                  </a:schemeClr>
                </a:solidFill>
                <a:latin typeface="Arial" panose="020B0604020202020204" pitchFamily="34" charset="0"/>
                <a:ea typeface="+mn-ea"/>
                <a:cs typeface="Arial" panose="020B0604020202020204" pitchFamily="34" charset="0"/>
              </a:rPr>
              <a:t>ՆԵՐԱՌՈՂ ՏՆՕՐԵՆԻ ՀԱՏԿԱՆԻՇՆԵՐ</a:t>
            </a:r>
            <a:endParaRPr lang="ru-RU" sz="2800"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4" name="Текст 3">
            <a:extLst>
              <a:ext uri="{FF2B5EF4-FFF2-40B4-BE49-F238E27FC236}">
                <a16:creationId xmlns:a16="http://schemas.microsoft.com/office/drawing/2014/main" id="{B91869EA-7681-8DC8-7DE2-A149E72B53FF}"/>
              </a:ext>
            </a:extLst>
          </p:cNvPr>
          <p:cNvSpPr>
            <a:spLocks noGrp="1"/>
          </p:cNvSpPr>
          <p:nvPr>
            <p:ph type="body" idx="1"/>
          </p:nvPr>
        </p:nvSpPr>
        <p:spPr/>
        <p:txBody>
          <a:bodyPr/>
          <a:lstStyle/>
          <a:p>
            <a:r>
              <a:rPr lang="hy-AM" sz="1800" b="1" i="0" u="none" strike="noStrike" baseline="0" dirty="0">
                <a:latin typeface="Arial" panose="020B0604020202020204" pitchFamily="34" charset="0"/>
                <a:cs typeface="Arial" panose="020B0604020202020204" pitchFamily="34" charset="0"/>
              </a:rPr>
              <a:t>ՇԱՐԺԻՉ ՈՒԺԻ</a:t>
            </a:r>
            <a:endParaRPr lang="ru-RU" dirty="0">
              <a:latin typeface="Arial" panose="020B0604020202020204" pitchFamily="34" charset="0"/>
              <a:cs typeface="Arial" panose="020B0604020202020204" pitchFamily="34" charset="0"/>
            </a:endParaRPr>
          </a:p>
        </p:txBody>
      </p:sp>
      <p:sp>
        <p:nvSpPr>
          <p:cNvPr id="5" name="Объект 4">
            <a:extLst>
              <a:ext uri="{FF2B5EF4-FFF2-40B4-BE49-F238E27FC236}">
                <a16:creationId xmlns:a16="http://schemas.microsoft.com/office/drawing/2014/main" id="{2978CD9E-4EA0-1B8B-8A19-A857A63C3F80}"/>
              </a:ext>
            </a:extLst>
          </p:cNvPr>
          <p:cNvSpPr>
            <a:spLocks noGrp="1"/>
          </p:cNvSpPr>
          <p:nvPr>
            <p:ph sz="half" idx="2"/>
          </p:nvPr>
        </p:nvSpPr>
        <p:spPr>
          <a:xfrm>
            <a:off x="952500" y="2799146"/>
            <a:ext cx="3036477" cy="1629419"/>
          </a:xfrm>
        </p:spPr>
        <p:txBody>
          <a:bodyPr>
            <a:normAutofit/>
          </a:bodyPr>
          <a:lstStyle/>
          <a:p>
            <a:r>
              <a:rPr lang="hy-AM" sz="1800" b="0" i="0" u="none" strike="noStrike" baseline="0" dirty="0">
                <a:solidFill>
                  <a:srgbClr val="000000"/>
                </a:solidFill>
                <a:latin typeface="Arial" panose="020B0604020202020204" pitchFamily="34" charset="0"/>
                <a:cs typeface="Arial" panose="020B0604020202020204" pitchFamily="34" charset="0"/>
              </a:rPr>
              <a:t>Խթանում է բոլոր աշխա</a:t>
            </a:r>
            <a:r>
              <a:rPr lang="ru-RU" sz="1800" b="0" i="0" u="none" strike="noStrike" baseline="0" dirty="0">
                <a:solidFill>
                  <a:srgbClr val="000000"/>
                </a:solidFill>
                <a:latin typeface="Arial" panose="020B0604020202020204" pitchFamily="34" charset="0"/>
                <a:cs typeface="Arial" panose="020B0604020202020204" pitchFamily="34" charset="0"/>
              </a:rPr>
              <a:t>-</a:t>
            </a:r>
            <a:r>
              <a:rPr lang="hy-AM" sz="1800" b="0" i="0" u="none" strike="noStrike" baseline="0" dirty="0">
                <a:solidFill>
                  <a:srgbClr val="000000"/>
                </a:solidFill>
                <a:latin typeface="Arial" panose="020B0604020202020204" pitchFamily="34" charset="0"/>
                <a:cs typeface="Arial" panose="020B0604020202020204" pitchFamily="34" charset="0"/>
              </a:rPr>
              <a:t>տակից</a:t>
            </a:r>
            <a:r>
              <a:rPr lang="ru-RU" sz="1800" b="0" i="0" u="none" strike="noStrike" baseline="0" dirty="0">
                <a:solidFill>
                  <a:srgbClr val="000000"/>
                </a:solidFill>
                <a:latin typeface="Arial" panose="020B0604020202020204" pitchFamily="34" charset="0"/>
                <a:cs typeface="Arial" panose="020B0604020202020204" pitchFamily="34" charset="0"/>
              </a:rPr>
              <a:t>ն</a:t>
            </a:r>
            <a:r>
              <a:rPr lang="hy-AM" sz="1800" b="0" i="0" u="none" strike="noStrike" baseline="0" dirty="0">
                <a:solidFill>
                  <a:srgbClr val="000000"/>
                </a:solidFill>
                <a:latin typeface="Arial" panose="020B0604020202020204" pitchFamily="34" charset="0"/>
                <a:cs typeface="Arial" panose="020B0604020202020204" pitchFamily="34" charset="0"/>
              </a:rPr>
              <a:t>երի</a:t>
            </a:r>
            <a:r>
              <a:rPr lang="ru-RU" sz="1800" b="0" i="0" u="none" strike="noStrike" baseline="0" dirty="0">
                <a:solidFill>
                  <a:srgbClr val="000000"/>
                </a:solidFill>
                <a:latin typeface="Arial" panose="020B0604020202020204" pitchFamily="34" charset="0"/>
                <a:cs typeface="Arial" panose="020B0604020202020204" pitchFamily="34" charset="0"/>
              </a:rPr>
              <a:t> </a:t>
            </a:r>
            <a:r>
              <a:rPr lang="hy-AM" sz="1800" b="0" i="0" u="none" strike="noStrike" baseline="0" dirty="0">
                <a:solidFill>
                  <a:srgbClr val="000000"/>
                </a:solidFill>
                <a:latin typeface="Arial" panose="020B0604020202020204" pitchFamily="34" charset="0"/>
                <a:cs typeface="Arial" panose="020B0604020202020204" pitchFamily="34" charset="0"/>
              </a:rPr>
              <a:t>մասնագի</a:t>
            </a:r>
            <a:r>
              <a:rPr lang="ru-RU" sz="1800" b="0" i="0" u="none" strike="noStrike" baseline="0" dirty="0">
                <a:solidFill>
                  <a:srgbClr val="000000"/>
                </a:solidFill>
                <a:latin typeface="Arial" panose="020B0604020202020204" pitchFamily="34" charset="0"/>
                <a:cs typeface="Arial" panose="020B0604020202020204" pitchFamily="34" charset="0"/>
              </a:rPr>
              <a:t>-</a:t>
            </a:r>
            <a:r>
              <a:rPr lang="hy-AM" sz="1800" b="0" i="0" u="none" strike="noStrike" baseline="0" dirty="0">
                <a:solidFill>
                  <a:srgbClr val="000000"/>
                </a:solidFill>
                <a:latin typeface="Arial" panose="020B0604020202020204" pitchFamily="34" charset="0"/>
                <a:cs typeface="Arial" panose="020B0604020202020204" pitchFamily="34" charset="0"/>
              </a:rPr>
              <a:t>տական հմտությունների</a:t>
            </a:r>
            <a:r>
              <a:rPr lang="ru-RU" sz="1800" dirty="0">
                <a:solidFill>
                  <a:srgbClr val="000000"/>
                </a:solidFill>
                <a:latin typeface="Arial" panose="020B0604020202020204" pitchFamily="34" charset="0"/>
                <a:cs typeface="Arial" panose="020B0604020202020204" pitchFamily="34" charset="0"/>
              </a:rPr>
              <a:t> </a:t>
            </a:r>
            <a:r>
              <a:rPr lang="hy-AM" sz="1800" b="0" i="0" u="none" strike="noStrike" baseline="0" dirty="0">
                <a:solidFill>
                  <a:srgbClr val="000000"/>
                </a:solidFill>
                <a:latin typeface="Arial" panose="020B0604020202020204" pitchFamily="34" charset="0"/>
                <a:cs typeface="Arial" panose="020B0604020202020204" pitchFamily="34" charset="0"/>
              </a:rPr>
              <a:t>կատարելագործումը</a:t>
            </a:r>
            <a:r>
              <a:rPr lang="en-US" sz="1800" b="0" i="0" u="none" strike="noStrike" baseline="0" dirty="0">
                <a:solidFill>
                  <a:srgbClr val="000000"/>
                </a:solidFill>
                <a:latin typeface="Arial" panose="020B0604020202020204" pitchFamily="34" charset="0"/>
                <a:cs typeface="Arial" panose="020B0604020202020204" pitchFamily="34" charset="0"/>
              </a:rPr>
              <a:t>:</a:t>
            </a:r>
            <a:endParaRPr lang="hy-AM" sz="1800" b="0" i="0" u="none" strike="noStrike" baseline="0" dirty="0">
              <a:solidFill>
                <a:srgbClr val="000000"/>
              </a:solidFill>
              <a:latin typeface="Arial" panose="020B0604020202020204" pitchFamily="34" charset="0"/>
              <a:cs typeface="Arial" panose="020B0604020202020204" pitchFamily="34" charset="0"/>
            </a:endParaRPr>
          </a:p>
          <a:p>
            <a:pPr algn="just"/>
            <a:r>
              <a:rPr lang="en-US" sz="1800" b="0" i="0" u="none" strike="noStrike" baseline="0" dirty="0">
                <a:latin typeface="Arial" panose="020B0604020202020204" pitchFamily="34" charset="0"/>
                <a:cs typeface="Arial" panose="020B0604020202020204" pitchFamily="34" charset="0"/>
              </a:rPr>
              <a:t> ...</a:t>
            </a:r>
          </a:p>
          <a:p>
            <a:pPr marL="0" indent="0" algn="l">
              <a:buNone/>
            </a:pPr>
            <a:endParaRPr lang="ru-RU" dirty="0">
              <a:latin typeface="Arial" panose="020B0604020202020204" pitchFamily="34" charset="0"/>
              <a:cs typeface="Arial" panose="020B0604020202020204" pitchFamily="34" charset="0"/>
            </a:endParaRPr>
          </a:p>
        </p:txBody>
      </p:sp>
      <p:sp>
        <p:nvSpPr>
          <p:cNvPr id="6" name="Текст 5">
            <a:extLst>
              <a:ext uri="{FF2B5EF4-FFF2-40B4-BE49-F238E27FC236}">
                <a16:creationId xmlns:a16="http://schemas.microsoft.com/office/drawing/2014/main" id="{EB1D20DB-BC43-DC54-184D-B786F0594224}"/>
              </a:ext>
            </a:extLst>
          </p:cNvPr>
          <p:cNvSpPr>
            <a:spLocks noGrp="1"/>
          </p:cNvSpPr>
          <p:nvPr>
            <p:ph type="body" idx="10"/>
          </p:nvPr>
        </p:nvSpPr>
        <p:spPr/>
        <p:txBody>
          <a:bodyPr/>
          <a:lstStyle/>
          <a:p>
            <a:r>
              <a:rPr lang="hy-AM" sz="1800" b="1" i="0" u="none" strike="noStrike" baseline="0" dirty="0">
                <a:latin typeface="Arial" panose="020B0604020202020204" pitchFamily="34" charset="0"/>
                <a:cs typeface="Arial" panose="020B0604020202020204" pitchFamily="34" charset="0"/>
              </a:rPr>
              <a:t>ԻՐԱԿԱՆ ՆԵՐԱՌՈՒՄ</a:t>
            </a:r>
            <a:endParaRPr lang="ru-RU" dirty="0">
              <a:latin typeface="Arial" panose="020B0604020202020204" pitchFamily="34" charset="0"/>
              <a:cs typeface="Arial" panose="020B0604020202020204" pitchFamily="34" charset="0"/>
            </a:endParaRPr>
          </a:p>
        </p:txBody>
      </p:sp>
      <p:sp>
        <p:nvSpPr>
          <p:cNvPr id="7" name="Объект 6">
            <a:extLst>
              <a:ext uri="{FF2B5EF4-FFF2-40B4-BE49-F238E27FC236}">
                <a16:creationId xmlns:a16="http://schemas.microsoft.com/office/drawing/2014/main" id="{910E356C-16E3-DF6E-CB6F-21C0EE718BDE}"/>
              </a:ext>
            </a:extLst>
          </p:cNvPr>
          <p:cNvSpPr>
            <a:spLocks noGrp="1"/>
          </p:cNvSpPr>
          <p:nvPr>
            <p:ph sz="half" idx="11"/>
          </p:nvPr>
        </p:nvSpPr>
        <p:spPr>
          <a:xfrm>
            <a:off x="4569372" y="2799146"/>
            <a:ext cx="3050628" cy="1629419"/>
          </a:xfrm>
        </p:spPr>
        <p:txBody>
          <a:bodyPr>
            <a:normAutofit/>
          </a:bodyPr>
          <a:lstStyle/>
          <a:p>
            <a:pPr algn="l"/>
            <a:r>
              <a:rPr lang="hy-AM" sz="1800" b="0" i="0" u="none" strike="noStrike" baseline="0" dirty="0">
                <a:solidFill>
                  <a:srgbClr val="000000"/>
                </a:solidFill>
                <a:latin typeface="Arial" panose="020B0604020202020204" pitchFamily="34" charset="0"/>
                <a:cs typeface="Arial" panose="020B0604020202020204" pitchFamily="34" charset="0"/>
              </a:rPr>
              <a:t>Որոշումների կայացման ժամանակ</a:t>
            </a:r>
            <a:r>
              <a:rPr lang="ru-RU" sz="1800" b="0" i="0" u="none" strike="noStrike" baseline="0" dirty="0">
                <a:solidFill>
                  <a:srgbClr val="000000"/>
                </a:solidFill>
                <a:latin typeface="Arial" panose="020B0604020202020204" pitchFamily="34" charset="0"/>
                <a:cs typeface="Arial" panose="020B0604020202020204" pitchFamily="34" charset="0"/>
              </a:rPr>
              <a:t> </a:t>
            </a:r>
            <a:r>
              <a:rPr lang="hy-AM" sz="1800" b="0" i="0" u="none" strike="noStrike" baseline="0" dirty="0">
                <a:solidFill>
                  <a:srgbClr val="000000"/>
                </a:solidFill>
                <a:latin typeface="Arial" panose="020B0604020202020204" pitchFamily="34" charset="0"/>
                <a:cs typeface="Arial" panose="020B0604020202020204" pitchFamily="34" charset="0"/>
              </a:rPr>
              <a:t>հաշվի է</a:t>
            </a:r>
            <a:r>
              <a:rPr lang="ru-RU" sz="1800" b="0" i="0" u="none" strike="noStrike" baseline="0" dirty="0">
                <a:solidFill>
                  <a:srgbClr val="000000"/>
                </a:solidFill>
                <a:latin typeface="Arial" panose="020B0604020202020204" pitchFamily="34" charset="0"/>
                <a:cs typeface="Arial" panose="020B0604020202020204" pitchFamily="34" charset="0"/>
              </a:rPr>
              <a:t> </a:t>
            </a:r>
            <a:r>
              <a:rPr lang="hy-AM" sz="1800" b="0" i="0" u="none" strike="noStrike" baseline="0" dirty="0">
                <a:solidFill>
                  <a:srgbClr val="000000"/>
                </a:solidFill>
                <a:latin typeface="Arial" panose="020B0604020202020204" pitchFamily="34" charset="0"/>
                <a:cs typeface="Arial" panose="020B0604020202020204" pitchFamily="34" charset="0"/>
              </a:rPr>
              <a:t>առ</a:t>
            </a:r>
            <a:r>
              <a:rPr lang="ru-RU" sz="1800" b="0" i="0" u="none" strike="noStrike" baseline="0" dirty="0">
                <a:solidFill>
                  <a:srgbClr val="000000"/>
                </a:solidFill>
                <a:latin typeface="Arial" panose="020B0604020202020204" pitchFamily="34" charset="0"/>
                <a:cs typeface="Arial" panose="020B0604020202020204" pitchFamily="34" charset="0"/>
              </a:rPr>
              <a:t>-</a:t>
            </a:r>
            <a:r>
              <a:rPr lang="hy-AM" sz="1800" b="0" i="0" u="none" strike="noStrike" baseline="0" dirty="0">
                <a:solidFill>
                  <a:srgbClr val="000000"/>
                </a:solidFill>
                <a:latin typeface="Arial" panose="020B0604020202020204" pitchFamily="34" charset="0"/>
                <a:cs typeface="Arial" panose="020B0604020202020204" pitchFamily="34" charset="0"/>
              </a:rPr>
              <a:t>նում դպրոցական</a:t>
            </a:r>
            <a:r>
              <a:rPr lang="ru-RU" sz="1800" b="0" i="0" u="none" strike="noStrike" baseline="0" dirty="0">
                <a:solidFill>
                  <a:srgbClr val="000000"/>
                </a:solidFill>
                <a:latin typeface="Arial" panose="020B0604020202020204" pitchFamily="34" charset="0"/>
                <a:cs typeface="Arial" panose="020B0604020202020204" pitchFamily="34" charset="0"/>
              </a:rPr>
              <a:t> </a:t>
            </a:r>
            <a:r>
              <a:rPr lang="hy-AM" sz="1800" b="0" i="0" u="none" strike="noStrike" baseline="0" dirty="0">
                <a:solidFill>
                  <a:srgbClr val="000000"/>
                </a:solidFill>
                <a:latin typeface="Arial" panose="020B0604020202020204" pitchFamily="34" charset="0"/>
                <a:cs typeface="Arial" panose="020B0604020202020204" pitchFamily="34" charset="0"/>
              </a:rPr>
              <a:t>հա</a:t>
            </a:r>
            <a:r>
              <a:rPr lang="ru-RU" sz="1800" b="0" i="0" u="none" strike="noStrike" baseline="0" dirty="0">
                <a:solidFill>
                  <a:srgbClr val="000000"/>
                </a:solidFill>
                <a:latin typeface="Arial" panose="020B0604020202020204" pitchFamily="34" charset="0"/>
                <a:cs typeface="Arial" panose="020B0604020202020204" pitchFamily="34" charset="0"/>
              </a:rPr>
              <a:t>-</a:t>
            </a:r>
            <a:r>
              <a:rPr lang="hy-AM" sz="1800" b="0" i="0" u="none" strike="noStrike" baseline="0" dirty="0">
                <a:solidFill>
                  <a:srgbClr val="000000"/>
                </a:solidFill>
                <a:latin typeface="Arial" panose="020B0604020202020204" pitchFamily="34" charset="0"/>
                <a:cs typeface="Arial" panose="020B0604020202020204" pitchFamily="34" charset="0"/>
              </a:rPr>
              <a:t>մայնքի կարծիքը</a:t>
            </a:r>
            <a:r>
              <a:rPr lang="en-US" sz="1800" b="0" i="0" u="none" strike="noStrike" baseline="0" dirty="0">
                <a:solidFill>
                  <a:srgbClr val="000000"/>
                </a:solidFill>
                <a:latin typeface="Arial" panose="020B0604020202020204" pitchFamily="34" charset="0"/>
                <a:cs typeface="Arial" panose="020B0604020202020204" pitchFamily="34" charset="0"/>
              </a:rPr>
              <a:t>:</a:t>
            </a:r>
            <a:endParaRPr lang="hy-AM" sz="1800" b="0" i="0" u="none" strike="noStrike" baseline="0" dirty="0">
              <a:solidFill>
                <a:srgbClr val="000000"/>
              </a:solidFill>
              <a:latin typeface="Arial" panose="020B0604020202020204" pitchFamily="34" charset="0"/>
              <a:cs typeface="Arial" panose="020B0604020202020204" pitchFamily="34" charset="0"/>
            </a:endParaRPr>
          </a:p>
          <a:p>
            <a:pPr algn="l"/>
            <a:r>
              <a:rPr lang="ru-RU" sz="1800" b="0" i="0" u="none" strike="noStrike" baseline="0"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8" name="Текст 7">
            <a:extLst>
              <a:ext uri="{FF2B5EF4-FFF2-40B4-BE49-F238E27FC236}">
                <a16:creationId xmlns:a16="http://schemas.microsoft.com/office/drawing/2014/main" id="{D0DAEA55-BA58-F312-9FCF-F30F18A80591}"/>
              </a:ext>
            </a:extLst>
          </p:cNvPr>
          <p:cNvSpPr>
            <a:spLocks noGrp="1"/>
          </p:cNvSpPr>
          <p:nvPr>
            <p:ph type="body" idx="12"/>
          </p:nvPr>
        </p:nvSpPr>
        <p:spPr/>
        <p:txBody>
          <a:bodyPr/>
          <a:lstStyle/>
          <a:p>
            <a:r>
              <a:rPr lang="hy-AM" sz="1800" b="1" i="0" u="none" strike="noStrike" baseline="0" dirty="0">
                <a:latin typeface="Arial" panose="020B0604020202020204" pitchFamily="34" charset="0"/>
                <a:cs typeface="Arial" panose="020B0604020202020204" pitchFamily="34" charset="0"/>
              </a:rPr>
              <a:t>ՈՐԱԿՅԱԼ ԿՐԹՈՒԹՅՈՒՆ</a:t>
            </a:r>
            <a:endParaRPr lang="ru-RU" dirty="0">
              <a:latin typeface="Arial" panose="020B0604020202020204" pitchFamily="34" charset="0"/>
              <a:cs typeface="Arial" panose="020B0604020202020204" pitchFamily="34" charset="0"/>
            </a:endParaRPr>
          </a:p>
        </p:txBody>
      </p:sp>
      <p:sp>
        <p:nvSpPr>
          <p:cNvPr id="9" name="Объект 8">
            <a:extLst>
              <a:ext uri="{FF2B5EF4-FFF2-40B4-BE49-F238E27FC236}">
                <a16:creationId xmlns:a16="http://schemas.microsoft.com/office/drawing/2014/main" id="{AC266AC4-A667-58B6-4B72-04809BFA5296}"/>
              </a:ext>
            </a:extLst>
          </p:cNvPr>
          <p:cNvSpPr>
            <a:spLocks noGrp="1"/>
          </p:cNvSpPr>
          <p:nvPr>
            <p:ph sz="half" idx="13"/>
          </p:nvPr>
        </p:nvSpPr>
        <p:spPr>
          <a:xfrm>
            <a:off x="8187017" y="2799146"/>
            <a:ext cx="3036477" cy="1629419"/>
          </a:xfrm>
        </p:spPr>
        <p:txBody>
          <a:bodyPr/>
          <a:lstStyle/>
          <a:p>
            <a:pPr algn="l"/>
            <a:r>
              <a:rPr lang="hy-AM" sz="1800" b="0" i="0" u="none" strike="noStrike" baseline="0" dirty="0">
                <a:solidFill>
                  <a:srgbClr val="000000"/>
                </a:solidFill>
                <a:latin typeface="Arial" panose="020B0604020202020204" pitchFamily="34" charset="0"/>
                <a:cs typeface="Arial" panose="020B0604020202020204" pitchFamily="34" charset="0"/>
              </a:rPr>
              <a:t>Խրախուսում է անհա</a:t>
            </a:r>
            <a:r>
              <a:rPr lang="ru-RU" sz="1800" b="0" i="0" u="none" strike="noStrike" baseline="0" dirty="0">
                <a:solidFill>
                  <a:srgbClr val="000000"/>
                </a:solidFill>
                <a:latin typeface="Arial" panose="020B0604020202020204" pitchFamily="34" charset="0"/>
                <a:cs typeface="Arial" panose="020B0604020202020204" pitchFamily="34" charset="0"/>
              </a:rPr>
              <a:t>-</a:t>
            </a:r>
            <a:r>
              <a:rPr lang="hy-AM" sz="1800" b="0" i="0" u="none" strike="noStrike" baseline="0" dirty="0">
                <a:solidFill>
                  <a:srgbClr val="000000"/>
                </a:solidFill>
                <a:latin typeface="Arial" panose="020B0604020202020204" pitchFamily="34" charset="0"/>
                <a:cs typeface="Arial" panose="020B0604020202020204" pitchFamily="34" charset="0"/>
              </a:rPr>
              <a:t>տական մոտեցում</a:t>
            </a:r>
            <a:r>
              <a:rPr lang="ru-RU" sz="1800" b="0" i="0" u="none" strike="noStrike" baseline="0" dirty="0">
                <a:solidFill>
                  <a:srgbClr val="000000"/>
                </a:solidFill>
                <a:latin typeface="Arial" panose="020B0604020202020204" pitchFamily="34" charset="0"/>
                <a:cs typeface="Arial" panose="020B0604020202020204" pitchFamily="34" charset="0"/>
              </a:rPr>
              <a:t>ը </a:t>
            </a:r>
            <a:r>
              <a:rPr lang="hy-AM" sz="1800" b="0" i="0" u="none" strike="noStrike" baseline="0" dirty="0">
                <a:solidFill>
                  <a:srgbClr val="000000"/>
                </a:solidFill>
                <a:latin typeface="Arial" panose="020B0604020202020204" pitchFamily="34" charset="0"/>
                <a:cs typeface="Arial" panose="020B0604020202020204" pitchFamily="34" charset="0"/>
              </a:rPr>
              <a:t>ուսուցման գործըն</a:t>
            </a:r>
            <a:r>
              <a:rPr lang="ru-RU" sz="1800" b="0" i="0" u="none" strike="noStrike" baseline="0" dirty="0">
                <a:solidFill>
                  <a:srgbClr val="000000"/>
                </a:solidFill>
                <a:latin typeface="Arial" panose="020B0604020202020204" pitchFamily="34" charset="0"/>
                <a:cs typeface="Arial" panose="020B0604020202020204" pitchFamily="34" charset="0"/>
              </a:rPr>
              <a:t>-</a:t>
            </a:r>
            <a:r>
              <a:rPr lang="hy-AM" sz="1800" b="0" i="0" u="none" strike="noStrike" baseline="0" dirty="0">
                <a:solidFill>
                  <a:srgbClr val="000000"/>
                </a:solidFill>
                <a:latin typeface="Arial" panose="020B0604020202020204" pitchFamily="34" charset="0"/>
                <a:cs typeface="Arial" panose="020B0604020202020204" pitchFamily="34" charset="0"/>
              </a:rPr>
              <a:t>թացում</a:t>
            </a:r>
            <a:r>
              <a:rPr lang="en-US" sz="1800" b="0" i="0" u="none" strike="noStrike" baseline="0" dirty="0">
                <a:solidFill>
                  <a:srgbClr val="000000"/>
                </a:solidFill>
                <a:latin typeface="Arial" panose="020B0604020202020204" pitchFamily="34" charset="0"/>
                <a:cs typeface="Arial" panose="020B0604020202020204" pitchFamily="34" charset="0"/>
              </a:rPr>
              <a:t>:</a:t>
            </a:r>
            <a:endParaRPr lang="hy-AM"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a:t>
            </a:r>
          </a:p>
          <a:p>
            <a:pPr marL="0" indent="0" algn="l">
              <a:buNone/>
            </a:pPr>
            <a:endParaRPr lang="ru-RU" dirty="0">
              <a:latin typeface="Arial" panose="020B0604020202020204" pitchFamily="34" charset="0"/>
              <a:cs typeface="Arial" panose="020B0604020202020204" pitchFamily="34" charset="0"/>
            </a:endParaRPr>
          </a:p>
        </p:txBody>
      </p:sp>
      <p:sp>
        <p:nvSpPr>
          <p:cNvPr id="10" name="Номер слайда 7">
            <a:extLst>
              <a:ext uri="{FF2B5EF4-FFF2-40B4-BE49-F238E27FC236}">
                <a16:creationId xmlns:a16="http://schemas.microsoft.com/office/drawing/2014/main" id="{EC62DDBE-66E1-DE2F-C8CB-D80C307ED87E}"/>
              </a:ext>
            </a:extLst>
          </p:cNvPr>
          <p:cNvSpPr txBox="1">
            <a:spLocks/>
          </p:cNvSpPr>
          <p:nvPr/>
        </p:nvSpPr>
        <p:spPr>
          <a:xfrm>
            <a:off x="702403" y="6220421"/>
            <a:ext cx="52324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z="1200" b="1" smtClean="0">
                <a:solidFill>
                  <a:schemeClr val="bg1"/>
                </a:solidFill>
                <a:latin typeface="Arial" panose="020B0604020202020204" pitchFamily="34" charset="0"/>
                <a:cs typeface="Arial" panose="020B0604020202020204" pitchFamily="34" charset="0"/>
              </a:rPr>
              <a:pPr/>
              <a:t>32</a:t>
            </a:fld>
            <a:endParaRPr lang="en-US" sz="1200" b="1"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075AB65-05F6-4B52-8A1E-06CCB4E308CF}"/>
              </a:ext>
            </a:extLst>
          </p:cNvPr>
          <p:cNvPicPr>
            <a:picLocks noChangeAspect="1"/>
          </p:cNvPicPr>
          <p:nvPr/>
        </p:nvPicPr>
        <p:blipFill>
          <a:blip r:embed="rId2"/>
          <a:stretch>
            <a:fillRect/>
          </a:stretch>
        </p:blipFill>
        <p:spPr>
          <a:xfrm>
            <a:off x="-141403" y="1"/>
            <a:ext cx="12316837" cy="6858000"/>
          </a:xfrm>
          <a:prstGeom prst="rect">
            <a:avLst/>
          </a:prstGeom>
        </p:spPr>
      </p:pic>
    </p:spTree>
    <p:extLst>
      <p:ext uri="{BB962C8B-B14F-4D97-AF65-F5344CB8AC3E}">
        <p14:creationId xmlns:p14="http://schemas.microsoft.com/office/powerpoint/2010/main" val="40724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EE07F4-95FC-4E5C-9E93-B25018B2DBDF}"/>
              </a:ext>
            </a:extLst>
          </p:cNvPr>
          <p:cNvSpPr>
            <a:spLocks noGrp="1"/>
          </p:cNvSpPr>
          <p:nvPr>
            <p:ph type="sldNum" sz="quarter" idx="13"/>
          </p:nvPr>
        </p:nvSpPr>
        <p:spPr/>
        <p:txBody>
          <a:bodyPr/>
          <a:lstStyle/>
          <a:p>
            <a:fld id="{294A09A9-5501-47C1-A89A-A340965A2BE2}" type="slidenum">
              <a:rPr lang="en-US" smtClean="0"/>
              <a:pPr/>
              <a:t>33</a:t>
            </a:fld>
            <a:endParaRPr lang="en-US" dirty="0">
              <a:latin typeface="+mn-lt"/>
            </a:endParaRPr>
          </a:p>
        </p:txBody>
      </p:sp>
      <p:sp>
        <p:nvSpPr>
          <p:cNvPr id="7" name="Заголовок 1">
            <a:extLst>
              <a:ext uri="{FF2B5EF4-FFF2-40B4-BE49-F238E27FC236}">
                <a16:creationId xmlns:a16="http://schemas.microsoft.com/office/drawing/2014/main" id="{72D8A7CD-C038-440E-BEC6-1E7F6809C5BF}"/>
              </a:ext>
            </a:extLst>
          </p:cNvPr>
          <p:cNvSpPr>
            <a:spLocks noGrp="1"/>
          </p:cNvSpPr>
          <p:nvPr>
            <p:ph type="title"/>
          </p:nvPr>
        </p:nvSpPr>
        <p:spPr>
          <a:xfrm>
            <a:off x="964023" y="268849"/>
            <a:ext cx="10072802" cy="1183340"/>
          </a:xfrm>
        </p:spPr>
        <p:txBody>
          <a:bodyPr rtlCol="0">
            <a:noAutofit/>
          </a:bodyPr>
          <a:lstStyle/>
          <a:p>
            <a:pPr algn="ctr">
              <a:lnSpc>
                <a:spcPct val="100000"/>
              </a:lnSpc>
            </a:pPr>
            <a:r>
              <a:rPr lang="hy-AM" sz="2800" b="1" i="0" u="none" strike="noStrike" baseline="0" dirty="0">
                <a:solidFill>
                  <a:schemeClr val="accent1">
                    <a:lumMod val="50000"/>
                  </a:schemeClr>
                </a:solidFill>
                <a:latin typeface="Arial" panose="020B0604020202020204" pitchFamily="34" charset="0"/>
                <a:cs typeface="Arial" panose="020B0604020202020204" pitchFamily="34" charset="0"/>
              </a:rPr>
              <a:t>ՏՆՕՐԵՆԻ ԳՈՐԾՈՂՈՒԹՅՈՒՆՆԵՐԸ ԽՆԴՐԱՀԱՐՈՒՅՑ ԻՐԱՎԻՃԱԿՆԵՐՈՒՄ</a:t>
            </a:r>
            <a:endParaRPr lang="ru-RU" sz="2800" dirty="0">
              <a:solidFill>
                <a:schemeClr val="accent1">
                  <a:lumMod val="50000"/>
                </a:schemeClr>
              </a:solidFill>
              <a:latin typeface="Arial" panose="020B0604020202020204" pitchFamily="34" charset="0"/>
              <a:cs typeface="Arial" panose="020B0604020202020204" pitchFamily="34" charset="0"/>
            </a:endParaRPr>
          </a:p>
        </p:txBody>
      </p:sp>
      <p:sp>
        <p:nvSpPr>
          <p:cNvPr id="8" name="Текст 18">
            <a:extLst>
              <a:ext uri="{FF2B5EF4-FFF2-40B4-BE49-F238E27FC236}">
                <a16:creationId xmlns:a16="http://schemas.microsoft.com/office/drawing/2014/main" id="{65622C81-1C4A-4934-BBCB-5BD4A722A861}"/>
              </a:ext>
            </a:extLst>
          </p:cNvPr>
          <p:cNvSpPr txBox="1">
            <a:spLocks/>
          </p:cNvSpPr>
          <p:nvPr/>
        </p:nvSpPr>
        <p:spPr>
          <a:xfrm>
            <a:off x="2319393" y="2322553"/>
            <a:ext cx="9077613" cy="3720028"/>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y-AM" sz="2200" dirty="0">
                <a:latin typeface="Arial" panose="020B0604020202020204" pitchFamily="34" charset="0"/>
                <a:cs typeface="Arial" panose="020B0604020202020204" pitchFamily="34" charset="0"/>
              </a:rPr>
              <a:t>Խնդրահարույց իրավիճակների</a:t>
            </a:r>
            <a:r>
              <a:rPr lang="ru-RU" sz="2200" dirty="0">
                <a:latin typeface="Arial" panose="020B0604020202020204" pitchFamily="34" charset="0"/>
                <a:cs typeface="Arial" panose="020B0604020202020204" pitchFamily="34" charset="0"/>
              </a:rPr>
              <a:t> հ</a:t>
            </a:r>
            <a:r>
              <a:rPr lang="hy-AM" sz="2200" dirty="0">
                <a:latin typeface="Arial" panose="020B0604020202020204" pitchFamily="34" charset="0"/>
                <a:cs typeface="Arial" panose="020B0604020202020204" pitchFamily="34" charset="0"/>
              </a:rPr>
              <a:t>աղթահարմանը միտված արդյունավետ</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գործողություններ։</a:t>
            </a:r>
          </a:p>
          <a:p>
            <a:endParaRPr lang="hy-AM" sz="2200" dirty="0">
              <a:latin typeface="Arial" panose="020B0604020202020204" pitchFamily="34" charset="0"/>
              <a:cs typeface="Arial" panose="020B0604020202020204" pitchFamily="34" charset="0"/>
            </a:endParaRPr>
          </a:p>
          <a:p>
            <a:r>
              <a:rPr lang="hy-AM" sz="2200" dirty="0">
                <a:latin typeface="Arial" panose="020B0604020202020204" pitchFamily="34" charset="0"/>
                <a:cs typeface="Arial" panose="020B0604020202020204" pitchFamily="34" charset="0"/>
              </a:rPr>
              <a:t>Տնօրենի կառավարչական,</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մասնագիտական և անձնային</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հատկանիշները կարևորում։</a:t>
            </a:r>
          </a:p>
          <a:p>
            <a:endParaRPr lang="hy-AM" sz="2200" dirty="0">
              <a:latin typeface="Arial" panose="020B0604020202020204" pitchFamily="34" charset="0"/>
              <a:cs typeface="Arial" panose="020B0604020202020204" pitchFamily="34" charset="0"/>
            </a:endParaRPr>
          </a:p>
          <a:p>
            <a:r>
              <a:rPr lang="hy-AM" sz="2200" dirty="0">
                <a:latin typeface="Arial" panose="020B0604020202020204" pitchFamily="34" charset="0"/>
                <a:cs typeface="Arial" panose="020B0604020202020204" pitchFamily="34" charset="0"/>
              </a:rPr>
              <a:t>Համագործակցություն շահագրգիռ</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կողմերի, կրթության</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գործընթացում</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ներգրավված օղակների, համայնքային</a:t>
            </a:r>
            <a:r>
              <a:rPr lang="ru-RU" sz="2200" dirty="0">
                <a:latin typeface="Arial" panose="020B0604020202020204" pitchFamily="34" charset="0"/>
                <a:cs typeface="Arial" panose="020B0604020202020204" pitchFamily="34" charset="0"/>
              </a:rPr>
              <a:t> </a:t>
            </a:r>
            <a:r>
              <a:rPr lang="hy-AM" sz="2200" dirty="0">
                <a:latin typeface="Arial" panose="020B0604020202020204" pitchFamily="34" charset="0"/>
                <a:cs typeface="Arial" panose="020B0604020202020204" pitchFamily="34" charset="0"/>
              </a:rPr>
              <a:t>կառույցների և այլն։</a:t>
            </a:r>
            <a:endParaRPr lang="ru-RU" sz="2200" dirty="0">
              <a:latin typeface="Arial" panose="020B0604020202020204" pitchFamily="34" charset="0"/>
              <a:cs typeface="Arial" panose="020B0604020202020204" pitchFamily="34" charset="0"/>
            </a:endParaRPr>
          </a:p>
        </p:txBody>
      </p:sp>
      <p:sp>
        <p:nvSpPr>
          <p:cNvPr id="9" name="Текст 19">
            <a:extLst>
              <a:ext uri="{FF2B5EF4-FFF2-40B4-BE49-F238E27FC236}">
                <a16:creationId xmlns:a16="http://schemas.microsoft.com/office/drawing/2014/main" id="{BFBA52C0-25C7-416D-B889-BDCB0A3DC813}"/>
              </a:ext>
            </a:extLst>
          </p:cNvPr>
          <p:cNvSpPr txBox="1">
            <a:spLocks/>
          </p:cNvSpPr>
          <p:nvPr/>
        </p:nvSpPr>
        <p:spPr>
          <a:xfrm>
            <a:off x="4776725" y="4223070"/>
            <a:ext cx="3112216" cy="1272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latin typeface="Arial" panose="020B0604020202020204" pitchFamily="34" charset="0"/>
              <a:cs typeface="Arial" panose="020B0604020202020204" pitchFamily="34" charset="0"/>
            </a:endParaRPr>
          </a:p>
        </p:txBody>
      </p:sp>
      <p:sp>
        <p:nvSpPr>
          <p:cNvPr id="10" name="Текст 23">
            <a:extLst>
              <a:ext uri="{FF2B5EF4-FFF2-40B4-BE49-F238E27FC236}">
                <a16:creationId xmlns:a16="http://schemas.microsoft.com/office/drawing/2014/main" id="{B971B5B8-BB15-4075-81A2-BD852A31D105}"/>
              </a:ext>
            </a:extLst>
          </p:cNvPr>
          <p:cNvSpPr txBox="1">
            <a:spLocks/>
          </p:cNvSpPr>
          <p:nvPr/>
        </p:nvSpPr>
        <p:spPr>
          <a:xfrm>
            <a:off x="6554683" y="2322553"/>
            <a:ext cx="2894117" cy="1577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816E5EEA-014B-4BF8-AD81-230AC5A43957}"/>
              </a:ext>
            </a:extLst>
          </p:cNvPr>
          <p:cNvSpPr/>
          <p:nvPr/>
        </p:nvSpPr>
        <p:spPr>
          <a:xfrm>
            <a:off x="971550" y="2196700"/>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y-AM" sz="4400" b="1" dirty="0"/>
              <a:t>1</a:t>
            </a:r>
            <a:endParaRPr lang="en-US" sz="4400" b="1" dirty="0"/>
          </a:p>
        </p:txBody>
      </p:sp>
      <p:sp>
        <p:nvSpPr>
          <p:cNvPr id="12" name="Oval 11">
            <a:extLst>
              <a:ext uri="{FF2B5EF4-FFF2-40B4-BE49-F238E27FC236}">
                <a16:creationId xmlns:a16="http://schemas.microsoft.com/office/drawing/2014/main" id="{E19D9ABA-9034-4E7C-BB0A-BB5F11C59213}"/>
              </a:ext>
            </a:extLst>
          </p:cNvPr>
          <p:cNvSpPr/>
          <p:nvPr/>
        </p:nvSpPr>
        <p:spPr>
          <a:xfrm>
            <a:off x="971550" y="4420640"/>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y-AM" sz="4400" b="1" dirty="0"/>
              <a:t>3</a:t>
            </a:r>
            <a:endParaRPr lang="en-US" sz="4400" b="1" dirty="0"/>
          </a:p>
        </p:txBody>
      </p:sp>
      <p:sp>
        <p:nvSpPr>
          <p:cNvPr id="13" name="Oval 12">
            <a:extLst>
              <a:ext uri="{FF2B5EF4-FFF2-40B4-BE49-F238E27FC236}">
                <a16:creationId xmlns:a16="http://schemas.microsoft.com/office/drawing/2014/main" id="{B622754C-D1E4-453D-A7A7-2D44893037BA}"/>
              </a:ext>
            </a:extLst>
          </p:cNvPr>
          <p:cNvSpPr/>
          <p:nvPr/>
        </p:nvSpPr>
        <p:spPr>
          <a:xfrm>
            <a:off x="952862" y="3308670"/>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y-AM" sz="4400" b="1" dirty="0"/>
              <a:t>2</a:t>
            </a:r>
            <a:endParaRPr lang="en-US" sz="4400" b="1" dirty="0"/>
          </a:p>
        </p:txBody>
      </p:sp>
    </p:spTree>
    <p:extLst>
      <p:ext uri="{BB962C8B-B14F-4D97-AF65-F5344CB8AC3E}">
        <p14:creationId xmlns:p14="http://schemas.microsoft.com/office/powerpoint/2010/main" val="190153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a:extLst>
              <a:ext uri="{FF2B5EF4-FFF2-40B4-BE49-F238E27FC236}">
                <a16:creationId xmlns:a16="http://schemas.microsoft.com/office/drawing/2014/main" id="{4DF5AA41-886C-0676-7A13-75B6E03D336F}"/>
              </a:ext>
            </a:extLst>
          </p:cNvPr>
          <p:cNvSpPr>
            <a:spLocks noGrp="1"/>
          </p:cNvSpPr>
          <p:nvPr>
            <p:ph type="sldNum" sz="quarter" idx="13"/>
          </p:nvPr>
        </p:nvSpPr>
        <p:spPr>
          <a:xfrm>
            <a:off x="787251" y="6332220"/>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34</a:t>
            </a:fld>
            <a:endParaRPr lang="en-US" sz="1200" b="1" dirty="0">
              <a:latin typeface="Arial" panose="020B0604020202020204" pitchFamily="34" charset="0"/>
              <a:cs typeface="Arial" panose="020B0604020202020204" pitchFamily="34" charset="0"/>
            </a:endParaRPr>
          </a:p>
        </p:txBody>
      </p:sp>
      <p:pic>
        <p:nvPicPr>
          <p:cNvPr id="4" name="image12.png">
            <a:extLst>
              <a:ext uri="{FF2B5EF4-FFF2-40B4-BE49-F238E27FC236}">
                <a16:creationId xmlns:a16="http://schemas.microsoft.com/office/drawing/2014/main" id="{9E56F2CE-469B-4608-9228-EFAD96F32D1F}"/>
              </a:ext>
            </a:extLst>
          </p:cNvPr>
          <p:cNvPicPr/>
          <p:nvPr/>
        </p:nvPicPr>
        <p:blipFill>
          <a:blip r:embed="rId2"/>
          <a:srcRect/>
          <a:stretch>
            <a:fillRect/>
          </a:stretch>
        </p:blipFill>
        <p:spPr>
          <a:xfrm>
            <a:off x="1833611" y="976913"/>
            <a:ext cx="8341522" cy="4519216"/>
          </a:xfrm>
          <a:prstGeom prst="rect">
            <a:avLst/>
          </a:prstGeom>
          <a:ln/>
        </p:spPr>
      </p:pic>
      <p:sp>
        <p:nvSpPr>
          <p:cNvPr id="5" name="Заголовок 1">
            <a:extLst>
              <a:ext uri="{FF2B5EF4-FFF2-40B4-BE49-F238E27FC236}">
                <a16:creationId xmlns:a16="http://schemas.microsoft.com/office/drawing/2014/main" id="{993549D2-39C0-4CD8-AA2D-5833607027F2}"/>
              </a:ext>
            </a:extLst>
          </p:cNvPr>
          <p:cNvSpPr>
            <a:spLocks noGrp="1"/>
          </p:cNvSpPr>
          <p:nvPr>
            <p:ph type="title"/>
          </p:nvPr>
        </p:nvSpPr>
        <p:spPr>
          <a:xfrm>
            <a:off x="269644" y="54385"/>
            <a:ext cx="8018511" cy="560709"/>
          </a:xfrm>
        </p:spPr>
        <p:txBody>
          <a:bodyPr rtlCol="0">
            <a:noAutofit/>
          </a:bodyPr>
          <a:lstStyle/>
          <a:p>
            <a:r>
              <a:rPr lang="hy-AM" sz="2400" dirty="0">
                <a:solidFill>
                  <a:schemeClr val="accent1">
                    <a:lumMod val="50000"/>
                  </a:schemeClr>
                </a:solidFill>
                <a:latin typeface="Arial" panose="020B0604020202020204" pitchFamily="34" charset="0"/>
                <a:cs typeface="Arial" panose="020B0604020202020204" pitchFamily="34" charset="0"/>
              </a:rPr>
              <a:t>Դպրոցի տնօրենի հավաքական կերպարը</a:t>
            </a:r>
            <a:endParaRPr lang="ru-RU" sz="24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441683D-9676-4E0B-8EDC-3D96513AAAD2}"/>
              </a:ext>
            </a:extLst>
          </p:cNvPr>
          <p:cNvSpPr txBox="1"/>
          <p:nvPr/>
        </p:nvSpPr>
        <p:spPr>
          <a:xfrm>
            <a:off x="8493920" y="53906"/>
            <a:ext cx="3575186" cy="1015663"/>
          </a:xfrm>
          <a:prstGeom prst="rect">
            <a:avLst/>
          </a:prstGeom>
          <a:solidFill>
            <a:schemeClr val="tx1"/>
          </a:solidFill>
        </p:spPr>
        <p:txBody>
          <a:bodyPr wrap="square">
            <a:spAutoFit/>
          </a:bodyPr>
          <a:lstStyle/>
          <a:p>
            <a:pPr algn="just"/>
            <a:r>
              <a:rPr lang="hy-AM" sz="2000" b="1" dirty="0">
                <a:solidFill>
                  <a:schemeClr val="bg1"/>
                </a:solidFill>
                <a:latin typeface="Arial" panose="020B0604020202020204" pitchFamily="34" charset="0"/>
                <a:cs typeface="Arial" panose="020B0604020202020204" pitchFamily="34" charset="0"/>
              </a:rPr>
              <a:t>Վարժություն 5․3 </a:t>
            </a:r>
          </a:p>
          <a:p>
            <a:pPr algn="just"/>
            <a:r>
              <a:rPr lang="hy-AM" sz="2000" b="1" dirty="0">
                <a:solidFill>
                  <a:schemeClr val="bg1"/>
                </a:solidFill>
                <a:latin typeface="Arial" panose="020B0604020202020204" pitchFamily="34" charset="0"/>
                <a:cs typeface="Arial" panose="020B0604020202020204" pitchFamily="34" charset="0"/>
              </a:rPr>
              <a:t>Անհատական աշխատանք</a:t>
            </a:r>
          </a:p>
          <a:p>
            <a:pPr algn="just"/>
            <a:r>
              <a:rPr lang="hy-AM" sz="2000" b="1" dirty="0">
                <a:solidFill>
                  <a:schemeClr val="bg1"/>
                </a:solidFill>
                <a:latin typeface="Arial" panose="020B0604020202020204" pitchFamily="34" charset="0"/>
                <a:cs typeface="Arial" panose="020B0604020202020204" pitchFamily="34" charset="0"/>
              </a:rPr>
              <a:t>(5 րոպե</a:t>
            </a:r>
            <a:r>
              <a:rPr lang="hy-AM" sz="2000" b="1" i="0" u="none" strike="noStrike" baseline="0" dirty="0">
                <a:solidFill>
                  <a:srgbClr val="000000"/>
                </a:solidFill>
                <a:latin typeface="Arial" panose="020B0604020202020204" pitchFamily="34" charset="0"/>
                <a:cs typeface="Arial" panose="020B0604020202020204" pitchFamily="34" charset="0"/>
              </a:rPr>
              <a:t>)</a:t>
            </a:r>
            <a:endParaRPr lang="en-US" sz="2000" b="1" dirty="0"/>
          </a:p>
        </p:txBody>
      </p:sp>
      <p:sp>
        <p:nvSpPr>
          <p:cNvPr id="2" name="TextBox 1">
            <a:extLst>
              <a:ext uri="{FF2B5EF4-FFF2-40B4-BE49-F238E27FC236}">
                <a16:creationId xmlns:a16="http://schemas.microsoft.com/office/drawing/2014/main" id="{FD4FEF01-94DD-457F-A311-86BB6CA8BB32}"/>
              </a:ext>
            </a:extLst>
          </p:cNvPr>
          <p:cNvSpPr txBox="1"/>
          <p:nvPr/>
        </p:nvSpPr>
        <p:spPr>
          <a:xfrm>
            <a:off x="4566489" y="5735167"/>
            <a:ext cx="7443332" cy="1015663"/>
          </a:xfrm>
          <a:prstGeom prst="rect">
            <a:avLst/>
          </a:prstGeom>
          <a:noFill/>
          <a:ln>
            <a:solidFill>
              <a:schemeClr val="tx1"/>
            </a:solidFill>
          </a:ln>
        </p:spPr>
        <p:txBody>
          <a:bodyPr wrap="square" rtlCol="0">
            <a:spAutoFit/>
          </a:bodyPr>
          <a:lstStyle/>
          <a:p>
            <a:r>
              <a:rPr lang="hy-AM" sz="2000" b="1" dirty="0">
                <a:solidFill>
                  <a:schemeClr val="bg1"/>
                </a:solidFill>
              </a:rPr>
              <a:t>Հրահանգ</a:t>
            </a:r>
          </a:p>
          <a:p>
            <a:r>
              <a:rPr lang="hy-AM" sz="2000" b="1" dirty="0">
                <a:solidFill>
                  <a:schemeClr val="bg1"/>
                </a:solidFill>
              </a:rPr>
              <a:t>Ամփոփեք ներառող տնօրենի կերպարի վերաբերյալ </a:t>
            </a:r>
          </a:p>
          <a:p>
            <a:r>
              <a:rPr lang="hy-AM" sz="2000" b="1" dirty="0">
                <a:solidFill>
                  <a:schemeClr val="bg1"/>
                </a:solidFill>
              </a:rPr>
              <a:t>Ձեր պատկերացումները </a:t>
            </a:r>
            <a:r>
              <a:rPr lang="hy-AM" sz="2000" b="1" dirty="0">
                <a:solidFill>
                  <a:schemeClr val="bg1"/>
                </a:solidFill>
                <a:latin typeface="GHEA Grapalat" panose="02000506050000020003" pitchFamily="50" charset="0"/>
              </a:rPr>
              <a:t>Պ</a:t>
            </a:r>
            <a:r>
              <a:rPr lang="hy-AM" sz="2000" b="1" dirty="0">
                <a:solidFill>
                  <a:schemeClr val="bg1"/>
                </a:solidFill>
              </a:rPr>
              <a:t>րիզմա</a:t>
            </a:r>
            <a:r>
              <a:rPr lang="hy-AM" sz="2000" b="1" dirty="0">
                <a:solidFill>
                  <a:schemeClr val="bg1"/>
                </a:solidFill>
                <a:latin typeface="GHEA Grapalat" panose="02000506050000020003" pitchFamily="50" charset="0"/>
              </a:rPr>
              <a:t></a:t>
            </a:r>
            <a:r>
              <a:rPr lang="hy-AM" sz="2000" b="1" dirty="0">
                <a:solidFill>
                  <a:schemeClr val="bg1"/>
                </a:solidFill>
              </a:rPr>
              <a:t> մեթոդի միջոցով</a:t>
            </a:r>
            <a:endParaRPr lang="en-US" sz="2000" b="1" dirty="0">
              <a:solidFill>
                <a:schemeClr val="bg1"/>
              </a:solidFill>
            </a:endParaRPr>
          </a:p>
        </p:txBody>
      </p:sp>
    </p:spTree>
    <p:extLst>
      <p:ext uri="{BB962C8B-B14F-4D97-AF65-F5344CB8AC3E}">
        <p14:creationId xmlns:p14="http://schemas.microsoft.com/office/powerpoint/2010/main" val="83750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B80A5A27-5C87-5D57-9BD9-5FB276A70A08}"/>
              </a:ext>
            </a:extLst>
          </p:cNvPr>
          <p:cNvSpPr>
            <a:spLocks noGrp="1"/>
          </p:cNvSpPr>
          <p:nvPr>
            <p:ph type="sldNum" sz="quarter" idx="13"/>
          </p:nvPr>
        </p:nvSpPr>
        <p:spPr/>
        <p:txBody>
          <a:bodyPr/>
          <a:lstStyle/>
          <a:p>
            <a:fld id="{294A09A9-5501-47C1-A89A-A340965A2BE2}" type="slidenum">
              <a:rPr lang="en-US" sz="1200" b="1" smtClean="0">
                <a:latin typeface="Arial" panose="020B0604020202020204" pitchFamily="34" charset="0"/>
                <a:cs typeface="Arial" panose="020B0604020202020204" pitchFamily="34" charset="0"/>
              </a:rPr>
              <a:pPr/>
              <a:t>35</a:t>
            </a:fld>
            <a:endParaRPr lang="en-US" sz="1200" b="1"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01DE5553-8AAD-BC37-0484-B4482FB8AF45}"/>
              </a:ext>
            </a:extLst>
          </p:cNvPr>
          <p:cNvPicPr>
            <a:picLocks noChangeAspect="1"/>
          </p:cNvPicPr>
          <p:nvPr/>
        </p:nvPicPr>
        <p:blipFill rotWithShape="1">
          <a:blip r:embed="rId2"/>
          <a:srcRect t="3711"/>
          <a:stretch/>
        </p:blipFill>
        <p:spPr>
          <a:xfrm>
            <a:off x="1370946" y="871936"/>
            <a:ext cx="9450107" cy="5554554"/>
          </a:xfrm>
          <a:prstGeom prst="rect">
            <a:avLst/>
          </a:prstGeom>
        </p:spPr>
      </p:pic>
      <p:sp>
        <p:nvSpPr>
          <p:cNvPr id="4" name="TextBox 3">
            <a:extLst>
              <a:ext uri="{FF2B5EF4-FFF2-40B4-BE49-F238E27FC236}">
                <a16:creationId xmlns:a16="http://schemas.microsoft.com/office/drawing/2014/main" id="{DC851FE3-6127-4DD4-B5AA-3EF095E6310F}"/>
              </a:ext>
            </a:extLst>
          </p:cNvPr>
          <p:cNvSpPr txBox="1"/>
          <p:nvPr/>
        </p:nvSpPr>
        <p:spPr>
          <a:xfrm>
            <a:off x="354403" y="250691"/>
            <a:ext cx="878767" cy="369332"/>
          </a:xfrm>
          <a:prstGeom prst="rect">
            <a:avLst/>
          </a:prstGeom>
          <a:noFill/>
        </p:spPr>
        <p:txBody>
          <a:bodyPr wrap="none" rtlCol="0">
            <a:spAutoFit/>
          </a:bodyPr>
          <a:lstStyle/>
          <a:p>
            <a:r>
              <a:rPr lang="hy-AM" b="1" dirty="0">
                <a:solidFill>
                  <a:schemeClr val="bg1"/>
                </a:solidFill>
                <a:latin typeface="Arial" panose="020B0604020202020204" pitchFamily="34" charset="0"/>
                <a:cs typeface="Arial" panose="020B0604020202020204" pitchFamily="34" charset="0"/>
              </a:rPr>
              <a:t>ԴԱՍ 6</a:t>
            </a:r>
            <a:endParaRPr lang="en-US"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DC85CA1-AE4B-4FCA-97EB-C8393DECB1CD}"/>
              </a:ext>
            </a:extLst>
          </p:cNvPr>
          <p:cNvSpPr txBox="1"/>
          <p:nvPr/>
        </p:nvSpPr>
        <p:spPr>
          <a:xfrm>
            <a:off x="3587940" y="147963"/>
            <a:ext cx="5016117" cy="461665"/>
          </a:xfrm>
          <a:prstGeom prst="rect">
            <a:avLst/>
          </a:prstGeom>
          <a:noFill/>
        </p:spPr>
        <p:txBody>
          <a:bodyPr wrap="none" rtlCol="0">
            <a:spAutoFit/>
          </a:bodyPr>
          <a:lstStyle/>
          <a:p>
            <a:r>
              <a:rPr lang="hy-AM" sz="2400" b="1" dirty="0">
                <a:solidFill>
                  <a:srgbClr val="4495A2"/>
                </a:solidFill>
                <a:latin typeface="Arial" panose="020B0604020202020204" pitchFamily="34" charset="0"/>
                <a:cs typeface="Arial" panose="020B0604020202020204" pitchFamily="34" charset="0"/>
              </a:rPr>
              <a:t>Ինչպիսի՞ մտածելակերպ ունեք</a:t>
            </a:r>
            <a:endParaRPr lang="en-US" sz="2400" b="1" dirty="0">
              <a:solidFill>
                <a:srgbClr val="4495A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7D10-EEA9-4C29-AA1B-6C87D824A4F2}"/>
              </a:ext>
            </a:extLst>
          </p:cNvPr>
          <p:cNvSpPr txBox="1"/>
          <p:nvPr/>
        </p:nvSpPr>
        <p:spPr>
          <a:xfrm>
            <a:off x="9641032" y="136003"/>
            <a:ext cx="2198451" cy="646331"/>
          </a:xfrm>
          <a:prstGeom prst="rect">
            <a:avLst/>
          </a:prstGeom>
          <a:solidFill>
            <a:schemeClr val="tx1"/>
          </a:solidFill>
        </p:spPr>
        <p:txBody>
          <a:bodyPr wrap="square">
            <a:spAutoFit/>
          </a:bodyPr>
          <a:lstStyle/>
          <a:p>
            <a:r>
              <a:rPr lang="hy-AM" sz="1800" b="1" dirty="0">
                <a:solidFill>
                  <a:schemeClr val="bg1"/>
                </a:solidFill>
                <a:latin typeface="Arial" panose="020B0604020202020204" pitchFamily="34" charset="0"/>
                <a:cs typeface="Arial" panose="020B0604020202020204" pitchFamily="34" charset="0"/>
              </a:rPr>
              <a:t>Վարժություն </a:t>
            </a:r>
            <a:r>
              <a:rPr lang="en-US" sz="1800" b="1" dirty="0">
                <a:solidFill>
                  <a:schemeClr val="bg1"/>
                </a:solidFill>
                <a:latin typeface="Arial" panose="020B0604020202020204" pitchFamily="34" charset="0"/>
                <a:cs typeface="Arial" panose="020B0604020202020204" pitchFamily="34" charset="0"/>
              </a:rPr>
              <a:t>6</a:t>
            </a:r>
            <a:r>
              <a:rPr lang="hy-AM" sz="1800" b="1" dirty="0">
                <a:solidFill>
                  <a:schemeClr val="bg1"/>
                </a:solidFill>
                <a:latin typeface="Arial" panose="020B0604020202020204" pitchFamily="34" charset="0"/>
                <a:cs typeface="Arial" panose="020B0604020202020204" pitchFamily="34" charset="0"/>
              </a:rPr>
              <a:t>․1 </a:t>
            </a:r>
          </a:p>
          <a:p>
            <a:r>
              <a:rPr lang="hy-AM" sz="1800" b="1" dirty="0">
                <a:solidFill>
                  <a:schemeClr val="bg1"/>
                </a:solidFill>
                <a:latin typeface="Arial" panose="020B0604020202020204" pitchFamily="34" charset="0"/>
                <a:cs typeface="Arial" panose="020B0604020202020204" pitchFamily="34" charset="0"/>
              </a:rPr>
              <a:t>(5 րոպե</a:t>
            </a:r>
            <a:r>
              <a:rPr lang="hy-AM" sz="1800" b="1" i="0" u="none" strike="noStrike" baseline="0" dirty="0">
                <a:solidFill>
                  <a:srgbClr val="000000"/>
                </a:solidFill>
                <a:latin typeface="Arial" panose="020B0604020202020204" pitchFamily="34" charset="0"/>
                <a:cs typeface="Arial" panose="020B0604020202020204" pitchFamily="34" charset="0"/>
              </a:rPr>
              <a:t>)</a:t>
            </a:r>
            <a:endParaRPr lang="en-US" b="1" dirty="0"/>
          </a:p>
        </p:txBody>
      </p:sp>
    </p:spTree>
    <p:extLst>
      <p:ext uri="{BB962C8B-B14F-4D97-AF65-F5344CB8AC3E}">
        <p14:creationId xmlns:p14="http://schemas.microsoft.com/office/powerpoint/2010/main" val="20412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3E1284-D4B7-4E1B-BE88-DFCF9B27BADF}"/>
              </a:ext>
            </a:extLst>
          </p:cNvPr>
          <p:cNvSpPr>
            <a:spLocks noGrp="1"/>
          </p:cNvSpPr>
          <p:nvPr>
            <p:ph type="sldNum" sz="quarter" idx="13"/>
          </p:nvPr>
        </p:nvSpPr>
        <p:spPr>
          <a:xfrm>
            <a:off x="74602" y="6610349"/>
            <a:ext cx="523240" cy="247651"/>
          </a:xfrm>
        </p:spPr>
        <p:txBody>
          <a:bodyPr/>
          <a:lstStyle/>
          <a:p>
            <a:fld id="{294A09A9-5501-47C1-A89A-A340965A2BE2}" type="slidenum">
              <a:rPr lang="en-US" smtClean="0"/>
              <a:pPr/>
              <a:t>36</a:t>
            </a:fld>
            <a:endParaRPr lang="en-US" dirty="0">
              <a:latin typeface="+mn-lt"/>
            </a:endParaRPr>
          </a:p>
        </p:txBody>
      </p:sp>
      <p:sp>
        <p:nvSpPr>
          <p:cNvPr id="6" name="Заголовок 2">
            <a:extLst>
              <a:ext uri="{FF2B5EF4-FFF2-40B4-BE49-F238E27FC236}">
                <a16:creationId xmlns:a16="http://schemas.microsoft.com/office/drawing/2014/main" id="{E6B6D080-4619-4AD8-B29F-CDAF22395945}"/>
              </a:ext>
            </a:extLst>
          </p:cNvPr>
          <p:cNvSpPr>
            <a:spLocks noGrp="1"/>
          </p:cNvSpPr>
          <p:nvPr>
            <p:ph type="title"/>
          </p:nvPr>
        </p:nvSpPr>
        <p:spPr>
          <a:xfrm>
            <a:off x="390046" y="273378"/>
            <a:ext cx="11411907" cy="440743"/>
          </a:xfrm>
        </p:spPr>
        <p:txBody>
          <a:bodyPr>
            <a:noAutofit/>
          </a:bodyPr>
          <a:lstStyle/>
          <a:p>
            <a:pPr>
              <a:lnSpc>
                <a:spcPct val="150000"/>
              </a:lnSpc>
            </a:pP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ՖԻՔՍՎԱԾ ՄՏԱԾԵԼԱԿԵՐՊԻ ԵՎ ԱՆՁՆԱԿԱՆ</a:t>
            </a:r>
            <a:r>
              <a:rPr lang="hy-AM" sz="1800" b="1" i="0" u="none" strike="noStrike" dirty="0">
                <a:solidFill>
                  <a:schemeClr val="accent1">
                    <a:lumMod val="50000"/>
                  </a:schemeClr>
                </a:solidFill>
                <a:latin typeface="Arial" panose="020B0604020202020204" pitchFamily="34" charset="0"/>
                <a:cs typeface="Arial" panose="020B0604020202020204" pitchFamily="34" charset="0"/>
              </a:rPr>
              <a:t> </a:t>
            </a: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ԱՃԻ ՄՏԱԾԵԼԱԿԵՐՊԻ</a:t>
            </a:r>
            <a:r>
              <a:rPr lang="en-US" sz="1800" dirty="0">
                <a:solidFill>
                  <a:schemeClr val="accent1">
                    <a:lumMod val="50000"/>
                  </a:schemeClr>
                </a:solidFill>
                <a:latin typeface="Arial" panose="020B0604020202020204" pitchFamily="34" charset="0"/>
                <a:cs typeface="Arial" panose="020B0604020202020204" pitchFamily="34" charset="0"/>
              </a:rPr>
              <a:t> </a:t>
            </a: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ՀԱՄԵՄԱՏՈՒԹՅՈՒՆ</a:t>
            </a:r>
            <a:endParaRPr lang="ru-RU" sz="18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782DCB74-4B99-4EC6-B541-233630CF8A8A}"/>
              </a:ext>
            </a:extLst>
          </p:cNvPr>
          <p:cNvGraphicFramePr>
            <a:graphicFrameLocks noGrp="1"/>
          </p:cNvGraphicFramePr>
          <p:nvPr>
            <p:extLst>
              <p:ext uri="{D42A27DB-BD31-4B8C-83A1-F6EECF244321}">
                <p14:modId xmlns:p14="http://schemas.microsoft.com/office/powerpoint/2010/main" val="3339428762"/>
              </p:ext>
            </p:extLst>
          </p:nvPr>
        </p:nvGraphicFramePr>
        <p:xfrm>
          <a:off x="336222" y="1178450"/>
          <a:ext cx="11557263" cy="5283081"/>
        </p:xfrm>
        <a:graphic>
          <a:graphicData uri="http://schemas.openxmlformats.org/drawingml/2006/table">
            <a:tbl>
              <a:tblPr firstRow="1" bandRow="1">
                <a:tableStyleId>{1FECB4D8-DB02-4DC6-A0A2-4F2EBAE1DC90}</a:tableStyleId>
              </a:tblPr>
              <a:tblGrid>
                <a:gridCol w="5748079">
                  <a:extLst>
                    <a:ext uri="{9D8B030D-6E8A-4147-A177-3AD203B41FA5}">
                      <a16:colId xmlns:a16="http://schemas.microsoft.com/office/drawing/2014/main" val="1995502016"/>
                    </a:ext>
                  </a:extLst>
                </a:gridCol>
                <a:gridCol w="5809184">
                  <a:extLst>
                    <a:ext uri="{9D8B030D-6E8A-4147-A177-3AD203B41FA5}">
                      <a16:colId xmlns:a16="http://schemas.microsoft.com/office/drawing/2014/main" val="703082542"/>
                    </a:ext>
                  </a:extLst>
                </a:gridCol>
              </a:tblGrid>
              <a:tr h="775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1" u="none" strike="noStrike" kern="1200" cap="none" spc="0" normalizeH="0" baseline="0" noProof="0" dirty="0">
                          <a:ln>
                            <a:noFill/>
                          </a:ln>
                          <a:solidFill>
                            <a:srgbClr val="FFFFFF"/>
                          </a:solidFill>
                          <a:effectLst/>
                          <a:uLnTx/>
                          <a:uFillTx/>
                        </a:rPr>
                        <a:t>Ֆիքսված մտածելակերպ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1" u="none" strike="noStrike" kern="1200" cap="none" spc="0" normalizeH="0" baseline="0" noProof="0" dirty="0">
                          <a:ln>
                            <a:noFill/>
                          </a:ln>
                          <a:solidFill>
                            <a:srgbClr val="FFFFFF"/>
                          </a:solidFill>
                          <a:effectLst/>
                          <a:uLnTx/>
                          <a:uFillTx/>
                        </a:rPr>
                        <a:t>Հավատում է, որ խելքն ու</a:t>
                      </a:r>
                      <a:r>
                        <a:rPr kumimoji="0" lang="ru-RU" sz="1600" b="1" u="none" strike="noStrike" kern="1200" cap="none" spc="0" normalizeH="0" baseline="0" noProof="0" dirty="0">
                          <a:ln>
                            <a:noFill/>
                          </a:ln>
                          <a:solidFill>
                            <a:srgbClr val="FFFFFF"/>
                          </a:solidFill>
                          <a:effectLst/>
                          <a:uLnTx/>
                          <a:uFillTx/>
                        </a:rPr>
                        <a:t> </a:t>
                      </a:r>
                      <a:r>
                        <a:rPr kumimoji="0" lang="hy-AM" sz="1600" b="1" u="none" strike="noStrike" kern="1200" cap="none" spc="0" normalizeH="0" baseline="0" noProof="0" dirty="0">
                          <a:ln>
                            <a:noFill/>
                          </a:ln>
                          <a:solidFill>
                            <a:srgbClr val="FFFFFF"/>
                          </a:solidFill>
                          <a:effectLst/>
                          <a:uLnTx/>
                          <a:uFillTx/>
                        </a:rPr>
                        <a:t>տաղանդը ֆիքսված են</a:t>
                      </a:r>
                      <a:endParaRPr kumimoji="0" lang="ru-RU"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1" u="none" strike="noStrike" kern="1200" cap="none" spc="0" normalizeH="0" baseline="0" noProof="0" dirty="0">
                          <a:ln>
                            <a:noFill/>
                          </a:ln>
                          <a:solidFill>
                            <a:srgbClr val="FFFFFF"/>
                          </a:solidFill>
                          <a:effectLst/>
                          <a:uLnTx/>
                          <a:uFillTx/>
                        </a:rPr>
                        <a:t>Աճի մտածելակերպ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1" u="none" strike="noStrike" kern="1200" cap="none" spc="0" normalizeH="0" baseline="0" noProof="0" dirty="0">
                          <a:ln>
                            <a:noFill/>
                          </a:ln>
                          <a:solidFill>
                            <a:srgbClr val="FFFFFF"/>
                          </a:solidFill>
                          <a:effectLst/>
                          <a:uLnTx/>
                          <a:uFillTx/>
                        </a:rPr>
                        <a:t>Հավատում է, որ խելքն</a:t>
                      </a:r>
                      <a:r>
                        <a:rPr kumimoji="0" lang="ru-RU" sz="1600" b="1" u="none" strike="noStrike" kern="1200" cap="none" spc="0" normalizeH="0" baseline="0" noProof="0" dirty="0">
                          <a:ln>
                            <a:noFill/>
                          </a:ln>
                          <a:solidFill>
                            <a:srgbClr val="FFFFFF"/>
                          </a:solidFill>
                          <a:effectLst/>
                          <a:uLnTx/>
                          <a:uFillTx/>
                        </a:rPr>
                        <a:t> </a:t>
                      </a:r>
                      <a:r>
                        <a:rPr kumimoji="0" lang="hy-AM" sz="1600" b="1" u="none" strike="noStrike" kern="1200" cap="none" spc="0" normalizeH="0" baseline="0" noProof="0" dirty="0">
                          <a:ln>
                            <a:noFill/>
                          </a:ln>
                          <a:solidFill>
                            <a:srgbClr val="FFFFFF"/>
                          </a:solidFill>
                          <a:effectLst/>
                          <a:uLnTx/>
                          <a:uFillTx/>
                        </a:rPr>
                        <a:t>ու տաղանդը կարելի է</a:t>
                      </a:r>
                      <a:r>
                        <a:rPr kumimoji="0" lang="ru-RU" sz="1600" b="1" u="none" strike="noStrike" kern="1200" cap="none" spc="0" normalizeH="0" baseline="0" noProof="0" dirty="0">
                          <a:ln>
                            <a:noFill/>
                          </a:ln>
                          <a:solidFill>
                            <a:srgbClr val="FFFFFF"/>
                          </a:solidFill>
                          <a:effectLst/>
                          <a:uLnTx/>
                          <a:uFillTx/>
                        </a:rPr>
                        <a:t> </a:t>
                      </a:r>
                      <a:r>
                        <a:rPr kumimoji="0" lang="hy-AM" sz="1600" b="1" u="none" strike="noStrike" kern="1200" cap="none" spc="0" normalizeH="0" baseline="0" noProof="0" dirty="0">
                          <a:ln>
                            <a:noFill/>
                          </a:ln>
                          <a:solidFill>
                            <a:srgbClr val="FFFFFF"/>
                          </a:solidFill>
                          <a:effectLst/>
                          <a:uLnTx/>
                          <a:uFillTx/>
                        </a:rPr>
                        <a:t>զարգացնել</a:t>
                      </a:r>
                      <a:endParaRPr kumimoji="0" lang="hy-AM"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64305991"/>
                  </a:ext>
                </a:extLst>
              </a:tr>
              <a:tr h="1062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Թաքցնում է</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թերությունները,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սխալները՝ ամաչում է</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ձախողումների համար,հեշտությամբ հանձնվում</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է։ Մոտիվացիա չունի</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ձգտելու, նպատակներին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հասնելու:</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Թերությունները և</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սխալները զարգացման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հնարավորություններ</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են, անհաջողությունները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սովորելու գործընթացի</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մասն են։ Ունի</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նպատակներին հասնելու</a:t>
                      </a:r>
                      <a:r>
                        <a:rPr kumimoji="0" lang="ru-RU" sz="1600" b="0" u="none" strike="noStrike" kern="1200" cap="none" spc="0" normalizeH="0" baseline="0" noProof="0" dirty="0">
                          <a:ln>
                            <a:noFill/>
                          </a:ln>
                          <a:solidFill>
                            <a:srgbClr val="000000"/>
                          </a:solidFill>
                          <a:effectLst/>
                          <a:uLnTx/>
                          <a:uFillTx/>
                        </a:rPr>
                        <a:t> </a:t>
                      </a:r>
                      <a:r>
                        <a:rPr kumimoji="0" lang="ru-RU" sz="1600" b="0" u="none" strike="noStrike" kern="1200" cap="none" spc="0" normalizeH="0" baseline="0" noProof="0" dirty="0" err="1">
                          <a:ln>
                            <a:noFill/>
                          </a:ln>
                          <a:solidFill>
                            <a:srgbClr val="000000"/>
                          </a:solidFill>
                          <a:effectLst/>
                          <a:uLnTx/>
                          <a:uFillTx/>
                        </a:rPr>
                        <a:t>կարողություն</a:t>
                      </a:r>
                      <a:r>
                        <a:rPr kumimoji="0" lang="ru-RU" sz="1600" b="0" u="none" strike="noStrike" kern="1200" cap="none" spc="0" normalizeH="0" baseline="0" noProof="0" dirty="0">
                          <a:ln>
                            <a:noFill/>
                          </a:ln>
                          <a:solidFill>
                            <a:srgbClr val="000000"/>
                          </a:solidFill>
                          <a:effectLst/>
                          <a:uLnTx/>
                          <a:uFillTx/>
                        </a:rPr>
                        <a:t>:</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79185694"/>
                  </a:ext>
                </a:extLst>
              </a:tr>
              <a:tr h="582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Հեշտությամբ հանձնվում</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է և անհաջողությունները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համարում է մշտական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ձախողումներ:</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Ձախողումները համարում</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է ժամանակավոր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անհաջողություն և</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շարունակում է գնալ դեպի</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նպատակը:</a:t>
                      </a:r>
                      <a:endParaRPr kumimoji="0" lang="hy-AM"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60190920"/>
                  </a:ext>
                </a:extLst>
              </a:tr>
              <a:tr h="822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Կարծիք հայտնելն ու</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քննադատությունը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համարում է իր անձի դեմ</a:t>
                      </a:r>
                      <a:r>
                        <a:rPr kumimoji="0" lang="ru-RU" sz="1600" b="0" u="none" strike="noStrike" kern="1200" cap="none" spc="0" normalizeH="0" baseline="0" noProof="0" dirty="0">
                          <a:ln>
                            <a:noFill/>
                          </a:ln>
                          <a:solidFill>
                            <a:srgbClr val="000000"/>
                          </a:solidFill>
                          <a:effectLst/>
                          <a:uLnTx/>
                          <a:uFillTx/>
                        </a:rPr>
                        <a:t> ո</a:t>
                      </a:r>
                      <a:r>
                        <a:rPr kumimoji="0" lang="hy-AM" sz="1600" b="0" u="none" strike="noStrike" kern="1200" cap="none" spc="0" normalizeH="0" baseline="0" noProof="0" dirty="0">
                          <a:ln>
                            <a:noFill/>
                          </a:ln>
                          <a:solidFill>
                            <a:srgbClr val="000000"/>
                          </a:solidFill>
                          <a:effectLst/>
                          <a:uLnTx/>
                          <a:uFillTx/>
                        </a:rPr>
                        <a:t>ւղղված գործողություն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և հաշվի չի առնում</a:t>
                      </a:r>
                      <a:endParaRPr kumimoji="0" lang="en-US" sz="1600" b="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Կառուցողական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քննադատությունը:</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dirty="0">
                          <a:ln>
                            <a:noFill/>
                          </a:ln>
                          <a:solidFill>
                            <a:srgbClr val="000000"/>
                          </a:solidFill>
                          <a:effectLst/>
                          <a:uLnTx/>
                          <a:uFillTx/>
                        </a:rPr>
                        <a:t>Կարծիք հայտնելը և քննադատությունը համարում է կառուցողական և օգտագործում է այն որպես աճի հնարավորություն։	</a:t>
                      </a:r>
                      <a:endParaRPr kumimoji="0" lang="hy-AM"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10890820"/>
                  </a:ext>
                </a:extLst>
              </a:tr>
              <a:tr h="822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u="none" strike="noStrike" kern="1200" cap="none" spc="0" normalizeH="0" baseline="0" noProof="0" dirty="0">
                          <a:ln>
                            <a:noFill/>
                          </a:ln>
                          <a:solidFill>
                            <a:srgbClr val="000000"/>
                          </a:solidFill>
                          <a:effectLst/>
                          <a:uLnTx/>
                          <a:uFillTx/>
                        </a:rPr>
                        <a:t>Հ</a:t>
                      </a:r>
                      <a:r>
                        <a:rPr kumimoji="0" lang="hy-AM" sz="1600" b="0" u="none" strike="noStrike" kern="1200" cap="none" spc="0" normalizeH="0" baseline="0" noProof="0" dirty="0">
                          <a:ln>
                            <a:noFill/>
                          </a:ln>
                          <a:solidFill>
                            <a:srgbClr val="000000"/>
                          </a:solidFill>
                          <a:effectLst/>
                          <a:uLnTx/>
                          <a:uFillTx/>
                        </a:rPr>
                        <a:t>ավատում է, որ</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տաղանդը բնածին է և</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ջանքն </a:t>
                      </a:r>
                      <a:r>
                        <a:rPr kumimoji="0" lang="ru-RU" sz="1600" b="0" u="none" strike="noStrike" kern="1200" cap="none" spc="0" normalizeH="0" baseline="0" noProof="0" dirty="0">
                          <a:ln>
                            <a:noFill/>
                          </a:ln>
                          <a:solidFill>
                            <a:srgbClr val="000000"/>
                          </a:solidFill>
                          <a:effectLst/>
                          <a:uLnTx/>
                          <a:uFillTx/>
                        </a:rPr>
                        <a:t>ո</a:t>
                      </a:r>
                      <a:r>
                        <a:rPr kumimoji="0" lang="en-US" sz="1600" b="0" u="none" strike="noStrike" kern="1200" cap="none" spc="0" normalizeH="0" baseline="0" noProof="0" dirty="0">
                          <a:ln>
                            <a:noFill/>
                          </a:ln>
                          <a:solidFill>
                            <a:srgbClr val="000000"/>
                          </a:solidFill>
                          <a:effectLst/>
                          <a:uLnTx/>
                          <a:uFillTx/>
                        </a:rPr>
                        <a:t>ւ</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աշխատանքը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կարևոր չեն: «Կամ լավ եմ</a:t>
                      </a:r>
                      <a:r>
                        <a:rPr kumimoji="0" lang="en-US" sz="1600" b="0" u="none" strike="noStrike" kern="1200" cap="none" spc="0" normalizeH="0" baseline="0" noProof="0" dirty="0">
                          <a:ln>
                            <a:noFill/>
                          </a:ln>
                          <a:solidFill>
                            <a:srgbClr val="000000"/>
                          </a:solidFill>
                          <a:effectLst/>
                          <a:uLnTx/>
                          <a:uFillTx/>
                        </a:rPr>
                        <a:t>,</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կամ</a:t>
                      </a:r>
                      <a:r>
                        <a:rPr kumimoji="0" lang="en-US" sz="1600" b="0" u="none" strike="noStrike" kern="1200" cap="none" spc="0" normalizeH="0" baseline="0" noProof="0" dirty="0">
                          <a:ln>
                            <a:noFill/>
                          </a:ln>
                          <a:solidFill>
                            <a:srgbClr val="000000"/>
                          </a:solidFill>
                          <a:effectLst/>
                          <a:uLnTx/>
                          <a:uFillTx/>
                        </a:rPr>
                        <a:t>՝</a:t>
                      </a:r>
                      <a:r>
                        <a:rPr kumimoji="0" lang="hy-AM" sz="1600" b="0" u="none" strike="noStrike" kern="1200" cap="none" spc="0" normalizeH="0" baseline="0" noProof="0" dirty="0">
                          <a:ln>
                            <a:noFill/>
                          </a:ln>
                          <a:solidFill>
                            <a:srgbClr val="000000"/>
                          </a:solidFill>
                          <a:effectLst/>
                          <a:uLnTx/>
                          <a:uFillTx/>
                        </a:rPr>
                        <a:t> ոչ»:</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Հավատում է, որ ջանքն ու</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աշխատանքը կարող են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հանգեցնել հմտության.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«Կարող եմ սովորել, ինչ որ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ուզում եմ»:</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990060403"/>
                  </a:ext>
                </a:extLst>
              </a:tr>
              <a:tr h="582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Խուսափում է</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մարտահարվերներից՝</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ձախողման</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Հնարավորությունը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կանխելու համար:</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Պատրաստ ընդունում է</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մարտահրավերները և</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դիմում է ռիսկի՝ հնարավոր</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ձախողման գնով:</a:t>
                      </a:r>
                      <a:endParaRPr kumimoji="0" lang="hy-AM"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17801719"/>
                  </a:ext>
                </a:extLst>
              </a:tr>
              <a:tr h="582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Ուրիշների</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հաջողությունները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համարում է որպես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սպառնալիք կամ</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նախանձի աղբյուր:</a:t>
                      </a:r>
                      <a:endParaRPr kumimoji="0" lang="ru-R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y-AM" sz="1600" b="0" u="none" strike="noStrike" kern="1200" cap="none" spc="0" normalizeH="0" baseline="0" noProof="0" dirty="0">
                          <a:ln>
                            <a:noFill/>
                          </a:ln>
                          <a:solidFill>
                            <a:srgbClr val="000000"/>
                          </a:solidFill>
                          <a:effectLst/>
                          <a:uLnTx/>
                          <a:uFillTx/>
                        </a:rPr>
                        <a:t>Ուրիշների հաջողությունը</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դիտում է որպես ներշնչման</a:t>
                      </a:r>
                      <a:r>
                        <a:rPr kumimoji="0" lang="ru-RU" sz="1600" b="0" u="none" strike="noStrike" kern="1200" cap="none" spc="0" normalizeH="0" baseline="0" noProof="0" dirty="0">
                          <a:ln>
                            <a:noFill/>
                          </a:ln>
                          <a:solidFill>
                            <a:srgbClr val="000000"/>
                          </a:solidFill>
                          <a:effectLst/>
                          <a:uLnTx/>
                          <a:uFillTx/>
                        </a:rPr>
                        <a:t> </a:t>
                      </a:r>
                      <a:r>
                        <a:rPr kumimoji="0" lang="hy-AM" sz="1600" b="0" u="none" strike="noStrike" kern="1200" cap="none" spc="0" normalizeH="0" baseline="0" noProof="0" dirty="0">
                          <a:ln>
                            <a:noFill/>
                          </a:ln>
                          <a:solidFill>
                            <a:srgbClr val="000000"/>
                          </a:solidFill>
                          <a:effectLst/>
                          <a:uLnTx/>
                          <a:uFillTx/>
                        </a:rPr>
                        <a:t>աղբյուր:</a:t>
                      </a:r>
                      <a:endParaRPr kumimoji="0" lang="hy-AM"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06330911"/>
                  </a:ext>
                </a:extLst>
              </a:tr>
            </a:tbl>
          </a:graphicData>
        </a:graphic>
      </p:graphicFrame>
    </p:spTree>
    <p:extLst>
      <p:ext uri="{BB962C8B-B14F-4D97-AF65-F5344CB8AC3E}">
        <p14:creationId xmlns:p14="http://schemas.microsoft.com/office/powerpoint/2010/main" val="3291478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E53DAB68-1F93-639F-8DC0-2EC7AD93D1BA}"/>
              </a:ext>
            </a:extLst>
          </p:cNvPr>
          <p:cNvSpPr>
            <a:spLocks noGrp="1"/>
          </p:cNvSpPr>
          <p:nvPr>
            <p:ph type="sldNum" sz="quarter" idx="13"/>
          </p:nvPr>
        </p:nvSpPr>
        <p:spPr/>
        <p:txBody>
          <a:bodyPr/>
          <a:lstStyle/>
          <a:p>
            <a:r>
              <a:rPr lang="ru-RU" sz="1200" b="1" dirty="0">
                <a:latin typeface="Arial" panose="020B0604020202020204" pitchFamily="34" charset="0"/>
                <a:cs typeface="Arial" panose="020B0604020202020204" pitchFamily="34" charset="0"/>
              </a:rPr>
              <a:t>37</a:t>
            </a:r>
            <a:endParaRPr lang="en-US" sz="1200" b="1"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39C4AA23-0393-FFD4-256B-6E08BBBA4D03}"/>
              </a:ext>
            </a:extLst>
          </p:cNvPr>
          <p:cNvPicPr>
            <a:picLocks noChangeAspect="1"/>
          </p:cNvPicPr>
          <p:nvPr/>
        </p:nvPicPr>
        <p:blipFill rotWithShape="1">
          <a:blip r:embed="rId2"/>
          <a:srcRect t="3892"/>
          <a:stretch/>
        </p:blipFill>
        <p:spPr>
          <a:xfrm>
            <a:off x="1777594" y="1385739"/>
            <a:ext cx="9222588" cy="5361259"/>
          </a:xfrm>
          <a:prstGeom prst="rect">
            <a:avLst/>
          </a:prstGeom>
        </p:spPr>
      </p:pic>
      <p:sp>
        <p:nvSpPr>
          <p:cNvPr id="4" name="Заголовок 2">
            <a:extLst>
              <a:ext uri="{FF2B5EF4-FFF2-40B4-BE49-F238E27FC236}">
                <a16:creationId xmlns:a16="http://schemas.microsoft.com/office/drawing/2014/main" id="{7610327E-525F-425A-BA2C-760D8C04F82F}"/>
              </a:ext>
            </a:extLst>
          </p:cNvPr>
          <p:cNvSpPr>
            <a:spLocks noGrp="1"/>
          </p:cNvSpPr>
          <p:nvPr>
            <p:ph type="title"/>
          </p:nvPr>
        </p:nvSpPr>
        <p:spPr>
          <a:xfrm>
            <a:off x="0" y="190419"/>
            <a:ext cx="6148019" cy="1209498"/>
          </a:xfrm>
          <a:solidFill>
            <a:schemeClr val="tx1"/>
          </a:solidFill>
        </p:spPr>
        <p:txBody>
          <a:bodyPr>
            <a:noAutofit/>
          </a:bodyPr>
          <a:lstStyle/>
          <a:p>
            <a:pPr algn="ctr"/>
            <a:r>
              <a:rPr lang="hy-AM" sz="2800" b="1" i="0" u="none" strike="noStrike" baseline="0" dirty="0">
                <a:solidFill>
                  <a:schemeClr val="accent1">
                    <a:lumMod val="50000"/>
                  </a:schemeClr>
                </a:solidFill>
                <a:latin typeface="Arial" panose="020B0604020202020204" pitchFamily="34" charset="0"/>
                <a:cs typeface="Arial" panose="020B0604020202020204" pitchFamily="34" charset="0"/>
              </a:rPr>
              <a:t>ԱՃԻ ՄՏԱԾԵԼԱԿԵՐՊ</a:t>
            </a:r>
            <a:br>
              <a:rPr lang="hy-AM" sz="2800" b="1" i="0" u="none" strike="noStrike" baseline="0" dirty="0">
                <a:solidFill>
                  <a:schemeClr val="accent1">
                    <a:lumMod val="50000"/>
                  </a:schemeClr>
                </a:solidFill>
                <a:latin typeface="Arial" panose="020B0604020202020204" pitchFamily="34" charset="0"/>
                <a:cs typeface="Arial" panose="020B0604020202020204" pitchFamily="34" charset="0"/>
              </a:rPr>
            </a:br>
            <a:endParaRPr lang="ru-RU" sz="28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76F7A0-2276-45E5-94A1-26C3FC1095BC}"/>
              </a:ext>
            </a:extLst>
          </p:cNvPr>
          <p:cNvSpPr txBox="1"/>
          <p:nvPr/>
        </p:nvSpPr>
        <p:spPr>
          <a:xfrm>
            <a:off x="9373158" y="162214"/>
            <a:ext cx="2337264" cy="872034"/>
          </a:xfrm>
          <a:prstGeom prst="rect">
            <a:avLst/>
          </a:prstGeom>
          <a:solidFill>
            <a:schemeClr val="tx1"/>
          </a:solidFill>
        </p:spPr>
        <p:txBody>
          <a:bodyPr wrap="square">
            <a:spAutoFit/>
          </a:bodyPr>
          <a:lstStyle/>
          <a:p>
            <a:pPr algn="r">
              <a:lnSpc>
                <a:spcPct val="150000"/>
              </a:lnSpc>
            </a:pPr>
            <a:r>
              <a:rPr lang="hy-AM" sz="1800" b="1" dirty="0">
                <a:solidFill>
                  <a:schemeClr val="bg1"/>
                </a:solidFill>
                <a:latin typeface="Arial" panose="020B0604020202020204" pitchFamily="34" charset="0"/>
                <a:cs typeface="Arial" panose="020B0604020202020204" pitchFamily="34" charset="0"/>
              </a:rPr>
              <a:t>Վարժություն </a:t>
            </a:r>
            <a:r>
              <a:rPr lang="en-US" sz="1800" b="1" dirty="0">
                <a:solidFill>
                  <a:schemeClr val="bg1"/>
                </a:solidFill>
                <a:latin typeface="Arial" panose="020B0604020202020204" pitchFamily="34" charset="0"/>
                <a:cs typeface="Arial" panose="020B0604020202020204" pitchFamily="34" charset="0"/>
              </a:rPr>
              <a:t>6</a:t>
            </a:r>
            <a:r>
              <a:rPr lang="hy-AM" sz="1800" b="1" dirty="0">
                <a:solidFill>
                  <a:schemeClr val="bg1"/>
                </a:solidFill>
                <a:latin typeface="Arial" panose="020B0604020202020204" pitchFamily="34" charset="0"/>
                <a:cs typeface="Arial" panose="020B0604020202020204" pitchFamily="34" charset="0"/>
              </a:rPr>
              <a:t>․1 (15 րոպե</a:t>
            </a:r>
            <a:r>
              <a:rPr lang="hy-AM" sz="1800" b="1" i="0" u="none" strike="noStrike" baseline="0" dirty="0">
                <a:solidFill>
                  <a:srgbClr val="000000"/>
                </a:solidFill>
                <a:latin typeface="Arial" panose="020B0604020202020204" pitchFamily="34" charset="0"/>
                <a:cs typeface="Arial" panose="020B0604020202020204" pitchFamily="34" charset="0"/>
              </a:rPr>
              <a:t>)</a:t>
            </a:r>
            <a:r>
              <a:rPr lang="hy-AM" sz="1800" b="1" dirty="0">
                <a:solidFill>
                  <a:schemeClr val="bg1"/>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28564AAF-1006-459B-A03D-9F7E22B2D1CF}"/>
              </a:ext>
            </a:extLst>
          </p:cNvPr>
          <p:cNvSpPr txBox="1"/>
          <p:nvPr/>
        </p:nvSpPr>
        <p:spPr>
          <a:xfrm>
            <a:off x="-9423" y="45013"/>
            <a:ext cx="12163719" cy="6775637"/>
          </a:xfrm>
          <a:prstGeom prst="rect">
            <a:avLst/>
          </a:prstGeom>
          <a:solidFill>
            <a:schemeClr val="tx1"/>
          </a:solidFill>
        </p:spPr>
        <p:txBody>
          <a:bodyPr wrap="square">
            <a:spAutoFit/>
          </a:bodyPr>
          <a:lstStyle/>
          <a:p>
            <a:pPr algn="r">
              <a:lnSpc>
                <a:spcPct val="150000"/>
              </a:lnSpc>
            </a:pPr>
            <a:r>
              <a:rPr lang="hy-AM" sz="2000" b="1" dirty="0">
                <a:solidFill>
                  <a:schemeClr val="bg1"/>
                </a:solidFill>
                <a:latin typeface="Arial" panose="020B0604020202020204" pitchFamily="34" charset="0"/>
                <a:cs typeface="Arial" panose="020B0604020202020204" pitchFamily="34" charset="0"/>
              </a:rPr>
              <a:t>Վարժություն 6․2</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Օժանդակ նյութ 6․1  </a:t>
            </a:r>
          </a:p>
          <a:p>
            <a:pPr algn="r">
              <a:lnSpc>
                <a:spcPct val="150000"/>
              </a:lnSpc>
            </a:pPr>
            <a:r>
              <a:rPr lang="hy-AM" sz="2000" b="1" dirty="0">
                <a:solidFill>
                  <a:schemeClr val="bg1"/>
                </a:solidFill>
                <a:latin typeface="Arial" panose="020B0604020202020204" pitchFamily="34" charset="0"/>
                <a:cs typeface="Arial" panose="020B0604020202020204" pitchFamily="34" charset="0"/>
              </a:rPr>
              <a:t>(30 րոպե</a:t>
            </a:r>
            <a:r>
              <a:rPr lang="hy-AM" sz="2000" b="1" i="0" u="none" strike="noStrike" baseline="0" dirty="0">
                <a:solidFill>
                  <a:srgbClr val="000000"/>
                </a:solidFill>
                <a:latin typeface="Arial" panose="020B0604020202020204" pitchFamily="34" charset="0"/>
                <a:cs typeface="Arial" panose="020B0604020202020204" pitchFamily="34" charset="0"/>
              </a:rPr>
              <a:t>)</a:t>
            </a:r>
          </a:p>
          <a:p>
            <a:pPr algn="r">
              <a:lnSpc>
                <a:spcPct val="150000"/>
              </a:lnSpc>
            </a:pPr>
            <a:endParaRPr lang="hy-AM" sz="2000" b="1" dirty="0">
              <a:solidFill>
                <a:srgbClr val="000000"/>
              </a:solidFill>
              <a:latin typeface="Arial" panose="020B0604020202020204" pitchFamily="34" charset="0"/>
              <a:cs typeface="Arial" panose="020B0604020202020204" pitchFamily="34" charset="0"/>
            </a:endParaRPr>
          </a:p>
          <a:p>
            <a:pPr>
              <a:lnSpc>
                <a:spcPct val="150000"/>
              </a:lnSpc>
            </a:pPr>
            <a:r>
              <a:rPr lang="hy-AM" sz="2400" b="1" i="0" u="none" strike="noStrike" baseline="0" dirty="0">
                <a:solidFill>
                  <a:srgbClr val="000000"/>
                </a:solidFill>
                <a:latin typeface="Arial" panose="020B0604020202020204" pitchFamily="34" charset="0"/>
                <a:cs typeface="Arial" panose="020B0604020202020204" pitchFamily="34" charset="0"/>
              </a:rPr>
              <a:t>Հրահանգ</a:t>
            </a:r>
          </a:p>
          <a:p>
            <a:pPr>
              <a:lnSpc>
                <a:spcPct val="150000"/>
              </a:lnSpc>
            </a:pPr>
            <a:endParaRPr lang="hy-AM" sz="2400" b="1" i="0" u="none" strike="noStrike" baseline="0" dirty="0">
              <a:solidFill>
                <a:srgbClr val="00000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hy-AM" sz="2400" dirty="0">
                <a:solidFill>
                  <a:schemeClr val="bg1"/>
                </a:solidFill>
                <a:latin typeface="Arial" panose="020B0604020202020204" pitchFamily="34" charset="0"/>
                <a:cs typeface="Arial" panose="020B0604020202020204" pitchFamily="34" charset="0"/>
              </a:rPr>
              <a:t>Զույգերով ուսումնասիրեք տրված նյութի </a:t>
            </a:r>
            <a:r>
              <a:rPr lang="hy-AM" sz="2400" dirty="0">
                <a:solidFill>
                  <a:schemeClr val="bg1"/>
                </a:solidFill>
                <a:effectLst/>
                <a:latin typeface="GHEA Grapalat" panose="02000506050000020003" pitchFamily="50" charset="0"/>
                <a:ea typeface="Times New Roman" panose="02020603050405020304" pitchFamily="18" charset="0"/>
                <a:cs typeface="GHEA Grapalat" panose="02000506050000020003" pitchFamily="50" charset="0"/>
              </a:rPr>
              <a:t>1-ին մասը և </a:t>
            </a:r>
            <a:r>
              <a:rPr lang="hy-AM" sz="2400" dirty="0">
                <a:solidFill>
                  <a:schemeClr val="bg1"/>
                </a:solidFill>
                <a:latin typeface="Arial" panose="020B0604020202020204" pitchFamily="34" charset="0"/>
                <a:cs typeface="Arial" panose="020B0604020202020204" pitchFamily="34" charset="0"/>
              </a:rPr>
              <a:t>քննարկեք</a:t>
            </a:r>
            <a:r>
              <a:rPr lang="hy-AM" sz="2400" dirty="0">
                <a:solidFill>
                  <a:schemeClr val="bg1"/>
                </a:solidFill>
                <a:effectLst/>
                <a:latin typeface="GHEA Grapalat" panose="02000506050000020003" pitchFamily="50" charset="0"/>
                <a:ea typeface="Times New Roman" panose="02020603050405020304" pitchFamily="18" charset="0"/>
                <a:cs typeface="GHEA Grapalat" panose="02000506050000020003" pitchFamily="50" charset="0"/>
              </a:rPr>
              <a:t> փորձարկվող ռազմավարությունները հետագայում բարելավելու հավանականությունները։</a:t>
            </a:r>
          </a:p>
          <a:p>
            <a:pPr marL="342900" indent="-342900">
              <a:lnSpc>
                <a:spcPct val="150000"/>
              </a:lnSpc>
              <a:buFont typeface="Arial" panose="020B0604020202020204" pitchFamily="34" charset="0"/>
              <a:buChar char="•"/>
            </a:pPr>
            <a:r>
              <a:rPr lang="hy-AM" sz="2400" dirty="0">
                <a:solidFill>
                  <a:schemeClr val="bg1"/>
                </a:solidFill>
                <a:effectLst/>
                <a:latin typeface="GHEA Grapalat" panose="02000506050000020003" pitchFamily="50" charset="0"/>
                <a:ea typeface="Times New Roman" panose="02020603050405020304" pitchFamily="18" charset="0"/>
                <a:cs typeface="GHEA Grapalat" panose="02000506050000020003" pitchFamily="50" charset="0"/>
              </a:rPr>
              <a:t>Խմբերով </a:t>
            </a:r>
            <a:r>
              <a:rPr lang="hy-AM" sz="2400" dirty="0">
                <a:solidFill>
                  <a:schemeClr val="bg1"/>
                </a:solidFill>
                <a:latin typeface="Arial" panose="020B0604020202020204" pitchFamily="34" charset="0"/>
                <a:cs typeface="Arial" panose="020B0604020202020204" pitchFamily="34" charset="0"/>
              </a:rPr>
              <a:t>քննարկեք օժանդակ նյութի </a:t>
            </a:r>
            <a:r>
              <a:rPr lang="hy-AM" sz="2400" dirty="0">
                <a:solidFill>
                  <a:schemeClr val="bg1"/>
                </a:solidFill>
                <a:effectLst/>
                <a:latin typeface="GHEA Grapalat" panose="02000506050000020003" pitchFamily="50" charset="0"/>
                <a:ea typeface="Times New Roman" panose="02020603050405020304" pitchFamily="18" charset="0"/>
                <a:cs typeface="GHEA Grapalat" panose="02000506050000020003" pitchFamily="50" charset="0"/>
              </a:rPr>
              <a:t>2-րդ մասը՝ անդրադարձ կատարելով սեփական դասարաններին։ </a:t>
            </a:r>
          </a:p>
          <a:p>
            <a:pPr marL="342900" indent="-342900">
              <a:lnSpc>
                <a:spcPct val="150000"/>
              </a:lnSpc>
              <a:buFont typeface="Arial" panose="020B0604020202020204" pitchFamily="34" charset="0"/>
              <a:buChar char="•"/>
            </a:pPr>
            <a:endParaRPr lang="hy-AM" sz="2400" i="0" u="none" strike="noStrike" baseline="0" dirty="0">
              <a:solidFill>
                <a:schemeClr val="bg1"/>
              </a:solidFill>
              <a:latin typeface="GHEA Grapalat" panose="02000506050000020003" pitchFamily="50" charset="0"/>
              <a:cs typeface="Arial" panose="020B0604020202020204" pitchFamily="34" charset="0"/>
            </a:endParaRPr>
          </a:p>
          <a:p>
            <a:pPr>
              <a:lnSpc>
                <a:spcPct val="150000"/>
              </a:lnSpc>
            </a:pPr>
            <a:endParaRPr lang="hy-AM" sz="2400" i="0" u="none" strike="noStrike" baseline="0" dirty="0">
              <a:solidFill>
                <a:schemeClr val="bg1"/>
              </a:solidFill>
              <a:latin typeface="Arial" panose="020B0604020202020204" pitchFamily="34" charset="0"/>
              <a:cs typeface="Arial" panose="020B0604020202020204" pitchFamily="34" charset="0"/>
            </a:endParaRPr>
          </a:p>
          <a:p>
            <a:pPr>
              <a:lnSpc>
                <a:spcPct val="150000"/>
              </a:lnSpc>
            </a:pPr>
            <a:endParaRPr lang="hy-AM" sz="2000" b="1"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8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22E5F89-04C1-4813-8188-0E3EAFCBB294}"/>
              </a:ext>
            </a:extLst>
          </p:cNvPr>
          <p:cNvSpPr>
            <a:spLocks noGrp="1"/>
          </p:cNvSpPr>
          <p:nvPr>
            <p:ph type="sldNum" sz="quarter" idx="23"/>
          </p:nvPr>
        </p:nvSpPr>
        <p:spPr>
          <a:xfrm>
            <a:off x="236258" y="6492476"/>
            <a:ext cx="523240" cy="247651"/>
          </a:xfrm>
        </p:spPr>
        <p:txBody>
          <a:bodyPr/>
          <a:lstStyle/>
          <a:p>
            <a:fld id="{294A09A9-5501-47C1-A89A-A340965A2BE2}" type="slidenum">
              <a:rPr lang="en-US" smtClean="0"/>
              <a:pPr/>
              <a:t>38</a:t>
            </a:fld>
            <a:endParaRPr lang="en-US" dirty="0">
              <a:latin typeface="+mn-lt"/>
            </a:endParaRPr>
          </a:p>
        </p:txBody>
      </p:sp>
      <p:sp>
        <p:nvSpPr>
          <p:cNvPr id="15" name="Заголовок 3">
            <a:extLst>
              <a:ext uri="{FF2B5EF4-FFF2-40B4-BE49-F238E27FC236}">
                <a16:creationId xmlns:a16="http://schemas.microsoft.com/office/drawing/2014/main" id="{E56C9DBD-27A3-4D93-B372-04B9DA34C9D2}"/>
              </a:ext>
            </a:extLst>
          </p:cNvPr>
          <p:cNvSpPr>
            <a:spLocks noGrp="1"/>
          </p:cNvSpPr>
          <p:nvPr>
            <p:ph type="title"/>
          </p:nvPr>
        </p:nvSpPr>
        <p:spPr>
          <a:xfrm>
            <a:off x="152468" y="523036"/>
            <a:ext cx="8699301" cy="552661"/>
          </a:xfrm>
          <a:solidFill>
            <a:schemeClr val="tx1"/>
          </a:solidFill>
        </p:spPr>
        <p:txBody>
          <a:bodyPr>
            <a:noAutofit/>
          </a:bodyPr>
          <a:lstStyle/>
          <a:p>
            <a:pPr marL="179388"/>
            <a:r>
              <a:rPr lang="hy-AM" sz="2800" dirty="0">
                <a:solidFill>
                  <a:schemeClr val="accent1">
                    <a:lumMod val="50000"/>
                  </a:schemeClr>
                </a:solidFill>
                <a:latin typeface="Arial" panose="020B0604020202020204" pitchFamily="34" charset="0"/>
                <a:ea typeface="+mn-ea"/>
                <a:cs typeface="Arial" panose="020B0604020202020204" pitchFamily="34" charset="0"/>
              </a:rPr>
              <a:t>ՈՒՍՈՒՄՆԱԿԱՆ ԾՐԱԳՐԻ ԿԱՆԽԱԿԱԼ</a:t>
            </a:r>
            <a:r>
              <a:rPr lang="ru-RU" sz="2800" dirty="0">
                <a:solidFill>
                  <a:schemeClr val="accent1">
                    <a:lumMod val="50000"/>
                  </a:schemeClr>
                </a:solidFill>
                <a:latin typeface="Arial" panose="020B0604020202020204" pitchFamily="34" charset="0"/>
                <a:ea typeface="+mn-ea"/>
                <a:cs typeface="Arial" panose="020B0604020202020204" pitchFamily="34" charset="0"/>
              </a:rPr>
              <a:t> </a:t>
            </a:r>
            <a:r>
              <a:rPr lang="hy-AM" sz="2800" dirty="0">
                <a:solidFill>
                  <a:schemeClr val="accent1">
                    <a:lumMod val="50000"/>
                  </a:schemeClr>
                </a:solidFill>
                <a:latin typeface="Arial" panose="020B0604020202020204" pitchFamily="34" charset="0"/>
                <a:ea typeface="+mn-ea"/>
                <a:cs typeface="Arial" panose="020B0604020202020204" pitchFamily="34" charset="0"/>
              </a:rPr>
              <a:t>ԼԻՆԵԼԸ</a:t>
            </a:r>
            <a:endParaRPr lang="ru-RU" sz="2800"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34D97E99-1121-4B7D-9433-997267940D20}"/>
              </a:ext>
            </a:extLst>
          </p:cNvPr>
          <p:cNvSpPr txBox="1"/>
          <p:nvPr/>
        </p:nvSpPr>
        <p:spPr>
          <a:xfrm>
            <a:off x="497878" y="1321830"/>
            <a:ext cx="9847614" cy="5170646"/>
          </a:xfrm>
          <a:prstGeom prst="rect">
            <a:avLst/>
          </a:prstGeom>
          <a:solidFill>
            <a:schemeClr val="tx1"/>
          </a:solidFill>
        </p:spPr>
        <p:txBody>
          <a:bodyPr wrap="square">
            <a:spAutoFit/>
          </a:bodyPr>
          <a:lstStyle/>
          <a:p>
            <a:pPr marL="285750" indent="-285750" algn="l">
              <a:spcBef>
                <a:spcPts val="600"/>
              </a:spcBef>
              <a:buFont typeface="Wingdings" panose="05000000000000000000" pitchFamily="2" charset="2"/>
              <a:buChar char="Ø"/>
            </a:pPr>
            <a:r>
              <a:rPr lang="hy-AM" sz="2000" b="0" i="0" u="none" strike="noStrike" baseline="0" dirty="0">
                <a:solidFill>
                  <a:srgbClr val="000000"/>
                </a:solidFill>
                <a:latin typeface="Arial" panose="020B0604020202020204" pitchFamily="34" charset="0"/>
                <a:cs typeface="Arial" panose="020B0604020202020204" pitchFamily="34" charset="0"/>
              </a:rPr>
              <a:t>Ուսումնական ծրագիրը կարող է աշակերտների որոշակի խմբի դնել անբարենպաստ վիճակում:</a:t>
            </a:r>
          </a:p>
          <a:p>
            <a:pPr marL="285750" indent="-285750" algn="l">
              <a:spcBef>
                <a:spcPts val="600"/>
              </a:spcBef>
              <a:buFont typeface="Wingdings" panose="05000000000000000000" pitchFamily="2" charset="2"/>
              <a:buChar char="Ø"/>
            </a:pPr>
            <a:r>
              <a:rPr lang="hy-AM" sz="2000" b="0" i="0" u="none" strike="noStrike" baseline="0" dirty="0">
                <a:solidFill>
                  <a:srgbClr val="000000"/>
                </a:solidFill>
                <a:latin typeface="Arial" panose="020B0604020202020204" pitchFamily="34" charset="0"/>
                <a:cs typeface="Arial" panose="020B0604020202020204" pitchFamily="34" charset="0"/>
              </a:rPr>
              <a:t>Տարբերությունը նախատեսված ծրագրի (կանխակալություն համակարգի մակարդակում) և գործարկված ծրագրի (ուսուցչի կողմից ավելացված կանխակալություն ծրագիրն անցնելիս) և սովորած ծրագրի միջև (խոչընդոտները, երբ աշակերտները ձգտում են հաղթահարել ծրագիրը, օր.՝ լեզվական հարցերի պատճառով):</a:t>
            </a:r>
            <a:endParaRPr lang="ru-RU" sz="2000" b="0" i="0" u="none" strike="noStrike" baseline="0" dirty="0">
              <a:solidFill>
                <a:srgbClr val="000000"/>
              </a:solidFill>
              <a:latin typeface="Arial" panose="020B0604020202020204" pitchFamily="34" charset="0"/>
              <a:cs typeface="Arial" panose="020B0604020202020204" pitchFamily="34" charset="0"/>
            </a:endParaRPr>
          </a:p>
          <a:p>
            <a:pPr marL="285750" indent="-285750" algn="l">
              <a:spcBef>
                <a:spcPts val="600"/>
              </a:spcBef>
              <a:buFont typeface="Wingdings" panose="05000000000000000000" pitchFamily="2" charset="2"/>
              <a:buChar char="Ø"/>
            </a:pPr>
            <a:r>
              <a:rPr lang="hy-AM" sz="2000" b="0" i="0" u="none" strike="noStrike" baseline="0" dirty="0">
                <a:solidFill>
                  <a:srgbClr val="000000"/>
                </a:solidFill>
                <a:latin typeface="Arial" panose="020B0604020202020204" pitchFamily="34" charset="0"/>
                <a:cs typeface="Arial" panose="020B0604020202020204" pitchFamily="34" charset="0"/>
              </a:rPr>
              <a:t>Դասագրքերը սովորաբար կենտրոնանում են մեծամասնության վրա և նրա վրա, ինչն այդ խմբի ընկալմամբ համարվում է «նորմալ»:</a:t>
            </a:r>
          </a:p>
          <a:p>
            <a:pPr marL="285750" indent="-285750" algn="l">
              <a:spcBef>
                <a:spcPts val="600"/>
              </a:spcBef>
              <a:buFont typeface="Wingdings" panose="05000000000000000000" pitchFamily="2" charset="2"/>
              <a:buChar char="Ø"/>
            </a:pPr>
            <a:r>
              <a:rPr lang="hy-AM" sz="2000" b="0" i="0" u="none" strike="noStrike" baseline="0" dirty="0">
                <a:solidFill>
                  <a:srgbClr val="000000"/>
                </a:solidFill>
                <a:latin typeface="Arial" panose="020B0604020202020204" pitchFamily="34" charset="0"/>
                <a:cs typeface="Arial" panose="020B0604020202020204" pitchFamily="34" charset="0"/>
              </a:rPr>
              <a:t>Ուսուցիչները կարող են շտկել համակարգային անհավասարակշռությունը գործարկված ծրագրի միջոցով`</a:t>
            </a:r>
          </a:p>
          <a:p>
            <a:pPr marL="536575" algn="l">
              <a:spcBef>
                <a:spcPts val="600"/>
              </a:spcBef>
            </a:pPr>
            <a:r>
              <a:rPr lang="hy-AM" sz="2000" b="0" i="0" u="none" strike="noStrike" baseline="0" dirty="0">
                <a:solidFill>
                  <a:srgbClr val="000000"/>
                </a:solidFill>
                <a:latin typeface="Arial" panose="020B0604020202020204" pitchFamily="34" charset="0"/>
                <a:cs typeface="Arial" panose="020B0604020202020204" pitchFamily="34" charset="0"/>
              </a:rPr>
              <a:t>● Ընդլայնելով ծրագրի բազան ներառական լինելու համար:</a:t>
            </a:r>
          </a:p>
          <a:p>
            <a:pPr marL="536575" algn="l">
              <a:spcBef>
                <a:spcPts val="600"/>
              </a:spcBef>
            </a:pPr>
            <a:r>
              <a:rPr lang="hy-AM" sz="2000" b="0" i="0" u="none" strike="noStrike" baseline="0" dirty="0">
                <a:solidFill>
                  <a:srgbClr val="000000"/>
                </a:solidFill>
                <a:latin typeface="Arial" panose="020B0604020202020204" pitchFamily="34" charset="0"/>
                <a:cs typeface="Arial" panose="020B0604020202020204" pitchFamily="34" charset="0"/>
              </a:rPr>
              <a:t>● Ծրագիրը համայնքների հետ կապելով</a:t>
            </a:r>
            <a:r>
              <a:rPr lang="ru-RU" sz="2000" b="0" i="0" u="none" strike="noStrike" baseline="0" dirty="0">
                <a:solidFill>
                  <a:srgbClr val="000000"/>
                </a:solidFill>
                <a:latin typeface="Arial" panose="020B0604020202020204" pitchFamily="34" charset="0"/>
                <a:cs typeface="Arial" panose="020B0604020202020204" pitchFamily="34" charset="0"/>
              </a:rPr>
              <a:t> </a:t>
            </a:r>
            <a:r>
              <a:rPr lang="hy-AM" sz="2000" b="0" i="0" u="none" strike="noStrike" baseline="0" dirty="0">
                <a:solidFill>
                  <a:srgbClr val="000000"/>
                </a:solidFill>
                <a:latin typeface="Arial" panose="020B0604020202020204" pitchFamily="34" charset="0"/>
                <a:cs typeface="Arial" panose="020B0604020202020204" pitchFamily="34" charset="0"/>
              </a:rPr>
              <a:t>տնային աշխատանքի միջոցով:</a:t>
            </a:r>
          </a:p>
          <a:p>
            <a:pPr marL="536575" algn="l">
              <a:spcBef>
                <a:spcPts val="600"/>
              </a:spcBef>
            </a:pPr>
            <a:r>
              <a:rPr lang="hy-AM" sz="2000" b="0" i="0" u="none" strike="noStrike" baseline="0" dirty="0">
                <a:solidFill>
                  <a:srgbClr val="000000"/>
                </a:solidFill>
                <a:latin typeface="Arial" panose="020B0604020202020204" pitchFamily="34" charset="0"/>
                <a:cs typeface="Arial" panose="020B0604020202020204" pitchFamily="34" charset="0"/>
              </a:rPr>
              <a:t>● Երբ վստահ են վերը նշվածի հարցում՝</a:t>
            </a:r>
            <a:r>
              <a:rPr lang="ru-RU" sz="2000" b="0" i="0" u="none" strike="noStrike" baseline="0" dirty="0">
                <a:solidFill>
                  <a:srgbClr val="000000"/>
                </a:solidFill>
                <a:latin typeface="Arial" panose="020B0604020202020204" pitchFamily="34" charset="0"/>
                <a:cs typeface="Arial" panose="020B0604020202020204" pitchFamily="34" charset="0"/>
              </a:rPr>
              <a:t> </a:t>
            </a:r>
            <a:r>
              <a:rPr lang="hy-AM" sz="2000" b="0" i="0" u="none" strike="noStrike" baseline="0" dirty="0">
                <a:solidFill>
                  <a:srgbClr val="000000"/>
                </a:solidFill>
                <a:latin typeface="Arial" panose="020B0604020202020204" pitchFamily="34" charset="0"/>
                <a:cs typeface="Arial" panose="020B0604020202020204" pitchFamily="34" charset="0"/>
              </a:rPr>
              <a:t>ծրագրի սահմաններից դուրս գալու</a:t>
            </a:r>
            <a:r>
              <a:rPr lang="ru-RU" sz="2000" b="0" i="0" u="none" strike="noStrike" baseline="0" dirty="0">
                <a:solidFill>
                  <a:srgbClr val="000000"/>
                </a:solidFill>
                <a:latin typeface="Arial" panose="020B0604020202020204" pitchFamily="34" charset="0"/>
                <a:cs typeface="Arial" panose="020B0604020202020204" pitchFamily="34" charset="0"/>
              </a:rPr>
              <a:t> </a:t>
            </a:r>
            <a:r>
              <a:rPr lang="hy-AM" sz="2000" b="0" i="0" u="none" strike="noStrike" baseline="0" dirty="0">
                <a:solidFill>
                  <a:srgbClr val="000000"/>
                </a:solidFill>
                <a:latin typeface="Arial" panose="020B0604020202020204" pitchFamily="34" charset="0"/>
                <a:cs typeface="Arial" panose="020B0604020202020204" pitchFamily="34" charset="0"/>
              </a:rPr>
              <a:t>միջոցով:</a:t>
            </a:r>
          </a:p>
        </p:txBody>
      </p:sp>
    </p:spTree>
    <p:extLst>
      <p:ext uri="{BB962C8B-B14F-4D97-AF65-F5344CB8AC3E}">
        <p14:creationId xmlns:p14="http://schemas.microsoft.com/office/powerpoint/2010/main" val="627060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39E062A-82C8-9595-3CB4-F9EF464A94DD}"/>
              </a:ext>
            </a:extLst>
          </p:cNvPr>
          <p:cNvPicPr>
            <a:picLocks noChangeAspect="1"/>
          </p:cNvPicPr>
          <p:nvPr/>
        </p:nvPicPr>
        <p:blipFill>
          <a:blip r:embed="rId2"/>
          <a:stretch>
            <a:fillRect/>
          </a:stretch>
        </p:blipFill>
        <p:spPr>
          <a:xfrm>
            <a:off x="570709" y="708212"/>
            <a:ext cx="11105200" cy="5468469"/>
          </a:xfrm>
          <a:prstGeom prst="rect">
            <a:avLst/>
          </a:prstGeom>
        </p:spPr>
      </p:pic>
      <p:sp>
        <p:nvSpPr>
          <p:cNvPr id="8" name="TextBox 7">
            <a:extLst>
              <a:ext uri="{FF2B5EF4-FFF2-40B4-BE49-F238E27FC236}">
                <a16:creationId xmlns:a16="http://schemas.microsoft.com/office/drawing/2014/main" id="{980D578B-E3DB-7A09-35CA-FA37286EDFFB}"/>
              </a:ext>
            </a:extLst>
          </p:cNvPr>
          <p:cNvSpPr txBox="1"/>
          <p:nvPr/>
        </p:nvSpPr>
        <p:spPr>
          <a:xfrm>
            <a:off x="313764" y="6402956"/>
            <a:ext cx="999565" cy="276999"/>
          </a:xfrm>
          <a:prstGeom prst="rect">
            <a:avLst/>
          </a:prstGeom>
          <a:noFill/>
        </p:spPr>
        <p:txBody>
          <a:bodyPr wrap="square">
            <a:spAutoFit/>
          </a:bodyPr>
          <a:lstStyle/>
          <a:p>
            <a:r>
              <a:rPr lang="ru-RU" sz="1200" b="1" dirty="0">
                <a:solidFill>
                  <a:schemeClr val="bg1"/>
                </a:solidFill>
                <a:latin typeface="Arial" panose="020B0604020202020204" pitchFamily="34" charset="0"/>
                <a:cs typeface="Arial" panose="020B0604020202020204" pitchFamily="34" charset="0"/>
              </a:rPr>
              <a:t>39</a:t>
            </a:r>
          </a:p>
        </p:txBody>
      </p:sp>
    </p:spTree>
    <p:extLst>
      <p:ext uri="{BB962C8B-B14F-4D97-AF65-F5344CB8AC3E}">
        <p14:creationId xmlns:p14="http://schemas.microsoft.com/office/powerpoint/2010/main" val="364882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891002" y="1575036"/>
            <a:ext cx="4941477" cy="610863"/>
          </a:xfrm>
          <a:solidFill>
            <a:schemeClr val="tx1"/>
          </a:solidFill>
        </p:spPr>
        <p:txBody>
          <a:bodyPr>
            <a:noAutofit/>
          </a:bodyPr>
          <a:lstStyle/>
          <a:p>
            <a:br>
              <a:rPr lang="hy-AM" sz="2800" spc="100" dirty="0">
                <a:solidFill>
                  <a:schemeClr val="accent1">
                    <a:lumMod val="50000"/>
                  </a:schemeClr>
                </a:solidFill>
                <a:latin typeface="Arial" panose="020B0604020202020204" pitchFamily="34" charset="0"/>
                <a:cs typeface="Arial" panose="020B0604020202020204" pitchFamily="34" charset="0"/>
              </a:rPr>
            </a:br>
            <a:br>
              <a:rPr lang="hy-AM" sz="2800" spc="100" dirty="0">
                <a:solidFill>
                  <a:schemeClr val="accent1">
                    <a:lumMod val="50000"/>
                  </a:schemeClr>
                </a:solidFill>
                <a:latin typeface="Arial" panose="020B0604020202020204" pitchFamily="34" charset="0"/>
                <a:cs typeface="Arial" panose="020B0604020202020204" pitchFamily="34" charset="0"/>
              </a:rPr>
            </a:br>
            <a:br>
              <a:rPr lang="hy-AM" sz="2800" spc="100" dirty="0">
                <a:solidFill>
                  <a:schemeClr val="accent1">
                    <a:lumMod val="50000"/>
                  </a:schemeClr>
                </a:solidFill>
                <a:latin typeface="Arial" panose="020B0604020202020204" pitchFamily="34" charset="0"/>
                <a:cs typeface="Arial" panose="020B0604020202020204" pitchFamily="34" charset="0"/>
              </a:rPr>
            </a:br>
            <a:br>
              <a:rPr lang="hy-AM" sz="2800" spc="100" dirty="0">
                <a:solidFill>
                  <a:schemeClr val="accent1">
                    <a:lumMod val="50000"/>
                  </a:schemeClr>
                </a:solidFill>
                <a:latin typeface="Arial" panose="020B0604020202020204" pitchFamily="34" charset="0"/>
                <a:cs typeface="Arial" panose="020B0604020202020204" pitchFamily="34" charset="0"/>
              </a:rPr>
            </a:br>
            <a:r>
              <a:rPr lang="hy-AM" sz="2800" spc="100" dirty="0">
                <a:solidFill>
                  <a:schemeClr val="accent1">
                    <a:lumMod val="50000"/>
                  </a:schemeClr>
                </a:solidFill>
                <a:latin typeface="Arial" panose="020B0604020202020204" pitchFamily="34" charset="0"/>
                <a:cs typeface="Arial" panose="020B0604020202020204" pitchFamily="34" charset="0"/>
              </a:rPr>
              <a:t>ԱՄՓՈՓ ՆԿԱՐԱԳԻՐ</a:t>
            </a:r>
            <a:br>
              <a:rPr lang="hy-AM" sz="2800" spc="100" dirty="0">
                <a:solidFill>
                  <a:schemeClr val="accent1">
                    <a:lumMod val="50000"/>
                  </a:schemeClr>
                </a:solidFill>
                <a:latin typeface="Arial" panose="020B0604020202020204" pitchFamily="34" charset="0"/>
                <a:cs typeface="Arial" panose="020B0604020202020204" pitchFamily="34" charset="0"/>
              </a:rPr>
            </a:br>
            <a:br>
              <a:rPr lang="hy-AM" sz="2800" spc="100" dirty="0">
                <a:solidFill>
                  <a:schemeClr val="accent1">
                    <a:lumMod val="50000"/>
                  </a:schemeClr>
                </a:solidFill>
                <a:latin typeface="Arial" panose="020B0604020202020204" pitchFamily="34" charset="0"/>
                <a:cs typeface="Arial" panose="020B0604020202020204" pitchFamily="34" charset="0"/>
              </a:rPr>
            </a:br>
            <a:endParaRPr lang="en-US" sz="2800" spc="100" dirty="0">
              <a:solidFill>
                <a:schemeClr val="accent1">
                  <a:lumMod val="50000"/>
                </a:schemeClr>
              </a:solidFill>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a:xfrm>
            <a:off x="367762" y="6300636"/>
            <a:ext cx="523240" cy="247651"/>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4</a:t>
            </a:fld>
            <a:endParaRPr lang="en-US" sz="1200" b="1"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55C5F6-B6C9-4B09-B7DD-0166F3479BC8}"/>
              </a:ext>
            </a:extLst>
          </p:cNvPr>
          <p:cNvSpPr txBox="1"/>
          <p:nvPr/>
        </p:nvSpPr>
        <p:spPr>
          <a:xfrm>
            <a:off x="787308" y="2369735"/>
            <a:ext cx="7932486" cy="2118529"/>
          </a:xfrm>
          <a:prstGeom prst="rect">
            <a:avLst/>
          </a:prstGeom>
          <a:solidFill>
            <a:schemeClr val="tx1"/>
          </a:solidFill>
          <a:ln>
            <a:solidFill>
              <a:schemeClr val="tx1"/>
            </a:solidFill>
          </a:ln>
        </p:spPr>
        <p:txBody>
          <a:bodyPr wrap="square">
            <a:spAutoFit/>
          </a:bodyPr>
          <a:lstStyle/>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1. </a:t>
            </a:r>
            <a:r>
              <a:rPr lang="hy-AM" dirty="0">
                <a:solidFill>
                  <a:schemeClr val="bg1"/>
                </a:solidFill>
                <a:latin typeface="Arial" panose="020B0604020202020204" pitchFamily="34" charset="0"/>
                <a:cs typeface="Arial" panose="020B0604020202020204" pitchFamily="34" charset="0"/>
              </a:rPr>
              <a:t>Ինքնություն, բազմազանություն և ներառում </a:t>
            </a:r>
          </a:p>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2. </a:t>
            </a:r>
            <a:r>
              <a:rPr lang="hy-AM" dirty="0">
                <a:solidFill>
                  <a:schemeClr val="bg1"/>
                </a:solidFill>
                <a:latin typeface="Arial" panose="020B0604020202020204" pitchFamily="34" charset="0"/>
                <a:cs typeface="Arial" panose="020B0604020202020204" pitchFamily="34" charset="0"/>
              </a:rPr>
              <a:t>Ներառականության հիմնական</a:t>
            </a:r>
            <a:r>
              <a:rPr lang="en-US" dirty="0">
                <a:solidFill>
                  <a:schemeClr val="bg1"/>
                </a:solidFill>
                <a:latin typeface="Arial" panose="020B0604020202020204" pitchFamily="34" charset="0"/>
                <a:cs typeface="Arial" panose="020B0604020202020204" pitchFamily="34" charset="0"/>
              </a:rPr>
              <a:t> </a:t>
            </a:r>
            <a:r>
              <a:rPr lang="hy-AM" dirty="0">
                <a:solidFill>
                  <a:schemeClr val="bg1"/>
                </a:solidFill>
                <a:latin typeface="Arial" panose="020B0604020202020204" pitchFamily="34" charset="0"/>
                <a:cs typeface="Arial" panose="020B0604020202020204" pitchFamily="34" charset="0"/>
              </a:rPr>
              <a:t>հասկացությունները. </a:t>
            </a:r>
            <a:endParaRPr lang="en-US" dirty="0">
              <a:solidFill>
                <a:schemeClr val="bg1"/>
              </a:solidFill>
              <a:latin typeface="Arial" panose="020B0604020202020204" pitchFamily="34" charset="0"/>
              <a:cs typeface="Arial" panose="020B0604020202020204" pitchFamily="34" charset="0"/>
            </a:endParaRPr>
          </a:p>
          <a:p>
            <a:pPr>
              <a:lnSpc>
                <a:spcPct val="150000"/>
              </a:lnSpc>
            </a:pPr>
            <a:r>
              <a:rPr lang="hy-AM" dirty="0">
                <a:solidFill>
                  <a:schemeClr val="bg1"/>
                </a:solidFill>
                <a:latin typeface="Arial" panose="020B0604020202020204" pitchFamily="34" charset="0"/>
                <a:cs typeface="Arial" panose="020B0604020202020204" pitchFamily="34" charset="0"/>
              </a:rPr>
              <a:t>Հավասարություն, արդարացիություն, արդարություն</a:t>
            </a:r>
          </a:p>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3. </a:t>
            </a:r>
            <a:r>
              <a:rPr lang="hy-AM" dirty="0">
                <a:solidFill>
                  <a:schemeClr val="bg1"/>
                </a:solidFill>
                <a:latin typeface="Arial" panose="020B0604020202020204" pitchFamily="34" charset="0"/>
                <a:cs typeface="Arial" panose="020B0604020202020204" pitchFamily="34" charset="0"/>
              </a:rPr>
              <a:t>Շփումն այլոց հետ. Միջանձնային հաղորդակցություն </a:t>
            </a:r>
          </a:p>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4. </a:t>
            </a:r>
            <a:r>
              <a:rPr lang="hy-AM" dirty="0">
                <a:solidFill>
                  <a:schemeClr val="bg1"/>
                </a:solidFill>
                <a:latin typeface="Arial" panose="020B0604020202020204" pitchFamily="34" charset="0"/>
                <a:cs typeface="Arial" panose="020B0604020202020204" pitchFamily="34" charset="0"/>
              </a:rPr>
              <a:t>Դպրոցներ և ինստիտուցիոնալ իշխանություն</a:t>
            </a:r>
            <a:endParaRPr lang="en-US"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99D225B-6375-4FFD-8BF9-83D9C6EEAFF7}"/>
              </a:ext>
            </a:extLst>
          </p:cNvPr>
          <p:cNvSpPr txBox="1"/>
          <p:nvPr/>
        </p:nvSpPr>
        <p:spPr>
          <a:xfrm>
            <a:off x="787308" y="4429758"/>
            <a:ext cx="9346506" cy="1287532"/>
          </a:xfrm>
          <a:prstGeom prst="rect">
            <a:avLst/>
          </a:prstGeom>
          <a:solidFill>
            <a:schemeClr val="tx1"/>
          </a:solidFill>
          <a:ln>
            <a:solidFill>
              <a:schemeClr val="tx1"/>
            </a:solidFill>
          </a:ln>
        </p:spPr>
        <p:txBody>
          <a:bodyPr wrap="square">
            <a:spAutoFit/>
          </a:bodyPr>
          <a:lstStyle/>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5. </a:t>
            </a:r>
            <a:r>
              <a:rPr lang="hy-AM" dirty="0">
                <a:solidFill>
                  <a:schemeClr val="bg1"/>
                </a:solidFill>
                <a:latin typeface="Arial" panose="020B0604020202020204" pitchFamily="34" charset="0"/>
                <a:cs typeface="Arial" panose="020B0604020202020204" pitchFamily="34" charset="0"/>
              </a:rPr>
              <a:t>Դպրոցի տնօրենի կերպարը</a:t>
            </a:r>
          </a:p>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6․ </a:t>
            </a:r>
            <a:r>
              <a:rPr lang="hy-AM" dirty="0">
                <a:solidFill>
                  <a:schemeClr val="bg1"/>
                </a:solidFill>
                <a:latin typeface="Arial" panose="020B0604020202020204" pitchFamily="34" charset="0"/>
                <a:cs typeface="Arial" panose="020B0604020202020204" pitchFamily="34" charset="0"/>
              </a:rPr>
              <a:t>Դասարանում բազմազան մշակույթ կրող անձանց հետ աշխատանքը</a:t>
            </a:r>
          </a:p>
          <a:p>
            <a:pPr>
              <a:lnSpc>
                <a:spcPct val="150000"/>
              </a:lnSpc>
            </a:pPr>
            <a:r>
              <a:rPr lang="hy-AM" b="1" dirty="0">
                <a:solidFill>
                  <a:schemeClr val="accent1">
                    <a:lumMod val="50000"/>
                  </a:schemeClr>
                </a:solidFill>
                <a:latin typeface="Arial" panose="020B0604020202020204" pitchFamily="34" charset="0"/>
                <a:cs typeface="Arial" panose="020B0604020202020204" pitchFamily="34" charset="0"/>
              </a:rPr>
              <a:t>Դաս 7. </a:t>
            </a:r>
            <a:r>
              <a:rPr lang="hy-AM" dirty="0">
                <a:solidFill>
                  <a:schemeClr val="bg1"/>
                </a:solidFill>
                <a:latin typeface="Arial" panose="020B0604020202020204" pitchFamily="34" charset="0"/>
                <a:cs typeface="Arial" panose="020B0604020202020204" pitchFamily="34" charset="0"/>
              </a:rPr>
              <a:t>Դեպի մշակութային առումով իրազեկ դպրոցներ և ներառական համայնքներ</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60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1362978-345E-92C7-390A-2CAE0E9EC358}"/>
              </a:ext>
            </a:extLst>
          </p:cNvPr>
          <p:cNvSpPr txBox="1"/>
          <p:nvPr/>
        </p:nvSpPr>
        <p:spPr>
          <a:xfrm>
            <a:off x="4613052" y="901924"/>
            <a:ext cx="5074563" cy="867930"/>
          </a:xfrm>
          <a:prstGeom prst="rect">
            <a:avLst/>
          </a:prstGeom>
          <a:noFill/>
        </p:spPr>
        <p:txBody>
          <a:bodyPr wrap="square">
            <a:spAutoFit/>
          </a:bodyPr>
          <a:lstStyle/>
          <a:p>
            <a:pPr>
              <a:lnSpc>
                <a:spcPct val="90000"/>
              </a:lnSpc>
              <a:spcBef>
                <a:spcPct val="0"/>
              </a:spcBef>
            </a:pPr>
            <a:r>
              <a:rPr lang="hy-AM" sz="2800" b="1" spc="100" dirty="0">
                <a:solidFill>
                  <a:schemeClr val="accent1">
                    <a:lumMod val="50000"/>
                  </a:schemeClr>
                </a:solidFill>
                <a:latin typeface="Arial" panose="020B0604020202020204" pitchFamily="34" charset="0"/>
                <a:ea typeface="+mj-ea"/>
                <a:cs typeface="Arial" panose="020B0604020202020204" pitchFamily="34" charset="0"/>
              </a:rPr>
              <a:t>ՆԵՐԱՌԱԿԱՆՈՒԹՅՈՒՆԸ</a:t>
            </a:r>
          </a:p>
          <a:p>
            <a:pPr>
              <a:lnSpc>
                <a:spcPct val="90000"/>
              </a:lnSpc>
              <a:spcBef>
                <a:spcPct val="0"/>
              </a:spcBef>
            </a:pPr>
            <a:r>
              <a:rPr lang="hy-AM" sz="2800" b="1" spc="100" dirty="0">
                <a:solidFill>
                  <a:schemeClr val="accent1">
                    <a:lumMod val="50000"/>
                  </a:schemeClr>
                </a:solidFill>
                <a:latin typeface="Arial" panose="020B0604020202020204" pitchFamily="34" charset="0"/>
                <a:ea typeface="+mj-ea"/>
                <a:cs typeface="Arial" panose="020B0604020202020204" pitchFamily="34" charset="0"/>
              </a:rPr>
              <a:t>ԴԱՍԱՐԱՆՈՒՄ</a:t>
            </a:r>
            <a:endParaRPr lang="ru-RU" sz="2800" b="1" spc="100" dirty="0">
              <a:solidFill>
                <a:schemeClr val="accent1">
                  <a:lumMod val="50000"/>
                </a:schemeClr>
              </a:solidFill>
              <a:latin typeface="Arial" panose="020B0604020202020204" pitchFamily="34" charset="0"/>
              <a:ea typeface="+mj-ea"/>
              <a:cs typeface="Arial" panose="020B0604020202020204" pitchFamily="34" charset="0"/>
            </a:endParaRPr>
          </a:p>
        </p:txBody>
      </p:sp>
      <p:pic>
        <p:nvPicPr>
          <p:cNvPr id="17" name="Рисунок 16">
            <a:extLst>
              <a:ext uri="{FF2B5EF4-FFF2-40B4-BE49-F238E27FC236}">
                <a16:creationId xmlns:a16="http://schemas.microsoft.com/office/drawing/2014/main" id="{52A37F4A-E7BC-1E20-A80C-D6E4C67E9AE7}"/>
              </a:ext>
            </a:extLst>
          </p:cNvPr>
          <p:cNvPicPr>
            <a:picLocks noChangeAspect="1"/>
          </p:cNvPicPr>
          <p:nvPr/>
        </p:nvPicPr>
        <p:blipFill>
          <a:blip r:embed="rId3"/>
          <a:stretch>
            <a:fillRect/>
          </a:stretch>
        </p:blipFill>
        <p:spPr>
          <a:xfrm>
            <a:off x="1471983" y="2303930"/>
            <a:ext cx="9248034" cy="4554070"/>
          </a:xfrm>
          <a:prstGeom prst="rect">
            <a:avLst/>
          </a:prstGeom>
        </p:spPr>
      </p:pic>
      <p:sp>
        <p:nvSpPr>
          <p:cNvPr id="18" name="Номер слайда 4">
            <a:extLst>
              <a:ext uri="{FF2B5EF4-FFF2-40B4-BE49-F238E27FC236}">
                <a16:creationId xmlns:a16="http://schemas.microsoft.com/office/drawing/2014/main" id="{FFB57F16-7742-B74A-AE93-5814265EB439}"/>
              </a:ext>
            </a:extLst>
          </p:cNvPr>
          <p:cNvSpPr txBox="1">
            <a:spLocks/>
          </p:cNvSpPr>
          <p:nvPr/>
        </p:nvSpPr>
        <p:spPr>
          <a:xfrm>
            <a:off x="627529" y="6260821"/>
            <a:ext cx="523875" cy="247650"/>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a:latin typeface="Arial" panose="020B0604020202020204" pitchFamily="34" charset="0"/>
                <a:cs typeface="Arial" panose="020B0604020202020204" pitchFamily="34" charset="0"/>
              </a:rPr>
              <a:t>4</a:t>
            </a:r>
            <a:r>
              <a:rPr lang="en-US" sz="1200" b="1" dirty="0">
                <a:latin typeface="Arial" panose="020B0604020202020204" pitchFamily="34" charset="0"/>
                <a:cs typeface="Arial" panose="020B0604020202020204" pitchFamily="34" charset="0"/>
              </a:rPr>
              <a:t>0</a:t>
            </a:r>
          </a:p>
        </p:txBody>
      </p:sp>
      <p:sp>
        <p:nvSpPr>
          <p:cNvPr id="5" name="TextBox 4">
            <a:extLst>
              <a:ext uri="{FF2B5EF4-FFF2-40B4-BE49-F238E27FC236}">
                <a16:creationId xmlns:a16="http://schemas.microsoft.com/office/drawing/2014/main" id="{D99CF14A-D39D-4D92-9479-A1AECAF44F43}"/>
              </a:ext>
            </a:extLst>
          </p:cNvPr>
          <p:cNvSpPr txBox="1"/>
          <p:nvPr/>
        </p:nvSpPr>
        <p:spPr>
          <a:xfrm>
            <a:off x="627529" y="351188"/>
            <a:ext cx="3258256" cy="861774"/>
          </a:xfrm>
          <a:prstGeom prst="rect">
            <a:avLst/>
          </a:prstGeom>
          <a:noFill/>
        </p:spPr>
        <p:txBody>
          <a:bodyPr wrap="square">
            <a:spAutoFit/>
          </a:bodyPr>
          <a:lstStyle/>
          <a:p>
            <a:r>
              <a:rPr lang="hy-AM" sz="1600" b="1" dirty="0">
                <a:solidFill>
                  <a:schemeClr val="bg1"/>
                </a:solidFill>
                <a:latin typeface="Arial" panose="020B0604020202020204" pitchFamily="34" charset="0"/>
                <a:cs typeface="Arial" panose="020B0604020202020204" pitchFamily="34" charset="0"/>
              </a:rPr>
              <a:t>Վարժություն 6․</a:t>
            </a:r>
            <a:r>
              <a:rPr lang="en-US" sz="1600" b="1" dirty="0">
                <a:solidFill>
                  <a:schemeClr val="bg1"/>
                </a:solidFill>
                <a:latin typeface="Arial" panose="020B0604020202020204" pitchFamily="34" charset="0"/>
                <a:cs typeface="Arial" panose="020B0604020202020204" pitchFamily="34" charset="0"/>
              </a:rPr>
              <a:t>3</a:t>
            </a:r>
            <a:endParaRPr lang="hy-AM" sz="1600" b="1" dirty="0">
              <a:solidFill>
                <a:schemeClr val="bg1"/>
              </a:solidFill>
              <a:latin typeface="Arial" panose="020B0604020202020204" pitchFamily="34" charset="0"/>
              <a:cs typeface="Arial" panose="020B0604020202020204" pitchFamily="34" charset="0"/>
            </a:endParaRPr>
          </a:p>
          <a:p>
            <a:r>
              <a:rPr lang="hy-AM" sz="1600" b="1" dirty="0">
                <a:solidFill>
                  <a:schemeClr val="bg1"/>
                </a:solidFill>
                <a:latin typeface="Arial" panose="020B0604020202020204" pitchFamily="34" charset="0"/>
                <a:cs typeface="Arial" panose="020B0604020202020204" pitchFamily="34" charset="0"/>
              </a:rPr>
              <a:t>Օժանդակ նյութ 6․</a:t>
            </a:r>
            <a:r>
              <a:rPr lang="en-US" sz="1600" b="1" dirty="0">
                <a:solidFill>
                  <a:schemeClr val="bg1"/>
                </a:solidFill>
                <a:latin typeface="Arial" panose="020B0604020202020204" pitchFamily="34" charset="0"/>
                <a:cs typeface="Arial" panose="020B0604020202020204" pitchFamily="34" charset="0"/>
              </a:rPr>
              <a:t>2</a:t>
            </a:r>
            <a:r>
              <a:rPr lang="hy-AM" sz="1600" b="1" dirty="0">
                <a:solidFill>
                  <a:schemeClr val="bg1"/>
                </a:solidFill>
                <a:latin typeface="Arial" panose="020B0604020202020204" pitchFamily="34" charset="0"/>
                <a:cs typeface="Arial" panose="020B0604020202020204" pitchFamily="34" charset="0"/>
              </a:rPr>
              <a:t>  </a:t>
            </a:r>
          </a:p>
          <a:p>
            <a:r>
              <a:rPr lang="hy-AM" sz="1600" b="1" dirty="0">
                <a:solidFill>
                  <a:schemeClr val="bg1"/>
                </a:solidFill>
                <a:latin typeface="Arial" panose="020B0604020202020204" pitchFamily="34" charset="0"/>
                <a:cs typeface="Arial" panose="020B0604020202020204" pitchFamily="34" charset="0"/>
              </a:rPr>
              <a:t>(</a:t>
            </a:r>
            <a:r>
              <a:rPr lang="en-US" sz="1600" b="1" dirty="0">
                <a:solidFill>
                  <a:schemeClr val="bg1"/>
                </a:solidFill>
                <a:latin typeface="Arial" panose="020B0604020202020204" pitchFamily="34" charset="0"/>
                <a:cs typeface="Arial" panose="020B0604020202020204" pitchFamily="34" charset="0"/>
              </a:rPr>
              <a:t>2</a:t>
            </a:r>
            <a:r>
              <a:rPr lang="hy-AM" sz="1600" b="1" dirty="0">
                <a:solidFill>
                  <a:schemeClr val="bg1"/>
                </a:solidFill>
                <a:latin typeface="Arial" panose="020B0604020202020204" pitchFamily="34" charset="0"/>
                <a:cs typeface="Arial" panose="020B0604020202020204" pitchFamily="34" charset="0"/>
              </a:rPr>
              <a:t>0 րոպե</a:t>
            </a:r>
            <a:r>
              <a:rPr lang="hy-AM" sz="1600" b="1" i="0" u="none" strike="noStrike" baseline="0" dirty="0">
                <a:solidFill>
                  <a:srgbClr val="000000"/>
                </a:solidFill>
                <a:latin typeface="Arial" panose="020B0604020202020204" pitchFamily="34" charset="0"/>
                <a:cs typeface="Arial" panose="020B0604020202020204" pitchFamily="34" charset="0"/>
              </a:rPr>
              <a:t>)</a:t>
            </a:r>
          </a:p>
        </p:txBody>
      </p:sp>
      <p:pic>
        <p:nvPicPr>
          <p:cNvPr id="3" name="Graphic 2" descr="Arrow: Straight with solid fill">
            <a:extLst>
              <a:ext uri="{FF2B5EF4-FFF2-40B4-BE49-F238E27FC236}">
                <a16:creationId xmlns:a16="http://schemas.microsoft.com/office/drawing/2014/main" id="{D03E9B42-5181-4F38-AA41-9870B57BC8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130931" y="4846557"/>
            <a:ext cx="1458798" cy="914400"/>
          </a:xfrm>
          <a:prstGeom prst="rect">
            <a:avLst/>
          </a:prstGeom>
        </p:spPr>
      </p:pic>
      <p:sp>
        <p:nvSpPr>
          <p:cNvPr id="9" name="TextBox 8">
            <a:extLst>
              <a:ext uri="{FF2B5EF4-FFF2-40B4-BE49-F238E27FC236}">
                <a16:creationId xmlns:a16="http://schemas.microsoft.com/office/drawing/2014/main" id="{BD759BB4-8F9E-43E5-A718-350C3701734A}"/>
              </a:ext>
            </a:extLst>
          </p:cNvPr>
          <p:cNvSpPr txBox="1"/>
          <p:nvPr/>
        </p:nvSpPr>
        <p:spPr>
          <a:xfrm>
            <a:off x="84843" y="207391"/>
            <a:ext cx="12104016" cy="6414000"/>
          </a:xfrm>
          <a:prstGeom prst="rect">
            <a:avLst/>
          </a:prstGeom>
          <a:solidFill>
            <a:schemeClr val="tx1"/>
          </a:solidFill>
        </p:spPr>
        <p:txBody>
          <a:bodyPr wrap="square">
            <a:spAutoFit/>
          </a:bodyPr>
          <a:lstStyle/>
          <a:p>
            <a:pPr algn="r">
              <a:lnSpc>
                <a:spcPct val="150000"/>
              </a:lnSpc>
            </a:pPr>
            <a:r>
              <a:rPr lang="hy-AM" sz="1800" b="1" dirty="0">
                <a:solidFill>
                  <a:schemeClr val="bg1"/>
                </a:solidFill>
                <a:latin typeface="Arial" panose="020B0604020202020204" pitchFamily="34" charset="0"/>
                <a:cs typeface="Arial" panose="020B0604020202020204" pitchFamily="34" charset="0"/>
              </a:rPr>
              <a:t>Վարժություն 6․</a:t>
            </a:r>
            <a:r>
              <a:rPr lang="en-US" sz="1800" b="1" dirty="0">
                <a:solidFill>
                  <a:schemeClr val="bg1"/>
                </a:solidFill>
                <a:latin typeface="Arial" panose="020B0604020202020204" pitchFamily="34" charset="0"/>
                <a:cs typeface="Arial" panose="020B0604020202020204" pitchFamily="34" charset="0"/>
              </a:rPr>
              <a:t>4</a:t>
            </a:r>
            <a:endParaRPr lang="hy-AM" sz="1800" b="1" dirty="0">
              <a:solidFill>
                <a:schemeClr val="bg1"/>
              </a:solidFill>
              <a:latin typeface="Arial" panose="020B0604020202020204" pitchFamily="34" charset="0"/>
              <a:cs typeface="Arial" panose="020B0604020202020204" pitchFamily="34" charset="0"/>
            </a:endParaRPr>
          </a:p>
          <a:p>
            <a:pPr algn="r">
              <a:lnSpc>
                <a:spcPct val="150000"/>
              </a:lnSpc>
            </a:pPr>
            <a:r>
              <a:rPr lang="hy-AM" sz="1800" b="1" dirty="0">
                <a:solidFill>
                  <a:schemeClr val="bg1"/>
                </a:solidFill>
                <a:latin typeface="Arial" panose="020B0604020202020204" pitchFamily="34" charset="0"/>
                <a:cs typeface="Arial" panose="020B0604020202020204" pitchFamily="34" charset="0"/>
              </a:rPr>
              <a:t>Լրացուցիչ նյութ 6․</a:t>
            </a:r>
            <a:r>
              <a:rPr lang="en-US" sz="1800" b="1" dirty="0">
                <a:solidFill>
                  <a:schemeClr val="bg1"/>
                </a:solidFill>
                <a:latin typeface="Arial" panose="020B0604020202020204" pitchFamily="34" charset="0"/>
                <a:cs typeface="Arial" panose="020B0604020202020204" pitchFamily="34" charset="0"/>
              </a:rPr>
              <a:t>3</a:t>
            </a:r>
            <a:r>
              <a:rPr lang="hy-AM" sz="1800" b="1" dirty="0">
                <a:solidFill>
                  <a:schemeClr val="bg1"/>
                </a:solidFill>
                <a:latin typeface="Arial" panose="020B0604020202020204" pitchFamily="34" charset="0"/>
                <a:cs typeface="Arial" panose="020B0604020202020204" pitchFamily="34" charset="0"/>
              </a:rPr>
              <a:t>  </a:t>
            </a:r>
          </a:p>
          <a:p>
            <a:pPr algn="r">
              <a:lnSpc>
                <a:spcPct val="150000"/>
              </a:lnSpc>
            </a:pPr>
            <a:r>
              <a:rPr lang="hy-AM" sz="1800" b="1" dirty="0">
                <a:solidFill>
                  <a:schemeClr val="bg1"/>
                </a:solidFill>
                <a:latin typeface="Arial" panose="020B0604020202020204" pitchFamily="34" charset="0"/>
                <a:cs typeface="Arial" panose="020B0604020202020204" pitchFamily="34" charset="0"/>
              </a:rPr>
              <a:t>(20 րոպե</a:t>
            </a:r>
            <a:r>
              <a:rPr lang="hy-AM" sz="1800" b="1" i="0" u="none" strike="noStrike" baseline="0" dirty="0">
                <a:solidFill>
                  <a:srgbClr val="000000"/>
                </a:solidFill>
                <a:latin typeface="Arial" panose="020B0604020202020204" pitchFamily="34" charset="0"/>
                <a:cs typeface="Arial" panose="020B0604020202020204" pitchFamily="34" charset="0"/>
              </a:rPr>
              <a:t>)</a:t>
            </a:r>
          </a:p>
          <a:p>
            <a:pPr marL="536575">
              <a:lnSpc>
                <a:spcPct val="150000"/>
              </a:lnSpc>
            </a:pPr>
            <a:r>
              <a:rPr lang="hy-AM" sz="2400" b="1" dirty="0">
                <a:solidFill>
                  <a:srgbClr val="000000"/>
                </a:solidFill>
                <a:latin typeface="Arial" panose="020B0604020202020204" pitchFamily="34" charset="0"/>
                <a:cs typeface="Arial" panose="020B0604020202020204" pitchFamily="34" charset="0"/>
              </a:rPr>
              <a:t>Հրահանգ</a:t>
            </a:r>
          </a:p>
          <a:p>
            <a:pPr marL="536575">
              <a:lnSpc>
                <a:spcPct val="150000"/>
              </a:lnSpc>
            </a:pPr>
            <a:endParaRPr lang="hy-AM" sz="2000"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marL="536575" algn="just">
              <a:spcAft>
                <a:spcPts val="1000"/>
              </a:spcAft>
            </a:pPr>
            <a:r>
              <a:rPr lang="hy-AM" sz="2000" b="1" i="1"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rPr>
              <a:t>Մաս 1․ Մտքերի տարափ․ </a:t>
            </a:r>
            <a:r>
              <a:rPr lang="hy-AM" sz="2000"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rPr>
              <a:t>Խմբի ներսում քննարկեք և նշեք ծնողների </a:t>
            </a:r>
            <a:r>
              <a:rPr lang="hy-AM" sz="20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rPr>
              <a:t>և ընտանիքների </a:t>
            </a:r>
          </a:p>
          <a:p>
            <a:pPr marL="536575" algn="just">
              <a:spcAft>
                <a:spcPts val="1000"/>
              </a:spcAft>
            </a:pPr>
            <a:r>
              <a:rPr lang="hy-AM" sz="20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rPr>
              <a:t>հետ համագործակցության վերաբերյալ դպրոցի </a:t>
            </a:r>
            <a:r>
              <a:rPr lang="hy-AM" sz="2000"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rPr>
              <a:t>մտահոգությունները՝ պատկերացնելով </a:t>
            </a:r>
          </a:p>
          <a:p>
            <a:pPr marL="536575" algn="just">
              <a:spcAft>
                <a:spcPts val="1000"/>
              </a:spcAft>
            </a:pPr>
            <a:r>
              <a:rPr lang="hy-AM" sz="2000"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rPr>
              <a:t>Ձեզ նաև որպես ծնող</a:t>
            </a:r>
            <a:r>
              <a:rPr lang="hy-AM" sz="20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rPr>
              <a:t>։</a:t>
            </a:r>
            <a:endParaRPr lang="en-US" sz="20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algn="just">
              <a:lnSpc>
                <a:spcPct val="200000"/>
              </a:lnSpc>
              <a:spcAft>
                <a:spcPts val="1000"/>
              </a:spcAft>
            </a:pPr>
            <a:endParaRPr lang="hy-AM" sz="2000"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algn="just">
              <a:lnSpc>
                <a:spcPct val="200000"/>
              </a:lnSpc>
              <a:spcAft>
                <a:spcPts val="1000"/>
              </a:spcAft>
            </a:pPr>
            <a:endParaRPr lang="hy-AM" sz="2000" dirty="0">
              <a:solidFill>
                <a:schemeClr val="bg1"/>
              </a:solidFill>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algn="just">
              <a:lnSpc>
                <a:spcPct val="200000"/>
              </a:lnSpc>
              <a:spcAft>
                <a:spcPts val="1000"/>
              </a:spcAft>
            </a:pPr>
            <a:endParaRPr lang="hy-AM" sz="20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algn="just">
              <a:lnSpc>
                <a:spcPct val="200000"/>
              </a:lnSpc>
              <a:spcAft>
                <a:spcPts val="1000"/>
              </a:spcAft>
            </a:pPr>
            <a:endParaRPr lang="hy-AM" sz="20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p:txBody>
      </p:sp>
    </p:spTree>
    <p:extLst>
      <p:ext uri="{BB962C8B-B14F-4D97-AF65-F5344CB8AC3E}">
        <p14:creationId xmlns:p14="http://schemas.microsoft.com/office/powerpoint/2010/main" val="26019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a:extLst>
              <a:ext uri="{FF2B5EF4-FFF2-40B4-BE49-F238E27FC236}">
                <a16:creationId xmlns:a16="http://schemas.microsoft.com/office/drawing/2014/main" id="{94DF00D2-2EF3-FDA4-131E-2EA25FD83436}"/>
              </a:ext>
            </a:extLst>
          </p:cNvPr>
          <p:cNvSpPr>
            <a:spLocks noGrp="1"/>
          </p:cNvSpPr>
          <p:nvPr>
            <p:ph type="title"/>
          </p:nvPr>
        </p:nvSpPr>
        <p:spPr>
          <a:xfrm>
            <a:off x="1117380" y="463346"/>
            <a:ext cx="9940459" cy="650474"/>
          </a:xfrm>
        </p:spPr>
        <p:txBody>
          <a:bodyPr>
            <a:noAutofit/>
          </a:bodyPr>
          <a:lstStyle/>
          <a:p>
            <a:r>
              <a:rPr lang="hy-AM" sz="2800" b="1" i="0" u="none" strike="noStrike" baseline="0" dirty="0">
                <a:solidFill>
                  <a:schemeClr val="accent1">
                    <a:lumMod val="50000"/>
                  </a:schemeClr>
                </a:solidFill>
                <a:latin typeface="Arial" panose="020B0604020202020204" pitchFamily="34" charset="0"/>
                <a:cs typeface="Arial" panose="020B0604020202020204" pitchFamily="34" charset="0"/>
              </a:rPr>
              <a:t>ԸՆՏԱՆԻՔՆԵՐԻ ՆԵՐԳՐԱՎՄԱՆ ԽՈՉԸՆԴՈՏՆԵՐԸ</a:t>
            </a:r>
            <a:endParaRPr lang="ru-RU" sz="2800" dirty="0">
              <a:solidFill>
                <a:schemeClr val="accent1">
                  <a:lumMod val="50000"/>
                </a:schemeClr>
              </a:solidFill>
              <a:latin typeface="Arial" panose="020B0604020202020204" pitchFamily="34" charset="0"/>
              <a:cs typeface="Arial" panose="020B0604020202020204" pitchFamily="34" charset="0"/>
            </a:endParaRPr>
          </a:p>
        </p:txBody>
      </p:sp>
      <p:sp>
        <p:nvSpPr>
          <p:cNvPr id="16" name="Текст 15">
            <a:extLst>
              <a:ext uri="{FF2B5EF4-FFF2-40B4-BE49-F238E27FC236}">
                <a16:creationId xmlns:a16="http://schemas.microsoft.com/office/drawing/2014/main" id="{B0489A00-DBF6-9711-738A-2F2466836445}"/>
              </a:ext>
            </a:extLst>
          </p:cNvPr>
          <p:cNvSpPr>
            <a:spLocks noGrp="1"/>
          </p:cNvSpPr>
          <p:nvPr>
            <p:ph type="body" idx="1"/>
          </p:nvPr>
        </p:nvSpPr>
        <p:spPr/>
        <p:txBody>
          <a:bodyPr/>
          <a:lstStyle/>
          <a:p>
            <a:r>
              <a:rPr lang="hy-AM" sz="1800" b="1" i="0" u="none" strike="noStrike" baseline="0" dirty="0">
                <a:latin typeface="Arial" panose="020B0604020202020204" pitchFamily="34" charset="0"/>
                <a:cs typeface="Arial" panose="020B0604020202020204" pitchFamily="34" charset="0"/>
              </a:rPr>
              <a:t>ԿԱՌՈՒՑՎԱԾՔԱՅԻՆ</a:t>
            </a:r>
            <a:endParaRPr lang="ru-RU" dirty="0">
              <a:latin typeface="Arial" panose="020B0604020202020204" pitchFamily="34" charset="0"/>
              <a:cs typeface="Arial" panose="020B0604020202020204" pitchFamily="34" charset="0"/>
            </a:endParaRPr>
          </a:p>
        </p:txBody>
      </p:sp>
      <p:sp>
        <p:nvSpPr>
          <p:cNvPr id="17" name="Объект 16">
            <a:extLst>
              <a:ext uri="{FF2B5EF4-FFF2-40B4-BE49-F238E27FC236}">
                <a16:creationId xmlns:a16="http://schemas.microsoft.com/office/drawing/2014/main" id="{26F5E67C-1A59-B8D9-81AF-FFE4A18F1A78}"/>
              </a:ext>
            </a:extLst>
          </p:cNvPr>
          <p:cNvSpPr>
            <a:spLocks noGrp="1"/>
          </p:cNvSpPr>
          <p:nvPr>
            <p:ph sz="half" idx="2"/>
          </p:nvPr>
        </p:nvSpPr>
        <p:spPr>
          <a:xfrm>
            <a:off x="702404" y="2799146"/>
            <a:ext cx="3286574" cy="1942138"/>
          </a:xfrm>
        </p:spPr>
        <p:txBody>
          <a:bodyPr>
            <a:normAutofit/>
          </a:bodyPr>
          <a:lstStyle/>
          <a:p>
            <a:pPr algn="l"/>
            <a:r>
              <a:rPr lang="hy-AM" sz="1400" b="0" i="0" u="none" strike="noStrike" baseline="0" dirty="0">
                <a:latin typeface="Arial" panose="020B0604020202020204" pitchFamily="34" charset="0"/>
                <a:cs typeface="Arial" panose="020B0604020202020204" pitchFamily="34" charset="0"/>
              </a:rPr>
              <a:t>Օր.` անհարմար</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հանդիպման ժամ, երեխայի</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խնամք, ժամանակի</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սահմանափակում,</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տրանսպորտ, միայնակ ծնող։</a:t>
            </a:r>
            <a:endParaRPr lang="en-US" sz="1400" b="0" i="0" u="none" strike="noStrike" baseline="0" dirty="0">
              <a:latin typeface="Arial" panose="020B0604020202020204" pitchFamily="34" charset="0"/>
              <a:cs typeface="Arial" panose="020B0604020202020204" pitchFamily="34" charset="0"/>
            </a:endParaRPr>
          </a:p>
          <a:p>
            <a:pPr algn="l">
              <a:lnSpc>
                <a:spcPts val="1680"/>
              </a:lnSpc>
            </a:pPr>
            <a:r>
              <a:rPr lang="hy-AM" sz="1400" b="0" i="0" u="none" strike="noStrike" baseline="0" dirty="0">
                <a:latin typeface="Arial" panose="020B0604020202020204" pitchFamily="34" charset="0"/>
                <a:cs typeface="Arial" panose="020B0604020202020204" pitchFamily="34" charset="0"/>
              </a:rPr>
              <a:t>Լուծումները նշված են, բայց</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պահանջվում են միջոցներ,</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որոնք անմատչելի են:</a:t>
            </a:r>
            <a:r>
              <a:rPr lang="en-US" sz="1400" b="0" i="0" u="none" strike="noStrike" baseline="0" dirty="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sp>
        <p:nvSpPr>
          <p:cNvPr id="18" name="Текст 17">
            <a:extLst>
              <a:ext uri="{FF2B5EF4-FFF2-40B4-BE49-F238E27FC236}">
                <a16:creationId xmlns:a16="http://schemas.microsoft.com/office/drawing/2014/main" id="{D63E35C7-53FD-2D71-5701-B0F70E7AEE76}"/>
              </a:ext>
            </a:extLst>
          </p:cNvPr>
          <p:cNvSpPr>
            <a:spLocks noGrp="1"/>
          </p:cNvSpPr>
          <p:nvPr>
            <p:ph type="body" idx="10"/>
          </p:nvPr>
        </p:nvSpPr>
        <p:spPr/>
        <p:txBody>
          <a:bodyPr/>
          <a:lstStyle/>
          <a:p>
            <a:r>
              <a:rPr lang="hy-AM" sz="1800" b="1" i="0" u="none" strike="noStrike" baseline="0" dirty="0">
                <a:latin typeface="Arial" panose="020B0604020202020204" pitchFamily="34" charset="0"/>
                <a:cs typeface="Arial" panose="020B0604020202020204" pitchFamily="34" charset="0"/>
              </a:rPr>
              <a:t>ՎԵՐԱԲԵՐՄՈՒՆՔԱՅԻՆ</a:t>
            </a:r>
            <a:endParaRPr lang="ru-RU" dirty="0">
              <a:latin typeface="Arial" panose="020B0604020202020204" pitchFamily="34" charset="0"/>
              <a:cs typeface="Arial" panose="020B0604020202020204" pitchFamily="34" charset="0"/>
            </a:endParaRPr>
          </a:p>
        </p:txBody>
      </p:sp>
      <p:sp>
        <p:nvSpPr>
          <p:cNvPr id="19" name="Объект 18">
            <a:extLst>
              <a:ext uri="{FF2B5EF4-FFF2-40B4-BE49-F238E27FC236}">
                <a16:creationId xmlns:a16="http://schemas.microsoft.com/office/drawing/2014/main" id="{8B6CFE23-1300-3CB7-7C74-3F641CC3E82D}"/>
              </a:ext>
            </a:extLst>
          </p:cNvPr>
          <p:cNvSpPr>
            <a:spLocks noGrp="1"/>
          </p:cNvSpPr>
          <p:nvPr>
            <p:ph sz="half" idx="11"/>
          </p:nvPr>
        </p:nvSpPr>
        <p:spPr>
          <a:xfrm>
            <a:off x="4411786" y="2741734"/>
            <a:ext cx="3194063" cy="2484689"/>
          </a:xfrm>
        </p:spPr>
        <p:txBody>
          <a:bodyPr>
            <a:noAutofit/>
          </a:bodyPr>
          <a:lstStyle/>
          <a:p>
            <a:pPr algn="l"/>
            <a:r>
              <a:rPr lang="hy-AM" sz="1400" b="0" i="0" u="none" strike="noStrike" baseline="0" dirty="0">
                <a:solidFill>
                  <a:srgbClr val="000000"/>
                </a:solidFill>
                <a:latin typeface="Arial" panose="020B0604020202020204" pitchFamily="34" charset="0"/>
                <a:cs typeface="Arial" panose="020B0604020202020204" pitchFamily="34" charset="0"/>
              </a:rPr>
              <a:t>Օր.՝ ծնողները ներգրավված</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չեն պլանավորման կամ</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վերանայման գործընթացում:</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Լուծումները պահանջում են</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ընտանեկան արժեքների,</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հավատալիքների և մշակույթի</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ըմբռնում:</a:t>
            </a:r>
          </a:p>
          <a:p>
            <a:pPr algn="l"/>
            <a:r>
              <a:rPr lang="hy-AM" sz="1400" b="0" i="0" u="none" strike="noStrike" baseline="0" dirty="0">
                <a:solidFill>
                  <a:srgbClr val="000000"/>
                </a:solidFill>
                <a:latin typeface="Arial" panose="020B0604020202020204" pitchFamily="34" charset="0"/>
                <a:cs typeface="Arial" panose="020B0604020202020204" pitchFamily="34" charset="0"/>
              </a:rPr>
              <a:t>զգալ ոչ ցանկալի, վախեցած,</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ճնշված։</a:t>
            </a:r>
          </a:p>
          <a:p>
            <a:pPr algn="l"/>
            <a:r>
              <a:rPr lang="hy-AM" sz="1400" b="0" i="0" u="none" strike="noStrike" baseline="0" dirty="0">
                <a:solidFill>
                  <a:srgbClr val="000000"/>
                </a:solidFill>
                <a:latin typeface="Arial" panose="020B0604020202020204" pitchFamily="34" charset="0"/>
                <a:cs typeface="Arial" panose="020B0604020202020204" pitchFamily="34" charset="0"/>
              </a:rPr>
              <a:t>թյուրըմբռնում, թե ինչ է</a:t>
            </a:r>
            <a:r>
              <a:rPr lang="en-US" sz="1400" b="0" i="0" u="none" strike="noStrike" baseline="0" dirty="0">
                <a:solidFill>
                  <a:srgbClr val="000000"/>
                </a:solidFill>
                <a:latin typeface="Arial" panose="020B0604020202020204" pitchFamily="34" charset="0"/>
                <a:cs typeface="Arial" panose="020B0604020202020204" pitchFamily="34" charset="0"/>
              </a:rPr>
              <a:t> </a:t>
            </a:r>
            <a:r>
              <a:rPr lang="hy-AM" sz="1400" b="0" i="0" u="none" strike="noStrike" baseline="0" dirty="0">
                <a:solidFill>
                  <a:srgbClr val="000000"/>
                </a:solidFill>
                <a:latin typeface="Arial" panose="020B0604020202020204" pitchFamily="34" charset="0"/>
                <a:cs typeface="Arial" panose="020B0604020202020204" pitchFamily="34" charset="0"/>
              </a:rPr>
              <a:t>նշանակում հաշմանդամություն</a:t>
            </a:r>
            <a:endParaRPr lang="ru-RU" sz="1400" dirty="0">
              <a:latin typeface="Arial" panose="020B0604020202020204" pitchFamily="34" charset="0"/>
              <a:cs typeface="Arial" panose="020B0604020202020204" pitchFamily="34" charset="0"/>
            </a:endParaRPr>
          </a:p>
        </p:txBody>
      </p:sp>
      <p:sp>
        <p:nvSpPr>
          <p:cNvPr id="20" name="Текст 19">
            <a:extLst>
              <a:ext uri="{FF2B5EF4-FFF2-40B4-BE49-F238E27FC236}">
                <a16:creationId xmlns:a16="http://schemas.microsoft.com/office/drawing/2014/main" id="{ABB7FF09-E6E7-93A6-980C-1CE06BF033D8}"/>
              </a:ext>
            </a:extLst>
          </p:cNvPr>
          <p:cNvSpPr>
            <a:spLocks noGrp="1"/>
          </p:cNvSpPr>
          <p:nvPr>
            <p:ph type="body" idx="12"/>
          </p:nvPr>
        </p:nvSpPr>
        <p:spPr/>
        <p:txBody>
          <a:bodyPr/>
          <a:lstStyle/>
          <a:p>
            <a:r>
              <a:rPr lang="hy-AM" sz="1800" b="1" i="0" u="none" strike="noStrike" baseline="0" dirty="0">
                <a:latin typeface="Arial" panose="020B0604020202020204" pitchFamily="34" charset="0"/>
                <a:cs typeface="Arial" panose="020B0604020202020204" pitchFamily="34" charset="0"/>
              </a:rPr>
              <a:t>ՄՇԱԿՈՒԹԱՅԻՆ</a:t>
            </a:r>
            <a:endParaRPr lang="ru-RU" dirty="0">
              <a:latin typeface="Arial" panose="020B0604020202020204" pitchFamily="34" charset="0"/>
              <a:cs typeface="Arial" panose="020B0604020202020204" pitchFamily="34" charset="0"/>
            </a:endParaRPr>
          </a:p>
        </p:txBody>
      </p:sp>
      <p:sp>
        <p:nvSpPr>
          <p:cNvPr id="21" name="Объект 20">
            <a:extLst>
              <a:ext uri="{FF2B5EF4-FFF2-40B4-BE49-F238E27FC236}">
                <a16:creationId xmlns:a16="http://schemas.microsoft.com/office/drawing/2014/main" id="{164F8900-9A20-B5AB-6AF6-DD6A5EBE924C}"/>
              </a:ext>
            </a:extLst>
          </p:cNvPr>
          <p:cNvSpPr>
            <a:spLocks noGrp="1"/>
          </p:cNvSpPr>
          <p:nvPr>
            <p:ph sz="half" idx="13"/>
          </p:nvPr>
        </p:nvSpPr>
        <p:spPr>
          <a:xfrm>
            <a:off x="8122025" y="2799146"/>
            <a:ext cx="3101470" cy="3302956"/>
          </a:xfrm>
        </p:spPr>
        <p:txBody>
          <a:bodyPr>
            <a:noAutofit/>
          </a:bodyPr>
          <a:lstStyle/>
          <a:p>
            <a:pPr algn="l"/>
            <a:r>
              <a:rPr lang="hy-AM" sz="1400" b="0" i="0" u="none" strike="noStrike" baseline="0" dirty="0">
                <a:latin typeface="Arial" panose="020B0604020202020204" pitchFamily="34" charset="0"/>
                <a:cs typeface="Arial" panose="020B0604020202020204" pitchFamily="34" charset="0"/>
              </a:rPr>
              <a:t>Օր.՝ Ընտանիքները չեն</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հասկանում դպրոցի</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կառուցվածքը կամ համակարգը,</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ուսուցիչները չեն խոսում</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ծնողների լեզվով:</a:t>
            </a:r>
            <a:endParaRPr lang="en-US" sz="1400" b="0" i="0" u="none" strike="noStrike" baseline="0" dirty="0">
              <a:latin typeface="Arial" panose="020B0604020202020204" pitchFamily="34" charset="0"/>
              <a:cs typeface="Arial" panose="020B0604020202020204" pitchFamily="34" charset="0"/>
            </a:endParaRPr>
          </a:p>
          <a:p>
            <a:pPr algn="l"/>
            <a:r>
              <a:rPr lang="hy-AM" sz="1400" b="0" i="0" u="none" strike="noStrike" baseline="0" dirty="0">
                <a:latin typeface="Arial" panose="020B0604020202020204" pitchFamily="34" charset="0"/>
                <a:cs typeface="Arial" panose="020B0604020202020204" pitchFamily="34" charset="0"/>
              </a:rPr>
              <a:t>Պահանջվում է դպրոցի</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համակարգի մշակույթ ներմուծել</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նրբազգացություն բոլոր</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մակարդակներում:</a:t>
            </a:r>
          </a:p>
          <a:p>
            <a:pPr algn="l"/>
            <a:r>
              <a:rPr lang="hy-AM" sz="1400" b="0" i="0" u="none" strike="noStrike" baseline="0" dirty="0">
                <a:latin typeface="Arial" panose="020B0604020202020204" pitchFamily="34" charset="0"/>
                <a:cs typeface="Arial" panose="020B0604020202020204" pitchFamily="34" charset="0"/>
              </a:rPr>
              <a:t>Վստահության բացակայություն,</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վախ և կասկած համակարգի</a:t>
            </a:r>
            <a:r>
              <a:rPr lang="en-US" sz="1400" b="0" i="0" u="none" strike="noStrike" baseline="0" dirty="0">
                <a:latin typeface="Arial" panose="020B0604020202020204" pitchFamily="34" charset="0"/>
                <a:cs typeface="Arial" panose="020B0604020202020204" pitchFamily="34" charset="0"/>
              </a:rPr>
              <a:t> </a:t>
            </a:r>
            <a:r>
              <a:rPr lang="hy-AM" sz="1400" b="0" i="0" u="none" strike="noStrike" baseline="0" dirty="0">
                <a:latin typeface="Arial" panose="020B0604020202020204" pitchFamily="34" charset="0"/>
                <a:cs typeface="Arial" panose="020B0604020202020204" pitchFamily="34" charset="0"/>
              </a:rPr>
              <a:t>նկատմամբ</a:t>
            </a:r>
          </a:p>
          <a:p>
            <a:pPr algn="l"/>
            <a:r>
              <a:rPr lang="hy-AM" sz="1400" b="0" i="0" u="none" strike="noStrike" baseline="0" dirty="0">
                <a:latin typeface="Arial" panose="020B0604020202020204" pitchFamily="34" charset="0"/>
                <a:cs typeface="Arial" panose="020B0604020202020204" pitchFamily="34" charset="0"/>
              </a:rPr>
              <a:t>Չգիտեն, ինչպես մասնակցել</a:t>
            </a:r>
            <a:endParaRPr lang="ru-RU" sz="1400" dirty="0">
              <a:latin typeface="Arial" panose="020B0604020202020204" pitchFamily="34" charset="0"/>
              <a:cs typeface="Arial" panose="020B0604020202020204" pitchFamily="34" charset="0"/>
            </a:endParaRPr>
          </a:p>
        </p:txBody>
      </p:sp>
      <p:sp>
        <p:nvSpPr>
          <p:cNvPr id="14" name="Номер слайда 13">
            <a:extLst>
              <a:ext uri="{FF2B5EF4-FFF2-40B4-BE49-F238E27FC236}">
                <a16:creationId xmlns:a16="http://schemas.microsoft.com/office/drawing/2014/main" id="{5DB20CF6-EDC6-AD8F-6D07-3A8656E2A084}"/>
              </a:ext>
            </a:extLst>
          </p:cNvPr>
          <p:cNvSpPr>
            <a:spLocks noGrp="1"/>
          </p:cNvSpPr>
          <p:nvPr>
            <p:ph type="sldNum" sz="quarter" idx="16"/>
          </p:nvPr>
        </p:nvSpPr>
        <p:spPr>
          <a:xfrm>
            <a:off x="702403" y="6332220"/>
            <a:ext cx="523240" cy="247651"/>
          </a:xfrm>
          <a:solidFill>
            <a:schemeClr val="tx1"/>
          </a:solidFill>
        </p:spPr>
        <p:txBody>
          <a:bodyPr/>
          <a:lstStyle/>
          <a:p>
            <a:r>
              <a:rPr lang="en-US" sz="1200" b="1" dirty="0">
                <a:latin typeface="Arial" panose="020B0604020202020204" pitchFamily="34" charset="0"/>
                <a:cs typeface="Arial" panose="020B0604020202020204" pitchFamily="34" charset="0"/>
              </a:rPr>
              <a:t>41</a:t>
            </a:r>
          </a:p>
        </p:txBody>
      </p:sp>
      <p:sp>
        <p:nvSpPr>
          <p:cNvPr id="23" name="TextBox 22">
            <a:extLst>
              <a:ext uri="{FF2B5EF4-FFF2-40B4-BE49-F238E27FC236}">
                <a16:creationId xmlns:a16="http://schemas.microsoft.com/office/drawing/2014/main" id="{BEBC42D5-A419-3551-974C-8B3564173777}"/>
              </a:ext>
            </a:extLst>
          </p:cNvPr>
          <p:cNvSpPr txBox="1"/>
          <p:nvPr/>
        </p:nvSpPr>
        <p:spPr>
          <a:xfrm>
            <a:off x="6870754" y="6286768"/>
            <a:ext cx="4835755" cy="338554"/>
          </a:xfrm>
          <a:prstGeom prst="rect">
            <a:avLst/>
          </a:prstGeom>
          <a:noFill/>
        </p:spPr>
        <p:txBody>
          <a:bodyPr wrap="square">
            <a:spAutoFit/>
          </a:bodyPr>
          <a:lstStyle/>
          <a:p>
            <a:pPr algn="l"/>
            <a:r>
              <a:rPr lang="en-US" sz="800" b="0" i="0" u="none" strike="noStrike" baseline="0" dirty="0" err="1">
                <a:solidFill>
                  <a:schemeClr val="bg1"/>
                </a:solidFill>
                <a:latin typeface="Montserratarm-Regular"/>
              </a:rPr>
              <a:t>Աղբյուրը</a:t>
            </a:r>
            <a:r>
              <a:rPr lang="en-US" sz="800" b="0" i="0" u="none" strike="noStrike" baseline="0" dirty="0">
                <a:solidFill>
                  <a:schemeClr val="bg1"/>
                </a:solidFill>
                <a:latin typeface="Montserratarm-Regular"/>
              </a:rPr>
              <a:t>՝ Child trends : Guerrero, C and B.</a:t>
            </a:r>
            <a:r>
              <a:rPr lang="hy-AM" sz="800" b="0" i="0" u="none" strike="noStrike" baseline="0" dirty="0">
                <a:solidFill>
                  <a:schemeClr val="bg1"/>
                </a:solidFill>
                <a:latin typeface="Montserratarm-Regular"/>
              </a:rPr>
              <a:t> </a:t>
            </a:r>
            <a:r>
              <a:rPr lang="en-US" sz="800" b="0" i="0" u="none" strike="noStrike" baseline="0" dirty="0">
                <a:solidFill>
                  <a:schemeClr val="bg1"/>
                </a:solidFill>
                <a:latin typeface="Montserratarm-Regular"/>
              </a:rPr>
              <a:t>Leung. “Communicating Effectively With</a:t>
            </a:r>
            <a:r>
              <a:rPr lang="hy-AM" sz="800" b="0" i="0" u="none" strike="noStrike" baseline="0" dirty="0">
                <a:solidFill>
                  <a:schemeClr val="bg1"/>
                </a:solidFill>
                <a:latin typeface="Montserratarm-Regular"/>
              </a:rPr>
              <a:t> </a:t>
            </a:r>
            <a:r>
              <a:rPr lang="en-US" sz="800" b="0" i="0" u="none" strike="noStrike" baseline="0" dirty="0">
                <a:solidFill>
                  <a:schemeClr val="bg1"/>
                </a:solidFill>
                <a:latin typeface="Montserratarm-Regular"/>
              </a:rPr>
              <a:t>Culturally and Linguistically Diverse Families.”</a:t>
            </a:r>
            <a:r>
              <a:rPr lang="hy-AM" sz="800" b="0" i="0" u="none" strike="noStrike" baseline="0" dirty="0">
                <a:solidFill>
                  <a:schemeClr val="bg1"/>
                </a:solidFill>
                <a:latin typeface="Montserratarm-Regular"/>
              </a:rPr>
              <a:t> </a:t>
            </a:r>
            <a:r>
              <a:rPr lang="en-US" sz="800" b="0" i="0" u="none" strike="noStrike" baseline="0" dirty="0">
                <a:solidFill>
                  <a:schemeClr val="bg1"/>
                </a:solidFill>
                <a:latin typeface="Montserratarm-Regular"/>
              </a:rPr>
              <a:t>National Association of School Psychologists.;</a:t>
            </a:r>
            <a:r>
              <a:rPr lang="hy-AM" sz="800" b="0" i="0" u="none" strike="noStrike" baseline="0" dirty="0">
                <a:solidFill>
                  <a:schemeClr val="bg1"/>
                </a:solidFill>
                <a:latin typeface="Montserratarm-Regular"/>
              </a:rPr>
              <a:t> </a:t>
            </a:r>
            <a:r>
              <a:rPr lang="en-US" sz="800" b="0" i="0" u="none" strike="noStrike" baseline="0" dirty="0">
                <a:solidFill>
                  <a:schemeClr val="bg1"/>
                </a:solidFill>
                <a:latin typeface="Montserratarm-Regular"/>
              </a:rPr>
              <a:t>Harry 2008</a:t>
            </a:r>
            <a:endParaRPr lang="ru-RU" dirty="0">
              <a:solidFill>
                <a:schemeClr val="bg1"/>
              </a:solidFill>
            </a:endParaRPr>
          </a:p>
        </p:txBody>
      </p:sp>
    </p:spTree>
    <p:extLst>
      <p:ext uri="{BB962C8B-B14F-4D97-AF65-F5344CB8AC3E}">
        <p14:creationId xmlns:p14="http://schemas.microsoft.com/office/powerpoint/2010/main" val="4081555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782560FA-F6FF-4D31-79C8-FDA2191081AB}"/>
              </a:ext>
            </a:extLst>
          </p:cNvPr>
          <p:cNvSpPr>
            <a:spLocks noGrp="1"/>
          </p:cNvSpPr>
          <p:nvPr>
            <p:ph type="title"/>
          </p:nvPr>
        </p:nvSpPr>
        <p:spPr>
          <a:xfrm>
            <a:off x="679258" y="513977"/>
            <a:ext cx="8427033" cy="741933"/>
          </a:xfrm>
        </p:spPr>
        <p:txBody>
          <a:bodyPr>
            <a:noAutofit/>
          </a:bodyPr>
          <a:lstStyle/>
          <a:p>
            <a:r>
              <a:rPr lang="hy-AM" sz="2400" b="1" i="0" u="none" strike="noStrike" baseline="0" dirty="0">
                <a:solidFill>
                  <a:schemeClr val="accent1">
                    <a:lumMod val="50000"/>
                  </a:schemeClr>
                </a:solidFill>
                <a:latin typeface="Arial" panose="020B0604020202020204" pitchFamily="34" charset="0"/>
                <a:cs typeface="Arial" panose="020B0604020202020204" pitchFamily="34" charset="0"/>
              </a:rPr>
              <a:t>ԸՆՏԱՆԻՔՆԵՐԻ ԵՎ ՀԱՄԱՅՆՔՆԵՐԻ</a:t>
            </a:r>
            <a:r>
              <a:rPr lang="en-US" sz="2400" dirty="0">
                <a:solidFill>
                  <a:schemeClr val="accent1">
                    <a:lumMod val="50000"/>
                  </a:schemeClr>
                </a:solidFill>
                <a:latin typeface="Arial" panose="020B0604020202020204" pitchFamily="34" charset="0"/>
                <a:cs typeface="Arial" panose="020B0604020202020204" pitchFamily="34" charset="0"/>
              </a:rPr>
              <a:t> </a:t>
            </a:r>
            <a:r>
              <a:rPr lang="hy-AM" sz="2400" b="1" i="0" u="none" strike="noStrike" baseline="0" dirty="0">
                <a:solidFill>
                  <a:schemeClr val="accent1">
                    <a:lumMod val="50000"/>
                  </a:schemeClr>
                </a:solidFill>
                <a:latin typeface="Arial" panose="020B0604020202020204" pitchFamily="34" charset="0"/>
                <a:cs typeface="Arial" panose="020B0604020202020204" pitchFamily="34" charset="0"/>
              </a:rPr>
              <a:t>ՀԵՏ ՓՈԽԳՈՐԾԱԿՑՈՒԹՅԱՆ ՀԻՄՆԱԿԱՆ ՈԼՈՐՏՆԵՐԸ</a:t>
            </a:r>
            <a:endParaRPr lang="ru-RU" sz="2400" dirty="0">
              <a:solidFill>
                <a:schemeClr val="accent1">
                  <a:lumMod val="50000"/>
                </a:schemeClr>
              </a:solidFill>
              <a:latin typeface="Arial" panose="020B0604020202020204" pitchFamily="34" charset="0"/>
              <a:cs typeface="Arial" panose="020B0604020202020204" pitchFamily="34" charset="0"/>
            </a:endParaRPr>
          </a:p>
        </p:txBody>
      </p:sp>
      <p:sp>
        <p:nvSpPr>
          <p:cNvPr id="10" name="Номер слайда 9">
            <a:extLst>
              <a:ext uri="{FF2B5EF4-FFF2-40B4-BE49-F238E27FC236}">
                <a16:creationId xmlns:a16="http://schemas.microsoft.com/office/drawing/2014/main" id="{DF020CC9-3324-D16C-BC42-94D3C6C82BD1}"/>
              </a:ext>
            </a:extLst>
          </p:cNvPr>
          <p:cNvSpPr>
            <a:spLocks noGrp="1"/>
          </p:cNvSpPr>
          <p:nvPr>
            <p:ph type="sldNum" sz="quarter" idx="23"/>
          </p:nvPr>
        </p:nvSpPr>
        <p:spPr>
          <a:xfrm>
            <a:off x="335129" y="6396849"/>
            <a:ext cx="523240" cy="247651"/>
          </a:xfrm>
        </p:spPr>
        <p:txBody>
          <a:bodyPr/>
          <a:lstStyle/>
          <a:p>
            <a:r>
              <a:rPr lang="en-US" sz="1200" b="1" dirty="0">
                <a:latin typeface="Arial" panose="020B0604020202020204" pitchFamily="34" charset="0"/>
                <a:cs typeface="Arial" panose="020B0604020202020204" pitchFamily="34" charset="0"/>
              </a:rPr>
              <a:t>42</a:t>
            </a:r>
          </a:p>
        </p:txBody>
      </p:sp>
      <p:sp>
        <p:nvSpPr>
          <p:cNvPr id="44" name="TextBox 43">
            <a:extLst>
              <a:ext uri="{FF2B5EF4-FFF2-40B4-BE49-F238E27FC236}">
                <a16:creationId xmlns:a16="http://schemas.microsoft.com/office/drawing/2014/main" id="{728FE73C-A91E-4EEF-B45A-6E198AAFD68B}"/>
              </a:ext>
            </a:extLst>
          </p:cNvPr>
          <p:cNvSpPr txBox="1"/>
          <p:nvPr/>
        </p:nvSpPr>
        <p:spPr>
          <a:xfrm>
            <a:off x="5889812" y="6378698"/>
            <a:ext cx="6096000" cy="415498"/>
          </a:xfrm>
          <a:prstGeom prst="rect">
            <a:avLst/>
          </a:prstGeom>
          <a:noFill/>
        </p:spPr>
        <p:txBody>
          <a:bodyPr wrap="square">
            <a:spAutoFit/>
          </a:bodyPr>
          <a:lstStyle/>
          <a:p>
            <a:pPr algn="r"/>
            <a:r>
              <a:rPr lang="en-US" sz="1050" b="0" i="0" u="none" strike="noStrike" baseline="0" dirty="0" err="1">
                <a:solidFill>
                  <a:schemeClr val="bg1"/>
                </a:solidFill>
                <a:latin typeface="Arial" panose="020B0604020202020204" pitchFamily="34" charset="0"/>
                <a:cs typeface="Arial" panose="020B0604020202020204" pitchFamily="34" charset="0"/>
              </a:rPr>
              <a:t>Աղբյուր</a:t>
            </a:r>
            <a:r>
              <a:rPr lang="en-US" sz="1050" b="0" i="0" u="none" strike="noStrike" baseline="0" dirty="0">
                <a:solidFill>
                  <a:schemeClr val="bg1"/>
                </a:solidFill>
                <a:latin typeface="Arial" panose="020B0604020202020204" pitchFamily="34" charset="0"/>
                <a:cs typeface="Arial" panose="020B0604020202020204" pitchFamily="34" charset="0"/>
              </a:rPr>
              <a:t>՝ Department of Education, Government of Western Australia. </a:t>
            </a:r>
            <a:endParaRPr lang="hy-AM" sz="1050" b="0" i="0" u="none" strike="noStrike" baseline="0" dirty="0">
              <a:solidFill>
                <a:schemeClr val="bg1"/>
              </a:solidFill>
              <a:latin typeface="Arial" panose="020B0604020202020204" pitchFamily="34" charset="0"/>
              <a:cs typeface="Arial" panose="020B0604020202020204" pitchFamily="34" charset="0"/>
            </a:endParaRPr>
          </a:p>
          <a:p>
            <a:pPr algn="r"/>
            <a:r>
              <a:rPr lang="en-US" sz="1050" b="0" i="0" u="none" strike="noStrike" baseline="0" dirty="0">
                <a:solidFill>
                  <a:schemeClr val="bg1"/>
                </a:solidFill>
                <a:latin typeface="Arial" panose="020B0604020202020204" pitchFamily="34" charset="0"/>
                <a:cs typeface="Arial" panose="020B0604020202020204" pitchFamily="34" charset="0"/>
              </a:rPr>
              <a:t>Engaging and working with your community framework</a:t>
            </a:r>
            <a:endParaRPr lang="ru-RU" sz="105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093918F-B0C7-4A84-9E18-2A559EC99B90}"/>
              </a:ext>
            </a:extLst>
          </p:cNvPr>
          <p:cNvSpPr txBox="1"/>
          <p:nvPr/>
        </p:nvSpPr>
        <p:spPr>
          <a:xfrm>
            <a:off x="679258" y="1542709"/>
            <a:ext cx="10972272" cy="4801314"/>
          </a:xfrm>
          <a:prstGeom prst="rect">
            <a:avLst/>
          </a:prstGeom>
          <a:solidFill>
            <a:schemeClr val="tx1"/>
          </a:solidFill>
        </p:spPr>
        <p:txBody>
          <a:bodyPr wrap="square">
            <a:spAutoFit/>
          </a:bodyPr>
          <a:lstStyle/>
          <a:p>
            <a:r>
              <a:rPr lang="hy-AM" sz="1800" b="1" i="0" u="none" strike="noStrike" baseline="0" dirty="0">
                <a:solidFill>
                  <a:schemeClr val="bg1"/>
                </a:solidFill>
                <a:latin typeface="Arial" panose="020B0604020202020204" pitchFamily="34" charset="0"/>
                <a:cs typeface="Arial" panose="020B0604020202020204" pitchFamily="34" charset="0"/>
              </a:rPr>
              <a:t>ՀԱՂՈՐԴԱԿՑՈՒԹՅՈՒՆ</a:t>
            </a:r>
          </a:p>
          <a:p>
            <a:pPr marL="358775" algn="l"/>
            <a:r>
              <a:rPr lang="hy-AM" sz="1800" b="0" i="0" u="none" strike="noStrike" baseline="0" dirty="0">
                <a:solidFill>
                  <a:schemeClr val="bg1"/>
                </a:solidFill>
                <a:latin typeface="Arial" panose="020B0604020202020204" pitchFamily="34" charset="0"/>
                <a:cs typeface="Arial" panose="020B0604020202020204" pitchFamily="34" charset="0"/>
              </a:rPr>
              <a:t>Աշակերտների, ծնողների, համայնքների և դպրոցների միջև արդյունավետ հաղորդակցություն որը ներառական է և տալիս է տեղեկատվության փոխանակման և միմյանցից սովորելու հնարավորություն:</a:t>
            </a:r>
          </a:p>
          <a:p>
            <a:r>
              <a:rPr lang="hy-AM" b="1" i="0" u="none" strike="noStrike" baseline="0" dirty="0">
                <a:solidFill>
                  <a:schemeClr val="bg1"/>
                </a:solidFill>
                <a:latin typeface="Arial" panose="020B0604020202020204" pitchFamily="34" charset="0"/>
                <a:cs typeface="Arial" panose="020B0604020202020204" pitchFamily="34" charset="0"/>
              </a:rPr>
              <a:t>ՀԱՄԱՅՆՔԱՅԻՆ ՀԱՄԱԳՈՐԾԱԿՑՈՒԹՅՈՒՆ</a:t>
            </a:r>
            <a:endParaRPr lang="ru-RU" dirty="0">
              <a:solidFill>
                <a:schemeClr val="bg1"/>
              </a:solidFill>
              <a:latin typeface="Arial" panose="020B0604020202020204" pitchFamily="34" charset="0"/>
              <a:cs typeface="Arial" panose="020B0604020202020204" pitchFamily="34" charset="0"/>
            </a:endParaRPr>
          </a:p>
          <a:p>
            <a:pPr marL="358775" algn="l"/>
            <a:r>
              <a:rPr lang="hy-AM" sz="1800" b="0" i="0" u="none" strike="noStrike" baseline="0" dirty="0">
                <a:solidFill>
                  <a:schemeClr val="bg1"/>
                </a:solidFill>
                <a:latin typeface="Arial" panose="020B0604020202020204" pitchFamily="34" charset="0"/>
                <a:cs typeface="Arial" panose="020B0604020202020204" pitchFamily="34" charset="0"/>
              </a:rPr>
              <a:t>Դպրոցների և ավելի լայն համայնքի միջև կապերը ավելի մեծ հնարավորություն են տալիս դպրոցներին և ընտանիքներին նպաստելու աշակերտների ուսմանը, բարեկեցությանը և զարգացման արդյունքներին:</a:t>
            </a:r>
          </a:p>
          <a:p>
            <a:pPr algn="l"/>
            <a:r>
              <a:rPr lang="hy-AM" b="1" dirty="0">
                <a:solidFill>
                  <a:schemeClr val="bg1"/>
                </a:solidFill>
                <a:latin typeface="Arial" panose="020B0604020202020204" pitchFamily="34" charset="0"/>
                <a:cs typeface="Arial" panose="020B0604020202020204" pitchFamily="34" charset="0"/>
              </a:rPr>
              <a:t>ԳՈՐԾԸՆԿԵՐՈՒԹՅՈՒՆ</a:t>
            </a:r>
          </a:p>
          <a:p>
            <a:pPr marL="358775"/>
            <a:r>
              <a:rPr lang="hy-AM" sz="1800" dirty="0">
                <a:solidFill>
                  <a:schemeClr val="bg1"/>
                </a:solidFill>
                <a:latin typeface="Arial" panose="020B0604020202020204" pitchFamily="34" charset="0"/>
                <a:cs typeface="Arial" panose="020B0604020202020204" pitchFamily="34" charset="0"/>
              </a:rPr>
              <a:t>Ծնողների, աշակերտների հետ՝ խթանելու աշակերտների ուսումը, բարեկեցությունը և աշակերտների առաջադիմության մեծ սպասումները:</a:t>
            </a:r>
          </a:p>
          <a:p>
            <a:r>
              <a:rPr lang="hy-AM" sz="1800" b="1" i="0" u="none" strike="noStrike" baseline="0" dirty="0">
                <a:solidFill>
                  <a:schemeClr val="bg1"/>
                </a:solidFill>
                <a:latin typeface="Arial" panose="020B0604020202020204" pitchFamily="34" charset="0"/>
                <a:cs typeface="Arial" panose="020B0604020202020204" pitchFamily="34" charset="0"/>
              </a:rPr>
              <a:t>ԴՊՐՈՑԱԿԱՆ ՄՇԱԿՈՒՅԹ</a:t>
            </a:r>
          </a:p>
          <a:p>
            <a:pPr marL="358775" algn="l"/>
            <a:r>
              <a:rPr lang="hy-AM" sz="1800" b="0" i="0" u="none" strike="noStrike" baseline="0" dirty="0">
                <a:solidFill>
                  <a:schemeClr val="bg1"/>
                </a:solidFill>
                <a:latin typeface="Arial" panose="020B0604020202020204" pitchFamily="34" charset="0"/>
                <a:cs typeface="Arial" panose="020B0604020202020204" pitchFamily="34" charset="0"/>
              </a:rPr>
              <a:t>Աշակերտների, ծնողների և դպրոցի կոլեկտիվի միջև հարգալից հարաբերությունները գնահատվում են:</a:t>
            </a:r>
          </a:p>
          <a:p>
            <a:r>
              <a:rPr lang="hy-AM" sz="1800" b="1" i="0" u="none" strike="noStrike" baseline="0" dirty="0">
                <a:solidFill>
                  <a:schemeClr val="bg1"/>
                </a:solidFill>
                <a:latin typeface="Arial" panose="020B0604020202020204" pitchFamily="34" charset="0"/>
                <a:cs typeface="Arial" panose="020B0604020202020204" pitchFamily="34" charset="0"/>
              </a:rPr>
              <a:t>ՈՐՈՇՈՒՄՆԵՐԻ</a:t>
            </a:r>
            <a:r>
              <a:rPr lang="hy-AM" sz="1800" b="1" i="0" u="none" strike="noStrike" baseline="0" dirty="0">
                <a:latin typeface="Arial" panose="020B0604020202020204" pitchFamily="34" charset="0"/>
                <a:cs typeface="Arial" panose="020B0604020202020204" pitchFamily="34" charset="0"/>
              </a:rPr>
              <a:t> </a:t>
            </a:r>
            <a:r>
              <a:rPr lang="hy-AM" sz="1800" b="1" i="0" u="none" strike="noStrike" baseline="0" dirty="0">
                <a:solidFill>
                  <a:schemeClr val="bg1"/>
                </a:solidFill>
                <a:latin typeface="Arial" panose="020B0604020202020204" pitchFamily="34" charset="0"/>
                <a:cs typeface="Arial" panose="020B0604020202020204" pitchFamily="34" charset="0"/>
              </a:rPr>
              <a:t>ԿԱՅԱՑՈՒՄ</a:t>
            </a:r>
            <a:endParaRPr lang="ru-RU" dirty="0">
              <a:solidFill>
                <a:schemeClr val="bg1"/>
              </a:solidFill>
              <a:latin typeface="Arial" panose="020B0604020202020204" pitchFamily="34" charset="0"/>
              <a:cs typeface="Arial" panose="020B0604020202020204" pitchFamily="34" charset="0"/>
            </a:endParaRPr>
          </a:p>
          <a:p>
            <a:pPr marL="358775"/>
            <a:r>
              <a:rPr lang="hy-AM" sz="1800" dirty="0">
                <a:solidFill>
                  <a:schemeClr val="bg1"/>
                </a:solidFill>
                <a:latin typeface="Arial" panose="020B0604020202020204" pitchFamily="34" charset="0"/>
                <a:cs typeface="Arial" panose="020B0604020202020204" pitchFamily="34" charset="0"/>
              </a:rPr>
              <a:t>Ծնողները, աշակերտները և համայնքի անդամները նշանակալի դեր ունեն դպրոցի որոշումների կայացման գործում:</a:t>
            </a:r>
            <a:endParaRPr lang="ru-RU"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7FE1FE-CDB1-4370-A421-FF6FAFC2C4B4}"/>
              </a:ext>
            </a:extLst>
          </p:cNvPr>
          <p:cNvSpPr txBox="1"/>
          <p:nvPr/>
        </p:nvSpPr>
        <p:spPr>
          <a:xfrm>
            <a:off x="172825" y="-18854"/>
            <a:ext cx="12019175" cy="6904454"/>
          </a:xfrm>
          <a:prstGeom prst="rect">
            <a:avLst/>
          </a:prstGeom>
          <a:solidFill>
            <a:schemeClr val="tx1"/>
          </a:solidFill>
        </p:spPr>
        <p:txBody>
          <a:bodyPr wrap="square">
            <a:spAutoFit/>
          </a:bodyPr>
          <a:lstStyle/>
          <a:p>
            <a:pPr algn="r">
              <a:lnSpc>
                <a:spcPct val="150000"/>
              </a:lnSpc>
            </a:pPr>
            <a:r>
              <a:rPr lang="hy-AM" sz="1800" b="1" dirty="0">
                <a:solidFill>
                  <a:schemeClr val="bg1"/>
                </a:solidFill>
                <a:latin typeface="Arial" panose="020B0604020202020204" pitchFamily="34" charset="0"/>
                <a:cs typeface="Arial" panose="020B0604020202020204" pitchFamily="34" charset="0"/>
              </a:rPr>
              <a:t>Վարժություն 6․</a:t>
            </a:r>
            <a:r>
              <a:rPr lang="en-US" sz="1800" b="1" dirty="0">
                <a:solidFill>
                  <a:schemeClr val="bg1"/>
                </a:solidFill>
                <a:latin typeface="Arial" panose="020B0604020202020204" pitchFamily="34" charset="0"/>
                <a:cs typeface="Arial" panose="020B0604020202020204" pitchFamily="34" charset="0"/>
              </a:rPr>
              <a:t>4</a:t>
            </a:r>
            <a:endParaRPr lang="hy-AM" sz="1800" b="1" dirty="0">
              <a:solidFill>
                <a:schemeClr val="bg1"/>
              </a:solidFill>
              <a:latin typeface="Arial" panose="020B0604020202020204" pitchFamily="34" charset="0"/>
              <a:cs typeface="Arial" panose="020B0604020202020204" pitchFamily="34" charset="0"/>
            </a:endParaRPr>
          </a:p>
          <a:p>
            <a:pPr algn="r">
              <a:lnSpc>
                <a:spcPct val="150000"/>
              </a:lnSpc>
            </a:pPr>
            <a:r>
              <a:rPr lang="hy-AM" sz="1800" b="1" dirty="0">
                <a:solidFill>
                  <a:schemeClr val="bg1"/>
                </a:solidFill>
                <a:latin typeface="Arial" panose="020B0604020202020204" pitchFamily="34" charset="0"/>
                <a:cs typeface="Arial" panose="020B0604020202020204" pitchFamily="34" charset="0"/>
              </a:rPr>
              <a:t>Օժանդակ նյութ 6․4  </a:t>
            </a:r>
          </a:p>
          <a:p>
            <a:pPr algn="r">
              <a:lnSpc>
                <a:spcPct val="150000"/>
              </a:lnSpc>
            </a:pPr>
            <a:r>
              <a:rPr lang="hy-AM" sz="1800" b="1" dirty="0">
                <a:solidFill>
                  <a:schemeClr val="bg1"/>
                </a:solidFill>
                <a:latin typeface="Arial" panose="020B0604020202020204" pitchFamily="34" charset="0"/>
                <a:cs typeface="Arial" panose="020B0604020202020204" pitchFamily="34" charset="0"/>
              </a:rPr>
              <a:t>(20 րոպե</a:t>
            </a:r>
            <a:r>
              <a:rPr lang="hy-AM" sz="1800" b="1" i="0" u="none" strike="noStrike" baseline="0" dirty="0">
                <a:solidFill>
                  <a:srgbClr val="000000"/>
                </a:solidFill>
                <a:latin typeface="Arial" panose="020B0604020202020204" pitchFamily="34" charset="0"/>
                <a:cs typeface="Arial" panose="020B0604020202020204" pitchFamily="34" charset="0"/>
              </a:rPr>
              <a:t>)</a:t>
            </a:r>
          </a:p>
          <a:p>
            <a:pPr marL="804863" indent="-457200" algn="r">
              <a:lnSpc>
                <a:spcPct val="150000"/>
              </a:lnSpc>
            </a:pPr>
            <a:endParaRPr lang="hy-AM" sz="2200" b="1" dirty="0">
              <a:solidFill>
                <a:srgbClr val="000000"/>
              </a:solidFill>
              <a:latin typeface="Arial" panose="020B0604020202020204" pitchFamily="34" charset="0"/>
              <a:cs typeface="Arial" panose="020B0604020202020204" pitchFamily="34" charset="0"/>
            </a:endParaRPr>
          </a:p>
          <a:p>
            <a:pPr marL="804863" lvl="0" indent="-457200" algn="just">
              <a:lnSpc>
                <a:spcPct val="115000"/>
              </a:lnSpc>
              <a:spcAft>
                <a:spcPts val="1000"/>
              </a:spcAft>
            </a:pPr>
            <a:r>
              <a:rPr lang="hy-AM" sz="2400" b="1" dirty="0">
                <a:solidFill>
                  <a:srgbClr val="000000"/>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rPr>
              <a:t>Հրահանգ</a:t>
            </a:r>
          </a:p>
          <a:p>
            <a:pPr marL="804863" lvl="0" indent="-457200" algn="just">
              <a:lnSpc>
                <a:spcPct val="115000"/>
              </a:lnSpc>
              <a:spcAft>
                <a:spcPts val="1000"/>
              </a:spcAft>
            </a:pPr>
            <a:endParaRPr lang="en-US" sz="2400" b="1" dirty="0">
              <a:solidFill>
                <a:srgbClr val="000000"/>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marL="804863" lvl="0" indent="-457200" algn="just">
              <a:lnSpc>
                <a:spcPct val="115000"/>
              </a:lnSpc>
              <a:spcAft>
                <a:spcPts val="1000"/>
              </a:spcAft>
            </a:pPr>
            <a:r>
              <a:rPr lang="hy-AM" sz="2000" b="1" i="1"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rPr>
              <a:t>Մաս 2․ Դիտեք տեսանյութերը և քննարկեք հետևյալ հարցերը խմբի ներսում․</a:t>
            </a:r>
            <a:endParaRPr lang="hy-AM" sz="2200" dirty="0">
              <a:solidFill>
                <a:schemeClr val="bg1"/>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endParaRPr>
          </a:p>
          <a:p>
            <a:pPr marL="804863" lvl="0" indent="-457200" algn="just">
              <a:lnSpc>
                <a:spcPct val="115000"/>
              </a:lnSpc>
              <a:spcAft>
                <a:spcPts val="1000"/>
              </a:spcAft>
              <a:buFont typeface="+mj-lt"/>
              <a:buAutoNum type="arabicPeriod"/>
            </a:pPr>
            <a:r>
              <a:rPr lang="hy-AM" sz="2200" i="1" dirty="0">
                <a:solidFill>
                  <a:schemeClr val="bg1"/>
                </a:solidFill>
                <a:latin typeface="Arial" panose="020B0604020202020204" pitchFamily="34" charset="0"/>
                <a:cs typeface="Arial" panose="020B0604020202020204" pitchFamily="34" charset="0"/>
              </a:rPr>
              <a:t>Ո՞վ է նախաձեռնում շփումը։ Ինչու՞։ </a:t>
            </a:r>
          </a:p>
          <a:p>
            <a:pPr marL="804863" lvl="0" indent="-457200" algn="just">
              <a:lnSpc>
                <a:spcPct val="115000"/>
              </a:lnSpc>
              <a:spcAft>
                <a:spcPts val="1000"/>
              </a:spcAft>
              <a:buFont typeface="+mj-lt"/>
              <a:buAutoNum type="arabicPeriod"/>
            </a:pPr>
            <a:r>
              <a:rPr lang="hy-AM" sz="2200" i="1" dirty="0">
                <a:solidFill>
                  <a:schemeClr val="bg1"/>
                </a:solidFill>
                <a:latin typeface="Arial" panose="020B0604020202020204" pitchFamily="34" charset="0"/>
                <a:cs typeface="Arial" panose="020B0604020202020204" pitchFamily="34" charset="0"/>
              </a:rPr>
              <a:t>Ո՞վ է գաղափարներ և մեթոդներ առաջարկում տեսանյութում։ </a:t>
            </a:r>
          </a:p>
          <a:p>
            <a:pPr marL="804863" lvl="0" indent="-457200" algn="just">
              <a:lnSpc>
                <a:spcPct val="115000"/>
              </a:lnSpc>
              <a:spcAft>
                <a:spcPts val="1000"/>
              </a:spcAft>
              <a:buFont typeface="+mj-lt"/>
              <a:buAutoNum type="arabicPeriod"/>
            </a:pPr>
            <a:r>
              <a:rPr lang="hy-AM" sz="2200" i="1" dirty="0">
                <a:solidFill>
                  <a:schemeClr val="bg1"/>
                </a:solidFill>
                <a:latin typeface="Arial" panose="020B0604020202020204" pitchFamily="34" charset="0"/>
                <a:cs typeface="Arial" panose="020B0604020202020204" pitchFamily="34" charset="0"/>
              </a:rPr>
              <a:t>Ինչպիսի՞ն է շփումը (օգտագործվող լեզուն, ներառյալ մարմի լեզուն և լսելը)։ </a:t>
            </a:r>
          </a:p>
          <a:p>
            <a:pPr marL="804863" lvl="0" indent="-457200" algn="just">
              <a:lnSpc>
                <a:spcPct val="115000"/>
              </a:lnSpc>
              <a:spcAft>
                <a:spcPts val="1000"/>
              </a:spcAft>
              <a:buFont typeface="+mj-lt"/>
              <a:buAutoNum type="arabicPeriod"/>
            </a:pPr>
            <a:r>
              <a:rPr lang="hy-AM" sz="2200" i="1" dirty="0">
                <a:solidFill>
                  <a:schemeClr val="bg1"/>
                </a:solidFill>
                <a:latin typeface="Arial" panose="020B0604020202020204" pitchFamily="34" charset="0"/>
                <a:cs typeface="Arial" panose="020B0604020202020204" pitchFamily="34" charset="0"/>
              </a:rPr>
              <a:t>Ի՞նչ խոչընդոտներ (եթե այդպիսիք կան) պետք է հաղթահարել զրույցի ընթացքում։</a:t>
            </a:r>
          </a:p>
          <a:p>
            <a:pPr marL="804863" lvl="0" indent="-457200" algn="just">
              <a:lnSpc>
                <a:spcPct val="115000"/>
              </a:lnSpc>
              <a:spcAft>
                <a:spcPts val="1000"/>
              </a:spcAft>
              <a:buFont typeface="+mj-lt"/>
              <a:buAutoNum type="arabicPeriod"/>
            </a:pPr>
            <a:r>
              <a:rPr lang="hy-AM" sz="2200" i="1" dirty="0">
                <a:solidFill>
                  <a:schemeClr val="bg1"/>
                </a:solidFill>
                <a:latin typeface="Arial" panose="020B0604020202020204" pitchFamily="34" charset="0"/>
                <a:cs typeface="Arial" panose="020B0604020202020204" pitchFamily="34" charset="0"/>
              </a:rPr>
              <a:t>Ինչպե՞ս են նրանք աշխատում երեխայի ներուժն առավելագույնս օգտագործելու </a:t>
            </a:r>
          </a:p>
          <a:p>
            <a:pPr marL="804863" lvl="0" algn="just">
              <a:lnSpc>
                <a:spcPct val="115000"/>
              </a:lnSpc>
              <a:spcAft>
                <a:spcPts val="1000"/>
              </a:spcAft>
            </a:pPr>
            <a:r>
              <a:rPr lang="hy-AM" sz="2200" i="1" dirty="0">
                <a:solidFill>
                  <a:schemeClr val="bg1"/>
                </a:solidFill>
                <a:latin typeface="Arial" panose="020B0604020202020204" pitchFamily="34" charset="0"/>
                <a:cs typeface="Arial" panose="020B0604020202020204" pitchFamily="34" charset="0"/>
              </a:rPr>
              <a:t>և ցանկացած խնդիր/անհանգստություն լուծելու համար։ </a:t>
            </a:r>
            <a:endParaRPr lang="hy-AM" sz="1800" b="1" i="0" u="none" strike="noStrike" baseline="0" dirty="0">
              <a:solidFill>
                <a:srgbClr val="000000"/>
              </a:solidFill>
              <a:latin typeface="Arial" panose="020B0604020202020204" pitchFamily="34" charset="0"/>
              <a:cs typeface="Arial" panose="020B0604020202020204" pitchFamily="34" charset="0"/>
            </a:endParaRPr>
          </a:p>
          <a:p>
            <a:pPr algn="r">
              <a:lnSpc>
                <a:spcPct val="150000"/>
              </a:lnSpc>
            </a:pPr>
            <a:endParaRPr lang="hy-AM" sz="1800" b="1"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9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91407972-B61B-A09E-9F4B-D03751A9B345}"/>
              </a:ext>
            </a:extLst>
          </p:cNvPr>
          <p:cNvSpPr>
            <a:spLocks noGrp="1"/>
          </p:cNvSpPr>
          <p:nvPr>
            <p:ph type="title"/>
          </p:nvPr>
        </p:nvSpPr>
        <p:spPr>
          <a:xfrm>
            <a:off x="2306144" y="369981"/>
            <a:ext cx="7688528" cy="1123956"/>
          </a:xfrm>
        </p:spPr>
        <p:txBody>
          <a:bodyPr>
            <a:noAutofit/>
          </a:bodyPr>
          <a:lstStyle/>
          <a:p>
            <a:r>
              <a:rPr lang="hy-AM" sz="2400" b="1" dirty="0">
                <a:solidFill>
                  <a:schemeClr val="accent1">
                    <a:lumMod val="50000"/>
                  </a:schemeClr>
                </a:solidFill>
                <a:latin typeface="Arial" panose="020B0604020202020204" pitchFamily="34" charset="0"/>
                <a:cs typeface="Arial" panose="020B0604020202020204" pitchFamily="34" charset="0"/>
              </a:rPr>
              <a:t>ՄԱՐԴԱԿԵՆՏՐՈՆ</a:t>
            </a:r>
            <a:r>
              <a:rPr lang="en-US" sz="2400" b="1" dirty="0">
                <a:solidFill>
                  <a:schemeClr val="accent1">
                    <a:lumMod val="50000"/>
                  </a:schemeClr>
                </a:solidFill>
                <a:latin typeface="Arial" panose="020B0604020202020204" pitchFamily="34" charset="0"/>
                <a:cs typeface="Arial" panose="020B0604020202020204" pitchFamily="34" charset="0"/>
              </a:rPr>
              <a:t> </a:t>
            </a:r>
            <a:r>
              <a:rPr lang="hy-AM" sz="2400" b="1" dirty="0">
                <a:solidFill>
                  <a:schemeClr val="accent1">
                    <a:lumMod val="50000"/>
                  </a:schemeClr>
                </a:solidFill>
                <a:latin typeface="Arial" panose="020B0604020202020204" pitchFamily="34" charset="0"/>
                <a:cs typeface="Arial" panose="020B0604020202020204" pitchFamily="34" charset="0"/>
              </a:rPr>
              <a:t>ՆԱԽԱԳԾՄԱՆ</a:t>
            </a:r>
            <a:r>
              <a:rPr lang="en-US" sz="2400" b="1" dirty="0">
                <a:solidFill>
                  <a:schemeClr val="accent1">
                    <a:lumMod val="50000"/>
                  </a:schemeClr>
                </a:solidFill>
                <a:latin typeface="Arial" panose="020B0604020202020204" pitchFamily="34" charset="0"/>
                <a:cs typeface="Arial" panose="020B0604020202020204" pitchFamily="34" charset="0"/>
              </a:rPr>
              <a:t> </a:t>
            </a:r>
            <a:r>
              <a:rPr lang="hy-AM" sz="2400" b="1" dirty="0">
                <a:solidFill>
                  <a:schemeClr val="accent1">
                    <a:lumMod val="50000"/>
                  </a:schemeClr>
                </a:solidFill>
                <a:latin typeface="Arial" panose="020B0604020202020204" pitchFamily="34" charset="0"/>
                <a:cs typeface="Arial" panose="020B0604020202020204" pitchFamily="34" charset="0"/>
              </a:rPr>
              <a:t>ՄՈՏԵՑՈՒՄ</a:t>
            </a:r>
            <a:r>
              <a:rPr lang="en-US" sz="2400" b="1" dirty="0">
                <a:solidFill>
                  <a:schemeClr val="accent1">
                    <a:lumMod val="50000"/>
                  </a:schemeClr>
                </a:solidFill>
                <a:latin typeface="Arial" panose="020B0604020202020204" pitchFamily="34" charset="0"/>
                <a:cs typeface="Arial" panose="020B0604020202020204" pitchFamily="34" charset="0"/>
              </a:rPr>
              <a:t> </a:t>
            </a:r>
            <a:r>
              <a:rPr lang="hy-AM" sz="2400" b="1" dirty="0">
                <a:solidFill>
                  <a:schemeClr val="accent1">
                    <a:lumMod val="50000"/>
                  </a:schemeClr>
                </a:solidFill>
                <a:latin typeface="Arial" panose="020B0604020202020204" pitchFamily="34" charset="0"/>
                <a:cs typeface="Arial" panose="020B0604020202020204" pitchFamily="34" charset="0"/>
              </a:rPr>
              <a:t>ՀԱՄԱՅՆՔՆԵՐԻ ՆԵՐԳՐԱՎՄԱՆ ՀԱՄԱՐ</a:t>
            </a:r>
            <a:br>
              <a:rPr lang="ru-RU" sz="2400" b="1" dirty="0">
                <a:solidFill>
                  <a:schemeClr val="accent1">
                    <a:lumMod val="50000"/>
                  </a:schemeClr>
                </a:solidFill>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8" name="Номер слайда 7">
            <a:extLst>
              <a:ext uri="{FF2B5EF4-FFF2-40B4-BE49-F238E27FC236}">
                <a16:creationId xmlns:a16="http://schemas.microsoft.com/office/drawing/2014/main" id="{2452EE8F-53C5-2B1E-ADE4-49B59F5220DA}"/>
              </a:ext>
            </a:extLst>
          </p:cNvPr>
          <p:cNvSpPr>
            <a:spLocks noGrp="1"/>
          </p:cNvSpPr>
          <p:nvPr>
            <p:ph type="sldNum" sz="quarter" idx="13"/>
          </p:nvPr>
        </p:nvSpPr>
        <p:spPr>
          <a:xfrm>
            <a:off x="275058" y="6529673"/>
            <a:ext cx="523240" cy="247874"/>
          </a:xfrm>
        </p:spPr>
        <p:txBody>
          <a:bodyPr/>
          <a:lstStyle/>
          <a:p>
            <a:r>
              <a:rPr lang="en-US" sz="1200" b="1" dirty="0">
                <a:latin typeface="Arial" panose="020B0604020202020204" pitchFamily="34" charset="0"/>
                <a:cs typeface="Arial" panose="020B0604020202020204" pitchFamily="34" charset="0"/>
              </a:rPr>
              <a:t>43</a:t>
            </a:r>
          </a:p>
        </p:txBody>
      </p:sp>
      <p:sp>
        <p:nvSpPr>
          <p:cNvPr id="18" name="Прямоугольник: скругленные углы 17">
            <a:extLst>
              <a:ext uri="{FF2B5EF4-FFF2-40B4-BE49-F238E27FC236}">
                <a16:creationId xmlns:a16="http://schemas.microsoft.com/office/drawing/2014/main" id="{5522F1A4-91EF-3015-147F-4F42F1EF0DAC}"/>
              </a:ext>
            </a:extLst>
          </p:cNvPr>
          <p:cNvSpPr/>
          <p:nvPr/>
        </p:nvSpPr>
        <p:spPr>
          <a:xfrm>
            <a:off x="215627" y="1656917"/>
            <a:ext cx="2195630" cy="85961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hy-AM" sz="1600" b="1" i="0" u="none" strike="noStrike" baseline="0" dirty="0">
                <a:solidFill>
                  <a:schemeClr val="accent3">
                    <a:lumMod val="50000"/>
                  </a:schemeClr>
                </a:solidFill>
                <a:latin typeface="Arial" panose="020B0604020202020204" pitchFamily="34" charset="0"/>
                <a:cs typeface="Arial" panose="020B0604020202020204" pitchFamily="34" charset="0"/>
              </a:rPr>
              <a:t>ԿԱՐԵԿՑՈՒԹՅՈՒՆ</a:t>
            </a:r>
          </a:p>
          <a:p>
            <a:pPr algn="l"/>
            <a:r>
              <a:rPr lang="hy-AM" sz="1600" b="1" i="0" u="none" strike="noStrike" baseline="0" dirty="0">
                <a:solidFill>
                  <a:schemeClr val="accent3">
                    <a:lumMod val="50000"/>
                  </a:schemeClr>
                </a:solidFill>
                <a:latin typeface="Arial" panose="020B0604020202020204" pitchFamily="34" charset="0"/>
                <a:cs typeface="Arial" panose="020B0604020202020204" pitchFamily="34" charset="0"/>
              </a:rPr>
              <a:t>ՑՈՒՑԱԲԵՐԵԼ</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pic>
        <p:nvPicPr>
          <p:cNvPr id="33" name="Рисунок 32">
            <a:extLst>
              <a:ext uri="{FF2B5EF4-FFF2-40B4-BE49-F238E27FC236}">
                <a16:creationId xmlns:a16="http://schemas.microsoft.com/office/drawing/2014/main" id="{D136B7C5-FE97-42EF-4792-582CBDEAB60E}"/>
              </a:ext>
            </a:extLst>
          </p:cNvPr>
          <p:cNvPicPr>
            <a:picLocks noChangeAspect="1"/>
          </p:cNvPicPr>
          <p:nvPr/>
        </p:nvPicPr>
        <p:blipFill>
          <a:blip r:embed="rId2"/>
          <a:stretch>
            <a:fillRect/>
          </a:stretch>
        </p:blipFill>
        <p:spPr>
          <a:xfrm>
            <a:off x="2631730" y="1656916"/>
            <a:ext cx="2352716" cy="912427"/>
          </a:xfrm>
          <a:prstGeom prst="rect">
            <a:avLst/>
          </a:prstGeom>
        </p:spPr>
      </p:pic>
      <p:pic>
        <p:nvPicPr>
          <p:cNvPr id="34" name="Рисунок 33">
            <a:extLst>
              <a:ext uri="{FF2B5EF4-FFF2-40B4-BE49-F238E27FC236}">
                <a16:creationId xmlns:a16="http://schemas.microsoft.com/office/drawing/2014/main" id="{2392345B-F4E6-5FE2-D793-EEECCB298828}"/>
              </a:ext>
            </a:extLst>
          </p:cNvPr>
          <p:cNvPicPr>
            <a:picLocks noChangeAspect="1"/>
          </p:cNvPicPr>
          <p:nvPr/>
        </p:nvPicPr>
        <p:blipFill>
          <a:blip r:embed="rId3"/>
          <a:stretch>
            <a:fillRect/>
          </a:stretch>
        </p:blipFill>
        <p:spPr>
          <a:xfrm>
            <a:off x="7605540" y="1648816"/>
            <a:ext cx="2174291" cy="912426"/>
          </a:xfrm>
          <a:prstGeom prst="rect">
            <a:avLst/>
          </a:prstGeom>
        </p:spPr>
      </p:pic>
      <p:pic>
        <p:nvPicPr>
          <p:cNvPr id="35" name="Рисунок 34">
            <a:extLst>
              <a:ext uri="{FF2B5EF4-FFF2-40B4-BE49-F238E27FC236}">
                <a16:creationId xmlns:a16="http://schemas.microsoft.com/office/drawing/2014/main" id="{F342ED5C-B3ED-E5CA-7425-F1EACCAD39B7}"/>
              </a:ext>
            </a:extLst>
          </p:cNvPr>
          <p:cNvPicPr>
            <a:picLocks noChangeAspect="1"/>
          </p:cNvPicPr>
          <p:nvPr/>
        </p:nvPicPr>
        <p:blipFill>
          <a:blip r:embed="rId3"/>
          <a:stretch>
            <a:fillRect/>
          </a:stretch>
        </p:blipFill>
        <p:spPr>
          <a:xfrm>
            <a:off x="5103287" y="1656916"/>
            <a:ext cx="2449128" cy="920785"/>
          </a:xfrm>
          <a:prstGeom prst="rect">
            <a:avLst/>
          </a:prstGeom>
        </p:spPr>
      </p:pic>
      <p:pic>
        <p:nvPicPr>
          <p:cNvPr id="36" name="Рисунок 35">
            <a:extLst>
              <a:ext uri="{FF2B5EF4-FFF2-40B4-BE49-F238E27FC236}">
                <a16:creationId xmlns:a16="http://schemas.microsoft.com/office/drawing/2014/main" id="{5D509030-CB36-7FB7-5CDF-1E8F323DED1A}"/>
              </a:ext>
            </a:extLst>
          </p:cNvPr>
          <p:cNvPicPr>
            <a:picLocks noChangeAspect="1"/>
          </p:cNvPicPr>
          <p:nvPr/>
        </p:nvPicPr>
        <p:blipFill>
          <a:blip r:embed="rId3"/>
          <a:stretch>
            <a:fillRect/>
          </a:stretch>
        </p:blipFill>
        <p:spPr>
          <a:xfrm>
            <a:off x="9927939" y="1656916"/>
            <a:ext cx="2048434" cy="859611"/>
          </a:xfrm>
          <a:prstGeom prst="rect">
            <a:avLst/>
          </a:prstGeom>
        </p:spPr>
      </p:pic>
      <p:sp>
        <p:nvSpPr>
          <p:cNvPr id="43" name="TextBox 42">
            <a:extLst>
              <a:ext uri="{FF2B5EF4-FFF2-40B4-BE49-F238E27FC236}">
                <a16:creationId xmlns:a16="http://schemas.microsoft.com/office/drawing/2014/main" id="{C26D6EE0-EDD4-9385-D56D-3760CBD765A9}"/>
              </a:ext>
            </a:extLst>
          </p:cNvPr>
          <p:cNvSpPr txBox="1"/>
          <p:nvPr/>
        </p:nvSpPr>
        <p:spPr>
          <a:xfrm>
            <a:off x="2985359" y="1840734"/>
            <a:ext cx="1066688" cy="338554"/>
          </a:xfrm>
          <a:prstGeom prst="rect">
            <a:avLst/>
          </a:prstGeom>
          <a:noFill/>
        </p:spPr>
        <p:txBody>
          <a:bodyPr wrap="square">
            <a:spAutoFit/>
          </a:bodyPr>
          <a:lstStyle/>
          <a:p>
            <a:r>
              <a:rPr lang="hy-AM" sz="1600" b="1" i="0" u="none" strike="noStrike" baseline="0" dirty="0">
                <a:solidFill>
                  <a:schemeClr val="accent3">
                    <a:lumMod val="50000"/>
                  </a:schemeClr>
                </a:solidFill>
                <a:latin typeface="Arial" panose="020B0604020202020204" pitchFamily="34" charset="0"/>
                <a:cs typeface="Arial" panose="020B0604020202020204" pitchFamily="34" charset="0"/>
              </a:rPr>
              <a:t>ՈՐՈՇԵԼ </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0866061-EBD4-7442-E74E-FAA2D3D581DB}"/>
              </a:ext>
            </a:extLst>
          </p:cNvPr>
          <p:cNvSpPr txBox="1"/>
          <p:nvPr/>
        </p:nvSpPr>
        <p:spPr>
          <a:xfrm>
            <a:off x="5152539" y="1717227"/>
            <a:ext cx="1794568" cy="584775"/>
          </a:xfrm>
          <a:prstGeom prst="rect">
            <a:avLst/>
          </a:prstGeom>
          <a:noFill/>
        </p:spPr>
        <p:txBody>
          <a:bodyPr wrap="square">
            <a:spAutoFit/>
          </a:bodyPr>
          <a:lstStyle/>
          <a:p>
            <a:pPr algn="l"/>
            <a:r>
              <a:rPr lang="hy-AM" sz="1600" b="1" i="0" u="none" strike="noStrike" baseline="0" dirty="0">
                <a:solidFill>
                  <a:schemeClr val="accent3">
                    <a:lumMod val="50000"/>
                  </a:schemeClr>
                </a:solidFill>
                <a:latin typeface="Arial" panose="020B0604020202020204" pitchFamily="34" charset="0"/>
                <a:cs typeface="Arial" panose="020B0604020202020204" pitchFamily="34" charset="0"/>
              </a:rPr>
              <a:t>ԳԱՂԱՓԱՐՆԵՐ</a:t>
            </a:r>
          </a:p>
          <a:p>
            <a:pPr algn="l"/>
            <a:r>
              <a:rPr lang="hy-AM" sz="1600" b="1" i="0" u="none" strike="noStrike" baseline="0" dirty="0">
                <a:solidFill>
                  <a:schemeClr val="accent3">
                    <a:lumMod val="50000"/>
                  </a:schemeClr>
                </a:solidFill>
                <a:latin typeface="Arial" panose="020B0604020202020204" pitchFamily="34" charset="0"/>
                <a:cs typeface="Arial" panose="020B0604020202020204" pitchFamily="34" charset="0"/>
              </a:rPr>
              <a:t>ՀՂԱՆԱԼ</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F5F81726-DB9F-227C-BA8B-284E4BA1662D}"/>
              </a:ext>
            </a:extLst>
          </p:cNvPr>
          <p:cNvSpPr txBox="1"/>
          <p:nvPr/>
        </p:nvSpPr>
        <p:spPr>
          <a:xfrm>
            <a:off x="7904156" y="1814559"/>
            <a:ext cx="1365350" cy="338554"/>
          </a:xfrm>
          <a:prstGeom prst="rect">
            <a:avLst/>
          </a:prstGeom>
          <a:noFill/>
        </p:spPr>
        <p:txBody>
          <a:bodyPr wrap="square">
            <a:spAutoFit/>
          </a:bodyPr>
          <a:lstStyle/>
          <a:p>
            <a:r>
              <a:rPr lang="hy-AM" sz="1600" b="1" i="0" u="none" strike="noStrike" baseline="0" dirty="0">
                <a:solidFill>
                  <a:schemeClr val="accent3">
                    <a:lumMod val="50000"/>
                  </a:schemeClr>
                </a:solidFill>
                <a:latin typeface="Arial" panose="020B0604020202020204" pitchFamily="34" charset="0"/>
                <a:cs typeface="Arial" panose="020B0604020202020204" pitchFamily="34" charset="0"/>
              </a:rPr>
              <a:t>ՆԱԽԱՏԻՊ</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EE5FA23-AFDF-345B-4355-A279F3DE9AD2}"/>
              </a:ext>
            </a:extLst>
          </p:cNvPr>
          <p:cNvSpPr txBox="1"/>
          <p:nvPr/>
        </p:nvSpPr>
        <p:spPr>
          <a:xfrm>
            <a:off x="10256073" y="1799170"/>
            <a:ext cx="1499826" cy="338554"/>
          </a:xfrm>
          <a:prstGeom prst="rect">
            <a:avLst/>
          </a:prstGeom>
          <a:noFill/>
        </p:spPr>
        <p:txBody>
          <a:bodyPr wrap="square">
            <a:spAutoFit/>
          </a:bodyPr>
          <a:lstStyle/>
          <a:p>
            <a:r>
              <a:rPr lang="hy-AM" sz="1600" b="1" i="0" u="none" strike="noStrike" baseline="0" dirty="0">
                <a:solidFill>
                  <a:schemeClr val="accent3">
                    <a:lumMod val="50000"/>
                  </a:schemeClr>
                </a:solidFill>
                <a:latin typeface="Montserratarm-Bold"/>
              </a:rPr>
              <a:t>ՓՈՐՁԱՐԿԵԼ</a:t>
            </a:r>
            <a:endParaRPr lang="ru-RU" sz="1600" dirty="0">
              <a:solidFill>
                <a:schemeClr val="accent3">
                  <a:lumMod val="50000"/>
                </a:schemeClr>
              </a:solidFill>
            </a:endParaRPr>
          </a:p>
        </p:txBody>
      </p:sp>
      <p:sp>
        <p:nvSpPr>
          <p:cNvPr id="51" name="TextBox 50">
            <a:extLst>
              <a:ext uri="{FF2B5EF4-FFF2-40B4-BE49-F238E27FC236}">
                <a16:creationId xmlns:a16="http://schemas.microsoft.com/office/drawing/2014/main" id="{EBF83709-3B74-B2A6-86CB-D5336EC3B95D}"/>
              </a:ext>
            </a:extLst>
          </p:cNvPr>
          <p:cNvSpPr txBox="1"/>
          <p:nvPr/>
        </p:nvSpPr>
        <p:spPr>
          <a:xfrm>
            <a:off x="2761327" y="2608331"/>
            <a:ext cx="2124437" cy="2062103"/>
          </a:xfrm>
          <a:prstGeom prst="rect">
            <a:avLst/>
          </a:prstGeom>
          <a:noFill/>
        </p:spPr>
        <p:txBody>
          <a:bodyPr wrap="square">
            <a:spAutoFit/>
          </a:bodyPr>
          <a:lstStyle/>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Սահմանեք</a:t>
            </a:r>
          </a:p>
          <a:p>
            <a:pPr algn="l"/>
            <a:r>
              <a:rPr lang="en-US" sz="1600" dirty="0">
                <a:solidFill>
                  <a:schemeClr val="accent3">
                    <a:lumMod val="50000"/>
                  </a:schemeClr>
                </a:solidFill>
                <a:latin typeface="Arial" panose="020B0604020202020204" pitchFamily="34" charset="0"/>
                <a:cs typeface="Arial" panose="020B0604020202020204" pitchFamily="34" charset="0"/>
              </a:rPr>
              <a:t>հ</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արցերը</a:t>
            </a:r>
            <a:r>
              <a:rPr lang="en-US" sz="1600" b="0" i="0" u="none" strike="noStrike" baseline="0" dirty="0">
                <a:solidFill>
                  <a:schemeClr val="accent3">
                    <a:lumMod val="50000"/>
                  </a:schemeClr>
                </a:solidFill>
                <a:latin typeface="Arial" panose="020B0604020202020204" pitchFamily="34" charset="0"/>
                <a:cs typeface="Arial" panose="020B0604020202020204" pitchFamily="34" charset="0"/>
              </a:rPr>
              <a:t>.</a:t>
            </a:r>
            <a:endParaRPr lang="hy-AM" sz="1600" b="0" i="0" u="none" strike="noStrike" baseline="0" dirty="0">
              <a:solidFill>
                <a:schemeClr val="accent3">
                  <a:lumMod val="50000"/>
                </a:schemeClr>
              </a:solidFill>
              <a:latin typeface="Arial" panose="020B0604020202020204" pitchFamily="34" charset="0"/>
              <a:cs typeface="Arial" panose="020B0604020202020204" pitchFamily="34" charset="0"/>
            </a:endParaRP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Խոչընդոտներ/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Մարտահրավերներ</a:t>
            </a:r>
            <a:r>
              <a:rPr lang="en-US" sz="1600" b="0" i="0" u="none" strike="noStrike" baseline="0" dirty="0">
                <a:solidFill>
                  <a:schemeClr val="accent3">
                    <a:lumMod val="50000"/>
                  </a:schemeClr>
                </a:solidFill>
                <a:latin typeface="Arial" panose="020B0604020202020204" pitchFamily="34" charset="0"/>
                <a:cs typeface="Arial" panose="020B0604020202020204" pitchFamily="34" charset="0"/>
              </a:rPr>
              <a:t>,</a:t>
            </a:r>
            <a:r>
              <a:rPr lang="en-US" sz="1600" dirty="0">
                <a:solidFill>
                  <a:schemeClr val="accent3">
                    <a:lumMod val="50000"/>
                  </a:schemeClr>
                </a:solidFill>
                <a:latin typeface="Arial" panose="020B0604020202020204" pitchFamily="34" charset="0"/>
                <a:cs typeface="Arial" panose="020B0604020202020204" pitchFamily="34" charset="0"/>
              </a:rPr>
              <a:t>կ</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արծիքներ՝ ո՞վ</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է ազդեցություն</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կրել, ինչպե՞ս, ե՞րբ,</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ո՞րտեղ</a:t>
            </a:r>
            <a:r>
              <a:rPr lang="en-US" sz="1600" b="0" i="0" u="none" strike="noStrike" baseline="0" dirty="0">
                <a:solidFill>
                  <a:schemeClr val="accent3">
                    <a:lumMod val="50000"/>
                  </a:schemeClr>
                </a:solidFill>
                <a:latin typeface="Arial" panose="020B0604020202020204" pitchFamily="34" charset="0"/>
                <a:cs typeface="Arial" panose="020B0604020202020204" pitchFamily="34" charset="0"/>
              </a:rPr>
              <a:t>:</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091F2C8B-36FF-081E-3EEB-8C13C31C90A7}"/>
              </a:ext>
            </a:extLst>
          </p:cNvPr>
          <p:cNvSpPr txBox="1"/>
          <p:nvPr/>
        </p:nvSpPr>
        <p:spPr>
          <a:xfrm>
            <a:off x="437312" y="2608331"/>
            <a:ext cx="1695885" cy="2800767"/>
          </a:xfrm>
          <a:prstGeom prst="rect">
            <a:avLst/>
          </a:prstGeom>
          <a:noFill/>
        </p:spPr>
        <p:txBody>
          <a:bodyPr wrap="square">
            <a:spAutoFit/>
          </a:bodyPr>
          <a:lstStyle/>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Իմացեք ձեր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համայնքների</a:t>
            </a:r>
            <a:r>
              <a:rPr lang="en-US" sz="1600" b="0" i="0" u="none" strike="noStrike" baseline="0" dirty="0">
                <a:solidFill>
                  <a:schemeClr val="accent3">
                    <a:lumMod val="50000"/>
                  </a:schemeClr>
                </a:solidFill>
                <a:latin typeface="Arial" panose="020B0604020202020204" pitchFamily="34" charset="0"/>
                <a:cs typeface="Arial" panose="020B0604020202020204" pitchFamily="34" charset="0"/>
              </a:rPr>
              <a:t> </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և</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այն մասին, թե</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ինչն է նրանց</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համար կարևոր: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Լսեք</a:t>
            </a:r>
            <a:endParaRPr lang="en-US" sz="1600" b="0" i="0" u="none" strike="noStrike" baseline="0" dirty="0">
              <a:solidFill>
                <a:schemeClr val="accent3">
                  <a:lumMod val="50000"/>
                </a:schemeClr>
              </a:solidFill>
              <a:latin typeface="Arial" panose="020B0604020202020204" pitchFamily="34" charset="0"/>
              <a:cs typeface="Arial" panose="020B0604020202020204" pitchFamily="34" charset="0"/>
            </a:endParaRP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համայնքի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ձայնը</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երկխոսության</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միջոցով:</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AA1D2B1-7224-E551-CCF9-A69B3313BF3E}"/>
              </a:ext>
            </a:extLst>
          </p:cNvPr>
          <p:cNvSpPr txBox="1"/>
          <p:nvPr/>
        </p:nvSpPr>
        <p:spPr>
          <a:xfrm>
            <a:off x="5051144" y="2591198"/>
            <a:ext cx="2198529" cy="3594297"/>
          </a:xfrm>
          <a:prstGeom prst="rect">
            <a:avLst/>
          </a:prstGeom>
          <a:noFill/>
        </p:spPr>
        <p:txBody>
          <a:bodyPr wrap="square">
            <a:spAutoFit/>
          </a:bodyPr>
          <a:lstStyle/>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Խելք խելքի տվեք</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բոլոր շահագրգիռ</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կողմերի հետ</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(ծնողներ,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խնամակալներ,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դպրոցական</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խորհուրդներ,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շրջանային</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պաշտոնյաներ,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համայնքի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ղեկավարներ և այլն)</a:t>
            </a:r>
          </a:p>
          <a:p>
            <a:pPr algn="l"/>
            <a:r>
              <a:rPr lang="hy-AM" sz="1600" dirty="0">
                <a:solidFill>
                  <a:schemeClr val="accent3">
                    <a:lumMod val="50000"/>
                  </a:schemeClr>
                </a:solidFill>
                <a:latin typeface="Arial" panose="020B0604020202020204" pitchFamily="34" charset="0"/>
                <a:cs typeface="Arial" panose="020B0604020202020204" pitchFamily="34" charset="0"/>
              </a:rPr>
              <a:t>գ</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աղափարների</a:t>
            </a:r>
            <a:r>
              <a:rPr lang="en-US" sz="1600" dirty="0">
                <a:solidFill>
                  <a:schemeClr val="accent3">
                    <a:lumMod val="50000"/>
                  </a:schemeClr>
                </a:solidFill>
                <a:latin typeface="Arial" panose="020B0604020202020204" pitchFamily="34" charset="0"/>
                <a:cs typeface="Arial" panose="020B0604020202020204" pitchFamily="34" charset="0"/>
              </a:rPr>
              <a:t> </a:t>
            </a:r>
            <a:r>
              <a:rPr lang="hy-AM" sz="1600" dirty="0">
                <a:solidFill>
                  <a:schemeClr val="accent3">
                    <a:lumMod val="50000"/>
                  </a:schemeClr>
                </a:solidFill>
                <a:latin typeface="Arial" panose="020B0604020202020204" pitchFamily="34" charset="0"/>
                <a:cs typeface="Arial" panose="020B0604020202020204" pitchFamily="34" charset="0"/>
              </a:rPr>
              <a:t>և</a:t>
            </a:r>
            <a:endParaRPr lang="hy-AM" sz="1600" b="0" i="0" u="none" strike="noStrike" baseline="0" dirty="0">
              <a:solidFill>
                <a:schemeClr val="accent3">
                  <a:lumMod val="50000"/>
                </a:schemeClr>
              </a:solidFill>
              <a:latin typeface="Arial" panose="020B0604020202020204" pitchFamily="34" charset="0"/>
              <a:cs typeface="Arial" panose="020B0604020202020204" pitchFamily="34" charset="0"/>
            </a:endParaRP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ստեղծագործական</a:t>
            </a:r>
            <a:r>
              <a:rPr lang="hy-AM" sz="1600" b="0" i="0" u="none" strike="noStrike" baseline="0" dirty="0">
                <a:latin typeface="Arial" panose="020B0604020202020204" pitchFamily="34" charset="0"/>
                <a:cs typeface="Arial" panose="020B0604020202020204" pitchFamily="34" charset="0"/>
              </a:rPr>
              <a:t> </a:t>
            </a:r>
            <a:endParaRPr lang="en-US" sz="1600" b="0" i="0" u="none" strike="noStrike" baseline="0" dirty="0">
              <a:latin typeface="Arial" panose="020B0604020202020204" pitchFamily="34" charset="0"/>
              <a:cs typeface="Arial" panose="020B0604020202020204" pitchFamily="34" charset="0"/>
            </a:endParaRP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լուծումների համար:</a:t>
            </a:r>
            <a:r>
              <a:rPr lang="en-US" sz="1600" b="0" i="0" u="none" strike="noStrike" baseline="0" dirty="0">
                <a:solidFill>
                  <a:schemeClr val="accent3">
                    <a:lumMod val="50000"/>
                  </a:schemeClr>
                </a:solidFill>
                <a:latin typeface="Montserratarm-Regular"/>
              </a:rPr>
              <a:t> </a:t>
            </a:r>
            <a:endParaRPr lang="hy-AM" sz="1600" b="0" i="0" u="none" strike="noStrike" baseline="0" dirty="0">
              <a:solidFill>
                <a:schemeClr val="accent3">
                  <a:lumMod val="50000"/>
                </a:schemeClr>
              </a:solidFill>
              <a:latin typeface="Montserratarm-Regular"/>
            </a:endParaRPr>
          </a:p>
        </p:txBody>
      </p:sp>
      <p:sp>
        <p:nvSpPr>
          <p:cNvPr id="59" name="TextBox 58">
            <a:extLst>
              <a:ext uri="{FF2B5EF4-FFF2-40B4-BE49-F238E27FC236}">
                <a16:creationId xmlns:a16="http://schemas.microsoft.com/office/drawing/2014/main" id="{CE504835-17E9-8BB6-B430-80D3A26942B3}"/>
              </a:ext>
            </a:extLst>
          </p:cNvPr>
          <p:cNvSpPr txBox="1"/>
          <p:nvPr/>
        </p:nvSpPr>
        <p:spPr>
          <a:xfrm>
            <a:off x="7559038" y="2717622"/>
            <a:ext cx="2055586" cy="3046988"/>
          </a:xfrm>
          <a:prstGeom prst="rect">
            <a:avLst/>
          </a:prstGeom>
          <a:noFill/>
        </p:spPr>
        <p:txBody>
          <a:bodyPr wrap="square">
            <a:spAutoFit/>
          </a:bodyPr>
          <a:lstStyle/>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Կազմեք</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գործողությունների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պլան, ծրագրեր,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դրանք շրջանառեք</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և ստացեք</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օգտվողների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կարծիքը։</a:t>
            </a:r>
            <a:endParaRPr lang="en-US" sz="1600" b="0" i="0" u="none" strike="noStrike" baseline="0" dirty="0">
              <a:solidFill>
                <a:schemeClr val="accent3">
                  <a:lumMod val="50000"/>
                </a:schemeClr>
              </a:solidFill>
              <a:latin typeface="Arial" panose="020B0604020202020204" pitchFamily="34" charset="0"/>
              <a:cs typeface="Arial" panose="020B0604020202020204" pitchFamily="34" charset="0"/>
            </a:endParaRP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Համայնքի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հետ համատեղ</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մշակեք ծրագրեր</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փորձարկելու</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համար:</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78F124D8-F1E3-8250-06A4-C61FBB3594CB}"/>
              </a:ext>
            </a:extLst>
          </p:cNvPr>
          <p:cNvSpPr txBox="1"/>
          <p:nvPr/>
        </p:nvSpPr>
        <p:spPr>
          <a:xfrm>
            <a:off x="9690847" y="2598470"/>
            <a:ext cx="2438400" cy="2800767"/>
          </a:xfrm>
          <a:prstGeom prst="rect">
            <a:avLst/>
          </a:prstGeom>
          <a:noFill/>
        </p:spPr>
        <p:txBody>
          <a:bodyPr wrap="square">
            <a:spAutoFit/>
          </a:bodyPr>
          <a:lstStyle/>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Իրականացրեք</a:t>
            </a:r>
          </a:p>
          <a:p>
            <a:pPr algn="l"/>
            <a:r>
              <a:rPr lang="en-US" sz="1600" b="0" i="0" u="none" strike="noStrike" baseline="0" dirty="0">
                <a:solidFill>
                  <a:schemeClr val="accent3">
                    <a:lumMod val="50000"/>
                  </a:schemeClr>
                </a:solidFill>
                <a:latin typeface="Arial" panose="020B0604020202020204" pitchFamily="34" charset="0"/>
                <a:cs typeface="Arial" panose="020B0604020202020204" pitchFamily="34" charset="0"/>
              </a:rPr>
              <a:t>ռ</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ազմավարություններ,</a:t>
            </a:r>
          </a:p>
          <a:p>
            <a:pPr algn="l"/>
            <a:r>
              <a:rPr lang="en-US" sz="1600" dirty="0">
                <a:solidFill>
                  <a:schemeClr val="accent3">
                    <a:lumMod val="50000"/>
                  </a:schemeClr>
                </a:solidFill>
                <a:latin typeface="Arial" panose="020B0604020202020204" pitchFamily="34" charset="0"/>
                <a:cs typeface="Arial" panose="020B0604020202020204" pitchFamily="34" charset="0"/>
              </a:rPr>
              <a:t>գ</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ործընկերություն, ով ունի</a:t>
            </a:r>
            <a:r>
              <a:rPr lang="en-US" sz="1600" b="0" i="0" u="none" strike="noStrike" baseline="0" dirty="0">
                <a:solidFill>
                  <a:schemeClr val="accent3">
                    <a:lumMod val="50000"/>
                  </a:schemeClr>
                </a:solidFill>
                <a:latin typeface="Arial" panose="020B0604020202020204" pitchFamily="34" charset="0"/>
                <a:cs typeface="Arial" panose="020B0604020202020204" pitchFamily="34" charset="0"/>
              </a:rPr>
              <a:t> </a:t>
            </a:r>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կարողություն,</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ռեսուրսներ, ուժ/</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հեղինակություն,</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մոտիվացիա:</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Ձեռք բերեք</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համայնքի/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օգտվողների</a:t>
            </a:r>
          </a:p>
          <a:p>
            <a:pPr algn="l"/>
            <a:r>
              <a:rPr lang="hy-AM" sz="1600" b="0" i="0" u="none" strike="noStrike" baseline="0" dirty="0">
                <a:solidFill>
                  <a:schemeClr val="accent3">
                    <a:lumMod val="50000"/>
                  </a:schemeClr>
                </a:solidFill>
                <a:latin typeface="Arial" panose="020B0604020202020204" pitchFamily="34" charset="0"/>
                <a:cs typeface="Arial" panose="020B0604020202020204" pitchFamily="34" charset="0"/>
              </a:rPr>
              <a:t>կարծիքը:</a:t>
            </a:r>
            <a:endParaRPr lang="ru-RU" sz="1600" dirty="0">
              <a:solidFill>
                <a:schemeClr val="accent3">
                  <a:lumMod val="50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789656F-2A16-F9EA-F6D0-20EA552F1E5A}"/>
              </a:ext>
            </a:extLst>
          </p:cNvPr>
          <p:cNvSpPr txBox="1"/>
          <p:nvPr/>
        </p:nvSpPr>
        <p:spPr>
          <a:xfrm>
            <a:off x="3250595" y="6466063"/>
            <a:ext cx="8709890" cy="253916"/>
          </a:xfrm>
          <a:prstGeom prst="rect">
            <a:avLst/>
          </a:prstGeom>
          <a:noFill/>
        </p:spPr>
        <p:txBody>
          <a:bodyPr wrap="square">
            <a:spAutoFit/>
          </a:bodyPr>
          <a:lstStyle/>
          <a:p>
            <a:pPr algn="r"/>
            <a:r>
              <a:rPr lang="hy-AM" sz="1050" dirty="0">
                <a:solidFill>
                  <a:schemeClr val="accent3">
                    <a:lumMod val="50000"/>
                  </a:schemeClr>
                </a:solidFill>
                <a:latin typeface="Arial" panose="020B0604020202020204" pitchFamily="34" charset="0"/>
                <a:cs typeface="Arial" panose="020B0604020202020204" pitchFamily="34" charset="0"/>
              </a:rPr>
              <a:t>Աղբյուրը. վերամշակված՝ </a:t>
            </a:r>
            <a:r>
              <a:rPr lang="en-US" sz="1050" dirty="0">
                <a:solidFill>
                  <a:schemeClr val="accent3">
                    <a:lumMod val="50000"/>
                  </a:schemeClr>
                </a:solidFill>
                <a:latin typeface="Arial" panose="020B0604020202020204" pitchFamily="34" charset="0"/>
                <a:cs typeface="Arial" panose="020B0604020202020204" pitchFamily="34" charset="0"/>
              </a:rPr>
              <a:t>IDEO Human Centered Design</a:t>
            </a:r>
            <a:endParaRPr lang="ru-RU" sz="1050" dirty="0">
              <a:solidFill>
                <a:schemeClr val="accent3">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F9AF5C0-EB89-4816-BA74-713C087A4AF8}"/>
              </a:ext>
            </a:extLst>
          </p:cNvPr>
          <p:cNvSpPr txBox="1"/>
          <p:nvPr/>
        </p:nvSpPr>
        <p:spPr>
          <a:xfrm>
            <a:off x="125690" y="84843"/>
            <a:ext cx="12019175" cy="6252994"/>
          </a:xfrm>
          <a:prstGeom prst="rect">
            <a:avLst/>
          </a:prstGeom>
          <a:solidFill>
            <a:schemeClr val="tx1"/>
          </a:solidFill>
        </p:spPr>
        <p:txBody>
          <a:bodyPr wrap="square">
            <a:spAutoFit/>
          </a:bodyPr>
          <a:lstStyle/>
          <a:p>
            <a:pPr algn="r">
              <a:lnSpc>
                <a:spcPct val="150000"/>
              </a:lnSpc>
            </a:pPr>
            <a:r>
              <a:rPr lang="hy-AM" sz="1800" b="1" dirty="0">
                <a:solidFill>
                  <a:schemeClr val="bg1"/>
                </a:solidFill>
                <a:latin typeface="Arial" panose="020B0604020202020204" pitchFamily="34" charset="0"/>
                <a:cs typeface="Arial" panose="020B0604020202020204" pitchFamily="34" charset="0"/>
              </a:rPr>
              <a:t>Վարժություն </a:t>
            </a:r>
            <a:r>
              <a:rPr lang="en-US" b="1" dirty="0">
                <a:solidFill>
                  <a:schemeClr val="bg1"/>
                </a:solidFill>
                <a:latin typeface="Arial" panose="020B0604020202020204" pitchFamily="34" charset="0"/>
                <a:cs typeface="Arial" panose="020B0604020202020204" pitchFamily="34" charset="0"/>
              </a:rPr>
              <a:t>7.1</a:t>
            </a:r>
            <a:endParaRPr lang="hy-AM" sz="1800" b="1" dirty="0">
              <a:solidFill>
                <a:schemeClr val="bg1"/>
              </a:solidFill>
              <a:latin typeface="Arial" panose="020B0604020202020204" pitchFamily="34" charset="0"/>
              <a:cs typeface="Arial" panose="020B0604020202020204" pitchFamily="34" charset="0"/>
            </a:endParaRPr>
          </a:p>
          <a:p>
            <a:pPr algn="r">
              <a:lnSpc>
                <a:spcPct val="150000"/>
              </a:lnSpc>
            </a:pPr>
            <a:r>
              <a:rPr lang="hy-AM" sz="1800" b="1" dirty="0">
                <a:solidFill>
                  <a:schemeClr val="bg1"/>
                </a:solidFill>
                <a:latin typeface="Arial" panose="020B0604020202020204" pitchFamily="34" charset="0"/>
                <a:cs typeface="Arial" panose="020B0604020202020204" pitchFamily="34" charset="0"/>
              </a:rPr>
              <a:t>Օժանդակ նյութ </a:t>
            </a:r>
            <a:r>
              <a:rPr lang="en-US" sz="1800" b="1" dirty="0">
                <a:solidFill>
                  <a:schemeClr val="bg1"/>
                </a:solidFill>
                <a:latin typeface="Arial" panose="020B0604020202020204" pitchFamily="34" charset="0"/>
                <a:cs typeface="Arial" panose="020B0604020202020204" pitchFamily="34" charset="0"/>
              </a:rPr>
              <a:t>7.1</a:t>
            </a:r>
            <a:r>
              <a:rPr lang="hy-AM" sz="1800" b="1" dirty="0">
                <a:solidFill>
                  <a:schemeClr val="bg1"/>
                </a:solidFill>
                <a:latin typeface="Arial" panose="020B0604020202020204" pitchFamily="34" charset="0"/>
                <a:cs typeface="Arial" panose="020B0604020202020204" pitchFamily="34" charset="0"/>
              </a:rPr>
              <a:t>  </a:t>
            </a:r>
          </a:p>
          <a:p>
            <a:pPr algn="r">
              <a:lnSpc>
                <a:spcPct val="150000"/>
              </a:lnSpc>
            </a:pPr>
            <a:r>
              <a:rPr lang="hy-AM" sz="1800" b="1" dirty="0">
                <a:solidFill>
                  <a:schemeClr val="bg1"/>
                </a:solidFill>
                <a:latin typeface="Arial" panose="020B0604020202020204" pitchFamily="34" charset="0"/>
                <a:cs typeface="Arial" panose="020B0604020202020204" pitchFamily="34" charset="0"/>
              </a:rPr>
              <a:t>(</a:t>
            </a:r>
            <a:r>
              <a:rPr lang="en-US" sz="1800" b="1" dirty="0">
                <a:solidFill>
                  <a:schemeClr val="bg1"/>
                </a:solidFill>
                <a:latin typeface="Arial" panose="020B0604020202020204" pitchFamily="34" charset="0"/>
                <a:cs typeface="Arial" panose="020B0604020202020204" pitchFamily="34" charset="0"/>
              </a:rPr>
              <a:t>35</a:t>
            </a:r>
            <a:r>
              <a:rPr lang="hy-AM" sz="1800" b="1" dirty="0">
                <a:solidFill>
                  <a:schemeClr val="bg1"/>
                </a:solidFill>
                <a:latin typeface="Arial" panose="020B0604020202020204" pitchFamily="34" charset="0"/>
                <a:cs typeface="Arial" panose="020B0604020202020204" pitchFamily="34" charset="0"/>
              </a:rPr>
              <a:t> րոպե</a:t>
            </a:r>
            <a:r>
              <a:rPr lang="hy-AM" sz="1800" b="1" i="0" u="none" strike="noStrike" baseline="0" dirty="0">
                <a:solidFill>
                  <a:srgbClr val="000000"/>
                </a:solidFill>
                <a:latin typeface="Arial" panose="020B0604020202020204" pitchFamily="34" charset="0"/>
                <a:cs typeface="Arial" panose="020B0604020202020204" pitchFamily="34" charset="0"/>
              </a:rPr>
              <a:t>)</a:t>
            </a:r>
            <a:endParaRPr lang="hy-AM" sz="2200" b="1" dirty="0">
              <a:solidFill>
                <a:srgbClr val="000000"/>
              </a:solidFill>
              <a:latin typeface="Arial" panose="020B0604020202020204" pitchFamily="34" charset="0"/>
              <a:cs typeface="Arial" panose="020B0604020202020204" pitchFamily="34" charset="0"/>
            </a:endParaRPr>
          </a:p>
          <a:p>
            <a:pPr marL="536575" lvl="0" algn="just">
              <a:lnSpc>
                <a:spcPct val="115000"/>
              </a:lnSpc>
              <a:spcAft>
                <a:spcPts val="1000"/>
              </a:spcAft>
            </a:pPr>
            <a:r>
              <a:rPr lang="hy-AM" sz="2000" b="1" dirty="0">
                <a:solidFill>
                  <a:srgbClr val="000000"/>
                </a:solidFill>
                <a:effectLst/>
                <a:uFill>
                  <a:solidFill>
                    <a:srgbClr val="000000"/>
                  </a:solidFill>
                </a:uFill>
                <a:latin typeface="Arial" panose="020B0604020202020204" pitchFamily="34" charset="0"/>
                <a:ea typeface="GHEA Grapalat" panose="02000506050000020003" pitchFamily="50" charset="0"/>
                <a:cs typeface="Arial" panose="020B0604020202020204" pitchFamily="34" charset="0"/>
              </a:rPr>
              <a:t>Հրահանգ</a:t>
            </a:r>
          </a:p>
          <a:p>
            <a:pPr marL="536575" lvl="0"/>
            <a:r>
              <a:rPr lang="hy-AM" sz="2000" b="1" dirty="0">
                <a:solidFill>
                  <a:schemeClr val="bg1"/>
                </a:solidFill>
                <a:latin typeface="Arial" panose="020B0604020202020204" pitchFamily="34" charset="0"/>
                <a:cs typeface="Arial" panose="020B0604020202020204" pitchFamily="34" charset="0"/>
              </a:rPr>
              <a:t>Մաս 1․ Քննարկեք համագործակցության և փոխգործակցության հետ առընչվող հարցերը՝ </a:t>
            </a:r>
            <a:r>
              <a:rPr lang="hy-AM" sz="2000" i="1" dirty="0">
                <a:solidFill>
                  <a:schemeClr val="bg1"/>
                </a:solidFill>
                <a:latin typeface="Arial" panose="020B0604020202020204" pitchFamily="34" charset="0"/>
                <a:cs typeface="Arial" panose="020B0604020202020204" pitchFamily="34" charset="0"/>
              </a:rPr>
              <a:t>42 սահիկ․</a:t>
            </a:r>
          </a:p>
          <a:p>
            <a:pPr marL="536575" lvl="0"/>
            <a:endParaRPr lang="hy-AM" sz="2000" b="1" dirty="0">
              <a:solidFill>
                <a:schemeClr val="bg1"/>
              </a:solidFill>
              <a:latin typeface="Arial" panose="020B0604020202020204" pitchFamily="34" charset="0"/>
              <a:cs typeface="Arial" panose="020B0604020202020204" pitchFamily="34" charset="0"/>
            </a:endParaRPr>
          </a:p>
          <a:p>
            <a:pPr marL="1341438" lvl="0" indent="-342900">
              <a:buFont typeface="Wingdings" panose="05000000000000000000" pitchFamily="2" charset="2"/>
              <a:buChar char="Ø"/>
            </a:pPr>
            <a:r>
              <a:rPr lang="hy-AM" sz="2000" dirty="0">
                <a:solidFill>
                  <a:schemeClr val="bg1"/>
                </a:solidFill>
              </a:rPr>
              <a:t>Դպրոցական կյանքի ո՞ր ոլորտներում նրանք կարող են ներգրավել ծնողներին և համայնքներին։</a:t>
            </a:r>
          </a:p>
          <a:p>
            <a:pPr marL="1341438" lvl="0" indent="-342900">
              <a:buFont typeface="Wingdings" panose="05000000000000000000" pitchFamily="2" charset="2"/>
              <a:buChar char="Ø"/>
            </a:pPr>
            <a:r>
              <a:rPr lang="hy-AM" sz="2000" dirty="0">
                <a:solidFill>
                  <a:schemeClr val="bg1"/>
                </a:solidFill>
              </a:rPr>
              <a:t>Արդյո՞ք նրանք դա համարում են փոխկապակցված հարաբերություններ։ </a:t>
            </a:r>
          </a:p>
          <a:p>
            <a:pPr marL="1341438" lvl="0" indent="-342900">
              <a:buFont typeface="Wingdings" panose="05000000000000000000" pitchFamily="2" charset="2"/>
              <a:buChar char="Ø"/>
            </a:pPr>
            <a:r>
              <a:rPr lang="hy-AM" sz="2000" dirty="0">
                <a:solidFill>
                  <a:schemeClr val="bg1"/>
                </a:solidFill>
              </a:rPr>
              <a:t>Կարո՞ղ է արդյոք համայնքը լինել ազդեցության և աջակցության աղբյուր իրենց աշխատավայրում։ Ինչպե՞ս։ </a:t>
            </a:r>
            <a:r>
              <a:rPr lang="en-US" sz="2000" dirty="0">
                <a:solidFill>
                  <a:schemeClr val="bg1"/>
                </a:solidFill>
              </a:rPr>
              <a:t> </a:t>
            </a:r>
            <a:endParaRPr lang="hy-AM" sz="2000" dirty="0">
              <a:solidFill>
                <a:schemeClr val="bg1"/>
              </a:solidFill>
            </a:endParaRPr>
          </a:p>
          <a:p>
            <a:pPr marL="1341438" lvl="0" indent="-342900">
              <a:buFont typeface="Wingdings" panose="05000000000000000000" pitchFamily="2" charset="2"/>
              <a:buChar char="Ø"/>
            </a:pPr>
            <a:r>
              <a:rPr lang="hy-AM" sz="2000" dirty="0">
                <a:solidFill>
                  <a:schemeClr val="bg1"/>
                </a:solidFill>
              </a:rPr>
              <a:t>Կարո՞ղ են նրանք իրենց հերթին աջակցել համայնքին։ Ինչպե՞ս։</a:t>
            </a:r>
          </a:p>
          <a:p>
            <a:pPr marL="536575" lvl="0">
              <a:lnSpc>
                <a:spcPct val="150000"/>
              </a:lnSpc>
            </a:pPr>
            <a:endParaRPr lang="hy-AM" sz="2000" dirty="0">
              <a:solidFill>
                <a:schemeClr val="bg1"/>
              </a:solidFill>
              <a:latin typeface="Arial" panose="020B0604020202020204" pitchFamily="34" charset="0"/>
              <a:cs typeface="Arial" panose="020B0604020202020204" pitchFamily="34" charset="0"/>
            </a:endParaRPr>
          </a:p>
          <a:p>
            <a:pPr marL="536575" lvl="0">
              <a:lnSpc>
                <a:spcPct val="150000"/>
              </a:lnSpc>
            </a:pPr>
            <a:r>
              <a:rPr lang="hy-AM" sz="2000" b="1" dirty="0">
                <a:solidFill>
                  <a:schemeClr val="bg1"/>
                </a:solidFill>
                <a:latin typeface="Arial" panose="020B0604020202020204" pitchFamily="34" charset="0"/>
                <a:cs typeface="Arial" panose="020B0604020202020204" pitchFamily="34" charset="0"/>
              </a:rPr>
              <a:t>Մաս 2․ Վերլուծեք տրված իրավիճակները՝ ըստ մարդակենտրոն նախագծման մոտեցման հինգ հիմնական փուլերի՝ </a:t>
            </a:r>
            <a:r>
              <a:rPr lang="hy-AM" sz="2000" i="1" dirty="0">
                <a:solidFill>
                  <a:schemeClr val="bg1"/>
                </a:solidFill>
                <a:latin typeface="Arial" panose="020B0604020202020204" pitchFamily="34" charset="0"/>
                <a:cs typeface="Arial" panose="020B0604020202020204" pitchFamily="34" charset="0"/>
              </a:rPr>
              <a:t>օժանդակ նյութ 7.1</a:t>
            </a:r>
            <a:r>
              <a:rPr lang="hy-AM" sz="2000" b="1" i="1" dirty="0">
                <a:solidFill>
                  <a:schemeClr val="bg1"/>
                </a:solidFill>
                <a:latin typeface="Arial" panose="020B0604020202020204" pitchFamily="34" charset="0"/>
                <a:cs typeface="Arial" panose="020B0604020202020204" pitchFamily="34" charset="0"/>
              </a:rPr>
              <a:t>։</a:t>
            </a:r>
          </a:p>
          <a:p>
            <a:pPr lvl="0"/>
            <a:endParaRPr lang="hy-AM" sz="1800" b="1" i="1"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9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98B205-3C3A-626C-3C92-D60BDD4FC9AA}"/>
              </a:ext>
            </a:extLst>
          </p:cNvPr>
          <p:cNvSpPr>
            <a:spLocks noGrp="1"/>
          </p:cNvSpPr>
          <p:nvPr>
            <p:ph type="title"/>
          </p:nvPr>
        </p:nvSpPr>
        <p:spPr>
          <a:xfrm>
            <a:off x="6477317" y="2205319"/>
            <a:ext cx="4372935" cy="1395720"/>
          </a:xfrm>
          <a:solidFill>
            <a:schemeClr val="tx1"/>
          </a:solidFill>
        </p:spPr>
        <p:txBody>
          <a:bodyPr>
            <a:noAutofit/>
          </a:bodyPr>
          <a:lstStyle/>
          <a:p>
            <a:r>
              <a:rPr lang="hy-AM" sz="2400" dirty="0">
                <a:solidFill>
                  <a:schemeClr val="accent1">
                    <a:lumMod val="50000"/>
                  </a:schemeClr>
                </a:solidFill>
                <a:latin typeface="Arial" panose="020B0604020202020204" pitchFamily="34" charset="0"/>
                <a:cs typeface="Arial" panose="020B0604020202020204" pitchFamily="34" charset="0"/>
              </a:rPr>
              <a:t>ՃԻՇՏ ԳՈՐԾԵԼԱԿԵՐՊ. </a:t>
            </a:r>
            <a:br>
              <a:rPr lang="en-US" sz="2400" dirty="0">
                <a:solidFill>
                  <a:schemeClr val="accent1">
                    <a:lumMod val="50000"/>
                  </a:schemeClr>
                </a:solidFill>
                <a:latin typeface="Arial" panose="020B0604020202020204" pitchFamily="34" charset="0"/>
                <a:cs typeface="Arial" panose="020B0604020202020204" pitchFamily="34" charset="0"/>
              </a:rPr>
            </a:br>
            <a:r>
              <a:rPr lang="hy-AM" sz="2400" dirty="0">
                <a:solidFill>
                  <a:schemeClr val="accent1">
                    <a:lumMod val="50000"/>
                  </a:schemeClr>
                </a:solidFill>
                <a:latin typeface="Arial" panose="020B0604020202020204" pitchFamily="34" charset="0"/>
                <a:cs typeface="Arial" panose="020B0604020202020204" pitchFamily="34" charset="0"/>
              </a:rPr>
              <a:t>ԴԵՊԻ ՆԵՐԱՌՈՒՄ</a:t>
            </a:r>
            <a:endParaRPr lang="ru-RU" sz="2400" dirty="0">
              <a:solidFill>
                <a:schemeClr val="accent1">
                  <a:lumMod val="50000"/>
                </a:schemeClr>
              </a:solidFill>
              <a:latin typeface="Arial" panose="020B0604020202020204" pitchFamily="34" charset="0"/>
              <a:cs typeface="Arial" panose="020B0604020202020204" pitchFamily="34" charset="0"/>
            </a:endParaRPr>
          </a:p>
        </p:txBody>
      </p:sp>
      <p:sp>
        <p:nvSpPr>
          <p:cNvPr id="14" name="Номер слайда 13">
            <a:extLst>
              <a:ext uri="{FF2B5EF4-FFF2-40B4-BE49-F238E27FC236}">
                <a16:creationId xmlns:a16="http://schemas.microsoft.com/office/drawing/2014/main" id="{F0A13B73-89B3-F2D4-F1E5-85B6E152BBA3}"/>
              </a:ext>
            </a:extLst>
          </p:cNvPr>
          <p:cNvSpPr>
            <a:spLocks noGrp="1"/>
          </p:cNvSpPr>
          <p:nvPr>
            <p:ph type="sldNum" sz="quarter" idx="4294967295"/>
          </p:nvPr>
        </p:nvSpPr>
        <p:spPr>
          <a:xfrm>
            <a:off x="88320" y="6467009"/>
            <a:ext cx="523875" cy="247650"/>
          </a:xfrm>
        </p:spPr>
        <p:txBody>
          <a:bodyPr/>
          <a:lstStyle/>
          <a:p>
            <a:r>
              <a:rPr lang="en-US" sz="1200" b="1" dirty="0">
                <a:latin typeface="Arial" panose="020B0604020202020204" pitchFamily="34" charset="0"/>
                <a:cs typeface="Arial" panose="020B0604020202020204" pitchFamily="34" charset="0"/>
              </a:rPr>
              <a:t>44</a:t>
            </a:r>
          </a:p>
        </p:txBody>
      </p:sp>
      <p:pic>
        <p:nvPicPr>
          <p:cNvPr id="33" name="Рисунок 32">
            <a:extLst>
              <a:ext uri="{FF2B5EF4-FFF2-40B4-BE49-F238E27FC236}">
                <a16:creationId xmlns:a16="http://schemas.microsoft.com/office/drawing/2014/main" id="{4446BCD1-B8A6-CF57-0090-C139BE44561F}"/>
              </a:ext>
            </a:extLst>
          </p:cNvPr>
          <p:cNvPicPr>
            <a:picLocks noGrp="1" noChangeAspect="1"/>
          </p:cNvPicPr>
          <p:nvPr>
            <p:ph type="pic" sz="quarter" idx="13"/>
          </p:nvPr>
        </p:nvPicPr>
        <p:blipFill>
          <a:blip r:embed="rId2"/>
          <a:srcRect l="14584" r="14584"/>
          <a:stretch/>
        </p:blipFill>
        <p:spPr>
          <a:xfrm>
            <a:off x="350258" y="0"/>
            <a:ext cx="6096000" cy="6858000"/>
          </a:xfrm>
        </p:spPr>
      </p:pic>
    </p:spTree>
    <p:extLst>
      <p:ext uri="{BB962C8B-B14F-4D97-AF65-F5344CB8AC3E}">
        <p14:creationId xmlns:p14="http://schemas.microsoft.com/office/powerpoint/2010/main" val="1477103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515A1170-3D4B-499D-80FC-07A3EC0DD02C}"/>
              </a:ext>
            </a:extLst>
          </p:cNvPr>
          <p:cNvSpPr>
            <a:spLocks noGrp="1"/>
          </p:cNvSpPr>
          <p:nvPr>
            <p:ph type="title"/>
          </p:nvPr>
        </p:nvSpPr>
        <p:spPr>
          <a:xfrm>
            <a:off x="374748" y="176912"/>
            <a:ext cx="7532277" cy="610863"/>
          </a:xfrm>
        </p:spPr>
        <p:txBody>
          <a:bodyPr>
            <a:normAutofit/>
          </a:bodyPr>
          <a:lstStyle/>
          <a:p>
            <a:r>
              <a:rPr lang="hy-AM" sz="2400" b="1" i="0" u="none" strike="noStrike" baseline="0" dirty="0">
                <a:solidFill>
                  <a:schemeClr val="accent1">
                    <a:lumMod val="50000"/>
                  </a:schemeClr>
                </a:solidFill>
                <a:latin typeface="Arial" panose="020B0604020202020204" pitchFamily="34" charset="0"/>
                <a:cs typeface="Arial" panose="020B0604020202020204" pitchFamily="34" charset="0"/>
              </a:rPr>
              <a:t>ԸՆԴՀԱՆՈՒՐ ՌԵՖԼԵՔՍԻԱ</a:t>
            </a:r>
            <a:endParaRPr lang="ru-RU" sz="2400" dirty="0">
              <a:solidFill>
                <a:schemeClr val="accent1">
                  <a:lumMod val="50000"/>
                </a:schemeClr>
              </a:solidFill>
              <a:latin typeface="Arial" panose="020B0604020202020204" pitchFamily="34" charset="0"/>
              <a:cs typeface="Arial" panose="020B0604020202020204" pitchFamily="34" charset="0"/>
            </a:endParaRPr>
          </a:p>
        </p:txBody>
      </p:sp>
      <p:sp>
        <p:nvSpPr>
          <p:cNvPr id="8" name="Прямоугольник: скругленные углы 22">
            <a:extLst>
              <a:ext uri="{FF2B5EF4-FFF2-40B4-BE49-F238E27FC236}">
                <a16:creationId xmlns:a16="http://schemas.microsoft.com/office/drawing/2014/main" id="{9DE58C20-813E-4BBA-B37E-CB0AD776227E}"/>
              </a:ext>
            </a:extLst>
          </p:cNvPr>
          <p:cNvSpPr/>
          <p:nvPr/>
        </p:nvSpPr>
        <p:spPr>
          <a:xfrm>
            <a:off x="374748" y="1694329"/>
            <a:ext cx="3157346" cy="2743199"/>
          </a:xfrm>
          <a:prstGeom prst="roundRect">
            <a:avLst/>
          </a:prstGeom>
          <a:solidFill>
            <a:schemeClr val="accent1">
              <a:lumMod val="40000"/>
              <a:lumOff val="60000"/>
            </a:schemeClr>
          </a:solidFill>
          <a:ln>
            <a:noFill/>
          </a:ln>
          <a:effectLst>
            <a:glow rad="101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25">
            <a:extLst>
              <a:ext uri="{FF2B5EF4-FFF2-40B4-BE49-F238E27FC236}">
                <a16:creationId xmlns:a16="http://schemas.microsoft.com/office/drawing/2014/main" id="{13D31758-8502-4FE5-97A1-D350F34EBEC7}"/>
              </a:ext>
            </a:extLst>
          </p:cNvPr>
          <p:cNvPicPr>
            <a:picLocks noChangeAspect="1"/>
          </p:cNvPicPr>
          <p:nvPr/>
        </p:nvPicPr>
        <p:blipFill>
          <a:blip r:embed="rId2"/>
          <a:stretch>
            <a:fillRect/>
          </a:stretch>
        </p:blipFill>
        <p:spPr>
          <a:xfrm>
            <a:off x="4040814" y="2684617"/>
            <a:ext cx="3475021" cy="3066554"/>
          </a:xfrm>
          <a:prstGeom prst="rect">
            <a:avLst/>
          </a:prstGeom>
        </p:spPr>
      </p:pic>
      <p:pic>
        <p:nvPicPr>
          <p:cNvPr id="10" name="Рисунок 26">
            <a:extLst>
              <a:ext uri="{FF2B5EF4-FFF2-40B4-BE49-F238E27FC236}">
                <a16:creationId xmlns:a16="http://schemas.microsoft.com/office/drawing/2014/main" id="{6BD5A10A-60BE-473E-B908-3EC4F2336E2E}"/>
              </a:ext>
            </a:extLst>
          </p:cNvPr>
          <p:cNvPicPr>
            <a:picLocks noChangeAspect="1"/>
          </p:cNvPicPr>
          <p:nvPr/>
        </p:nvPicPr>
        <p:blipFill>
          <a:blip r:embed="rId2"/>
          <a:stretch>
            <a:fillRect/>
          </a:stretch>
        </p:blipFill>
        <p:spPr>
          <a:xfrm>
            <a:off x="7915209" y="3630395"/>
            <a:ext cx="3475021" cy="3066554"/>
          </a:xfrm>
          <a:prstGeom prst="rect">
            <a:avLst/>
          </a:prstGeom>
        </p:spPr>
      </p:pic>
      <p:sp>
        <p:nvSpPr>
          <p:cNvPr id="11" name="TextBox 10">
            <a:extLst>
              <a:ext uri="{FF2B5EF4-FFF2-40B4-BE49-F238E27FC236}">
                <a16:creationId xmlns:a16="http://schemas.microsoft.com/office/drawing/2014/main" id="{9555121E-06E4-4331-B12A-B1A9F9ACB69B}"/>
              </a:ext>
            </a:extLst>
          </p:cNvPr>
          <p:cNvSpPr txBox="1"/>
          <p:nvPr/>
        </p:nvSpPr>
        <p:spPr>
          <a:xfrm>
            <a:off x="484094" y="1174043"/>
            <a:ext cx="6096000" cy="369332"/>
          </a:xfrm>
          <a:prstGeom prst="rect">
            <a:avLst/>
          </a:prstGeom>
          <a:noFill/>
        </p:spPr>
        <p:txBody>
          <a:bodyPr wrap="square">
            <a:spAutoFit/>
          </a:bodyPr>
          <a:lstStyle/>
          <a:p>
            <a:r>
              <a:rPr lang="hy-AM" b="1" dirty="0">
                <a:solidFill>
                  <a:schemeClr val="accent1">
                    <a:lumMod val="50000"/>
                  </a:schemeClr>
                </a:solidFill>
                <a:latin typeface="Arial" panose="020B0604020202020204" pitchFamily="34" charset="0"/>
                <a:cs typeface="Arial" panose="020B0604020202020204" pitchFamily="34" charset="0"/>
              </a:rPr>
              <a:t>ԲԱՆԵՐ, ՈՐ ՍՈՎՈՐԵԼ ԵՄ.</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EE6EBEF-EA0D-4474-9793-192BB8936EB6}"/>
              </a:ext>
            </a:extLst>
          </p:cNvPr>
          <p:cNvSpPr txBox="1"/>
          <p:nvPr/>
        </p:nvSpPr>
        <p:spPr>
          <a:xfrm>
            <a:off x="4204447" y="2055521"/>
            <a:ext cx="6096000" cy="646331"/>
          </a:xfrm>
          <a:prstGeom prst="rect">
            <a:avLst/>
          </a:prstGeom>
          <a:noFill/>
        </p:spPr>
        <p:txBody>
          <a:bodyPr wrap="square">
            <a:spAutoFit/>
          </a:bodyPr>
          <a:lstStyle/>
          <a:p>
            <a:pPr algn="l"/>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Ի՞ՆՉ ԿԵՐՊ ԿԱՐՈՂ ԵՄ </a:t>
            </a:r>
            <a:endParaRPr lang="en-US" sz="1800" b="1" i="0" u="none" strike="noStrike" baseline="0" dirty="0">
              <a:solidFill>
                <a:schemeClr val="accent1">
                  <a:lumMod val="50000"/>
                </a:schemeClr>
              </a:solidFill>
              <a:latin typeface="Arial" panose="020B0604020202020204" pitchFamily="34" charset="0"/>
              <a:cs typeface="Arial" panose="020B0604020202020204" pitchFamily="34" charset="0"/>
            </a:endParaRPr>
          </a:p>
          <a:p>
            <a:pPr algn="l"/>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ԿԻՐԱՌԵԼ</a:t>
            </a:r>
            <a:r>
              <a:rPr lang="en-US" sz="1800" b="1" i="0" u="none" strike="noStrike" baseline="0" dirty="0">
                <a:solidFill>
                  <a:schemeClr val="accent1">
                    <a:lumMod val="50000"/>
                  </a:schemeClr>
                </a:solidFill>
                <a:latin typeface="Arial" panose="020B0604020202020204" pitchFamily="34" charset="0"/>
                <a:cs typeface="Arial" panose="020B0604020202020204" pitchFamily="34" charset="0"/>
              </a:rPr>
              <a:t> </a:t>
            </a:r>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ՍՈՎՈՐԱԾՍ.</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E81FDF-7D31-4EF9-B107-324556DC92E4}"/>
              </a:ext>
            </a:extLst>
          </p:cNvPr>
          <p:cNvSpPr txBox="1"/>
          <p:nvPr/>
        </p:nvSpPr>
        <p:spPr>
          <a:xfrm>
            <a:off x="7400042" y="3183449"/>
            <a:ext cx="4630594" cy="369332"/>
          </a:xfrm>
          <a:prstGeom prst="rect">
            <a:avLst/>
          </a:prstGeom>
          <a:solidFill>
            <a:schemeClr val="tx1"/>
          </a:solidFill>
        </p:spPr>
        <p:txBody>
          <a:bodyPr wrap="square">
            <a:spAutoFit/>
          </a:bodyPr>
          <a:lstStyle/>
          <a:p>
            <a:pPr marL="631825"/>
            <a:r>
              <a:rPr lang="hy-AM" sz="1800" b="1" i="0" u="none" strike="noStrike" baseline="0" dirty="0">
                <a:solidFill>
                  <a:schemeClr val="accent1">
                    <a:lumMod val="50000"/>
                  </a:schemeClr>
                </a:solidFill>
                <a:latin typeface="Arial" panose="020B0604020202020204" pitchFamily="34" charset="0"/>
                <a:cs typeface="Arial" panose="020B0604020202020204" pitchFamily="34" charset="0"/>
              </a:rPr>
              <a:t>ՀԱՐՑԵՐ, ՈՐ ԴԵՌ ՈՒՆԵՄ</a:t>
            </a: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22EE605-72C6-40DC-ABA6-00E352E63F43}"/>
              </a:ext>
            </a:extLst>
          </p:cNvPr>
          <p:cNvSpPr txBox="1"/>
          <p:nvPr/>
        </p:nvSpPr>
        <p:spPr>
          <a:xfrm>
            <a:off x="689364" y="2598003"/>
            <a:ext cx="2104276" cy="1015663"/>
          </a:xfrm>
          <a:prstGeom prst="rect">
            <a:avLst/>
          </a:prstGeom>
          <a:noFill/>
        </p:spPr>
        <p:txBody>
          <a:bodyPr wrap="square">
            <a:spAutoFit/>
          </a:bodyPr>
          <a:lstStyle/>
          <a:p>
            <a:pPr marL="342900" indent="-342900">
              <a:buFont typeface="Wingdings" panose="05000000000000000000" pitchFamily="2" charset="2"/>
              <a:buChar char="§"/>
            </a:pPr>
            <a:r>
              <a:rPr lang="hy-AM" sz="2000" dirty="0">
                <a:solidFill>
                  <a:schemeClr val="tx2">
                    <a:lumMod val="50000"/>
                  </a:schemeClr>
                </a:solidFill>
                <a:latin typeface="Arial" panose="020B0604020202020204" pitchFamily="34" charset="0"/>
                <a:cs typeface="Arial" panose="020B0604020202020204" pitchFamily="34" charset="0"/>
              </a:rPr>
              <a:t>Ի՞նչն էր նոր</a:t>
            </a:r>
          </a:p>
          <a:p>
            <a:pPr marL="342900" indent="-342900">
              <a:buFont typeface="Wingdings" panose="05000000000000000000" pitchFamily="2" charset="2"/>
              <a:buChar char="§"/>
            </a:pPr>
            <a:r>
              <a:rPr lang="hy-AM" sz="2000" dirty="0">
                <a:solidFill>
                  <a:schemeClr val="tx2">
                    <a:lumMod val="50000"/>
                  </a:schemeClr>
                </a:solidFill>
                <a:latin typeface="Arial" panose="020B0604020202020204" pitchFamily="34" charset="0"/>
                <a:cs typeface="Arial" panose="020B0604020202020204" pitchFamily="34" charset="0"/>
              </a:rPr>
              <a:t>Հետաքրքի</a:t>
            </a:r>
            <a:r>
              <a:rPr lang="en-US" sz="2000" dirty="0">
                <a:solidFill>
                  <a:schemeClr val="tx2">
                    <a:lumMod val="50000"/>
                  </a:schemeClr>
                </a:solidFill>
                <a:latin typeface="Arial" panose="020B0604020202020204" pitchFamily="34" charset="0"/>
                <a:cs typeface="Arial" panose="020B0604020202020204" pitchFamily="34" charset="0"/>
              </a:rPr>
              <a:t>ր</a:t>
            </a:r>
          </a:p>
          <a:p>
            <a:pPr marL="342900" indent="-342900">
              <a:buFont typeface="Wingdings" panose="05000000000000000000" pitchFamily="2" charset="2"/>
              <a:buChar char="§"/>
            </a:pPr>
            <a:r>
              <a:rPr lang="hy-AM" sz="2000" dirty="0">
                <a:solidFill>
                  <a:schemeClr val="tx2">
                    <a:lumMod val="50000"/>
                  </a:schemeClr>
                </a:solidFill>
                <a:latin typeface="Arial" panose="020B0604020202020204" pitchFamily="34" charset="0"/>
                <a:cs typeface="Arial" panose="020B0604020202020204" pitchFamily="34" charset="0"/>
              </a:rPr>
              <a:t>Զարմանալի</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1A8C155-5190-4233-86E5-F31E07148421}"/>
              </a:ext>
            </a:extLst>
          </p:cNvPr>
          <p:cNvSpPr txBox="1"/>
          <p:nvPr/>
        </p:nvSpPr>
        <p:spPr>
          <a:xfrm>
            <a:off x="4501214" y="3248398"/>
            <a:ext cx="2798663" cy="1938992"/>
          </a:xfrm>
          <a:prstGeom prst="rect">
            <a:avLst/>
          </a:prstGeom>
          <a:noFill/>
        </p:spPr>
        <p:txBody>
          <a:bodyPr wrap="square">
            <a:spAutoFit/>
          </a:bodyPr>
          <a:lstStyle/>
          <a:p>
            <a:pPr marL="342900" indent="-342900" algn="l">
              <a:buFont typeface="Wingdings" panose="05000000000000000000" pitchFamily="2" charset="2"/>
              <a:buChar char="§"/>
            </a:pPr>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Ի՞նչ ձևերով</a:t>
            </a:r>
            <a:endParaRPr lang="en-US" sz="2000" b="0" i="0" u="none" strike="noStrike" baseline="0" dirty="0">
              <a:solidFill>
                <a:schemeClr val="tx2">
                  <a:lumMod val="50000"/>
                </a:schemeClr>
              </a:solidFill>
              <a:latin typeface="Arial" panose="020B0604020202020204" pitchFamily="34" charset="0"/>
              <a:cs typeface="Arial" panose="020B0604020202020204" pitchFamily="34" charset="0"/>
            </a:endParaRPr>
          </a:p>
          <a:p>
            <a:pPr algn="l"/>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կարող</a:t>
            </a:r>
            <a:r>
              <a:rPr lang="en-US" sz="2000" b="0" i="0" u="none" strike="noStrike" baseline="0" dirty="0">
                <a:solidFill>
                  <a:schemeClr val="tx2">
                    <a:lumMod val="50000"/>
                  </a:schemeClr>
                </a:solidFill>
                <a:latin typeface="Arial" panose="020B0604020202020204" pitchFamily="34" charset="0"/>
                <a:cs typeface="Arial" panose="020B0604020202020204" pitchFamily="34" charset="0"/>
              </a:rPr>
              <a:t> </a:t>
            </a:r>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եմ</a:t>
            </a:r>
            <a:r>
              <a:rPr lang="en-US" sz="2000" dirty="0">
                <a:solidFill>
                  <a:schemeClr val="tx2">
                    <a:lumMod val="50000"/>
                  </a:schemeClr>
                </a:solidFill>
                <a:latin typeface="Arial" panose="020B0604020202020204" pitchFamily="34" charset="0"/>
                <a:cs typeface="Arial" panose="020B0604020202020204" pitchFamily="34" charset="0"/>
              </a:rPr>
              <a:t> </a:t>
            </a:r>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փոխել աշխատաոճս</a:t>
            </a:r>
          </a:p>
          <a:p>
            <a:pPr algn="l"/>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առաջիկա մի քանի</a:t>
            </a:r>
          </a:p>
          <a:p>
            <a:pPr algn="l"/>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շաբաթների կամ մեկ</a:t>
            </a:r>
          </a:p>
          <a:p>
            <a:pPr algn="l"/>
            <a:r>
              <a:rPr lang="hy-AM" sz="2000" b="0" i="0" u="none" strike="noStrike" baseline="0" dirty="0">
                <a:solidFill>
                  <a:schemeClr val="tx2">
                    <a:lumMod val="50000"/>
                  </a:schemeClr>
                </a:solidFill>
                <a:latin typeface="Arial" panose="020B0604020202020204" pitchFamily="34" charset="0"/>
                <a:cs typeface="Arial" panose="020B0604020202020204" pitchFamily="34" charset="0"/>
              </a:rPr>
              <a:t>տարվա ընթացքում</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F50C56B-69FA-4B28-A6E2-BF25142228D7}"/>
              </a:ext>
            </a:extLst>
          </p:cNvPr>
          <p:cNvSpPr txBox="1"/>
          <p:nvPr/>
        </p:nvSpPr>
        <p:spPr>
          <a:xfrm>
            <a:off x="8415046" y="4655840"/>
            <a:ext cx="2475345" cy="1015663"/>
          </a:xfrm>
          <a:prstGeom prst="rect">
            <a:avLst/>
          </a:prstGeom>
          <a:noFill/>
        </p:spPr>
        <p:txBody>
          <a:bodyPr wrap="square">
            <a:spAutoFit/>
          </a:bodyPr>
          <a:lstStyle/>
          <a:p>
            <a:pPr marL="342900" indent="-342900">
              <a:buFont typeface="Wingdings" panose="05000000000000000000" pitchFamily="2" charset="2"/>
              <a:buChar char="§"/>
            </a:pPr>
            <a:r>
              <a:rPr lang="hy-AM" sz="2000" dirty="0">
                <a:solidFill>
                  <a:schemeClr val="tx2">
                    <a:lumMod val="50000"/>
                  </a:schemeClr>
                </a:solidFill>
                <a:latin typeface="Arial" panose="020B0604020202020204" pitchFamily="34" charset="0"/>
                <a:cs typeface="Arial" panose="020B0604020202020204" pitchFamily="34" charset="0"/>
              </a:rPr>
              <a:t>Ինչի՞ մասին եմ</a:t>
            </a:r>
          </a:p>
          <a:p>
            <a:r>
              <a:rPr lang="hy-AM" sz="2000" dirty="0">
                <a:solidFill>
                  <a:schemeClr val="tx2">
                    <a:lumMod val="50000"/>
                  </a:schemeClr>
                </a:solidFill>
                <a:latin typeface="Arial" panose="020B0604020202020204" pitchFamily="34" charset="0"/>
                <a:cs typeface="Arial" panose="020B0604020202020204" pitchFamily="34" charset="0"/>
              </a:rPr>
              <a:t>ուզում ավելին</a:t>
            </a:r>
          </a:p>
          <a:p>
            <a:r>
              <a:rPr lang="hy-AM" sz="2000" dirty="0">
                <a:solidFill>
                  <a:schemeClr val="tx2">
                    <a:lumMod val="50000"/>
                  </a:schemeClr>
                </a:solidFill>
                <a:latin typeface="Arial" panose="020B0604020202020204" pitchFamily="34" charset="0"/>
                <a:cs typeface="Arial" panose="020B0604020202020204" pitchFamily="34" charset="0"/>
              </a:rPr>
              <a:t>իմանալ</a:t>
            </a:r>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88DC2DB-4099-49DF-8F6E-ABA608980452}"/>
              </a:ext>
            </a:extLst>
          </p:cNvPr>
          <p:cNvSpPr txBox="1"/>
          <p:nvPr/>
        </p:nvSpPr>
        <p:spPr>
          <a:xfrm>
            <a:off x="68549" y="-37235"/>
            <a:ext cx="12113444" cy="6740307"/>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200000"/>
              </a:lnSpc>
            </a:pPr>
            <a:endParaRPr lang="hy-AM" dirty="0">
              <a:latin typeface="Arial" panose="020B0604020202020204" pitchFamily="34" charset="0"/>
              <a:cs typeface="Arial" panose="020B0604020202020204" pitchFamily="34" charset="0"/>
            </a:endParaRPr>
          </a:p>
          <a:p>
            <a:pPr algn="ctr">
              <a:lnSpc>
                <a:spcPct val="200000"/>
              </a:lnSpc>
            </a:pPr>
            <a:endParaRPr lang="hy-AM" dirty="0">
              <a:latin typeface="Arial" panose="020B0604020202020204" pitchFamily="34" charset="0"/>
              <a:cs typeface="Arial" panose="020B0604020202020204" pitchFamily="34" charset="0"/>
            </a:endParaRPr>
          </a:p>
          <a:p>
            <a:pPr algn="ctr">
              <a:lnSpc>
                <a:spcPct val="200000"/>
              </a:lnSpc>
            </a:pPr>
            <a:r>
              <a:rPr lang="hy-AM" dirty="0">
                <a:latin typeface="Arial" panose="020B0604020202020204" pitchFamily="34" charset="0"/>
                <a:cs typeface="Arial" panose="020B0604020202020204" pitchFamily="34" charset="0"/>
              </a:rPr>
              <a:t>Ընկալման փոփոխություն. ուսուցիչների իրավունքների և հնարավորությունների ընդլայնում  թեմայով վերապատրաստման դասընթացի</a:t>
            </a:r>
          </a:p>
          <a:p>
            <a:pPr algn="ctr">
              <a:lnSpc>
                <a:spcPct val="200000"/>
              </a:lnSpc>
            </a:pPr>
            <a:r>
              <a:rPr lang="hy-AM" sz="5400" b="1" dirty="0">
                <a:solidFill>
                  <a:schemeClr val="bg1"/>
                </a:solidFill>
                <a:latin typeface="Arial" panose="020B0604020202020204" pitchFamily="34" charset="0"/>
                <a:cs typeface="Arial" panose="020B0604020202020204" pitchFamily="34" charset="0"/>
              </a:rPr>
              <a:t>Վերջնաթեստ</a:t>
            </a:r>
            <a:endParaRPr lang="hy-AM" sz="6000" b="1" dirty="0">
              <a:solidFill>
                <a:schemeClr val="bg1"/>
              </a:solidFill>
              <a:latin typeface="Arial" panose="020B0604020202020204" pitchFamily="34" charset="0"/>
              <a:cs typeface="Arial" panose="020B0604020202020204" pitchFamily="34" charset="0"/>
            </a:endParaRPr>
          </a:p>
          <a:p>
            <a:endParaRPr lang="hy-AM" sz="6000" b="1" dirty="0">
              <a:solidFill>
                <a:schemeClr val="bg1"/>
              </a:solidFill>
              <a:latin typeface="Arial" panose="020B0604020202020204" pitchFamily="34" charset="0"/>
              <a:cs typeface="Arial" panose="020B0604020202020204" pitchFamily="34" charset="0"/>
            </a:endParaRPr>
          </a:p>
          <a:p>
            <a:endParaRPr lang="hy-AM" sz="6000" b="1" dirty="0">
              <a:solidFill>
                <a:schemeClr val="bg1"/>
              </a:solidFill>
              <a:latin typeface="Arial" panose="020B0604020202020204" pitchFamily="34" charset="0"/>
              <a:cs typeface="Arial" panose="020B0604020202020204" pitchFamily="34" charset="0"/>
            </a:endParaRPr>
          </a:p>
          <a:p>
            <a:endParaRPr lang="hy-AM"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9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3060378" y="2649531"/>
            <a:ext cx="6394707" cy="1686801"/>
          </a:xfrm>
          <a:solidFill>
            <a:schemeClr val="tx1"/>
          </a:solidFill>
        </p:spPr>
        <p:txBody>
          <a:bodyPr>
            <a:normAutofit/>
          </a:bodyPr>
          <a:lstStyle/>
          <a:p>
            <a:r>
              <a:rPr lang="en-US" i="1" dirty="0" err="1">
                <a:solidFill>
                  <a:schemeClr val="accent1">
                    <a:lumMod val="50000"/>
                  </a:schemeClr>
                </a:solidFill>
                <a:latin typeface="Arial" panose="020B0604020202020204" pitchFamily="34" charset="0"/>
                <a:cs typeface="Arial" panose="020B0604020202020204" pitchFamily="34" charset="0"/>
              </a:rPr>
              <a:t>Շնորհակալություն</a:t>
            </a:r>
            <a:endParaRPr lang="en-US" i="1" dirty="0">
              <a:solidFill>
                <a:schemeClr val="accent1">
                  <a:lumMod val="50000"/>
                </a:schemeClr>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44648FE-3206-4373-A402-55C17D9367B0}"/>
              </a:ext>
            </a:extLst>
          </p:cNvPr>
          <p:cNvGrpSpPr/>
          <p:nvPr/>
        </p:nvGrpSpPr>
        <p:grpSpPr>
          <a:xfrm>
            <a:off x="612742" y="897029"/>
            <a:ext cx="9065250" cy="1686800"/>
            <a:chOff x="2187019" y="206509"/>
            <a:chExt cx="9681035" cy="1633444"/>
          </a:xfrm>
          <a:solidFill>
            <a:schemeClr val="tx1"/>
          </a:solidFill>
        </p:grpSpPr>
        <p:pic>
          <p:nvPicPr>
            <p:cNvPr id="4" name="Picture 2" descr="C:\Users\User\Desktop\Unicef slides\a5.emf">
              <a:extLst>
                <a:ext uri="{FF2B5EF4-FFF2-40B4-BE49-F238E27FC236}">
                  <a16:creationId xmlns:a16="http://schemas.microsoft.com/office/drawing/2014/main" id="{79375BD3-81A2-4BBE-BF02-4524743607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89" b="30101"/>
            <a:stretch/>
          </p:blipFill>
          <p:spPr bwMode="auto">
            <a:xfrm>
              <a:off x="2187019" y="222395"/>
              <a:ext cx="9681035" cy="1316847"/>
            </a:xfrm>
            <a:prstGeom prst="rect">
              <a:avLst/>
            </a:prstGeom>
            <a:grpFill/>
            <a:ln>
              <a:solidFill>
                <a:schemeClr val="tx1"/>
              </a:solidFill>
            </a:ln>
          </p:spPr>
        </p:pic>
        <p:sp>
          <p:nvSpPr>
            <p:cNvPr id="5" name="Rectangle 4">
              <a:extLst>
                <a:ext uri="{FF2B5EF4-FFF2-40B4-BE49-F238E27FC236}">
                  <a16:creationId xmlns:a16="http://schemas.microsoft.com/office/drawing/2014/main" id="{BA5ED1AF-5E20-4801-8277-CC5A8C9E313E}"/>
                </a:ext>
              </a:extLst>
            </p:cNvPr>
            <p:cNvSpPr/>
            <p:nvPr/>
          </p:nvSpPr>
          <p:spPr>
            <a:xfrm>
              <a:off x="3355942" y="218543"/>
              <a:ext cx="5863472" cy="162141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037FCE-7207-40EF-AECE-20E75CC64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454" y="206509"/>
              <a:ext cx="1959898" cy="1332731"/>
            </a:xfrm>
            <a:prstGeom prst="rect">
              <a:avLst/>
            </a:prstGeom>
            <a:grpFill/>
            <a:ln>
              <a:solidFill>
                <a:schemeClr val="tx1"/>
              </a:solidFill>
            </a:ln>
          </p:spPr>
        </p:pic>
        <p:pic>
          <p:nvPicPr>
            <p:cNvPr id="7" name="Picture 6">
              <a:extLst>
                <a:ext uri="{FF2B5EF4-FFF2-40B4-BE49-F238E27FC236}">
                  <a16:creationId xmlns:a16="http://schemas.microsoft.com/office/drawing/2014/main" id="{6797E45E-8184-4348-BB48-DACC70859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294" y="267404"/>
              <a:ext cx="1444195" cy="931029"/>
            </a:xfrm>
            <a:prstGeom prst="rect">
              <a:avLst/>
            </a:prstGeom>
            <a:grpFill/>
            <a:ln>
              <a:solidFill>
                <a:schemeClr val="tx1"/>
              </a:solidFill>
            </a:ln>
          </p:spPr>
        </p:pic>
      </p:grpSp>
    </p:spTree>
    <p:extLst>
      <p:ext uri="{BB962C8B-B14F-4D97-AF65-F5344CB8AC3E}">
        <p14:creationId xmlns:p14="http://schemas.microsoft.com/office/powerpoint/2010/main" val="233667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02348" y="1076565"/>
            <a:ext cx="4524866" cy="610863"/>
          </a:xfrm>
        </p:spPr>
        <p:txBody>
          <a:bodyPr>
            <a:noAutofit/>
          </a:bodyPr>
          <a:lstStyle/>
          <a:p>
            <a:pPr>
              <a:lnSpc>
                <a:spcPct val="130000"/>
              </a:lnSpc>
            </a:pPr>
            <a:r>
              <a:rPr lang="hy-AM" sz="2800" dirty="0">
                <a:solidFill>
                  <a:schemeClr val="accent1">
                    <a:lumMod val="50000"/>
                  </a:schemeClr>
                </a:solidFill>
                <a:latin typeface="Arial" panose="020B0604020202020204" pitchFamily="34" charset="0"/>
                <a:cs typeface="Arial" panose="020B0604020202020204" pitchFamily="34" charset="0"/>
              </a:rPr>
              <a:t>ՆԵՐԱՌԱԿԱՆ ԿՐԹՈՒԹՅՈՒՆ </a:t>
            </a:r>
            <a:endParaRPr 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580285" y="6208393"/>
            <a:ext cx="523240" cy="247651"/>
          </a:xfrm>
        </p:spPr>
        <p:txBody>
          <a:bodyPr/>
          <a:lstStyle/>
          <a:p>
            <a:pPr algn="l"/>
            <a:fld id="{294A09A9-5501-47C1-A89A-A340965A2BE2}" type="slidenum">
              <a:rPr lang="en-US" sz="1200" b="1" smtClean="0"/>
              <a:pPr algn="l"/>
              <a:t>5</a:t>
            </a:fld>
            <a:endParaRPr lang="en-US" sz="1200" b="1" dirty="0"/>
          </a:p>
        </p:txBody>
      </p:sp>
      <p:pic>
        <p:nvPicPr>
          <p:cNvPr id="4" name="Picture 3">
            <a:extLst>
              <a:ext uri="{FF2B5EF4-FFF2-40B4-BE49-F238E27FC236}">
                <a16:creationId xmlns:a16="http://schemas.microsoft.com/office/drawing/2014/main" id="{49F56877-248E-4F95-A21E-B3C46185F3DF}"/>
              </a:ext>
            </a:extLst>
          </p:cNvPr>
          <p:cNvPicPr>
            <a:picLocks noChangeAspect="1"/>
          </p:cNvPicPr>
          <p:nvPr/>
        </p:nvPicPr>
        <p:blipFill rotWithShape="1">
          <a:blip r:embed="rId2"/>
          <a:srcRect l="2231" t="242" r="4810" b="242"/>
          <a:stretch/>
        </p:blipFill>
        <p:spPr>
          <a:xfrm>
            <a:off x="4863156" y="0"/>
            <a:ext cx="7328844" cy="6858000"/>
          </a:xfrm>
          <a:prstGeom prst="rect">
            <a:avLst/>
          </a:prstGeom>
        </p:spPr>
      </p:pic>
      <p:sp>
        <p:nvSpPr>
          <p:cNvPr id="8" name="TextBox 7">
            <a:extLst>
              <a:ext uri="{FF2B5EF4-FFF2-40B4-BE49-F238E27FC236}">
                <a16:creationId xmlns:a16="http://schemas.microsoft.com/office/drawing/2014/main" id="{C941BE9A-0C49-48A8-ACFD-00BB4E17D9BD}"/>
              </a:ext>
            </a:extLst>
          </p:cNvPr>
          <p:cNvSpPr txBox="1"/>
          <p:nvPr/>
        </p:nvSpPr>
        <p:spPr>
          <a:xfrm>
            <a:off x="857839" y="2385734"/>
            <a:ext cx="4613884" cy="1420774"/>
          </a:xfrm>
          <a:prstGeom prst="rect">
            <a:avLst/>
          </a:prstGeom>
          <a:noFill/>
        </p:spPr>
        <p:txBody>
          <a:bodyPr wrap="square">
            <a:spAutoFit/>
          </a:bodyPr>
          <a:lstStyle/>
          <a:p>
            <a:pPr>
              <a:lnSpc>
                <a:spcPct val="150000"/>
              </a:lnSpc>
            </a:pPr>
            <a:r>
              <a:rPr lang="hy-AM" sz="2000" dirty="0">
                <a:solidFill>
                  <a:schemeClr val="accent1">
                    <a:lumMod val="50000"/>
                  </a:schemeClr>
                </a:solidFill>
                <a:latin typeface="Arial" panose="020B0604020202020204" pitchFamily="34" charset="0"/>
                <a:cs typeface="Arial" panose="020B0604020202020204" pitchFamily="34" charset="0"/>
              </a:rPr>
              <a:t>Բազմազանության արժևորում</a:t>
            </a:r>
            <a:br>
              <a:rPr lang="hy-AM" sz="2000" dirty="0">
                <a:solidFill>
                  <a:schemeClr val="accent1">
                    <a:lumMod val="50000"/>
                  </a:schemeClr>
                </a:solidFill>
                <a:latin typeface="Arial" panose="020B0604020202020204" pitchFamily="34" charset="0"/>
                <a:cs typeface="Arial" panose="020B0604020202020204" pitchFamily="34" charset="0"/>
              </a:rPr>
            </a:br>
            <a:r>
              <a:rPr lang="hy-AM" sz="2000" dirty="0">
                <a:solidFill>
                  <a:schemeClr val="accent1">
                    <a:lumMod val="50000"/>
                  </a:schemeClr>
                </a:solidFill>
                <a:latin typeface="Arial" panose="020B0604020202020204" pitchFamily="34" charset="0"/>
                <a:cs typeface="Arial" panose="020B0604020202020204" pitchFamily="34" charset="0"/>
              </a:rPr>
              <a:t>ընկալումների փոփոխություն ուսուցիչների հզորացում</a:t>
            </a:r>
            <a:endParaRPr lang="en-US" sz="2000" dirty="0"/>
          </a:p>
        </p:txBody>
      </p:sp>
      <p:grpSp>
        <p:nvGrpSpPr>
          <p:cNvPr id="20" name="Group 19">
            <a:extLst>
              <a:ext uri="{FF2B5EF4-FFF2-40B4-BE49-F238E27FC236}">
                <a16:creationId xmlns:a16="http://schemas.microsoft.com/office/drawing/2014/main" id="{A5A0CF64-1334-4787-9AA0-85ADB0AD40E6}"/>
              </a:ext>
            </a:extLst>
          </p:cNvPr>
          <p:cNvGrpSpPr/>
          <p:nvPr/>
        </p:nvGrpSpPr>
        <p:grpSpPr>
          <a:xfrm>
            <a:off x="-40009" y="0"/>
            <a:ext cx="12341339" cy="7022097"/>
            <a:chOff x="109330" y="164097"/>
            <a:chExt cx="12192000" cy="6858000"/>
          </a:xfrm>
          <a:solidFill>
            <a:schemeClr val="tx1"/>
          </a:solidFill>
        </p:grpSpPr>
        <p:sp>
          <p:nvSpPr>
            <p:cNvPr id="21" name="Rectangle 20">
              <a:extLst>
                <a:ext uri="{FF2B5EF4-FFF2-40B4-BE49-F238E27FC236}">
                  <a16:creationId xmlns:a16="http://schemas.microsoft.com/office/drawing/2014/main" id="{F20AA0CA-0C54-40AB-97C7-9F61EEA68E3D}"/>
                </a:ext>
              </a:extLst>
            </p:cNvPr>
            <p:cNvSpPr/>
            <p:nvPr/>
          </p:nvSpPr>
          <p:spPr>
            <a:xfrm>
              <a:off x="109330" y="164097"/>
              <a:ext cx="12192000" cy="685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43368CC-C83D-4390-8D2F-B2B6960C2514}"/>
                </a:ext>
              </a:extLst>
            </p:cNvPr>
            <p:cNvGrpSpPr/>
            <p:nvPr/>
          </p:nvGrpSpPr>
          <p:grpSpPr>
            <a:xfrm>
              <a:off x="148855" y="1113603"/>
              <a:ext cx="12041573" cy="5748231"/>
              <a:chOff x="148855" y="1113603"/>
              <a:chExt cx="12041573" cy="5748231"/>
            </a:xfrm>
            <a:grpFill/>
          </p:grpSpPr>
          <p:sp>
            <p:nvSpPr>
              <p:cNvPr id="23" name="TextBox 22">
                <a:extLst>
                  <a:ext uri="{FF2B5EF4-FFF2-40B4-BE49-F238E27FC236}">
                    <a16:creationId xmlns:a16="http://schemas.microsoft.com/office/drawing/2014/main" id="{F96D7BB2-246E-40A6-8CF8-09007DDA0D7F}"/>
                  </a:ext>
                </a:extLst>
              </p:cNvPr>
              <p:cNvSpPr txBox="1"/>
              <p:nvPr/>
            </p:nvSpPr>
            <p:spPr>
              <a:xfrm>
                <a:off x="148855" y="1383411"/>
                <a:ext cx="6832861" cy="5478423"/>
              </a:xfrm>
              <a:prstGeom prst="rect">
                <a:avLst/>
              </a:prstGeom>
              <a:grpFill/>
            </p:spPr>
            <p:txBody>
              <a:bodyPr wrap="square">
                <a:spAutoFit/>
              </a:bodyPr>
              <a:lstStyle/>
              <a:p>
                <a:pPr marL="625475" indent="-342900"/>
                <a:r>
                  <a:rPr lang="hy-AM" sz="2000" b="1"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Վարժություն «Ես եմ»</a:t>
                </a:r>
                <a:endParaRPr lang="en-US" sz="2000" dirty="0">
                  <a:solidFill>
                    <a:schemeClr val="bg1"/>
                  </a:solidFill>
                  <a:effectLst/>
                  <a:latin typeface="Calibri" panose="020F0502020204030204" pitchFamily="34" charset="0"/>
                  <a:ea typeface="Calibri" panose="020F0502020204030204" pitchFamily="34" charset="0"/>
                </a:endParaRPr>
              </a:p>
              <a:p>
                <a:pPr marL="625475" indent="-342900"/>
                <a:r>
                  <a:rPr lang="hy-AM" sz="2000" b="1"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 </a:t>
                </a:r>
                <a:endParaRPr lang="en-US" sz="2000" dirty="0">
                  <a:solidFill>
                    <a:schemeClr val="bg1"/>
                  </a:solidFill>
                  <a:effectLst/>
                  <a:latin typeface="Calibri" panose="020F0502020204030204" pitchFamily="34" charset="0"/>
                  <a:ea typeface="Calibri" panose="020F0502020204030204" pitchFamily="34" charset="0"/>
                </a:endParaRPr>
              </a:p>
              <a:p>
                <a:pPr marL="625475" indent="-342900"/>
                <a:r>
                  <a:rPr lang="hy-AM" sz="2000" b="1"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 </a:t>
                </a:r>
                <a:endParaRPr lang="en-US" sz="2000" dirty="0">
                  <a:solidFill>
                    <a:schemeClr val="bg1"/>
                  </a:solidFill>
                  <a:effectLst/>
                  <a:latin typeface="Calibri" panose="020F0502020204030204" pitchFamily="34" charset="0"/>
                  <a:ea typeface="Calibri" panose="020F0502020204030204" pitchFamily="34" charset="0"/>
                </a:endParaRPr>
              </a:p>
              <a:p>
                <a:pPr marL="625475" lvl="0" indent="-342900">
                  <a:buFont typeface="GHEA Grapalat" panose="02000506050000020003" pitchFamily="50" charset="0"/>
                  <a:buChar char="-"/>
                  <a:tabLst>
                    <a:tab pos="1530350" algn="l"/>
                  </a:tabLst>
                </a:pPr>
                <a:r>
                  <a:rPr lang="hy-AM" sz="2000"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Աչքերի փոխարեն նկարեք այն, ինչ սիրում եք տեսնել։</a:t>
                </a:r>
                <a:endParaRPr lang="en-US" sz="2000"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a:p>
                <a:pPr marL="625475" lvl="0" indent="-342900">
                  <a:spcBef>
                    <a:spcPts val="1200"/>
                  </a:spcBef>
                  <a:buFont typeface="GHEA Grapalat" panose="02000506050000020003" pitchFamily="50" charset="0"/>
                  <a:buChar char="-"/>
                  <a:tabLst>
                    <a:tab pos="1530350" algn="l"/>
                  </a:tabLst>
                </a:pPr>
                <a:r>
                  <a:rPr lang="hy-AM" sz="2000"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Ականջների փոխարեն նկարեք այն, ինչ սիրում եք լսել։</a:t>
                </a:r>
                <a:endParaRPr lang="en-US" sz="2000"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a:p>
                <a:pPr marL="625475" lvl="0" indent="-342900">
                  <a:spcBef>
                    <a:spcPts val="1200"/>
                  </a:spcBef>
                  <a:buFont typeface="GHEA Grapalat" panose="02000506050000020003" pitchFamily="50" charset="0"/>
                  <a:buChar char="-"/>
                  <a:tabLst>
                    <a:tab pos="1530350" algn="l"/>
                  </a:tabLst>
                </a:pPr>
                <a:r>
                  <a:rPr lang="hy-AM" sz="2000"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Քթի փոխարեն նկարեք այն, ինչից սիրում եք հոտ քաշել։</a:t>
                </a:r>
                <a:endParaRPr lang="en-US" sz="2000"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a:p>
                <a:pPr marL="625475" lvl="0" indent="-342900">
                  <a:spcBef>
                    <a:spcPts val="1200"/>
                  </a:spcBef>
                  <a:buFont typeface="GHEA Grapalat" panose="02000506050000020003" pitchFamily="50" charset="0"/>
                  <a:buChar char="-"/>
                  <a:tabLst>
                    <a:tab pos="1530350" algn="l"/>
                  </a:tabLst>
                </a:pPr>
                <a:r>
                  <a:rPr lang="hy-AM" sz="2000"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Բերանի փոխարեն գրեք բառեր, որոնք հաճախ եք օգտագործում։</a:t>
                </a:r>
                <a:endParaRPr lang="en-US" sz="2000"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a:p>
                <a:pPr marL="625475" lvl="0" indent="-342900">
                  <a:spcBef>
                    <a:spcPts val="1200"/>
                  </a:spcBef>
                  <a:buFont typeface="GHEA Grapalat" panose="02000506050000020003" pitchFamily="50" charset="0"/>
                  <a:buChar char="-"/>
                  <a:tabLst>
                    <a:tab pos="1530350" algn="l"/>
                  </a:tabLst>
                </a:pPr>
                <a:r>
                  <a:rPr lang="hy-AM" sz="2000"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Մազերի փոխարեն նկարեք այն եղանակը, որն ավելի շատ եք հավանում։</a:t>
                </a:r>
                <a:endParaRPr lang="en-US" sz="2000"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a:p>
                <a:pPr marL="625475" lvl="0" indent="-342900">
                  <a:spcBef>
                    <a:spcPts val="1200"/>
                  </a:spcBef>
                  <a:buFont typeface="GHEA Grapalat" panose="02000506050000020003" pitchFamily="50" charset="0"/>
                  <a:buChar char="-"/>
                  <a:tabLst>
                    <a:tab pos="1530350" algn="l"/>
                  </a:tabLst>
                </a:pPr>
                <a:r>
                  <a:rPr lang="hy-AM" sz="2000" dirty="0">
                    <a:solidFill>
                      <a:schemeClr val="bg1"/>
                    </a:solidFill>
                    <a:effectLst/>
                    <a:highlight>
                      <a:srgbClr val="FFFFFF"/>
                    </a:highlight>
                    <a:latin typeface="GHEA Grapalat" panose="02000506050000020003" pitchFamily="50" charset="0"/>
                    <a:ea typeface="Tahoma" panose="020B0604030504040204" pitchFamily="34" charset="0"/>
                    <a:cs typeface="Tahoma" panose="020B0604030504040204" pitchFamily="34" charset="0"/>
                  </a:rPr>
                  <a:t>Սրտի փոխարեն նկարեք սիրելի իր, անձ, կամ երևույթ։</a:t>
                </a:r>
                <a:endParaRPr lang="en-US" sz="2000"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id="{3AD08227-A65D-47D3-9668-9B76DFA5AED1}"/>
                  </a:ext>
                </a:extLst>
              </p:cNvPr>
              <p:cNvPicPr>
                <a:picLocks noChangeAspect="1"/>
              </p:cNvPicPr>
              <p:nvPr/>
            </p:nvPicPr>
            <p:blipFill rotWithShape="1">
              <a:blip r:embed="rId3"/>
              <a:srcRect t="2239" b="4291"/>
              <a:stretch/>
            </p:blipFill>
            <p:spPr bwMode="auto">
              <a:xfrm>
                <a:off x="6834433" y="1113603"/>
                <a:ext cx="5355995" cy="5610117"/>
              </a:xfrm>
              <a:prstGeom prst="rect">
                <a:avLst/>
              </a:prstGeom>
              <a:grp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676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90F1DA4C-7F9C-4D70-AD7A-84A83D0DC3A6}"/>
              </a:ext>
            </a:extLst>
          </p:cNvPr>
          <p:cNvSpPr>
            <a:spLocks noGrp="1"/>
          </p:cNvSpPr>
          <p:nvPr>
            <p:ph type="sldNum" sz="quarter" idx="23"/>
          </p:nvPr>
        </p:nvSpPr>
        <p:spPr>
          <a:xfrm>
            <a:off x="877282" y="6390247"/>
            <a:ext cx="523240" cy="247651"/>
          </a:xfrm>
        </p:spPr>
        <p:txBody>
          <a:bodyPr/>
          <a:lstStyle/>
          <a:p>
            <a:fld id="{294A09A9-5501-47C1-A89A-A340965A2BE2}" type="slidenum">
              <a:rPr lang="en-US" smtClean="0"/>
              <a:pPr/>
              <a:t>6</a:t>
            </a:fld>
            <a:endParaRPr lang="en-US" dirty="0">
              <a:latin typeface="+mn-lt"/>
            </a:endParaRPr>
          </a:p>
        </p:txBody>
      </p:sp>
      <p:sp>
        <p:nvSpPr>
          <p:cNvPr id="15" name="TextBox 14">
            <a:extLst>
              <a:ext uri="{FF2B5EF4-FFF2-40B4-BE49-F238E27FC236}">
                <a16:creationId xmlns:a16="http://schemas.microsoft.com/office/drawing/2014/main" id="{E8397FF4-F1C7-4D11-B824-58B5F3AC374E}"/>
              </a:ext>
            </a:extLst>
          </p:cNvPr>
          <p:cNvSpPr txBox="1"/>
          <p:nvPr/>
        </p:nvSpPr>
        <p:spPr>
          <a:xfrm>
            <a:off x="1553067" y="190344"/>
            <a:ext cx="6462074" cy="523220"/>
          </a:xfrm>
          <a:prstGeom prst="rect">
            <a:avLst/>
          </a:prstGeom>
          <a:noFill/>
        </p:spPr>
        <p:txBody>
          <a:bodyPr wrap="square">
            <a:spAutoFit/>
          </a:bodyPr>
          <a:lstStyle/>
          <a:p>
            <a:r>
              <a:rPr lang="hy" sz="2800" b="1" dirty="0">
                <a:solidFill>
                  <a:schemeClr val="accent1">
                    <a:lumMod val="50000"/>
                  </a:schemeClr>
                </a:solidFill>
                <a:latin typeface="Arial" panose="020B0604020202020204" pitchFamily="34" charset="0"/>
                <a:cs typeface="Arial" panose="020B0604020202020204" pitchFamily="34" charset="0"/>
              </a:rPr>
              <a:t>Հասկանալով ինքնությունը. Ես…</a:t>
            </a:r>
            <a:endParaRPr lang="en-US" sz="2800" dirty="0">
              <a:solidFill>
                <a:schemeClr val="accent1">
                  <a:lumMod val="50000"/>
                </a:schemeClr>
              </a:solidFill>
            </a:endParaRPr>
          </a:p>
        </p:txBody>
      </p:sp>
      <p:sp>
        <p:nvSpPr>
          <p:cNvPr id="16" name="TextBox 15">
            <a:extLst>
              <a:ext uri="{FF2B5EF4-FFF2-40B4-BE49-F238E27FC236}">
                <a16:creationId xmlns:a16="http://schemas.microsoft.com/office/drawing/2014/main" id="{35D8F20E-E8F9-425C-AA3B-2C3612012494}"/>
              </a:ext>
            </a:extLst>
          </p:cNvPr>
          <p:cNvSpPr txBox="1"/>
          <p:nvPr/>
        </p:nvSpPr>
        <p:spPr>
          <a:xfrm>
            <a:off x="178980" y="2060585"/>
            <a:ext cx="11236751" cy="4776757"/>
          </a:xfrm>
          <a:prstGeom prst="rect">
            <a:avLst/>
          </a:prstGeom>
          <a:solidFill>
            <a:schemeClr val="tx1"/>
          </a:solidFill>
          <a:ln>
            <a:solidFill>
              <a:schemeClr val="tx1"/>
            </a:solidFill>
          </a:ln>
        </p:spPr>
        <p:txBody>
          <a:bodyPr wrap="square">
            <a:spAutoFit/>
          </a:bodyPr>
          <a:lstStyle/>
          <a:p>
            <a:pPr>
              <a:lnSpc>
                <a:spcPct val="150000"/>
              </a:lnSpc>
              <a:spcAft>
                <a:spcPts val="800"/>
              </a:spcAft>
            </a:pPr>
            <a:r>
              <a:rPr lang="hy-AM" dirty="0">
                <a:effectLst/>
                <a:latin typeface="Arial" panose="020B0604020202020204" pitchFamily="34" charset="0"/>
                <a:ea typeface="Calibri" panose="020F0502020204030204" pitchFamily="34" charset="0"/>
                <a:cs typeface="Times New Roman" panose="02020603050405020304" pitchFamily="18" charset="0"/>
              </a:rPr>
              <a:t> </a:t>
            </a:r>
            <a:r>
              <a:rPr lang="hy-AM" b="1" dirty="0">
                <a:solidFill>
                  <a:srgbClr val="0070C0"/>
                </a:solidFill>
                <a:latin typeface="Arial" panose="020B0604020202020204" pitchFamily="34" charset="0"/>
                <a:cs typeface="Arial" panose="020B0604020202020204" pitchFamily="34" charset="0"/>
              </a:rPr>
              <a:t>Ինչպե՞ս նկարագրեցիք Ձեզ: Խնդրում ենք խմբավորել պատասխաններն ըստ՝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hy-AM" b="1" dirty="0">
                <a:solidFill>
                  <a:srgbClr val="0070C0"/>
                </a:solidFill>
                <a:latin typeface="Arial" panose="020B0604020202020204" pitchFamily="34" charset="0"/>
                <a:ea typeface="Calibri" panose="020F0502020204030204" pitchFamily="34" charset="0"/>
                <a:cs typeface="Times New Roman" panose="02020603050405020304" pitchFamily="18" charset="0"/>
              </a:rPr>
              <a:t>Ա․ </a:t>
            </a:r>
            <a:r>
              <a:rPr lang="en-US" b="1" dirty="0">
                <a:solidFill>
                  <a:srgbClr val="0070C0"/>
                </a:solidFill>
                <a:latin typeface="Arial" panose="020B0604020202020204" pitchFamily="34" charset="0"/>
                <a:ea typeface="Calibri" panose="020F0502020204030204" pitchFamily="34" charset="0"/>
                <a:cs typeface="Times New Roman" panose="02020603050405020304" pitchFamily="18" charset="0"/>
              </a:rPr>
              <a:t>ֆ</a:t>
            </a:r>
            <a:r>
              <a:rPr lang="hy-AM"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իզիկական հատկանիշների, բնակավայրի և այլն </a:t>
            </a:r>
            <a:r>
              <a:rPr lang="hy-AM"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(օրինակ՝ «Ես 25 տարեկան եմ», «Ես 1,76 մ հասակ ունեմ», «Ես ապրում եմ Ցյուրիխում», «Ես իգական սեռի ներկայացուցիչ եմ»),</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hy-AM" b="1" dirty="0">
                <a:solidFill>
                  <a:srgbClr val="007DDA"/>
                </a:solidFill>
                <a:effectLst/>
                <a:latin typeface="Arial" panose="020B0604020202020204" pitchFamily="34" charset="0"/>
                <a:ea typeface="Calibri" panose="020F0502020204030204" pitchFamily="34" charset="0"/>
                <a:cs typeface="Times New Roman" panose="02020603050405020304" pitchFamily="18" charset="0"/>
              </a:rPr>
              <a:t>Բ․ սոցիալական ինքնության կամ դերի </a:t>
            </a:r>
            <a:r>
              <a:rPr lang="hy-AM"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(օրինակ՝ «Ես ամուսնացած եմ», «Ես ուսուցիչ եմ», «Ես հույն եմ», «Ես ուսանող եմ», «Ես տնօրեն եմ», «Ես անգլիական եկեղեցու անդամ եմ»),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hy-AM" b="1" dirty="0">
                <a:solidFill>
                  <a:srgbClr val="007DDA"/>
                </a:solidFill>
                <a:effectLst/>
                <a:latin typeface="Arial" panose="020B0604020202020204" pitchFamily="34" charset="0"/>
                <a:ea typeface="Calibri" panose="020F0502020204030204" pitchFamily="34" charset="0"/>
                <a:cs typeface="Times New Roman" panose="02020603050405020304" pitchFamily="18" charset="0"/>
              </a:rPr>
              <a:t>Գ․ անձնական հատկանիշների՝ վերաբերմունք, արժեքներ, կարիքներ, տրամադրություն, մոտիվացիա, խառնվածք, ոճ և այլն </a:t>
            </a:r>
            <a:r>
              <a:rPr lang="hy-AM"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(օրինակ՝ «Ես ընկերասեր մարդ եմ», «Ես սիրում եմ երեխաներին», «Ես ակտիվ լսող եմ», «Ես գիտեմ օտար լեզուներ», «Ես մոլի արշավական եմ», «Ես լավ լողորդ եմ», «Ես ամաչկոտ եմ բեմում», «Ես երջանիկ եմ դպրոցում», «Ես շատ ինքնավստահ եմ»),</a:t>
            </a:r>
            <a:r>
              <a:rPr lang="hy-AM"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hy-AM" b="1" dirty="0">
                <a:solidFill>
                  <a:srgbClr val="007DDA"/>
                </a:solidFill>
                <a:effectLst/>
                <a:latin typeface="Arial" panose="020B0604020202020204" pitchFamily="34" charset="0"/>
                <a:ea typeface="Calibri" panose="020F0502020204030204" pitchFamily="34" charset="0"/>
                <a:cs typeface="Times New Roman" panose="02020603050405020304" pitchFamily="18" charset="0"/>
              </a:rPr>
              <a:t>Դ․ վերացական հատկանիշների կամ բնութագրերի՝ առանց ֆիզիկական էության, սոցիալական դերի կամ կոնկրետ սոցիալական գործողության</a:t>
            </a:r>
            <a:r>
              <a:rPr lang="hy-AM"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hy-AM"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(օրինակ՝ «Ես խելացի եմ», «Ես մարդ եմ»)։</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137BD91-C938-4379-A922-3786CC04B4A4}"/>
              </a:ext>
            </a:extLst>
          </p:cNvPr>
          <p:cNvSpPr txBox="1"/>
          <p:nvPr/>
        </p:nvSpPr>
        <p:spPr>
          <a:xfrm>
            <a:off x="169430" y="160461"/>
            <a:ext cx="878767" cy="369332"/>
          </a:xfrm>
          <a:prstGeom prst="rect">
            <a:avLst/>
          </a:prstGeom>
          <a:noFill/>
        </p:spPr>
        <p:txBody>
          <a:bodyPr wrap="none" rtlCol="0">
            <a:spAutoFit/>
          </a:bodyPr>
          <a:lstStyle/>
          <a:p>
            <a:r>
              <a:rPr lang="hy-AM" b="1" dirty="0">
                <a:solidFill>
                  <a:schemeClr val="bg1"/>
                </a:solidFill>
                <a:latin typeface="Arial" panose="020B0604020202020204" pitchFamily="34" charset="0"/>
                <a:cs typeface="Arial" panose="020B0604020202020204" pitchFamily="34" charset="0"/>
              </a:rPr>
              <a:t>ԴԱՍ 1</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A93CE3F-191B-4D13-9DC7-C211DA59AAD9}"/>
              </a:ext>
            </a:extLst>
          </p:cNvPr>
          <p:cNvSpPr txBox="1"/>
          <p:nvPr/>
        </p:nvSpPr>
        <p:spPr>
          <a:xfrm>
            <a:off x="169430" y="60048"/>
            <a:ext cx="11853140" cy="2893100"/>
          </a:xfrm>
          <a:prstGeom prst="rect">
            <a:avLst/>
          </a:prstGeom>
          <a:noFill/>
        </p:spPr>
        <p:txBody>
          <a:bodyPr wrap="square">
            <a:spAutoFit/>
          </a:bodyPr>
          <a:lstStyle/>
          <a:p>
            <a:pPr algn="r"/>
            <a:r>
              <a:rPr lang="hy-AM" sz="1800" b="1" dirty="0">
                <a:solidFill>
                  <a:schemeClr val="bg1"/>
                </a:solidFill>
                <a:latin typeface="Arial" panose="020B0604020202020204" pitchFamily="34" charset="0"/>
                <a:cs typeface="Arial" panose="020B0604020202020204" pitchFamily="34" charset="0"/>
              </a:rPr>
              <a:t>Վարժություն 1․1 </a:t>
            </a:r>
          </a:p>
          <a:p>
            <a:pPr algn="r"/>
            <a:r>
              <a:rPr lang="hy-AM" b="1" dirty="0">
                <a:solidFill>
                  <a:schemeClr val="bg1"/>
                </a:solidFill>
                <a:latin typeface="Arial" panose="020B0604020202020204" pitchFamily="34" charset="0"/>
                <a:cs typeface="Arial" panose="020B0604020202020204" pitchFamily="34" charset="0"/>
              </a:rPr>
              <a:t>Օժանդակ նյութ 1․1</a:t>
            </a:r>
          </a:p>
          <a:p>
            <a:pPr algn="r"/>
            <a:r>
              <a:rPr lang="hy-AM" sz="1800" b="1" dirty="0">
                <a:solidFill>
                  <a:schemeClr val="bg1"/>
                </a:solidFill>
                <a:latin typeface="Arial" panose="020B0604020202020204" pitchFamily="34" charset="0"/>
                <a:cs typeface="Arial" panose="020B0604020202020204" pitchFamily="34" charset="0"/>
              </a:rPr>
              <a:t>(20 րոպե)</a:t>
            </a:r>
            <a:endParaRPr lang="hy-AM" b="1" dirty="0">
              <a:solidFill>
                <a:schemeClr val="bg1"/>
              </a:solidFill>
              <a:latin typeface="Arial" panose="020B0604020202020204" pitchFamily="34" charset="0"/>
              <a:cs typeface="Arial" panose="020B0604020202020204" pitchFamily="34" charset="0"/>
            </a:endParaRPr>
          </a:p>
          <a:p>
            <a:r>
              <a:rPr lang="hy-AM" sz="2000" b="1" dirty="0">
                <a:solidFill>
                  <a:schemeClr val="bg1"/>
                </a:solidFill>
                <a:latin typeface="Arial" panose="020B0604020202020204" pitchFamily="34" charset="0"/>
                <a:cs typeface="Arial" panose="020B0604020202020204" pitchFamily="34" charset="0"/>
              </a:rPr>
              <a:t>Հրահանգ</a:t>
            </a:r>
            <a:endParaRPr lang="en-US" sz="2000" b="1" dirty="0">
              <a:solidFill>
                <a:schemeClr val="bg1"/>
              </a:solidFill>
              <a:latin typeface="Arial" panose="020B0604020202020204" pitchFamily="34" charset="0"/>
              <a:cs typeface="Arial" panose="020B0604020202020204" pitchFamily="34" charset="0"/>
            </a:endParaRPr>
          </a:p>
          <a:p>
            <a:endParaRPr lang="hy-AM" sz="2000" b="1" dirty="0">
              <a:solidFill>
                <a:schemeClr val="bg1"/>
              </a:solidFill>
              <a:latin typeface="Arial" panose="020B0604020202020204" pitchFamily="34" charset="0"/>
              <a:cs typeface="Arial" panose="020B0604020202020204" pitchFamily="34" charset="0"/>
            </a:endParaRPr>
          </a:p>
          <a:p>
            <a:r>
              <a:rPr lang="hy-AM" sz="2000" b="1" dirty="0">
                <a:solidFill>
                  <a:schemeClr val="bg1"/>
                </a:solidFill>
                <a:latin typeface="Arial" panose="020B0604020202020204" pitchFamily="34" charset="0"/>
                <a:cs typeface="Arial" panose="020B0604020202020204" pitchFamily="34" charset="0"/>
              </a:rPr>
              <a:t>	Գրեք 20 տարբեր պատասխան «Ո՞վ եմ ես» հարցին</a:t>
            </a:r>
            <a:r>
              <a:rPr lang="en-US" sz="2000" b="1" dirty="0">
                <a:solidFill>
                  <a:schemeClr val="bg1"/>
                </a:solidFill>
                <a:latin typeface="Arial" panose="020B0604020202020204" pitchFamily="34" charset="0"/>
                <a:cs typeface="Arial" panose="020B0604020202020204" pitchFamily="34" charset="0"/>
              </a:rPr>
              <a:t>:</a:t>
            </a:r>
          </a:p>
          <a:p>
            <a:endParaRPr lang="hy-AM" sz="2000" b="1" dirty="0">
              <a:solidFill>
                <a:schemeClr val="bg1"/>
              </a:solidFill>
              <a:latin typeface="Arial" panose="020B0604020202020204" pitchFamily="34" charset="0"/>
              <a:cs typeface="Arial" panose="020B0604020202020204" pitchFamily="34" charset="0"/>
            </a:endParaRPr>
          </a:p>
          <a:p>
            <a:endParaRPr lang="hy-AM" sz="2400" b="1" dirty="0">
              <a:solidFill>
                <a:schemeClr val="bg1"/>
              </a:solidFill>
              <a:latin typeface="Arial" panose="020B0604020202020204" pitchFamily="34" charset="0"/>
              <a:cs typeface="Arial" panose="020B0604020202020204" pitchFamily="34" charset="0"/>
            </a:endParaRPr>
          </a:p>
          <a:p>
            <a:endParaRPr lang="hy-AM"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84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15C6D4-B623-4216-AB30-49262BADBC48}"/>
              </a:ext>
            </a:extLst>
          </p:cNvPr>
          <p:cNvSpPr txBox="1"/>
          <p:nvPr/>
        </p:nvSpPr>
        <p:spPr>
          <a:xfrm>
            <a:off x="141402" y="6372520"/>
            <a:ext cx="269626" cy="276999"/>
          </a:xfrm>
          <a:prstGeom prst="rect">
            <a:avLst/>
          </a:prstGeom>
          <a:noFill/>
        </p:spPr>
        <p:txBody>
          <a:bodyPr wrap="none" rtlCol="0">
            <a:spAutoFit/>
          </a:bodyPr>
          <a:lstStyle/>
          <a:p>
            <a:r>
              <a:rPr lang="hy-AM" sz="1200" b="1" dirty="0">
                <a:solidFill>
                  <a:schemeClr val="bg1"/>
                </a:solidFill>
                <a:latin typeface="Arial" panose="020B0604020202020204" pitchFamily="34" charset="0"/>
                <a:cs typeface="Arial" panose="020B0604020202020204" pitchFamily="34" charset="0"/>
              </a:rPr>
              <a:t>7</a:t>
            </a:r>
            <a:endParaRPr lang="en-US" sz="1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A9374D-6D46-4DCB-A363-31940DBDFE5B}"/>
              </a:ext>
            </a:extLst>
          </p:cNvPr>
          <p:cNvSpPr txBox="1"/>
          <p:nvPr/>
        </p:nvSpPr>
        <p:spPr>
          <a:xfrm>
            <a:off x="207390" y="104786"/>
            <a:ext cx="11331020" cy="658835"/>
          </a:xfrm>
          <a:prstGeom prst="rect">
            <a:avLst/>
          </a:prstGeom>
          <a:noFill/>
        </p:spPr>
        <p:txBody>
          <a:bodyPr wrap="square">
            <a:spAutoFit/>
          </a:bodyPr>
          <a:lstStyle/>
          <a:p>
            <a:pPr algn="ctr">
              <a:lnSpc>
                <a:spcPct val="150000"/>
              </a:lnSpc>
            </a:pPr>
            <a:r>
              <a:rPr lang="en-US" sz="2800" b="1" dirty="0">
                <a:solidFill>
                  <a:schemeClr val="accent1">
                    <a:lumMod val="50000"/>
                  </a:schemeClr>
                </a:solidFill>
                <a:latin typeface="Arial" panose="020B0604020202020204" pitchFamily="34" charset="0"/>
                <a:cs typeface="Arial" panose="020B0604020202020204" pitchFamily="34" charset="0"/>
              </a:rPr>
              <a:t>ԲԱԶՄԱԶԱՆՈՒԹՅԱՆ ԱՆԻՎ</a:t>
            </a:r>
          </a:p>
        </p:txBody>
      </p:sp>
      <p:pic>
        <p:nvPicPr>
          <p:cNvPr id="6" name="Picture 5">
            <a:extLst>
              <a:ext uri="{FF2B5EF4-FFF2-40B4-BE49-F238E27FC236}">
                <a16:creationId xmlns:a16="http://schemas.microsoft.com/office/drawing/2014/main" id="{0B1EF85A-12F3-4952-A8A6-7864AE8EDBB9}"/>
              </a:ext>
            </a:extLst>
          </p:cNvPr>
          <p:cNvPicPr>
            <a:picLocks noChangeAspect="1"/>
          </p:cNvPicPr>
          <p:nvPr/>
        </p:nvPicPr>
        <p:blipFill rotWithShape="1">
          <a:blip r:embed="rId2"/>
          <a:srcRect l="1800" t="8560" r="1218" b="1741"/>
          <a:stretch/>
        </p:blipFill>
        <p:spPr>
          <a:xfrm>
            <a:off x="1527143" y="1023899"/>
            <a:ext cx="8889476" cy="5348621"/>
          </a:xfrm>
          <a:prstGeom prst="rect">
            <a:avLst/>
          </a:prstGeom>
        </p:spPr>
      </p:pic>
    </p:spTree>
    <p:extLst>
      <p:ext uri="{BB962C8B-B14F-4D97-AF65-F5344CB8AC3E}">
        <p14:creationId xmlns:p14="http://schemas.microsoft.com/office/powerpoint/2010/main" val="223990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D92B-CDC2-42D8-9DB3-3AEEF127688F}"/>
              </a:ext>
            </a:extLst>
          </p:cNvPr>
          <p:cNvSpPr>
            <a:spLocks noGrp="1"/>
          </p:cNvSpPr>
          <p:nvPr>
            <p:ph type="title"/>
          </p:nvPr>
        </p:nvSpPr>
        <p:spPr>
          <a:xfrm>
            <a:off x="964022" y="425780"/>
            <a:ext cx="9320519" cy="610863"/>
          </a:xfrm>
        </p:spPr>
        <p:txBody>
          <a:bodyPr>
            <a:noAutofit/>
          </a:bodyPr>
          <a:lstStyle/>
          <a:p>
            <a:r>
              <a:rPr lang="hy-AM" sz="2800" dirty="0">
                <a:solidFill>
                  <a:schemeClr val="accent1">
                    <a:lumMod val="50000"/>
                  </a:schemeClr>
                </a:solidFill>
                <a:latin typeface="Arial" panose="020B0604020202020204" pitchFamily="34" charset="0"/>
                <a:ea typeface="+mn-ea"/>
                <a:cs typeface="Arial" panose="020B0604020202020204" pitchFamily="34" charset="0"/>
              </a:rPr>
              <a:t>ՌԵՖԼԵՔՍԻԱ «ԵՍ» ՀԱՍԿԱՑՈՒԹՅԱՆ ՇՈՒՐՋ</a:t>
            </a:r>
            <a:endParaRPr lang="en-US" sz="2800"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B48EC5A0-8931-42C7-ADE5-1BFE384C40AE}"/>
              </a:ext>
            </a:extLst>
          </p:cNvPr>
          <p:cNvSpPr>
            <a:spLocks noGrp="1"/>
          </p:cNvSpPr>
          <p:nvPr>
            <p:ph type="sldNum" sz="quarter" idx="13"/>
          </p:nvPr>
        </p:nvSpPr>
        <p:spPr>
          <a:xfrm>
            <a:off x="707462" y="6136918"/>
            <a:ext cx="513121" cy="295302"/>
          </a:xfrm>
        </p:spPr>
        <p:txBody>
          <a:bodyPr/>
          <a:lstStyle/>
          <a:p>
            <a:fld id="{294A09A9-5501-47C1-A89A-A340965A2BE2}" type="slidenum">
              <a:rPr lang="en-US" sz="1200" b="1" smtClean="0">
                <a:latin typeface="Arial" panose="020B0604020202020204" pitchFamily="34" charset="0"/>
                <a:cs typeface="Arial" panose="020B0604020202020204" pitchFamily="34" charset="0"/>
              </a:rPr>
              <a:pPr/>
              <a:t>8</a:t>
            </a:fld>
            <a:endParaRPr lang="en-US" sz="1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798E5C4-8D4A-4791-874C-AAFC5D7548CA}"/>
              </a:ext>
            </a:extLst>
          </p:cNvPr>
          <p:cNvSpPr txBox="1"/>
          <p:nvPr/>
        </p:nvSpPr>
        <p:spPr>
          <a:xfrm>
            <a:off x="964022" y="1411838"/>
            <a:ext cx="10719089" cy="5107873"/>
          </a:xfrm>
          <a:prstGeom prst="rect">
            <a:avLst/>
          </a:prstGeom>
          <a:noFill/>
        </p:spPr>
        <p:txBody>
          <a:bodyPr wrap="square">
            <a:spAutoFit/>
          </a:bodyPr>
          <a:lstStyle/>
          <a:p>
            <a:pPr marL="285750" indent="-285750">
              <a:lnSpc>
                <a:spcPct val="150000"/>
              </a:lnSpc>
              <a:buClr>
                <a:schemeClr val="tx2">
                  <a:lumMod val="75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Ո ՞ր գործոններն են ձևավորում ձեր ինքնությունը: </a:t>
            </a:r>
          </a:p>
          <a:p>
            <a:pPr marL="285750" indent="-285750">
              <a:lnSpc>
                <a:spcPct val="150000"/>
              </a:lnSpc>
              <a:buClr>
                <a:schemeClr val="tx2">
                  <a:lumMod val="75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Ձեր ինքնության ո՞ր մասերն եք ընտրում ինքներդ: </a:t>
            </a:r>
          </a:p>
          <a:p>
            <a:pPr marL="285750" indent="-285750">
              <a:lnSpc>
                <a:spcPct val="150000"/>
              </a:lnSpc>
              <a:buClr>
                <a:schemeClr val="tx2">
                  <a:lumMod val="75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Ձեր ինքնության ո՞ր մասն է, ըստ ձեզ, պայմանավորված ուրիշներով, հասարակությամբ կամ պատահականությամբ: </a:t>
            </a:r>
          </a:p>
          <a:p>
            <a:pPr marL="285750" indent="-285750">
              <a:lnSpc>
                <a:spcPct val="150000"/>
              </a:lnSpc>
              <a:buClr>
                <a:schemeClr val="tx2">
                  <a:lumMod val="75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Ո ՞ւմ կարծիքն ու համոզմունքներն են ամենամեծ ազդեցությունն ունեցել այն բանի վրա, թե դուք ինչ կարծիք ունեք ձեր իսկ ինքնության մասին: </a:t>
            </a:r>
          </a:p>
          <a:p>
            <a:pPr marL="285750" indent="-285750">
              <a:lnSpc>
                <a:spcPct val="150000"/>
              </a:lnSpc>
              <a:buClr>
                <a:schemeClr val="tx2">
                  <a:lumMod val="75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Ձեր ինքնության ո՞ր կողմերն եք գաղտնի պահում, որպեսզի ընդունված լինեք </a:t>
            </a:r>
            <a:r>
              <a:rPr lang="ru-RU" sz="2200" dirty="0">
                <a:solidFill>
                  <a:schemeClr val="bg1"/>
                </a:solidFill>
                <a:latin typeface="Arial" panose="020B0604020202020204" pitchFamily="34" charset="0"/>
                <a:cs typeface="Arial" panose="020B0604020202020204" pitchFamily="34" charset="0"/>
              </a:rPr>
              <a:t>(</a:t>
            </a:r>
            <a:r>
              <a:rPr lang="hy-AM" sz="2200" dirty="0">
                <a:solidFill>
                  <a:schemeClr val="bg1"/>
                </a:solidFill>
                <a:latin typeface="Arial" panose="020B0604020202020204" pitchFamily="34" charset="0"/>
                <a:cs typeface="Arial" panose="020B0604020202020204" pitchFamily="34" charset="0"/>
              </a:rPr>
              <a:t>շրջապատում</a:t>
            </a:r>
            <a:r>
              <a:rPr lang="ru-RU" sz="2200" dirty="0">
                <a:solidFill>
                  <a:schemeClr val="bg1"/>
                </a:solidFill>
                <a:latin typeface="Arial" panose="020B0604020202020204" pitchFamily="34" charset="0"/>
                <a:cs typeface="Arial" panose="020B0604020202020204" pitchFamily="34" charset="0"/>
              </a:rPr>
              <a:t>)</a:t>
            </a:r>
            <a:r>
              <a:rPr lang="hy-AM" sz="2200" dirty="0">
                <a:solidFill>
                  <a:schemeClr val="bg1"/>
                </a:solidFill>
                <a:latin typeface="Arial" panose="020B0604020202020204" pitchFamily="34" charset="0"/>
                <a:cs typeface="Arial" panose="020B0604020202020204" pitchFamily="34" charset="0"/>
              </a:rPr>
              <a:t>։ </a:t>
            </a:r>
          </a:p>
          <a:p>
            <a:pPr marL="285750" indent="-285750">
              <a:lnSpc>
                <a:spcPct val="150000"/>
              </a:lnSpc>
              <a:buClr>
                <a:schemeClr val="tx2">
                  <a:lumMod val="75000"/>
                </a:schemeClr>
              </a:buClr>
              <a:buFont typeface="Wingdings" panose="05000000000000000000" pitchFamily="2" charset="2"/>
              <a:buChar char="§"/>
            </a:pPr>
            <a:r>
              <a:rPr lang="hy-AM" sz="2200" dirty="0">
                <a:solidFill>
                  <a:schemeClr val="bg1"/>
                </a:solidFill>
                <a:latin typeface="Arial" panose="020B0604020202020204" pitchFamily="34" charset="0"/>
                <a:cs typeface="Arial" panose="020B0604020202020204" pitchFamily="34" charset="0"/>
              </a:rPr>
              <a:t>Ձեր ինքնության ո՞ր կողմերն եք պատրաստ փոխելու, որպեսզի համապատասխանեք շրջապատի պահանջներին:</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509D2D4-1D0C-47ED-BF4C-287F5419D12A}"/>
              </a:ext>
            </a:extLst>
          </p:cNvPr>
          <p:cNvSpPr>
            <a:spLocks noGrp="1"/>
          </p:cNvSpPr>
          <p:nvPr>
            <p:ph type="sldNum" sz="quarter" idx="16"/>
          </p:nvPr>
        </p:nvSpPr>
        <p:spPr/>
        <p:txBody>
          <a:bodyPr/>
          <a:lstStyle/>
          <a:p>
            <a:fld id="{294A09A9-5501-47C1-A89A-A340965A2BE2}" type="slidenum">
              <a:rPr lang="en-US" smtClean="0"/>
              <a:pPr/>
              <a:t>9</a:t>
            </a:fld>
            <a:endParaRPr lang="en-US" dirty="0">
              <a:latin typeface="+mn-lt"/>
            </a:endParaRPr>
          </a:p>
        </p:txBody>
      </p:sp>
      <p:sp>
        <p:nvSpPr>
          <p:cNvPr id="9" name="Title 1">
            <a:extLst>
              <a:ext uri="{FF2B5EF4-FFF2-40B4-BE49-F238E27FC236}">
                <a16:creationId xmlns:a16="http://schemas.microsoft.com/office/drawing/2014/main" id="{62BB33DF-64CA-480D-B345-DB3E7994C36B}"/>
              </a:ext>
            </a:extLst>
          </p:cNvPr>
          <p:cNvSpPr txBox="1">
            <a:spLocks/>
          </p:cNvSpPr>
          <p:nvPr/>
        </p:nvSpPr>
        <p:spPr>
          <a:xfrm>
            <a:off x="781263" y="337761"/>
            <a:ext cx="9937014" cy="543253"/>
          </a:xfrm>
          <a:prstGeom prst="rect">
            <a:avLst/>
          </a:prstGeom>
        </p:spPr>
        <p:txBody>
          <a:bodyPr vert="horz" lIns="0" tIns="0" rIns="0" bIns="0" rtlCol="0" anchor="b" anchorCtr="0">
            <a:normAutofit fontScale="85000" lnSpcReduction="10000"/>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hy-AM" sz="2800" dirty="0">
                <a:solidFill>
                  <a:schemeClr val="accent1">
                    <a:lumMod val="50000"/>
                  </a:schemeClr>
                </a:solidFill>
                <a:latin typeface="Arial" panose="020B0604020202020204" pitchFamily="34" charset="0"/>
                <a:cs typeface="Arial" panose="020B0604020202020204" pitchFamily="34" charset="0"/>
              </a:rPr>
              <a:t>ՆԱԽԱՊԱՇԱՐՄՈՒՆՔ</a:t>
            </a:r>
            <a:r>
              <a:rPr lang="ru-RU" sz="2800" dirty="0">
                <a:solidFill>
                  <a:schemeClr val="accent1">
                    <a:lumMod val="50000"/>
                  </a:schemeClr>
                </a:solidFill>
                <a:latin typeface="Arial" panose="020B0604020202020204" pitchFamily="34" charset="0"/>
                <a:cs typeface="Arial" panose="020B0604020202020204" pitchFamily="34" charset="0"/>
              </a:rPr>
              <a:t> </a:t>
            </a:r>
            <a:r>
              <a:rPr lang="hy-AM" sz="2800" dirty="0">
                <a:solidFill>
                  <a:schemeClr val="accent1">
                    <a:lumMod val="50000"/>
                  </a:schemeClr>
                </a:solidFill>
                <a:latin typeface="Arial" panose="020B0604020202020204" pitchFamily="34" charset="0"/>
                <a:cs typeface="Arial" panose="020B0604020202020204" pitchFamily="34" charset="0"/>
              </a:rPr>
              <a:t>ԿԱՐԾՐԱՏԻՊԵՐ</a:t>
            </a:r>
            <a:r>
              <a:rPr lang="ru-RU" sz="2800" dirty="0">
                <a:solidFill>
                  <a:schemeClr val="accent1">
                    <a:lumMod val="50000"/>
                  </a:schemeClr>
                </a:solidFill>
                <a:latin typeface="Arial" panose="020B0604020202020204" pitchFamily="34" charset="0"/>
                <a:cs typeface="Arial" panose="020B0604020202020204" pitchFamily="34" charset="0"/>
              </a:rPr>
              <a:t> </a:t>
            </a:r>
            <a:r>
              <a:rPr lang="hy-AM" sz="2800" dirty="0">
                <a:solidFill>
                  <a:schemeClr val="accent1">
                    <a:lumMod val="50000"/>
                  </a:schemeClr>
                </a:solidFill>
                <a:latin typeface="Arial" panose="020B0604020202020204" pitchFamily="34" charset="0"/>
                <a:cs typeface="Arial" panose="020B0604020202020204" pitchFamily="34" charset="0"/>
              </a:rPr>
              <a:t>ԽՏՐԱԿԱՆՈՒԹՅՈՒՆ</a:t>
            </a:r>
            <a:endParaRPr lang="en-US" sz="2800" dirty="0">
              <a:solidFill>
                <a:schemeClr val="accent1">
                  <a:lumMod val="50000"/>
                </a:schemeClr>
              </a:solidFill>
            </a:endParaRPr>
          </a:p>
        </p:txBody>
      </p:sp>
      <p:sp>
        <p:nvSpPr>
          <p:cNvPr id="10" name="Text Placeholder 2">
            <a:extLst>
              <a:ext uri="{FF2B5EF4-FFF2-40B4-BE49-F238E27FC236}">
                <a16:creationId xmlns:a16="http://schemas.microsoft.com/office/drawing/2014/main" id="{21E5DD7C-1E95-4064-B3FB-6B9030A32C98}"/>
              </a:ext>
            </a:extLst>
          </p:cNvPr>
          <p:cNvSpPr txBox="1">
            <a:spLocks/>
          </p:cNvSpPr>
          <p:nvPr/>
        </p:nvSpPr>
        <p:spPr>
          <a:xfrm>
            <a:off x="925398" y="1350848"/>
            <a:ext cx="10341204" cy="4867733"/>
          </a:xfrm>
          <a:prstGeom prst="rect">
            <a:avLst/>
          </a:prstGeom>
          <a:solidFill>
            <a:schemeClr val="tx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hy-AM" sz="2000" b="1" dirty="0">
                <a:solidFill>
                  <a:schemeClr val="accent1">
                    <a:lumMod val="50000"/>
                  </a:schemeClr>
                </a:solidFill>
                <a:latin typeface="Arial" panose="020B0604020202020204" pitchFamily="34" charset="0"/>
                <a:cs typeface="Arial" panose="020B0604020202020204" pitchFamily="34" charset="0"/>
              </a:rPr>
              <a:t>Կարծրատիպեր </a:t>
            </a:r>
          </a:p>
          <a:p>
            <a:pPr marL="442913">
              <a:lnSpc>
                <a:spcPct val="100000"/>
              </a:lnSpc>
            </a:pPr>
            <a:r>
              <a:rPr lang="hy-AM" sz="2000" dirty="0">
                <a:latin typeface="Arial" panose="020B0604020202020204" pitchFamily="34" charset="0"/>
                <a:cs typeface="Arial" panose="020B0604020202020204" pitchFamily="34" charset="0"/>
              </a:rPr>
              <a:t>Արտացոլում են մարդկանց խմբերի գաղափարներ (վերաբերմունք) այն մարդկանց մասին, որոնց չեն ճանաչում և տարբերվում են իրենցից։ </a:t>
            </a:r>
          </a:p>
          <a:p>
            <a:pPr>
              <a:lnSpc>
                <a:spcPct val="100000"/>
              </a:lnSpc>
              <a:spcBef>
                <a:spcPts val="1800"/>
              </a:spcBef>
            </a:pPr>
            <a:r>
              <a:rPr lang="hy-AM" sz="2000" b="1" dirty="0">
                <a:solidFill>
                  <a:schemeClr val="accent1">
                    <a:lumMod val="50000"/>
                  </a:schemeClr>
                </a:solidFill>
                <a:latin typeface="Arial" panose="020B0604020202020204" pitchFamily="34" charset="0"/>
                <a:cs typeface="Arial" panose="020B0604020202020204" pitchFamily="34" charset="0"/>
              </a:rPr>
              <a:t>Նախապաշարմունք կամ խմբային ֆավորիտիզմ </a:t>
            </a:r>
          </a:p>
          <a:p>
            <a:pPr marL="442913">
              <a:lnSpc>
                <a:spcPct val="100000"/>
              </a:lnSpc>
            </a:pPr>
            <a:r>
              <a:rPr lang="hy-AM" sz="2000" dirty="0">
                <a:latin typeface="Arial" panose="020B0604020202020204" pitchFamily="34" charset="0"/>
                <a:cs typeface="Arial" panose="020B0604020202020204" pitchFamily="34" charset="0"/>
              </a:rPr>
              <a:t>Բացասական (կամ դրական) վերաբերմունք որոշակի խմբի նկատմամբ, պարզապես այն պատճառով, որ նրանք պատկանում են այդ խմբին: </a:t>
            </a:r>
          </a:p>
          <a:p>
            <a:pPr>
              <a:lnSpc>
                <a:spcPct val="100000"/>
              </a:lnSpc>
              <a:spcBef>
                <a:spcPts val="1800"/>
              </a:spcBef>
            </a:pPr>
            <a:r>
              <a:rPr lang="hy-AM" sz="2000" b="1" dirty="0">
                <a:solidFill>
                  <a:schemeClr val="accent1">
                    <a:lumMod val="50000"/>
                  </a:schemeClr>
                </a:solidFill>
                <a:latin typeface="Arial" panose="020B0604020202020204" pitchFamily="34" charset="0"/>
                <a:cs typeface="Arial" panose="020B0604020202020204" pitchFamily="34" charset="0"/>
              </a:rPr>
              <a:t>Խտրականություն</a:t>
            </a:r>
          </a:p>
          <a:p>
            <a:pPr marL="442913">
              <a:lnSpc>
                <a:spcPct val="100000"/>
              </a:lnSpc>
            </a:pPr>
            <a:r>
              <a:rPr lang="hy-AM" sz="2000" dirty="0">
                <a:latin typeface="Arial" panose="020B0604020202020204" pitchFamily="34" charset="0"/>
                <a:cs typeface="Arial" panose="020B0604020202020204" pitchFamily="34" charset="0"/>
              </a:rPr>
              <a:t>Որոշակի խմբի պատկանող անձանց նկատմամբ դրսևորվում է անարդար վերաբերմունք, որը հիմնված է նախապաշարմունքների և կարծրատիպերի վրա: </a:t>
            </a:r>
          </a:p>
          <a:p>
            <a:pPr>
              <a:lnSpc>
                <a:spcPct val="100000"/>
              </a:lnSpc>
              <a:spcBef>
                <a:spcPts val="1800"/>
              </a:spcBef>
            </a:pPr>
            <a:r>
              <a:rPr lang="hy-AM" sz="2000" b="1" dirty="0">
                <a:solidFill>
                  <a:schemeClr val="accent1">
                    <a:lumMod val="50000"/>
                  </a:schemeClr>
                </a:solidFill>
                <a:latin typeface="Arial" panose="020B0604020202020204" pitchFamily="34" charset="0"/>
                <a:cs typeface="Arial" panose="020B0604020202020204" pitchFamily="34" charset="0"/>
              </a:rPr>
              <a:t>Խտրականության հետևանքները</a:t>
            </a:r>
          </a:p>
          <a:p>
            <a:pPr marL="442913">
              <a:lnSpc>
                <a:spcPct val="100000"/>
              </a:lnSpc>
            </a:pPr>
            <a:r>
              <a:rPr lang="hy-AM" sz="2000" dirty="0">
                <a:latin typeface="Arial" panose="020B0604020202020204" pitchFamily="34" charset="0"/>
                <a:cs typeface="Arial" panose="020B0604020202020204" pitchFamily="34" charset="0"/>
              </a:rPr>
              <a:t>Պահպանում է անբարենպաստ սոցիալական միջավայրի, աղքատության և սոցիալական անհավասարության շրջափուլը։</a:t>
            </a:r>
            <a:endParaRPr lang="en-US" sz="2000" dirty="0"/>
          </a:p>
        </p:txBody>
      </p:sp>
      <p:sp>
        <p:nvSpPr>
          <p:cNvPr id="6" name="TextBox 5">
            <a:extLst>
              <a:ext uri="{FF2B5EF4-FFF2-40B4-BE49-F238E27FC236}">
                <a16:creationId xmlns:a16="http://schemas.microsoft.com/office/drawing/2014/main" id="{CBA82AF7-CE41-40A8-AF01-0FBEE9247B63}"/>
              </a:ext>
            </a:extLst>
          </p:cNvPr>
          <p:cNvSpPr txBox="1"/>
          <p:nvPr/>
        </p:nvSpPr>
        <p:spPr>
          <a:xfrm>
            <a:off x="9427" y="271772"/>
            <a:ext cx="11266602" cy="6590971"/>
          </a:xfrm>
          <a:prstGeom prst="rect">
            <a:avLst/>
          </a:prstGeom>
          <a:solidFill>
            <a:schemeClr val="tx1"/>
          </a:solidFill>
        </p:spPr>
        <p:txBody>
          <a:bodyPr wrap="square">
            <a:spAutoFit/>
          </a:bodyPr>
          <a:lstStyle/>
          <a:p>
            <a:pPr algn="r"/>
            <a:r>
              <a:rPr lang="hy-AM" sz="2400" b="1" dirty="0">
                <a:solidFill>
                  <a:schemeClr val="bg1"/>
                </a:solidFill>
                <a:latin typeface="Arial" panose="020B0604020202020204" pitchFamily="34" charset="0"/>
                <a:cs typeface="Arial" panose="020B0604020202020204" pitchFamily="34" charset="0"/>
              </a:rPr>
              <a:t>Վարժություն 1․</a:t>
            </a:r>
            <a:r>
              <a:rPr lang="en-US" sz="2400" b="1" dirty="0">
                <a:solidFill>
                  <a:schemeClr val="bg1"/>
                </a:solidFill>
                <a:latin typeface="Arial" panose="020B0604020202020204" pitchFamily="34" charset="0"/>
                <a:cs typeface="Arial" panose="020B0604020202020204" pitchFamily="34" charset="0"/>
              </a:rPr>
              <a:t>2</a:t>
            </a:r>
            <a:r>
              <a:rPr lang="hy-AM" sz="2400" b="1" dirty="0">
                <a:solidFill>
                  <a:schemeClr val="bg1"/>
                </a:solidFill>
                <a:latin typeface="Arial" panose="020B0604020202020204" pitchFamily="34" charset="0"/>
                <a:cs typeface="Arial" panose="020B0604020202020204" pitchFamily="34" charset="0"/>
              </a:rPr>
              <a:t> </a:t>
            </a:r>
          </a:p>
          <a:p>
            <a:pPr algn="r"/>
            <a:r>
              <a:rPr lang="hy-AM" sz="2400" b="1" dirty="0">
                <a:solidFill>
                  <a:schemeClr val="bg1"/>
                </a:solidFill>
                <a:latin typeface="Arial" panose="020B0604020202020204" pitchFamily="34" charset="0"/>
                <a:cs typeface="Arial" panose="020B0604020202020204" pitchFamily="34" charset="0"/>
              </a:rPr>
              <a:t>Օժանդակ նյութ 1․</a:t>
            </a:r>
            <a:r>
              <a:rPr lang="en-US" sz="2400" b="1" dirty="0">
                <a:solidFill>
                  <a:schemeClr val="bg1"/>
                </a:solidFill>
                <a:latin typeface="Arial" panose="020B0604020202020204" pitchFamily="34" charset="0"/>
                <a:cs typeface="Arial" panose="020B0604020202020204" pitchFamily="34" charset="0"/>
              </a:rPr>
              <a:t>2</a:t>
            </a:r>
            <a:endParaRPr lang="hy-AM" sz="2400" b="1" dirty="0">
              <a:solidFill>
                <a:schemeClr val="bg1"/>
              </a:solidFill>
              <a:latin typeface="Arial" panose="020B0604020202020204" pitchFamily="34" charset="0"/>
              <a:cs typeface="Arial" panose="020B0604020202020204" pitchFamily="34" charset="0"/>
            </a:endParaRPr>
          </a:p>
          <a:p>
            <a:pPr algn="r"/>
            <a:r>
              <a:rPr lang="hy-AM" sz="2400" b="1" dirty="0">
                <a:solidFill>
                  <a:schemeClr val="bg1"/>
                </a:solidFill>
                <a:latin typeface="Arial" panose="020B0604020202020204" pitchFamily="34" charset="0"/>
                <a:cs typeface="Arial" panose="020B0604020202020204" pitchFamily="34" charset="0"/>
              </a:rPr>
              <a:t>(15 րոպե)</a:t>
            </a:r>
          </a:p>
          <a:p>
            <a:pPr>
              <a:lnSpc>
                <a:spcPct val="150000"/>
              </a:lnSpc>
            </a:pPr>
            <a:r>
              <a:rPr lang="hy-AM" sz="2400" b="1" dirty="0">
                <a:solidFill>
                  <a:schemeClr val="bg1"/>
                </a:solidFill>
                <a:latin typeface="Arial" panose="020B0604020202020204" pitchFamily="34" charset="0"/>
                <a:cs typeface="Arial" panose="020B0604020202020204" pitchFamily="34" charset="0"/>
              </a:rPr>
              <a:t>Հրահանգ</a:t>
            </a:r>
          </a:p>
          <a:p>
            <a:pPr>
              <a:lnSpc>
                <a:spcPct val="150000"/>
              </a:lnSpc>
            </a:pPr>
            <a:r>
              <a:rPr lang="hy-AM" sz="2400" b="1" dirty="0">
                <a:solidFill>
                  <a:schemeClr val="bg1"/>
                </a:solidFill>
                <a:latin typeface="Arial" panose="020B0604020202020204" pitchFamily="34" charset="0"/>
                <a:cs typeface="Arial" panose="020B0604020202020204" pitchFamily="34" charset="0"/>
              </a:rPr>
              <a:t>Խմբի ներսում քննարկեք և մեկնաբանեք «Ճնշում» և «Ներքին ճնշվածություն» հասկացությունները։</a:t>
            </a:r>
          </a:p>
          <a:p>
            <a:pPr>
              <a:lnSpc>
                <a:spcPct val="150000"/>
              </a:lnSpc>
            </a:pPr>
            <a:endParaRPr lang="hy-AM" sz="24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hy-AM" sz="2000" b="1" dirty="0">
              <a:solidFill>
                <a:schemeClr val="bg1"/>
              </a:solidFill>
              <a:latin typeface="Arial" panose="020B0604020202020204" pitchFamily="34" charset="0"/>
              <a:cs typeface="Arial" panose="020B0604020202020204" pitchFamily="34" charset="0"/>
            </a:endParaRPr>
          </a:p>
          <a:p>
            <a:pPr>
              <a:lnSpc>
                <a:spcPct val="150000"/>
              </a:lnSpc>
            </a:pP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92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46DA3-37A7-4516-A4F6-8B99D0D312BF}">
  <ds:schemaRefs>
    <ds:schemaRef ds:uri="http://schemas.microsoft.com/sharepoint/v3/contenttype/forms"/>
  </ds:schemaRefs>
</ds:datastoreItem>
</file>

<file path=customXml/itemProps2.xml><?xml version="1.0" encoding="utf-8"?>
<ds:datastoreItem xmlns:ds="http://schemas.openxmlformats.org/officeDocument/2006/customXml" ds:itemID="{6CC8E66C-AC30-44BA-8882-3290DF968F1F}">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6EBEE06-2B28-4E77-9CB6-A74873B39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Geometric annual presentation</Template>
  <TotalTime>4887</TotalTime>
  <Words>4317</Words>
  <Application>Microsoft Office PowerPoint</Application>
  <PresentationFormat>Widescreen</PresentationFormat>
  <Paragraphs>710</Paragraphs>
  <Slides>46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Franklin Gothic Book</vt:lpstr>
      <vt:lpstr>Franklin Gothic Demi</vt:lpstr>
      <vt:lpstr>GHEA Grapalat</vt:lpstr>
      <vt:lpstr>Montserratarm-Bold</vt:lpstr>
      <vt:lpstr>Montserratarm-Medium</vt:lpstr>
      <vt:lpstr>Montserratarm-Regular</vt:lpstr>
      <vt:lpstr>Wingdings</vt:lpstr>
      <vt:lpstr>Theme1</vt:lpstr>
      <vt:lpstr>PowerPoint Presentation</vt:lpstr>
      <vt:lpstr>ՄԻԱՍԻՆ ԱՇԽԱՏԵԼՈՒ ՆԱԽԱՊԱՅՄԱՆՆԵՐԸ</vt:lpstr>
      <vt:lpstr>ՄՈԴՈՒԼԻ ՆՊԱՏԱԿՆԵՐԸ</vt:lpstr>
      <vt:lpstr>    ԱՄՓՈՓ ՆԿԱՐԱԳԻՐ  </vt:lpstr>
      <vt:lpstr>ՆԵՐԱՌԱԿԱՆ ԿՐԹՈՒԹՅՈՒՆ </vt:lpstr>
      <vt:lpstr>PowerPoint Presentation</vt:lpstr>
      <vt:lpstr>PowerPoint Presentation</vt:lpstr>
      <vt:lpstr>ՌԵՖԼԵՔՍԻԱ «ԵՍ» ՀԱՍԿԱՑՈՒԹՅԱՆ ՇՈՒՐՋ</vt:lpstr>
      <vt:lpstr>PowerPoint Presentation</vt:lpstr>
      <vt:lpstr>ՌԵՖԼԵՔՍԻԱ «ԵՍ» ՀԱՍԿԱՑՈՒԹՅԱՆ ՇՈՒՐՋ</vt:lpstr>
      <vt:lpstr>ԴԱՍ 2  ՈՒՍՈՒՑՉԻ ՄՏԱՀՈԳՈՒԹՅՈՒՆՆԵՐԸ ԵՎ ՆԵՐԱՌՈՒՄԸ</vt:lpstr>
      <vt:lpstr>PowerPoint Presentation</vt:lpstr>
      <vt:lpstr>PowerPoint Presentation</vt:lpstr>
      <vt:lpstr>ԿՅԱՆՔԻ Ո՞Ր ՈՒՂԻՆ ԵՔ ԸՆՏՐՈՒՄ</vt:lpstr>
      <vt:lpstr>PowerPoint Presentation</vt:lpstr>
      <vt:lpstr>ՄՇԱԿՈՒԹԱՅԻՆ ԱՐԴՅՈՒՆԱՎԵՏՈՒԹՅՈՒՆ (ՄԵՋԲԵՐՈՒՄ)</vt:lpstr>
      <vt:lpstr>ՄՇԱԿՈՒԹԱՅԻՆ              ԷՖԵԿՏԻՎՈՒԹՅՈՒՆ</vt:lpstr>
      <vt:lpstr>ՄԻՋԱՆՁՆԱՅԻՆ ՀԱՂՈՐԴԱԿՑՈՒԹՅՈՒՆ ՀԱՂՈՐԴԱԿՑՈՒԹՅՈՒՆԸ</vt:lpstr>
      <vt:lpstr>ՀԱՂՈՐԴԱԿՑՈՒԹՅԱՆ ԽՈՉԸՆԴՈՏՆԵՐԸ</vt:lpstr>
      <vt:lpstr>ԳՈՐԾՆԱԿԱՆ ՀՄՏՈՒԹՅՈՒՆՆԵՐ ՄԻՋԱՆՁՆԱՅԻՆ ՀԱՂՈՐԴԱԿՑՈՒԹՅԱՆ ՀԱՄԱՐ</vt:lpstr>
      <vt:lpstr>PowerPoint Presentation</vt:lpstr>
      <vt:lpstr>ԱԿՏԻՎ ԼՍԵԼՈՒ ԼԵԶՈՒՆ. ԲԱՑ ԵՎ ՓԱԿ ՀԱՐՑԵՐ</vt:lpstr>
      <vt:lpstr>ԴՐԱԿԱՆ ՀԱՂՈՐԴԱԿՑՈՒԹՅՈՒՆ   ԱՇԱԿԵՐՏԻ ԵՎ ՈՒՍՈՒՑՉԻ ՄԻՋԵՎ</vt:lpstr>
      <vt:lpstr>Լուծումների վրա հիմնված համագործակցություն «CARE» մոտեցում</vt:lpstr>
      <vt:lpstr>PowerPoint Presentation</vt:lpstr>
      <vt:lpstr>PowerPoint Presentation</vt:lpstr>
      <vt:lpstr>ԴՊՐՈՑՆԵՐԻ ՈՒՍՈՒՄՆԱՍԻՐՈՒԹՅԱՆ ՎԵՐԼՈՒԾՈՒԹՅՈՒՆ</vt:lpstr>
      <vt:lpstr>ՀԵՂԻՆԱԿՈՒԹՅԱՆ/ԱԶԴԵՑՈՒԹՅԱՆ ԳԱՂԱՓԱՐԻ ՀԱՄԱԴՐԱԿԱՆ ՍԽԵՄԱ</vt:lpstr>
      <vt:lpstr>PowerPoint Presentation</vt:lpstr>
      <vt:lpstr>Գործողությունների առաջնահերթությունների սխեմա</vt:lpstr>
      <vt:lpstr>PowerPoint Presentation</vt:lpstr>
      <vt:lpstr>ՆԵՐԱՌՈՂ ՏՆՕՐԵՆԻ ՀԱՏԿԱՆԻՇՆԵՐ</vt:lpstr>
      <vt:lpstr>ՏՆՕՐԵՆԻ ԳՈՐԾՈՂՈՒԹՅՈՒՆՆԵՐԸ ԽՆԴՐԱՀԱՐՈՒՅՑ ԻՐԱՎԻՃԱԿՆԵՐՈՒՄ</vt:lpstr>
      <vt:lpstr>Դպրոցի տնօրենի հավաքական կերպարը</vt:lpstr>
      <vt:lpstr>PowerPoint Presentation</vt:lpstr>
      <vt:lpstr>ՖԻՔՍՎԱԾ ՄՏԱԾԵԼԱԿԵՐՊԻ ԵՎ ԱՆՁՆԱԿԱՆ ԱՃԻ ՄՏԱԾԵԼԱԿԵՐՊԻ ՀԱՄԵՄԱՏՈՒԹՅՈՒՆ</vt:lpstr>
      <vt:lpstr>ԱՃԻ ՄՏԱԾԵԼԱԿԵՐՊ </vt:lpstr>
      <vt:lpstr>ՈՒՍՈՒՄՆԱԿԱՆ ԾՐԱԳՐԻ ԿԱՆԽԱԿԱԼ ԼԻՆԵԼԸ</vt:lpstr>
      <vt:lpstr>PowerPoint Presentation</vt:lpstr>
      <vt:lpstr>PowerPoint Presentation</vt:lpstr>
      <vt:lpstr>ԸՆՏԱՆԻՔՆԵՐԻ ՆԵՐԳՐԱՎՄԱՆ ԽՈՉԸՆԴՈՏՆԵՐԸ</vt:lpstr>
      <vt:lpstr>ԸՆՏԱՆԻՔՆԵՐԻ ԵՎ ՀԱՄԱՅՆՔՆԵՐԻ ՀԵՏ ՓՈԽԳՈՐԾԱԿՑՈՒԹՅԱՆ ՀԻՄՆԱԿԱՆ ՈԼՈՐՏՆԵՐԸ</vt:lpstr>
      <vt:lpstr>ՄԱՐԴԱԿԵՆՏՐՈՆ ՆԱԽԱԳԾՄԱՆ ՄՈՏԵՑՈՒՄ ՀԱՄԱՅՆՔՆԵՐԻ ՆԵՐԳՐԱՎՄԱՆ ՀԱՄԱՐ </vt:lpstr>
      <vt:lpstr>ՃԻՇՏ ԳՈՐԾԵԼԱԿԵՐՊ.  ԴԵՊԻ ՆԵՐԱՌՈՒՄ</vt:lpstr>
      <vt:lpstr>ԸՆԴՀԱՆՈՒՐ ՌԵՖԼԵՔՍԻԱ</vt:lpstr>
      <vt:lpstr>Շնորհակալություն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ԸՆԿԱԼՄԱՆ ՓՈՓՈԽՈՒԹՅՈՒՆ.  ՈՒՍՈՒՑԻՉՆԵՐԻ ԻՐԱՎՈՒՆՔՆԵՐԻ ԵՎ ՀՆԱՐԱՎՈՐՈՒԹՅՈՒՆՆԵՐԻ ԸՆԴԼԱՅՆՈՒՄ</dc:title>
  <dc:creator>USER</dc:creator>
  <cp:lastModifiedBy>Անի Գարեգինյան</cp:lastModifiedBy>
  <cp:revision>231</cp:revision>
  <dcterms:created xsi:type="dcterms:W3CDTF">2024-01-03T10:41:48Z</dcterms:created>
  <dcterms:modified xsi:type="dcterms:W3CDTF">2024-03-26T07:44:16Z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