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bookmarkIdSeed="2">
  <p:sldMasterIdLst>
    <p:sldMasterId id="2147483692" r:id="rId1"/>
    <p:sldMasterId id="2147483708" r:id="rId2"/>
  </p:sldMasterIdLst>
  <p:notesMasterIdLst>
    <p:notesMasterId r:id="rId103"/>
  </p:notesMasterIdLst>
  <p:handoutMasterIdLst>
    <p:handoutMasterId r:id="rId104"/>
  </p:handoutMasterIdLst>
  <p:sldIdLst>
    <p:sldId id="256" r:id="rId3"/>
    <p:sldId id="257" r:id="rId4"/>
    <p:sldId id="258" r:id="rId5"/>
    <p:sldId id="259" r:id="rId6"/>
    <p:sldId id="384" r:id="rId7"/>
    <p:sldId id="470" r:id="rId8"/>
    <p:sldId id="471" r:id="rId9"/>
    <p:sldId id="363" r:id="rId10"/>
    <p:sldId id="365" r:id="rId11"/>
    <p:sldId id="473" r:id="rId12"/>
    <p:sldId id="366" r:id="rId13"/>
    <p:sldId id="367" r:id="rId14"/>
    <p:sldId id="490" r:id="rId15"/>
    <p:sldId id="879" r:id="rId16"/>
    <p:sldId id="480" r:id="rId17"/>
    <p:sldId id="474" r:id="rId18"/>
    <p:sldId id="369" r:id="rId19"/>
    <p:sldId id="377" r:id="rId20"/>
    <p:sldId id="386" r:id="rId21"/>
    <p:sldId id="385" r:id="rId22"/>
    <p:sldId id="372" r:id="rId23"/>
    <p:sldId id="371" r:id="rId24"/>
    <p:sldId id="387" r:id="rId25"/>
    <p:sldId id="388" r:id="rId26"/>
    <p:sldId id="479" r:id="rId27"/>
    <p:sldId id="389" r:id="rId28"/>
    <p:sldId id="390" r:id="rId29"/>
    <p:sldId id="392" r:id="rId30"/>
    <p:sldId id="394" r:id="rId31"/>
    <p:sldId id="393" r:id="rId32"/>
    <p:sldId id="398" r:id="rId33"/>
    <p:sldId id="399" r:id="rId34"/>
    <p:sldId id="400" r:id="rId35"/>
    <p:sldId id="401" r:id="rId36"/>
    <p:sldId id="402" r:id="rId37"/>
    <p:sldId id="407" r:id="rId38"/>
    <p:sldId id="409" r:id="rId39"/>
    <p:sldId id="411" r:id="rId40"/>
    <p:sldId id="413" r:id="rId41"/>
    <p:sldId id="414" r:id="rId42"/>
    <p:sldId id="415" r:id="rId43"/>
    <p:sldId id="417" r:id="rId44"/>
    <p:sldId id="418" r:id="rId45"/>
    <p:sldId id="419" r:id="rId46"/>
    <p:sldId id="420" r:id="rId47"/>
    <p:sldId id="421" r:id="rId48"/>
    <p:sldId id="422" r:id="rId49"/>
    <p:sldId id="424" r:id="rId50"/>
    <p:sldId id="425" r:id="rId51"/>
    <p:sldId id="427" r:id="rId52"/>
    <p:sldId id="428" r:id="rId53"/>
    <p:sldId id="423" r:id="rId54"/>
    <p:sldId id="450" r:id="rId55"/>
    <p:sldId id="451" r:id="rId56"/>
    <p:sldId id="430" r:id="rId57"/>
    <p:sldId id="431" r:id="rId58"/>
    <p:sldId id="432" r:id="rId59"/>
    <p:sldId id="433" r:id="rId60"/>
    <p:sldId id="477" r:id="rId61"/>
    <p:sldId id="478" r:id="rId62"/>
    <p:sldId id="452" r:id="rId63"/>
    <p:sldId id="453" r:id="rId64"/>
    <p:sldId id="466" r:id="rId65"/>
    <p:sldId id="379" r:id="rId66"/>
    <p:sldId id="370" r:id="rId67"/>
    <p:sldId id="475" r:id="rId68"/>
    <p:sldId id="476" r:id="rId69"/>
    <p:sldId id="376" r:id="rId70"/>
    <p:sldId id="380" r:id="rId71"/>
    <p:sldId id="467" r:id="rId72"/>
    <p:sldId id="378" r:id="rId73"/>
    <p:sldId id="262" r:id="rId74"/>
    <p:sldId id="381" r:id="rId75"/>
    <p:sldId id="481" r:id="rId76"/>
    <p:sldId id="482" r:id="rId77"/>
    <p:sldId id="483" r:id="rId78"/>
    <p:sldId id="484" r:id="rId79"/>
    <p:sldId id="263" r:id="rId80"/>
    <p:sldId id="382" r:id="rId81"/>
    <p:sldId id="468" r:id="rId82"/>
    <p:sldId id="485" r:id="rId83"/>
    <p:sldId id="875" r:id="rId84"/>
    <p:sldId id="876" r:id="rId85"/>
    <p:sldId id="877" r:id="rId86"/>
    <p:sldId id="878" r:id="rId87"/>
    <p:sldId id="454" r:id="rId88"/>
    <p:sldId id="455" r:id="rId89"/>
    <p:sldId id="456" r:id="rId90"/>
    <p:sldId id="457" r:id="rId91"/>
    <p:sldId id="458" r:id="rId92"/>
    <p:sldId id="459" r:id="rId93"/>
    <p:sldId id="460" r:id="rId94"/>
    <p:sldId id="461" r:id="rId95"/>
    <p:sldId id="462" r:id="rId96"/>
    <p:sldId id="463" r:id="rId97"/>
    <p:sldId id="464" r:id="rId98"/>
    <p:sldId id="465" r:id="rId99"/>
    <p:sldId id="441" r:id="rId100"/>
    <p:sldId id="469" r:id="rId101"/>
    <p:sldId id="362" r:id="rId102"/>
  </p:sldIdLst>
  <p:sldSz cx="12192000" cy="6858000"/>
  <p:notesSz cx="6858000" cy="9144000"/>
  <p:embeddedFontLst>
    <p:embeddedFont>
      <p:font typeface="Calibri" panose="020F0502020204030204" pitchFamily="34" charset="0"/>
      <p:regular r:id="rId105"/>
      <p:bold r:id="rId106"/>
      <p:italic r:id="rId107"/>
      <p:boldItalic r:id="rId108"/>
    </p:embeddedFont>
    <p:embeddedFont>
      <p:font typeface="Cambria Math" panose="02040503050406030204" pitchFamily="18" charset="0"/>
      <p:regular r:id="rId109"/>
    </p:embeddedFont>
    <p:embeddedFont>
      <p:font typeface="Constantia" panose="02030602050306030303" pitchFamily="18" charset="0"/>
      <p:regular r:id="rId110"/>
      <p:bold r:id="rId111"/>
      <p:italic r:id="rId112"/>
      <p:boldItalic r:id="rId113"/>
    </p:embeddedFont>
    <p:embeddedFont>
      <p:font typeface="Corbel" panose="020B0503020204020204" pitchFamily="34" charset="0"/>
      <p:regular r:id="rId114"/>
      <p:bold r:id="rId115"/>
      <p:italic r:id="rId116"/>
      <p:boldItalic r:id="rId117"/>
    </p:embeddedFont>
    <p:embeddedFont>
      <p:font typeface="Franklin Gothic Book" panose="020B0503020102020204" pitchFamily="34" charset="0"/>
      <p:regular r:id="rId118"/>
      <p:italic r:id="rId119"/>
    </p:embeddedFont>
    <p:embeddedFont>
      <p:font typeface="GHEA Grapalat" panose="02000506050000020003" pitchFamily="50" charset="0"/>
      <p:regular r:id="rId120"/>
      <p:bold r:id="rId121"/>
      <p:italic r:id="rId122"/>
      <p:boldItalic r:id="rId123"/>
    </p:embeddedFont>
    <p:embeddedFont>
      <p:font typeface="Gill Sans" panose="020B0604020202020204" charset="0"/>
      <p:regular r:id="rId124"/>
      <p:bold r:id="rId125"/>
      <p:italic r:id="rId126"/>
      <p:boldItalic r:id="rId127"/>
    </p:embeddedFont>
    <p:embeddedFont>
      <p:font typeface="Gill Sans MT" panose="020B0502020104020203" pitchFamily="34" charset="0"/>
      <p:regular r:id="rId128"/>
      <p:bold r:id="rId129"/>
      <p:italic r:id="rId130"/>
      <p:boldItalic r:id="rId131"/>
    </p:embeddedFont>
    <p:embeddedFont>
      <p:font typeface="Palatino Linotype" panose="02040502050505030304" pitchFamily="18" charset="0"/>
      <p:regular r:id="rId132"/>
      <p:bold r:id="rId133"/>
      <p:italic r:id="rId134"/>
      <p:boldItalic r:id="rId135"/>
    </p:embeddedFont>
    <p:embeddedFont>
      <p:font typeface="Sylfaen" panose="010A0502050306030303" pitchFamily="18" charset="0"/>
      <p:regular r:id="rId136"/>
    </p:embeddedFont>
    <p:embeddedFont>
      <p:font typeface="Wingdings 2" panose="05020102010507070707" pitchFamily="18" charset="2"/>
      <p:regular r:id="rId1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4FCB214-90E9-466C-AE27-E0CCF9BEC2D7}">
  <a:tblStyle styleId="{04FCB214-90E9-466C-AE27-E0CCF9BEC2D7}"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6D35E3A-DDD9-4CB0-905A-324B469E62F0}" styleName="Table_1">
    <a:wholeTbl>
      <a:tcTxStyle b="off" i="off">
        <a:font>
          <a:latin typeface="Gill Sans MT"/>
          <a:ea typeface="Gill Sans MT"/>
          <a:cs typeface="Gill Sans MT"/>
        </a:font>
        <a:schemeClr val="dk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chemeClr val="accent1"/>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40000"/>
            </a:schemeClr>
          </a:solidFill>
        </a:fill>
      </a:tcStyle>
    </a:band1H>
    <a:band2H>
      <a:tcTxStyle/>
      <a:tcStyle>
        <a:tcBdr/>
      </a:tcStyle>
    </a:band2H>
    <a:band1V>
      <a:tcTxStyle/>
      <a:tcStyle>
        <a:tcBdr>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tcBdr>
        <a:fill>
          <a:solidFill>
            <a:schemeClr val="accent1">
              <a:alpha val="40000"/>
            </a:schemeClr>
          </a:solidFill>
        </a:fill>
      </a:tcStyle>
    </a:band1V>
    <a:band2V>
      <a:tcTxStyle/>
      <a:tcStyle>
        <a:tcBdr/>
      </a:tcStyle>
    </a:band2V>
    <a:lastCol>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Gill Sans MT"/>
          <a:ea typeface="Gill Sans MT"/>
          <a:cs typeface="Gill Sans MT"/>
        </a:font>
        <a:schemeClr val="lt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1"/>
          </a:solidFill>
        </a:fill>
      </a:tcStyle>
    </a:firstRow>
    <a:neCell>
      <a:tcTxStyle/>
      <a:tcStyle>
        <a:tcBdr/>
      </a:tcStyle>
    </a:neCell>
    <a:nwCell>
      <a:tcTxStyle/>
      <a:tcStyle>
        <a:tcBdr/>
      </a:tcStyle>
    </a:nwCell>
  </a:tblStyle>
  <a:tblStyle styleId="{96F37F41-5CC9-4D1B-B040-F5E377AA4C6B}" styleName="Table_2">
    <a:wholeTbl>
      <a:tcTxStyle b="off" i="off">
        <a:font>
          <a:latin typeface="Gill Sans MT"/>
          <a:ea typeface="Gill Sans MT"/>
          <a:cs typeface="Gill Sans MT"/>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20000"/>
            </a:schemeClr>
          </a:solidFill>
        </a:fill>
      </a:tcStyle>
    </a:band1H>
    <a:band2H>
      <a:tcTxStyle/>
      <a:tcStyle>
        <a:tcBdr/>
      </a:tcStyle>
    </a:band2H>
    <a:band1V>
      <a:tcTxStyle/>
      <a:tcStyle>
        <a:tcBdr/>
        <a:fill>
          <a:solidFill>
            <a:schemeClr val="accent6">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6"/>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6"/>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822" autoAdjust="0"/>
  </p:normalViewPr>
  <p:slideViewPr>
    <p:cSldViewPr snapToGrid="0">
      <p:cViewPr varScale="1">
        <p:scale>
          <a:sx n="73" d="100"/>
          <a:sy n="73" d="100"/>
        </p:scale>
        <p:origin x="998"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13.fntdata"/><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presProps" Target="presProps.xml"/><Relationship Id="rId107" Type="http://schemas.openxmlformats.org/officeDocument/2006/relationships/font" Target="fonts/font3.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19.fntdata"/><Relationship Id="rId128" Type="http://schemas.openxmlformats.org/officeDocument/2006/relationships/font" Target="fonts/font24.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font" Target="fonts/font9.fntdata"/><Relationship Id="rId118" Type="http://schemas.openxmlformats.org/officeDocument/2006/relationships/font" Target="fonts/font14.fntdata"/><Relationship Id="rId134" Type="http://schemas.openxmlformats.org/officeDocument/2006/relationships/font" Target="fonts/font30.fntdata"/><Relationship Id="rId139"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notesMaster" Target="notesMasters/notesMaster1.xml"/><Relationship Id="rId108" Type="http://schemas.openxmlformats.org/officeDocument/2006/relationships/font" Target="fonts/font4.fntdata"/><Relationship Id="rId124" Type="http://schemas.openxmlformats.org/officeDocument/2006/relationships/font" Target="fonts/font20.fntdata"/><Relationship Id="rId129" Type="http://schemas.openxmlformats.org/officeDocument/2006/relationships/font" Target="fonts/font25.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font" Target="fonts/font10.fntdata"/><Relationship Id="rId119" Type="http://schemas.openxmlformats.org/officeDocument/2006/relationships/font" Target="fonts/font15.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26.fntdata"/><Relationship Id="rId135" Type="http://schemas.openxmlformats.org/officeDocument/2006/relationships/font" Target="fonts/font31.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5.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handoutMaster" Target="handoutMasters/handoutMaster1.xml"/><Relationship Id="rId120" Type="http://schemas.openxmlformats.org/officeDocument/2006/relationships/font" Target="fonts/font16.fntdata"/><Relationship Id="rId125" Type="http://schemas.openxmlformats.org/officeDocument/2006/relationships/font" Target="fonts/font21.fntdata"/><Relationship Id="rId141"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font" Target="fonts/font6.fntdata"/><Relationship Id="rId115" Type="http://schemas.openxmlformats.org/officeDocument/2006/relationships/font" Target="fonts/font11.fntdata"/><Relationship Id="rId131" Type="http://schemas.openxmlformats.org/officeDocument/2006/relationships/font" Target="fonts/font27.fntdata"/><Relationship Id="rId136" Type="http://schemas.openxmlformats.org/officeDocument/2006/relationships/font" Target="fonts/font32.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font" Target="fonts/font1.fntdata"/><Relationship Id="rId126" Type="http://schemas.openxmlformats.org/officeDocument/2006/relationships/font" Target="fonts/font2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17.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font" Target="fonts/font12.fntdata"/><Relationship Id="rId137" Type="http://schemas.openxmlformats.org/officeDocument/2006/relationships/font" Target="fonts/font33.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font" Target="fonts/font7.fntdata"/><Relationship Id="rId132" Type="http://schemas.openxmlformats.org/officeDocument/2006/relationships/font" Target="fonts/font28.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font" Target="fonts/font2.fntdata"/><Relationship Id="rId127" Type="http://schemas.openxmlformats.org/officeDocument/2006/relationships/font" Target="fonts/font23.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font" Target="fonts/font8.fntdata"/><Relationship Id="rId133" Type="http://schemas.openxmlformats.org/officeDocument/2006/relationships/font" Target="fonts/font29.fntdata"/><Relationship Id="rId16" Type="http://schemas.openxmlformats.org/officeDocument/2006/relationships/slide" Target="slides/slide1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713CBC-842A-4E4F-B385-BA3EDCC791A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9C288E2-6ED2-4E2A-88C4-850E7DCF3210}">
      <dgm:prSet custT="1"/>
      <dgm:spPr/>
      <dgm:t>
        <a:bodyPr/>
        <a:lstStyle/>
        <a:p>
          <a:r>
            <a:rPr lang="hy-AM" sz="2400"/>
            <a:t>Ծնողական իրավունքներն իրականացնելիս ծնողներն իրավունք չունեն վնաս պատճառելու երեխաների ֆիզիկական և հոգեկան առողջությանը, նրանց բարոյական զարգացմանը։ </a:t>
          </a:r>
          <a:endParaRPr lang="en-US" sz="2400"/>
        </a:p>
      </dgm:t>
    </dgm:pt>
    <dgm:pt modelId="{609502CA-98CC-4769-A423-38537ED04E0C}" type="parTrans" cxnId="{3377FD01-7669-40F4-B1D4-2282889ACB77}">
      <dgm:prSet/>
      <dgm:spPr/>
      <dgm:t>
        <a:bodyPr/>
        <a:lstStyle/>
        <a:p>
          <a:endParaRPr lang="en-US" sz="2400"/>
        </a:p>
      </dgm:t>
    </dgm:pt>
    <dgm:pt modelId="{E26AC50F-AC79-4C57-BC36-A7386D4DBC76}" type="sibTrans" cxnId="{3377FD01-7669-40F4-B1D4-2282889ACB77}">
      <dgm:prSet/>
      <dgm:spPr/>
      <dgm:t>
        <a:bodyPr/>
        <a:lstStyle/>
        <a:p>
          <a:endParaRPr lang="en-US" sz="2400"/>
        </a:p>
      </dgm:t>
    </dgm:pt>
    <dgm:pt modelId="{CF74846C-82E1-4780-ADB9-AE10030A65D7}">
      <dgm:prSet custT="1"/>
      <dgm:spPr/>
      <dgm:t>
        <a:bodyPr/>
        <a:lstStyle/>
        <a:p>
          <a:r>
            <a:rPr lang="hy-AM" sz="2400"/>
            <a:t>Երեխաների դաստիարակության եղանակները պետք է բացառեն ֆիզիկական կամ հոգեբանական բռնությունը որպես դաստիարակության միջոց կիրառելը, ինչպես նաև նրանց նկատմամբ քամահրական, դաժան, կոպիտ, մարդկային արժանապատվությունը նսեմացնող վերաբերմունքը, վիրավորանքը կամ շահագործումը։</a:t>
          </a:r>
          <a:endParaRPr lang="en-US" sz="2400"/>
        </a:p>
      </dgm:t>
    </dgm:pt>
    <dgm:pt modelId="{1280038C-C82C-4C40-8FBE-0A7FF52A6621}" type="parTrans" cxnId="{1A73222D-63A2-4B27-8080-06C325F9F4E6}">
      <dgm:prSet/>
      <dgm:spPr/>
      <dgm:t>
        <a:bodyPr/>
        <a:lstStyle/>
        <a:p>
          <a:endParaRPr lang="en-US" sz="2400"/>
        </a:p>
      </dgm:t>
    </dgm:pt>
    <dgm:pt modelId="{DD97CAE1-944C-4766-8362-2931B3B6D06D}" type="sibTrans" cxnId="{1A73222D-63A2-4B27-8080-06C325F9F4E6}">
      <dgm:prSet/>
      <dgm:spPr/>
      <dgm:t>
        <a:bodyPr/>
        <a:lstStyle/>
        <a:p>
          <a:endParaRPr lang="en-US" sz="2400"/>
        </a:p>
      </dgm:t>
    </dgm:pt>
    <dgm:pt modelId="{304CF82D-3092-4BCF-A69A-383F2DCB9CF8}">
      <dgm:prSet custT="1"/>
      <dgm:spPr/>
      <dgm:t>
        <a:bodyPr/>
        <a:lstStyle/>
        <a:p>
          <a:r>
            <a:rPr lang="hy-AM" sz="2400"/>
            <a:t>Ծնողական իրավունքներն ի վնաս երեխաների իրավունքների և շահերի իրականացնող ծնողները պատասխանատվություն են կրում օրենքով սահմանված կարգով։</a:t>
          </a:r>
          <a:endParaRPr lang="en-US" sz="2400"/>
        </a:p>
      </dgm:t>
    </dgm:pt>
    <dgm:pt modelId="{390EE550-A420-4C03-8011-FE7698A50C61}" type="parTrans" cxnId="{CAF9BC48-80E2-4F02-A462-B7B103249D63}">
      <dgm:prSet/>
      <dgm:spPr/>
      <dgm:t>
        <a:bodyPr/>
        <a:lstStyle/>
        <a:p>
          <a:endParaRPr lang="en-US" sz="2400"/>
        </a:p>
      </dgm:t>
    </dgm:pt>
    <dgm:pt modelId="{6A736692-E1B1-4C89-8EC1-54044BA611F4}" type="sibTrans" cxnId="{CAF9BC48-80E2-4F02-A462-B7B103249D63}">
      <dgm:prSet/>
      <dgm:spPr/>
      <dgm:t>
        <a:bodyPr/>
        <a:lstStyle/>
        <a:p>
          <a:endParaRPr lang="en-US" sz="2400"/>
        </a:p>
      </dgm:t>
    </dgm:pt>
    <dgm:pt modelId="{F2EE3F97-D957-4F15-98D2-C6931A6E07DD}" type="pres">
      <dgm:prSet presAssocID="{A5713CBC-842A-4E4F-B385-BA3EDCC791AC}" presName="linear" presStyleCnt="0">
        <dgm:presLayoutVars>
          <dgm:animLvl val="lvl"/>
          <dgm:resizeHandles val="exact"/>
        </dgm:presLayoutVars>
      </dgm:prSet>
      <dgm:spPr/>
    </dgm:pt>
    <dgm:pt modelId="{8C40274F-6E41-4C7D-B9DB-458151430CDB}" type="pres">
      <dgm:prSet presAssocID="{C9C288E2-6ED2-4E2A-88C4-850E7DCF3210}" presName="parentText" presStyleLbl="node1" presStyleIdx="0" presStyleCnt="3">
        <dgm:presLayoutVars>
          <dgm:chMax val="0"/>
          <dgm:bulletEnabled val="1"/>
        </dgm:presLayoutVars>
      </dgm:prSet>
      <dgm:spPr/>
    </dgm:pt>
    <dgm:pt modelId="{16F65745-263E-412E-B15C-50464D4693E0}" type="pres">
      <dgm:prSet presAssocID="{E26AC50F-AC79-4C57-BC36-A7386D4DBC76}" presName="spacer" presStyleCnt="0"/>
      <dgm:spPr/>
    </dgm:pt>
    <dgm:pt modelId="{4CF6483B-D142-4A3B-9B9F-33859C9A2402}" type="pres">
      <dgm:prSet presAssocID="{CF74846C-82E1-4780-ADB9-AE10030A65D7}" presName="parentText" presStyleLbl="node1" presStyleIdx="1" presStyleCnt="3">
        <dgm:presLayoutVars>
          <dgm:chMax val="0"/>
          <dgm:bulletEnabled val="1"/>
        </dgm:presLayoutVars>
      </dgm:prSet>
      <dgm:spPr/>
    </dgm:pt>
    <dgm:pt modelId="{1D54CFBF-B733-48FC-A540-7B1338A8CF32}" type="pres">
      <dgm:prSet presAssocID="{DD97CAE1-944C-4766-8362-2931B3B6D06D}" presName="spacer" presStyleCnt="0"/>
      <dgm:spPr/>
    </dgm:pt>
    <dgm:pt modelId="{562980FB-302A-4ADD-939F-D961D8CB07F9}" type="pres">
      <dgm:prSet presAssocID="{304CF82D-3092-4BCF-A69A-383F2DCB9CF8}" presName="parentText" presStyleLbl="node1" presStyleIdx="2" presStyleCnt="3">
        <dgm:presLayoutVars>
          <dgm:chMax val="0"/>
          <dgm:bulletEnabled val="1"/>
        </dgm:presLayoutVars>
      </dgm:prSet>
      <dgm:spPr/>
    </dgm:pt>
  </dgm:ptLst>
  <dgm:cxnLst>
    <dgm:cxn modelId="{3377FD01-7669-40F4-B1D4-2282889ACB77}" srcId="{A5713CBC-842A-4E4F-B385-BA3EDCC791AC}" destId="{C9C288E2-6ED2-4E2A-88C4-850E7DCF3210}" srcOrd="0" destOrd="0" parTransId="{609502CA-98CC-4769-A423-38537ED04E0C}" sibTransId="{E26AC50F-AC79-4C57-BC36-A7386D4DBC76}"/>
    <dgm:cxn modelId="{1A73222D-63A2-4B27-8080-06C325F9F4E6}" srcId="{A5713CBC-842A-4E4F-B385-BA3EDCC791AC}" destId="{CF74846C-82E1-4780-ADB9-AE10030A65D7}" srcOrd="1" destOrd="0" parTransId="{1280038C-C82C-4C40-8FBE-0A7FF52A6621}" sibTransId="{DD97CAE1-944C-4766-8362-2931B3B6D06D}"/>
    <dgm:cxn modelId="{577D6666-FE01-4BDD-B3C8-601B21943A31}" type="presOf" srcId="{304CF82D-3092-4BCF-A69A-383F2DCB9CF8}" destId="{562980FB-302A-4ADD-939F-D961D8CB07F9}" srcOrd="0" destOrd="0" presId="urn:microsoft.com/office/officeart/2005/8/layout/vList2"/>
    <dgm:cxn modelId="{CAF9BC48-80E2-4F02-A462-B7B103249D63}" srcId="{A5713CBC-842A-4E4F-B385-BA3EDCC791AC}" destId="{304CF82D-3092-4BCF-A69A-383F2DCB9CF8}" srcOrd="2" destOrd="0" parTransId="{390EE550-A420-4C03-8011-FE7698A50C61}" sibTransId="{6A736692-E1B1-4C89-8EC1-54044BA611F4}"/>
    <dgm:cxn modelId="{8F178891-143A-4560-B761-04B242844369}" type="presOf" srcId="{CF74846C-82E1-4780-ADB9-AE10030A65D7}" destId="{4CF6483B-D142-4A3B-9B9F-33859C9A2402}" srcOrd="0" destOrd="0" presId="urn:microsoft.com/office/officeart/2005/8/layout/vList2"/>
    <dgm:cxn modelId="{EFADAACC-5AE1-40C5-88D3-C5B7D5FDD1DC}" type="presOf" srcId="{C9C288E2-6ED2-4E2A-88C4-850E7DCF3210}" destId="{8C40274F-6E41-4C7D-B9DB-458151430CDB}" srcOrd="0" destOrd="0" presId="urn:microsoft.com/office/officeart/2005/8/layout/vList2"/>
    <dgm:cxn modelId="{64A0E5F3-637B-4A83-B1B6-5D73E7807E50}" type="presOf" srcId="{A5713CBC-842A-4E4F-B385-BA3EDCC791AC}" destId="{F2EE3F97-D957-4F15-98D2-C6931A6E07DD}" srcOrd="0" destOrd="0" presId="urn:microsoft.com/office/officeart/2005/8/layout/vList2"/>
    <dgm:cxn modelId="{3981F977-5EC2-403D-AE48-4FF55078B1AA}" type="presParOf" srcId="{F2EE3F97-D957-4F15-98D2-C6931A6E07DD}" destId="{8C40274F-6E41-4C7D-B9DB-458151430CDB}" srcOrd="0" destOrd="0" presId="urn:microsoft.com/office/officeart/2005/8/layout/vList2"/>
    <dgm:cxn modelId="{102E1578-75B6-44B2-A9C8-1FE4406A8074}" type="presParOf" srcId="{F2EE3F97-D957-4F15-98D2-C6931A6E07DD}" destId="{16F65745-263E-412E-B15C-50464D4693E0}" srcOrd="1" destOrd="0" presId="urn:microsoft.com/office/officeart/2005/8/layout/vList2"/>
    <dgm:cxn modelId="{91A73EA0-FCCD-4900-B620-023FF804232F}" type="presParOf" srcId="{F2EE3F97-D957-4F15-98D2-C6931A6E07DD}" destId="{4CF6483B-D142-4A3B-9B9F-33859C9A2402}" srcOrd="2" destOrd="0" presId="urn:microsoft.com/office/officeart/2005/8/layout/vList2"/>
    <dgm:cxn modelId="{BA8C54A8-F967-4C4E-A673-989AB985E873}" type="presParOf" srcId="{F2EE3F97-D957-4F15-98D2-C6931A6E07DD}" destId="{1D54CFBF-B733-48FC-A540-7B1338A8CF32}" srcOrd="3" destOrd="0" presId="urn:microsoft.com/office/officeart/2005/8/layout/vList2"/>
    <dgm:cxn modelId="{224AC79C-C39E-4ECF-9DC2-88B2EB173CBE}" type="presParOf" srcId="{F2EE3F97-D957-4F15-98D2-C6931A6E07DD}" destId="{562980FB-302A-4ADD-939F-D961D8CB07F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06CCC7-74F7-4DC2-B0A0-F03EAA77DDA1}" type="doc">
      <dgm:prSet loTypeId="urn:microsoft.com/office/officeart/2005/8/layout/hProcess7" loCatId="list" qsTypeId="urn:microsoft.com/office/officeart/2005/8/quickstyle/simple3" qsCatId="simple" csTypeId="urn:microsoft.com/office/officeart/2005/8/colors/accent2_1" csCatId="accent2" phldr="1"/>
      <dgm:spPr/>
      <dgm:t>
        <a:bodyPr/>
        <a:lstStyle/>
        <a:p>
          <a:endParaRPr lang="en-US"/>
        </a:p>
      </dgm:t>
    </dgm:pt>
    <dgm:pt modelId="{1C1FCBA6-107F-4B47-BFB9-D20DFA0E6F50}">
      <dgm:prSet phldrT="[Text]" custT="1"/>
      <dgm:spPr/>
      <dgm:t>
        <a:bodyPr/>
        <a:lstStyle/>
        <a:p>
          <a:r>
            <a:rPr lang="en-US" sz="1400" b="1" dirty="0" err="1">
              <a:solidFill>
                <a:srgbClr val="FF0000"/>
              </a:solidFill>
            </a:rPr>
            <a:t>Խումբ</a:t>
          </a:r>
          <a:r>
            <a:rPr lang="en-US" sz="1400" b="1" dirty="0">
              <a:solidFill>
                <a:srgbClr val="FF0000"/>
              </a:solidFill>
            </a:rPr>
            <a:t> 1</a:t>
          </a:r>
        </a:p>
      </dgm:t>
    </dgm:pt>
    <dgm:pt modelId="{EDE3952C-114E-4D9D-BBDA-98D9C73C362F}" type="parTrans" cxnId="{2B34696A-13B5-4949-8B4E-2FD4750A2833}">
      <dgm:prSet/>
      <dgm:spPr/>
      <dgm:t>
        <a:bodyPr/>
        <a:lstStyle/>
        <a:p>
          <a:endParaRPr lang="en-US"/>
        </a:p>
      </dgm:t>
    </dgm:pt>
    <dgm:pt modelId="{2BD1F544-F4C0-46D2-90DA-42BF090FAE06}" type="sibTrans" cxnId="{2B34696A-13B5-4949-8B4E-2FD4750A2833}">
      <dgm:prSet/>
      <dgm:spPr/>
      <dgm:t>
        <a:bodyPr/>
        <a:lstStyle/>
        <a:p>
          <a:endParaRPr lang="en-US"/>
        </a:p>
      </dgm:t>
    </dgm:pt>
    <dgm:pt modelId="{C85FD602-4352-486D-B08F-0948F21DB8DE}">
      <dgm:prSet phldrT="[Text]" custT="1"/>
      <dgm:spPr/>
      <dgm:t>
        <a:bodyPr/>
        <a:lstStyle/>
        <a:p>
          <a:pPr>
            <a:buFont typeface="Wingdings" panose="05000000000000000000" pitchFamily="2" charset="2"/>
            <a:buChar char=""/>
          </a:pPr>
          <a:r>
            <a:rPr lang="en-US" sz="1600" dirty="0"/>
            <a:t>Մ</a:t>
          </a:r>
          <a:r>
            <a:rPr lang="hy-AM" sz="1600" dirty="0"/>
            <a:t>եծահասակների կողմից երեխաների հանդեպ հոգեբանական բռնություն</a:t>
          </a:r>
          <a:endParaRPr lang="en-US" sz="1600" dirty="0"/>
        </a:p>
      </dgm:t>
    </dgm:pt>
    <dgm:pt modelId="{C2AD3226-3FAA-4A6A-942A-840A86C24F2A}" type="parTrans" cxnId="{63A78BAC-7A27-4FD1-BDC7-DFD1A4354A2F}">
      <dgm:prSet/>
      <dgm:spPr/>
      <dgm:t>
        <a:bodyPr/>
        <a:lstStyle/>
        <a:p>
          <a:endParaRPr lang="en-US"/>
        </a:p>
      </dgm:t>
    </dgm:pt>
    <dgm:pt modelId="{15144B0A-9072-4C9B-882A-49561015E269}" type="sibTrans" cxnId="{63A78BAC-7A27-4FD1-BDC7-DFD1A4354A2F}">
      <dgm:prSet/>
      <dgm:spPr/>
      <dgm:t>
        <a:bodyPr/>
        <a:lstStyle/>
        <a:p>
          <a:endParaRPr lang="en-US"/>
        </a:p>
      </dgm:t>
    </dgm:pt>
    <dgm:pt modelId="{83F69A33-69ED-4E78-9EA1-A2A0AFB6ACA2}">
      <dgm:prSet phldrT="[Text]" custT="1"/>
      <dgm:spPr/>
      <dgm:t>
        <a:bodyPr/>
        <a:lstStyle/>
        <a:p>
          <a:r>
            <a:rPr lang="en-US" sz="1400" b="1" dirty="0" err="1">
              <a:solidFill>
                <a:srgbClr val="FF0000"/>
              </a:solidFill>
            </a:rPr>
            <a:t>Խումբ</a:t>
          </a:r>
          <a:r>
            <a:rPr lang="en-US" sz="1400" b="1" dirty="0">
              <a:solidFill>
                <a:srgbClr val="FF0000"/>
              </a:solidFill>
            </a:rPr>
            <a:t> 2</a:t>
          </a:r>
        </a:p>
      </dgm:t>
    </dgm:pt>
    <dgm:pt modelId="{BA3F2A45-2535-47F9-8BCD-7D725231D62C}" type="parTrans" cxnId="{CA1099FA-5FDC-4C64-9E7E-DFBC6872B3BE}">
      <dgm:prSet/>
      <dgm:spPr/>
      <dgm:t>
        <a:bodyPr/>
        <a:lstStyle/>
        <a:p>
          <a:endParaRPr lang="en-US"/>
        </a:p>
      </dgm:t>
    </dgm:pt>
    <dgm:pt modelId="{C46DC400-F8C6-42B3-90AB-F16359959282}" type="sibTrans" cxnId="{CA1099FA-5FDC-4C64-9E7E-DFBC6872B3BE}">
      <dgm:prSet/>
      <dgm:spPr/>
      <dgm:t>
        <a:bodyPr/>
        <a:lstStyle/>
        <a:p>
          <a:endParaRPr lang="en-US"/>
        </a:p>
      </dgm:t>
    </dgm:pt>
    <dgm:pt modelId="{736A6147-23B4-4D64-942F-A267C2C49366}">
      <dgm:prSet phldrT="[Text]" custT="1"/>
      <dgm:spPr/>
      <dgm:t>
        <a:bodyPr/>
        <a:lstStyle/>
        <a:p>
          <a:pPr>
            <a:buFont typeface="Wingdings" panose="05000000000000000000" pitchFamily="2" charset="2"/>
            <a:buChar char=""/>
          </a:pPr>
          <a:r>
            <a:rPr lang="en-US" sz="1600" dirty="0"/>
            <a:t>Ե</a:t>
          </a:r>
          <a:r>
            <a:rPr lang="hy-AM" sz="1600" dirty="0"/>
            <a:t>րեխաների կողմից բուլինգի ենթարկելը, նվաստացնելը</a:t>
          </a:r>
          <a:endParaRPr lang="en-US" sz="1600" dirty="0"/>
        </a:p>
      </dgm:t>
    </dgm:pt>
    <dgm:pt modelId="{77ECF9E2-4D19-4391-A11E-AF388485B373}" type="parTrans" cxnId="{C36186D9-3328-4735-857C-69CA44BF4553}">
      <dgm:prSet/>
      <dgm:spPr/>
      <dgm:t>
        <a:bodyPr/>
        <a:lstStyle/>
        <a:p>
          <a:endParaRPr lang="en-US"/>
        </a:p>
      </dgm:t>
    </dgm:pt>
    <dgm:pt modelId="{29BB00C3-4D87-4AAF-A263-63A8AB66FE22}" type="sibTrans" cxnId="{C36186D9-3328-4735-857C-69CA44BF4553}">
      <dgm:prSet/>
      <dgm:spPr/>
      <dgm:t>
        <a:bodyPr/>
        <a:lstStyle/>
        <a:p>
          <a:endParaRPr lang="en-US"/>
        </a:p>
      </dgm:t>
    </dgm:pt>
    <dgm:pt modelId="{5DC2E7CE-FC07-4A30-ADED-C5CDCB77DB56}">
      <dgm:prSet phldrT="[Text]" custT="1"/>
      <dgm:spPr/>
      <dgm:t>
        <a:bodyPr/>
        <a:lstStyle/>
        <a:p>
          <a:r>
            <a:rPr lang="en-US" sz="1400" b="1" dirty="0" err="1">
              <a:solidFill>
                <a:srgbClr val="FF0000"/>
              </a:solidFill>
            </a:rPr>
            <a:t>Խումբ</a:t>
          </a:r>
          <a:r>
            <a:rPr lang="en-US" sz="1400" b="1" dirty="0">
              <a:solidFill>
                <a:srgbClr val="FF0000"/>
              </a:solidFill>
            </a:rPr>
            <a:t> 3</a:t>
          </a:r>
        </a:p>
      </dgm:t>
    </dgm:pt>
    <dgm:pt modelId="{BE24729E-452E-4977-B10A-745110054EAF}" type="parTrans" cxnId="{2D695C1A-6737-41F1-A617-79644D6BA504}">
      <dgm:prSet/>
      <dgm:spPr/>
      <dgm:t>
        <a:bodyPr/>
        <a:lstStyle/>
        <a:p>
          <a:endParaRPr lang="en-US"/>
        </a:p>
      </dgm:t>
    </dgm:pt>
    <dgm:pt modelId="{1C113091-2A7A-42BA-B97A-C69AA64C84B9}" type="sibTrans" cxnId="{2D695C1A-6737-41F1-A617-79644D6BA504}">
      <dgm:prSet/>
      <dgm:spPr/>
      <dgm:t>
        <a:bodyPr/>
        <a:lstStyle/>
        <a:p>
          <a:endParaRPr lang="en-US"/>
        </a:p>
      </dgm:t>
    </dgm:pt>
    <dgm:pt modelId="{6586DCE5-83D9-4BFB-BDA0-B53DA65DAA1C}">
      <dgm:prSet phldrT="[Text]" custT="1"/>
      <dgm:spPr/>
      <dgm:t>
        <a:bodyPr/>
        <a:lstStyle/>
        <a:p>
          <a:pPr>
            <a:buFont typeface="Wingdings" panose="05000000000000000000" pitchFamily="2" charset="2"/>
            <a:buChar char=""/>
          </a:pPr>
          <a:r>
            <a:rPr lang="en-US" sz="1600" dirty="0"/>
            <a:t>Ֆ</a:t>
          </a:r>
          <a:r>
            <a:rPr lang="hy-AM" sz="1600" dirty="0"/>
            <a:t>իզիկական պատիժ, ծեծ ծնողների կողմից</a:t>
          </a:r>
          <a:endParaRPr lang="en-US" sz="1600" dirty="0"/>
        </a:p>
      </dgm:t>
    </dgm:pt>
    <dgm:pt modelId="{1824D3EC-9510-446E-8E24-0479D647973F}" type="parTrans" cxnId="{CA49DF84-9011-4E4A-8932-97DA9703D4F4}">
      <dgm:prSet/>
      <dgm:spPr/>
      <dgm:t>
        <a:bodyPr/>
        <a:lstStyle/>
        <a:p>
          <a:endParaRPr lang="en-US"/>
        </a:p>
      </dgm:t>
    </dgm:pt>
    <dgm:pt modelId="{C4C1649A-74CE-4EAF-B71D-DD6F36B051A7}" type="sibTrans" cxnId="{CA49DF84-9011-4E4A-8932-97DA9703D4F4}">
      <dgm:prSet/>
      <dgm:spPr/>
      <dgm:t>
        <a:bodyPr/>
        <a:lstStyle/>
        <a:p>
          <a:endParaRPr lang="en-US"/>
        </a:p>
      </dgm:t>
    </dgm:pt>
    <dgm:pt modelId="{EA01953E-E154-4694-BFC4-21A373F049BE}" type="pres">
      <dgm:prSet presAssocID="{B406CCC7-74F7-4DC2-B0A0-F03EAA77DDA1}" presName="Name0" presStyleCnt="0">
        <dgm:presLayoutVars>
          <dgm:dir/>
          <dgm:animLvl val="lvl"/>
          <dgm:resizeHandles val="exact"/>
        </dgm:presLayoutVars>
      </dgm:prSet>
      <dgm:spPr/>
    </dgm:pt>
    <dgm:pt modelId="{3013487D-D5EC-43F9-AFBA-446A708531D6}" type="pres">
      <dgm:prSet presAssocID="{1C1FCBA6-107F-4B47-BFB9-D20DFA0E6F50}" presName="compositeNode" presStyleCnt="0">
        <dgm:presLayoutVars>
          <dgm:bulletEnabled val="1"/>
        </dgm:presLayoutVars>
      </dgm:prSet>
      <dgm:spPr/>
    </dgm:pt>
    <dgm:pt modelId="{238E225B-2761-4D10-BC18-16C848C41E95}" type="pres">
      <dgm:prSet presAssocID="{1C1FCBA6-107F-4B47-BFB9-D20DFA0E6F50}" presName="bgRect" presStyleLbl="node1" presStyleIdx="0" presStyleCnt="3" custLinFactNeighborX="-803" custLinFactNeighborY="0"/>
      <dgm:spPr/>
    </dgm:pt>
    <dgm:pt modelId="{BB108287-6513-4C61-8890-AC1204149A15}" type="pres">
      <dgm:prSet presAssocID="{1C1FCBA6-107F-4B47-BFB9-D20DFA0E6F50}" presName="parentNode" presStyleLbl="node1" presStyleIdx="0" presStyleCnt="3">
        <dgm:presLayoutVars>
          <dgm:chMax val="0"/>
          <dgm:bulletEnabled val="1"/>
        </dgm:presLayoutVars>
      </dgm:prSet>
      <dgm:spPr/>
    </dgm:pt>
    <dgm:pt modelId="{2F0FC502-DAED-4407-8F85-0257E077D36C}" type="pres">
      <dgm:prSet presAssocID="{1C1FCBA6-107F-4B47-BFB9-D20DFA0E6F50}" presName="childNode" presStyleLbl="node1" presStyleIdx="0" presStyleCnt="3">
        <dgm:presLayoutVars>
          <dgm:bulletEnabled val="1"/>
        </dgm:presLayoutVars>
      </dgm:prSet>
      <dgm:spPr/>
    </dgm:pt>
    <dgm:pt modelId="{0619C80D-F8C6-425E-9A72-AED976F61546}" type="pres">
      <dgm:prSet presAssocID="{2BD1F544-F4C0-46D2-90DA-42BF090FAE06}" presName="hSp" presStyleCnt="0"/>
      <dgm:spPr/>
    </dgm:pt>
    <dgm:pt modelId="{21571E17-D58C-41C9-8128-E7E817BB2DC7}" type="pres">
      <dgm:prSet presAssocID="{2BD1F544-F4C0-46D2-90DA-42BF090FAE06}" presName="vProcSp" presStyleCnt="0"/>
      <dgm:spPr/>
    </dgm:pt>
    <dgm:pt modelId="{08C81176-F316-48D0-8C4E-BE290A9EED1B}" type="pres">
      <dgm:prSet presAssocID="{2BD1F544-F4C0-46D2-90DA-42BF090FAE06}" presName="vSp1" presStyleCnt="0"/>
      <dgm:spPr/>
    </dgm:pt>
    <dgm:pt modelId="{9886BBFC-DF22-472E-941F-41208ECCB7E4}" type="pres">
      <dgm:prSet presAssocID="{2BD1F544-F4C0-46D2-90DA-42BF090FAE06}" presName="simulatedConn" presStyleLbl="solidFgAcc1" presStyleIdx="0" presStyleCnt="2"/>
      <dgm:spPr/>
    </dgm:pt>
    <dgm:pt modelId="{6D2DBA58-A689-4BC1-BEFA-3A62ED974158}" type="pres">
      <dgm:prSet presAssocID="{2BD1F544-F4C0-46D2-90DA-42BF090FAE06}" presName="vSp2" presStyleCnt="0"/>
      <dgm:spPr/>
    </dgm:pt>
    <dgm:pt modelId="{77FDECA0-2DF6-4F5B-A661-F82D99C1EB64}" type="pres">
      <dgm:prSet presAssocID="{2BD1F544-F4C0-46D2-90DA-42BF090FAE06}" presName="sibTrans" presStyleCnt="0"/>
      <dgm:spPr/>
    </dgm:pt>
    <dgm:pt modelId="{AA3106AC-B74F-4F7C-AE34-E7ADB4742F6F}" type="pres">
      <dgm:prSet presAssocID="{83F69A33-69ED-4E78-9EA1-A2A0AFB6ACA2}" presName="compositeNode" presStyleCnt="0">
        <dgm:presLayoutVars>
          <dgm:bulletEnabled val="1"/>
        </dgm:presLayoutVars>
      </dgm:prSet>
      <dgm:spPr/>
    </dgm:pt>
    <dgm:pt modelId="{E6624530-419E-4EFA-91D2-AC61838C6FA9}" type="pres">
      <dgm:prSet presAssocID="{83F69A33-69ED-4E78-9EA1-A2A0AFB6ACA2}" presName="bgRect" presStyleLbl="node1" presStyleIdx="1" presStyleCnt="3" custLinFactNeighborY="-19718"/>
      <dgm:spPr/>
    </dgm:pt>
    <dgm:pt modelId="{71BF136A-F98A-4F76-A2E0-EAFF3868DFEE}" type="pres">
      <dgm:prSet presAssocID="{83F69A33-69ED-4E78-9EA1-A2A0AFB6ACA2}" presName="parentNode" presStyleLbl="node1" presStyleIdx="1" presStyleCnt="3">
        <dgm:presLayoutVars>
          <dgm:chMax val="0"/>
          <dgm:bulletEnabled val="1"/>
        </dgm:presLayoutVars>
      </dgm:prSet>
      <dgm:spPr/>
    </dgm:pt>
    <dgm:pt modelId="{C44D0979-DC1A-4252-B4B5-6873E77CD208}" type="pres">
      <dgm:prSet presAssocID="{83F69A33-69ED-4E78-9EA1-A2A0AFB6ACA2}" presName="childNode" presStyleLbl="node1" presStyleIdx="1" presStyleCnt="3">
        <dgm:presLayoutVars>
          <dgm:bulletEnabled val="1"/>
        </dgm:presLayoutVars>
      </dgm:prSet>
      <dgm:spPr/>
    </dgm:pt>
    <dgm:pt modelId="{54ECB26F-34E1-4313-A509-F4611A5B3E4F}" type="pres">
      <dgm:prSet presAssocID="{C46DC400-F8C6-42B3-90AB-F16359959282}" presName="hSp" presStyleCnt="0"/>
      <dgm:spPr/>
    </dgm:pt>
    <dgm:pt modelId="{3ED0768A-944B-49CB-A5DD-CC12062DEA68}" type="pres">
      <dgm:prSet presAssocID="{C46DC400-F8C6-42B3-90AB-F16359959282}" presName="vProcSp" presStyleCnt="0"/>
      <dgm:spPr/>
    </dgm:pt>
    <dgm:pt modelId="{5646E680-1106-47DB-9CD6-3DB9B86AC570}" type="pres">
      <dgm:prSet presAssocID="{C46DC400-F8C6-42B3-90AB-F16359959282}" presName="vSp1" presStyleCnt="0"/>
      <dgm:spPr/>
    </dgm:pt>
    <dgm:pt modelId="{A99C6980-2590-4386-BC24-D0DD9FD27A16}" type="pres">
      <dgm:prSet presAssocID="{C46DC400-F8C6-42B3-90AB-F16359959282}" presName="simulatedConn" presStyleLbl="solidFgAcc1" presStyleIdx="1" presStyleCnt="2"/>
      <dgm:spPr/>
    </dgm:pt>
    <dgm:pt modelId="{7248C639-15FD-4488-B778-E9A7A6576503}" type="pres">
      <dgm:prSet presAssocID="{C46DC400-F8C6-42B3-90AB-F16359959282}" presName="vSp2" presStyleCnt="0"/>
      <dgm:spPr/>
    </dgm:pt>
    <dgm:pt modelId="{7B739595-9C71-406A-A9DE-968B11580F8C}" type="pres">
      <dgm:prSet presAssocID="{C46DC400-F8C6-42B3-90AB-F16359959282}" presName="sibTrans" presStyleCnt="0"/>
      <dgm:spPr/>
    </dgm:pt>
    <dgm:pt modelId="{1AB66F6C-BB85-483D-AB13-7F115688394A}" type="pres">
      <dgm:prSet presAssocID="{5DC2E7CE-FC07-4A30-ADED-C5CDCB77DB56}" presName="compositeNode" presStyleCnt="0">
        <dgm:presLayoutVars>
          <dgm:bulletEnabled val="1"/>
        </dgm:presLayoutVars>
      </dgm:prSet>
      <dgm:spPr/>
    </dgm:pt>
    <dgm:pt modelId="{3448C595-EF4B-47B2-AB9A-FEDB9DCCBEC1}" type="pres">
      <dgm:prSet presAssocID="{5DC2E7CE-FC07-4A30-ADED-C5CDCB77DB56}" presName="bgRect" presStyleLbl="node1" presStyleIdx="2" presStyleCnt="3"/>
      <dgm:spPr/>
    </dgm:pt>
    <dgm:pt modelId="{0CC066BA-C3BB-4B81-A310-7FE32CA20354}" type="pres">
      <dgm:prSet presAssocID="{5DC2E7CE-FC07-4A30-ADED-C5CDCB77DB56}" presName="parentNode" presStyleLbl="node1" presStyleIdx="2" presStyleCnt="3">
        <dgm:presLayoutVars>
          <dgm:chMax val="0"/>
          <dgm:bulletEnabled val="1"/>
        </dgm:presLayoutVars>
      </dgm:prSet>
      <dgm:spPr/>
    </dgm:pt>
    <dgm:pt modelId="{A2B4E9C6-9B87-45C3-B98B-4BA539CFAEC9}" type="pres">
      <dgm:prSet presAssocID="{5DC2E7CE-FC07-4A30-ADED-C5CDCB77DB56}" presName="childNode" presStyleLbl="node1" presStyleIdx="2" presStyleCnt="3">
        <dgm:presLayoutVars>
          <dgm:bulletEnabled val="1"/>
        </dgm:presLayoutVars>
      </dgm:prSet>
      <dgm:spPr/>
    </dgm:pt>
  </dgm:ptLst>
  <dgm:cxnLst>
    <dgm:cxn modelId="{B4EEB504-2BF5-497D-952D-9533950576B0}" type="presOf" srcId="{5DC2E7CE-FC07-4A30-ADED-C5CDCB77DB56}" destId="{3448C595-EF4B-47B2-AB9A-FEDB9DCCBEC1}" srcOrd="0" destOrd="0" presId="urn:microsoft.com/office/officeart/2005/8/layout/hProcess7"/>
    <dgm:cxn modelId="{AA750F0A-45DF-435A-8094-9165A3F7546C}" type="presOf" srcId="{736A6147-23B4-4D64-942F-A267C2C49366}" destId="{C44D0979-DC1A-4252-B4B5-6873E77CD208}" srcOrd="0" destOrd="0" presId="urn:microsoft.com/office/officeart/2005/8/layout/hProcess7"/>
    <dgm:cxn modelId="{E049B117-417E-4477-BC02-4EE673856294}" type="presOf" srcId="{5DC2E7CE-FC07-4A30-ADED-C5CDCB77DB56}" destId="{0CC066BA-C3BB-4B81-A310-7FE32CA20354}" srcOrd="1" destOrd="0" presId="urn:microsoft.com/office/officeart/2005/8/layout/hProcess7"/>
    <dgm:cxn modelId="{2D695C1A-6737-41F1-A617-79644D6BA504}" srcId="{B406CCC7-74F7-4DC2-B0A0-F03EAA77DDA1}" destId="{5DC2E7CE-FC07-4A30-ADED-C5CDCB77DB56}" srcOrd="2" destOrd="0" parTransId="{BE24729E-452E-4977-B10A-745110054EAF}" sibTransId="{1C113091-2A7A-42BA-B97A-C69AA64C84B9}"/>
    <dgm:cxn modelId="{767B9A5F-7198-4931-B41B-0529F6BDBF09}" type="presOf" srcId="{C85FD602-4352-486D-B08F-0948F21DB8DE}" destId="{2F0FC502-DAED-4407-8F85-0257E077D36C}" srcOrd="0" destOrd="0" presId="urn:microsoft.com/office/officeart/2005/8/layout/hProcess7"/>
    <dgm:cxn modelId="{2B34696A-13B5-4949-8B4E-2FD4750A2833}" srcId="{B406CCC7-74F7-4DC2-B0A0-F03EAA77DDA1}" destId="{1C1FCBA6-107F-4B47-BFB9-D20DFA0E6F50}" srcOrd="0" destOrd="0" parTransId="{EDE3952C-114E-4D9D-BBDA-98D9C73C362F}" sibTransId="{2BD1F544-F4C0-46D2-90DA-42BF090FAE06}"/>
    <dgm:cxn modelId="{AFBC5E4B-CF61-4B9D-9C2E-CC2959C63616}" type="presOf" srcId="{83F69A33-69ED-4E78-9EA1-A2A0AFB6ACA2}" destId="{71BF136A-F98A-4F76-A2E0-EAFF3868DFEE}" srcOrd="1" destOrd="0" presId="urn:microsoft.com/office/officeart/2005/8/layout/hProcess7"/>
    <dgm:cxn modelId="{91243F58-A892-4475-9B67-74FDEC62BC0F}" type="presOf" srcId="{1C1FCBA6-107F-4B47-BFB9-D20DFA0E6F50}" destId="{238E225B-2761-4D10-BC18-16C848C41E95}" srcOrd="0" destOrd="0" presId="urn:microsoft.com/office/officeart/2005/8/layout/hProcess7"/>
    <dgm:cxn modelId="{9AF81379-8D81-4A04-BEC5-CC3FC709C179}" type="presOf" srcId="{1C1FCBA6-107F-4B47-BFB9-D20DFA0E6F50}" destId="{BB108287-6513-4C61-8890-AC1204149A15}" srcOrd="1" destOrd="0" presId="urn:microsoft.com/office/officeart/2005/8/layout/hProcess7"/>
    <dgm:cxn modelId="{CA49DF84-9011-4E4A-8932-97DA9703D4F4}" srcId="{5DC2E7CE-FC07-4A30-ADED-C5CDCB77DB56}" destId="{6586DCE5-83D9-4BFB-BDA0-B53DA65DAA1C}" srcOrd="0" destOrd="0" parTransId="{1824D3EC-9510-446E-8E24-0479D647973F}" sibTransId="{C4C1649A-74CE-4EAF-B71D-DD6F36B051A7}"/>
    <dgm:cxn modelId="{57AFF794-C0EB-455C-BE00-FBE6D0952AF6}" type="presOf" srcId="{6586DCE5-83D9-4BFB-BDA0-B53DA65DAA1C}" destId="{A2B4E9C6-9B87-45C3-B98B-4BA539CFAEC9}" srcOrd="0" destOrd="0" presId="urn:microsoft.com/office/officeart/2005/8/layout/hProcess7"/>
    <dgm:cxn modelId="{4156C19C-72B0-43E6-93DD-600393F25B6E}" type="presOf" srcId="{83F69A33-69ED-4E78-9EA1-A2A0AFB6ACA2}" destId="{E6624530-419E-4EFA-91D2-AC61838C6FA9}" srcOrd="0" destOrd="0" presId="urn:microsoft.com/office/officeart/2005/8/layout/hProcess7"/>
    <dgm:cxn modelId="{63A78BAC-7A27-4FD1-BDC7-DFD1A4354A2F}" srcId="{1C1FCBA6-107F-4B47-BFB9-D20DFA0E6F50}" destId="{C85FD602-4352-486D-B08F-0948F21DB8DE}" srcOrd="0" destOrd="0" parTransId="{C2AD3226-3FAA-4A6A-942A-840A86C24F2A}" sibTransId="{15144B0A-9072-4C9B-882A-49561015E269}"/>
    <dgm:cxn modelId="{8786ABB1-3DA5-4703-BEC9-274044AFE540}" type="presOf" srcId="{B406CCC7-74F7-4DC2-B0A0-F03EAA77DDA1}" destId="{EA01953E-E154-4694-BFC4-21A373F049BE}" srcOrd="0" destOrd="0" presId="urn:microsoft.com/office/officeart/2005/8/layout/hProcess7"/>
    <dgm:cxn modelId="{C36186D9-3328-4735-857C-69CA44BF4553}" srcId="{83F69A33-69ED-4E78-9EA1-A2A0AFB6ACA2}" destId="{736A6147-23B4-4D64-942F-A267C2C49366}" srcOrd="0" destOrd="0" parTransId="{77ECF9E2-4D19-4391-A11E-AF388485B373}" sibTransId="{29BB00C3-4D87-4AAF-A263-63A8AB66FE22}"/>
    <dgm:cxn modelId="{CA1099FA-5FDC-4C64-9E7E-DFBC6872B3BE}" srcId="{B406CCC7-74F7-4DC2-B0A0-F03EAA77DDA1}" destId="{83F69A33-69ED-4E78-9EA1-A2A0AFB6ACA2}" srcOrd="1" destOrd="0" parTransId="{BA3F2A45-2535-47F9-8BCD-7D725231D62C}" sibTransId="{C46DC400-F8C6-42B3-90AB-F16359959282}"/>
    <dgm:cxn modelId="{9DB65C44-C76C-4F80-8EE3-32CBBEF686D4}" type="presParOf" srcId="{EA01953E-E154-4694-BFC4-21A373F049BE}" destId="{3013487D-D5EC-43F9-AFBA-446A708531D6}" srcOrd="0" destOrd="0" presId="urn:microsoft.com/office/officeart/2005/8/layout/hProcess7"/>
    <dgm:cxn modelId="{169220BD-5542-48CF-BD08-EA9E0E197BCD}" type="presParOf" srcId="{3013487D-D5EC-43F9-AFBA-446A708531D6}" destId="{238E225B-2761-4D10-BC18-16C848C41E95}" srcOrd="0" destOrd="0" presId="urn:microsoft.com/office/officeart/2005/8/layout/hProcess7"/>
    <dgm:cxn modelId="{8C1F2F64-83E4-4ACC-8A40-8CCFD8E60341}" type="presParOf" srcId="{3013487D-D5EC-43F9-AFBA-446A708531D6}" destId="{BB108287-6513-4C61-8890-AC1204149A15}" srcOrd="1" destOrd="0" presId="urn:microsoft.com/office/officeart/2005/8/layout/hProcess7"/>
    <dgm:cxn modelId="{F36F5C56-C321-43CC-A187-4483065AA952}" type="presParOf" srcId="{3013487D-D5EC-43F9-AFBA-446A708531D6}" destId="{2F0FC502-DAED-4407-8F85-0257E077D36C}" srcOrd="2" destOrd="0" presId="urn:microsoft.com/office/officeart/2005/8/layout/hProcess7"/>
    <dgm:cxn modelId="{D2DDD4F2-0885-40EF-A257-9BAD0747D1F6}" type="presParOf" srcId="{EA01953E-E154-4694-BFC4-21A373F049BE}" destId="{0619C80D-F8C6-425E-9A72-AED976F61546}" srcOrd="1" destOrd="0" presId="urn:microsoft.com/office/officeart/2005/8/layout/hProcess7"/>
    <dgm:cxn modelId="{7541AB83-F280-4506-93A7-1E6F823BF3F1}" type="presParOf" srcId="{EA01953E-E154-4694-BFC4-21A373F049BE}" destId="{21571E17-D58C-41C9-8128-E7E817BB2DC7}" srcOrd="2" destOrd="0" presId="urn:microsoft.com/office/officeart/2005/8/layout/hProcess7"/>
    <dgm:cxn modelId="{B0886958-E881-4420-BC5F-2F38CC13F6D5}" type="presParOf" srcId="{21571E17-D58C-41C9-8128-E7E817BB2DC7}" destId="{08C81176-F316-48D0-8C4E-BE290A9EED1B}" srcOrd="0" destOrd="0" presId="urn:microsoft.com/office/officeart/2005/8/layout/hProcess7"/>
    <dgm:cxn modelId="{43B66B61-35E5-4C99-A084-EDB1824956A4}" type="presParOf" srcId="{21571E17-D58C-41C9-8128-E7E817BB2DC7}" destId="{9886BBFC-DF22-472E-941F-41208ECCB7E4}" srcOrd="1" destOrd="0" presId="urn:microsoft.com/office/officeart/2005/8/layout/hProcess7"/>
    <dgm:cxn modelId="{55945B9B-71EC-470F-BA98-48092C34D062}" type="presParOf" srcId="{21571E17-D58C-41C9-8128-E7E817BB2DC7}" destId="{6D2DBA58-A689-4BC1-BEFA-3A62ED974158}" srcOrd="2" destOrd="0" presId="urn:microsoft.com/office/officeart/2005/8/layout/hProcess7"/>
    <dgm:cxn modelId="{6AAB6CA3-8B98-447D-A4CC-5E14932B7B47}" type="presParOf" srcId="{EA01953E-E154-4694-BFC4-21A373F049BE}" destId="{77FDECA0-2DF6-4F5B-A661-F82D99C1EB64}" srcOrd="3" destOrd="0" presId="urn:microsoft.com/office/officeart/2005/8/layout/hProcess7"/>
    <dgm:cxn modelId="{92EC7F39-9A4D-44D1-B078-CC807B124D70}" type="presParOf" srcId="{EA01953E-E154-4694-BFC4-21A373F049BE}" destId="{AA3106AC-B74F-4F7C-AE34-E7ADB4742F6F}" srcOrd="4" destOrd="0" presId="urn:microsoft.com/office/officeart/2005/8/layout/hProcess7"/>
    <dgm:cxn modelId="{ABD2AC6A-1591-4D27-8C81-535228441ED4}" type="presParOf" srcId="{AA3106AC-B74F-4F7C-AE34-E7ADB4742F6F}" destId="{E6624530-419E-4EFA-91D2-AC61838C6FA9}" srcOrd="0" destOrd="0" presId="urn:microsoft.com/office/officeart/2005/8/layout/hProcess7"/>
    <dgm:cxn modelId="{E0324BAB-EC7F-4656-AA02-4D84926CE5BE}" type="presParOf" srcId="{AA3106AC-B74F-4F7C-AE34-E7ADB4742F6F}" destId="{71BF136A-F98A-4F76-A2E0-EAFF3868DFEE}" srcOrd="1" destOrd="0" presId="urn:microsoft.com/office/officeart/2005/8/layout/hProcess7"/>
    <dgm:cxn modelId="{073440C3-4EAF-4A83-8722-AF85D6CBF5EB}" type="presParOf" srcId="{AA3106AC-B74F-4F7C-AE34-E7ADB4742F6F}" destId="{C44D0979-DC1A-4252-B4B5-6873E77CD208}" srcOrd="2" destOrd="0" presId="urn:microsoft.com/office/officeart/2005/8/layout/hProcess7"/>
    <dgm:cxn modelId="{2FEB2602-63CC-469C-8F46-A528877292F8}" type="presParOf" srcId="{EA01953E-E154-4694-BFC4-21A373F049BE}" destId="{54ECB26F-34E1-4313-A509-F4611A5B3E4F}" srcOrd="5" destOrd="0" presId="urn:microsoft.com/office/officeart/2005/8/layout/hProcess7"/>
    <dgm:cxn modelId="{3C693B44-3AFD-4D6A-84DB-B62F2D7B68B7}" type="presParOf" srcId="{EA01953E-E154-4694-BFC4-21A373F049BE}" destId="{3ED0768A-944B-49CB-A5DD-CC12062DEA68}" srcOrd="6" destOrd="0" presId="urn:microsoft.com/office/officeart/2005/8/layout/hProcess7"/>
    <dgm:cxn modelId="{1B70046A-D2FB-4399-A15F-2255F7768FBA}" type="presParOf" srcId="{3ED0768A-944B-49CB-A5DD-CC12062DEA68}" destId="{5646E680-1106-47DB-9CD6-3DB9B86AC570}" srcOrd="0" destOrd="0" presId="urn:microsoft.com/office/officeart/2005/8/layout/hProcess7"/>
    <dgm:cxn modelId="{4C19A4AB-FCAF-46CB-9DA1-F0574BAD4632}" type="presParOf" srcId="{3ED0768A-944B-49CB-A5DD-CC12062DEA68}" destId="{A99C6980-2590-4386-BC24-D0DD9FD27A16}" srcOrd="1" destOrd="0" presId="urn:microsoft.com/office/officeart/2005/8/layout/hProcess7"/>
    <dgm:cxn modelId="{92638400-8638-48C7-AA64-7DA74AC1A639}" type="presParOf" srcId="{3ED0768A-944B-49CB-A5DD-CC12062DEA68}" destId="{7248C639-15FD-4488-B778-E9A7A6576503}" srcOrd="2" destOrd="0" presId="urn:microsoft.com/office/officeart/2005/8/layout/hProcess7"/>
    <dgm:cxn modelId="{CCDEF2E9-80BC-4A72-BF82-0BD0347A676D}" type="presParOf" srcId="{EA01953E-E154-4694-BFC4-21A373F049BE}" destId="{7B739595-9C71-406A-A9DE-968B11580F8C}" srcOrd="7" destOrd="0" presId="urn:microsoft.com/office/officeart/2005/8/layout/hProcess7"/>
    <dgm:cxn modelId="{DFC11E3E-7C33-46FC-8574-22C97B85E04C}" type="presParOf" srcId="{EA01953E-E154-4694-BFC4-21A373F049BE}" destId="{1AB66F6C-BB85-483D-AB13-7F115688394A}" srcOrd="8" destOrd="0" presId="urn:microsoft.com/office/officeart/2005/8/layout/hProcess7"/>
    <dgm:cxn modelId="{B17F73AC-3FAF-4BBD-AF03-9FCC9B74C1B7}" type="presParOf" srcId="{1AB66F6C-BB85-483D-AB13-7F115688394A}" destId="{3448C595-EF4B-47B2-AB9A-FEDB9DCCBEC1}" srcOrd="0" destOrd="0" presId="urn:microsoft.com/office/officeart/2005/8/layout/hProcess7"/>
    <dgm:cxn modelId="{B18944A1-9C8A-43F6-930F-D9B3E48E0A7E}" type="presParOf" srcId="{1AB66F6C-BB85-483D-AB13-7F115688394A}" destId="{0CC066BA-C3BB-4B81-A310-7FE32CA20354}" srcOrd="1" destOrd="0" presId="urn:microsoft.com/office/officeart/2005/8/layout/hProcess7"/>
    <dgm:cxn modelId="{AECD3803-6787-401C-B363-FC042E452E1A}" type="presParOf" srcId="{1AB66F6C-BB85-483D-AB13-7F115688394A}" destId="{A2B4E9C6-9B87-45C3-B98B-4BA539CFAEC9}"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D57FC2-2152-4632-8065-1AFD46EC2958}" type="doc">
      <dgm:prSet loTypeId="urn:microsoft.com/office/officeart/2005/8/layout/venn2" loCatId="relationship" qsTypeId="urn:microsoft.com/office/officeart/2005/8/quickstyle/simple1" qsCatId="simple" csTypeId="urn:microsoft.com/office/officeart/2005/8/colors/accent0_3" csCatId="mainScheme" phldr="1"/>
      <dgm:spPr/>
      <dgm:t>
        <a:bodyPr/>
        <a:lstStyle/>
        <a:p>
          <a:endParaRPr lang="fr-CH"/>
        </a:p>
      </dgm:t>
    </dgm:pt>
    <dgm:pt modelId="{AF799821-F787-4B9B-9860-6E8772C2BAEF}">
      <dgm:prSet phldrT="[Text]" custT="1"/>
      <dgm:spPr/>
      <dgm:t>
        <a:bodyPr/>
        <a:lstStyle/>
        <a:p>
          <a:pPr algn="ctr"/>
          <a:r>
            <a:rPr lang="hy-AM" sz="2400" dirty="0"/>
            <a:t>Միջավայր</a:t>
          </a:r>
        </a:p>
        <a:p>
          <a:pPr algn="ctr"/>
          <a:r>
            <a:rPr lang="en-US" sz="2400" dirty="0"/>
            <a:t> </a:t>
          </a:r>
          <a:endParaRPr lang="fr-CH" sz="2400" dirty="0"/>
        </a:p>
      </dgm:t>
    </dgm:pt>
    <dgm:pt modelId="{0DC2CF3C-A3A6-437A-BBD8-47478DB9B59C}" type="parTrans" cxnId="{1554A6CC-BC21-44C0-B388-7A711175443C}">
      <dgm:prSet/>
      <dgm:spPr/>
      <dgm:t>
        <a:bodyPr/>
        <a:lstStyle/>
        <a:p>
          <a:endParaRPr lang="fr-CH"/>
        </a:p>
      </dgm:t>
    </dgm:pt>
    <dgm:pt modelId="{91ADF3AF-FC6A-4E4B-97E8-0D11FA9EBB8E}" type="sibTrans" cxnId="{1554A6CC-BC21-44C0-B388-7A711175443C}">
      <dgm:prSet/>
      <dgm:spPr/>
      <dgm:t>
        <a:bodyPr/>
        <a:lstStyle/>
        <a:p>
          <a:endParaRPr lang="fr-CH"/>
        </a:p>
      </dgm:t>
    </dgm:pt>
    <dgm:pt modelId="{16D0C9B6-A59D-4731-84F5-91131C10B3B6}">
      <dgm:prSet phldrT="[Text]" custT="1"/>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hy-AM" sz="2400" dirty="0"/>
            <a:t>Ոչ վերբալ</a:t>
          </a:r>
          <a:endParaRPr lang="fr-CH" sz="2400" dirty="0"/>
        </a:p>
      </dgm:t>
    </dgm:pt>
    <dgm:pt modelId="{74A4B646-563B-444C-B237-DC20FB9D4965}" type="parTrans" cxnId="{622FABBF-7AF6-48A1-AD38-D9568C2FDEA3}">
      <dgm:prSet/>
      <dgm:spPr/>
      <dgm:t>
        <a:bodyPr/>
        <a:lstStyle/>
        <a:p>
          <a:endParaRPr lang="fr-CH"/>
        </a:p>
      </dgm:t>
    </dgm:pt>
    <dgm:pt modelId="{FB7A3CC5-8AD1-41FD-9DFD-863771B1A63E}" type="sibTrans" cxnId="{622FABBF-7AF6-48A1-AD38-D9568C2FDEA3}">
      <dgm:prSet/>
      <dgm:spPr/>
      <dgm:t>
        <a:bodyPr/>
        <a:lstStyle/>
        <a:p>
          <a:endParaRPr lang="fr-CH"/>
        </a:p>
      </dgm:t>
    </dgm:pt>
    <dgm:pt modelId="{E5382AA9-A018-4ECA-A7CF-C60A20772A1A}">
      <dgm:prSet phldrT="[Text]" custT="1"/>
      <dgm:spPr/>
      <dgm:t>
        <a:bodyPr/>
        <a:lstStyle/>
        <a:p>
          <a:pPr algn="ctr"/>
          <a:r>
            <a:rPr lang="hy-AM" sz="2000" dirty="0"/>
            <a:t>Խոսք</a:t>
          </a:r>
          <a:endParaRPr lang="fr-CH" sz="2000" dirty="0"/>
        </a:p>
      </dgm:t>
    </dgm:pt>
    <dgm:pt modelId="{9CDC838D-A633-4FDC-A18F-5031CD54A6A0}" type="parTrans" cxnId="{26104CFE-DB09-4D82-A389-529262903EC9}">
      <dgm:prSet/>
      <dgm:spPr/>
      <dgm:t>
        <a:bodyPr/>
        <a:lstStyle/>
        <a:p>
          <a:endParaRPr lang="fr-CH"/>
        </a:p>
      </dgm:t>
    </dgm:pt>
    <dgm:pt modelId="{52E25D3E-12DC-4644-8122-395DA26173C7}" type="sibTrans" cxnId="{26104CFE-DB09-4D82-A389-529262903EC9}">
      <dgm:prSet/>
      <dgm:spPr/>
      <dgm:t>
        <a:bodyPr/>
        <a:lstStyle/>
        <a:p>
          <a:endParaRPr lang="fr-CH"/>
        </a:p>
      </dgm:t>
    </dgm:pt>
    <dgm:pt modelId="{B4D04C0F-8536-4F5B-BB72-FF2FA939FD9F}">
      <dgm:prSet custT="1"/>
      <dgm:spPr/>
      <dgm:t>
        <a:bodyPr/>
        <a:lstStyle/>
        <a:p>
          <a:pPr algn="ctr"/>
          <a:r>
            <a:rPr lang="hy-AM" sz="1800" b="1" dirty="0"/>
            <a:t>Լռության ուժը</a:t>
          </a:r>
          <a:r>
            <a:rPr lang="en-US" sz="1800" b="1" dirty="0"/>
            <a:t> </a:t>
          </a:r>
          <a:endParaRPr lang="fr-CH" sz="1800" b="1" dirty="0"/>
        </a:p>
      </dgm:t>
    </dgm:pt>
    <dgm:pt modelId="{5BD5EFB4-4D9A-4CC1-9B15-F8C40D066103}" type="parTrans" cxnId="{BBE5E9A4-117E-4D65-926F-03478794218F}">
      <dgm:prSet/>
      <dgm:spPr/>
      <dgm:t>
        <a:bodyPr/>
        <a:lstStyle/>
        <a:p>
          <a:endParaRPr lang="fr-CH"/>
        </a:p>
      </dgm:t>
    </dgm:pt>
    <dgm:pt modelId="{7D446E8D-1A39-443C-90ED-719AAC077521}" type="sibTrans" cxnId="{BBE5E9A4-117E-4D65-926F-03478794218F}">
      <dgm:prSet/>
      <dgm:spPr/>
      <dgm:t>
        <a:bodyPr/>
        <a:lstStyle/>
        <a:p>
          <a:endParaRPr lang="fr-CH"/>
        </a:p>
      </dgm:t>
    </dgm:pt>
    <dgm:pt modelId="{18846F05-42C2-4FE8-97CC-B2567DA568C9}">
      <dgm:prSet custT="1"/>
      <dgm:spPr/>
      <dgm:t>
        <a:bodyPr/>
        <a:lstStyle/>
        <a:p>
          <a:pPr marL="0" lvl="0" algn="ctr" defTabSz="800100">
            <a:lnSpc>
              <a:spcPct val="90000"/>
            </a:lnSpc>
            <a:spcBef>
              <a:spcPct val="0"/>
            </a:spcBef>
            <a:spcAft>
              <a:spcPct val="35000"/>
            </a:spcAft>
            <a:buNone/>
          </a:pPr>
          <a:r>
            <a:rPr lang="hy-AM" sz="2400" dirty="0"/>
            <a:t>Լսելու արվեստը</a:t>
          </a:r>
          <a:r>
            <a:rPr lang="en-US" sz="2400" dirty="0"/>
            <a:t> </a:t>
          </a:r>
          <a:endParaRPr lang="fr-CH" sz="2400" dirty="0"/>
        </a:p>
      </dgm:t>
    </dgm:pt>
    <dgm:pt modelId="{51045609-E413-4388-A163-E6647DD15705}" type="parTrans" cxnId="{80987CCE-7CEF-4BAB-A641-5B6728AFA3B9}">
      <dgm:prSet/>
      <dgm:spPr/>
      <dgm:t>
        <a:bodyPr/>
        <a:lstStyle/>
        <a:p>
          <a:endParaRPr lang="fr-CH"/>
        </a:p>
      </dgm:t>
    </dgm:pt>
    <dgm:pt modelId="{18C72217-125B-4BDD-8D97-C560F928F3A1}" type="sibTrans" cxnId="{80987CCE-7CEF-4BAB-A641-5B6728AFA3B9}">
      <dgm:prSet/>
      <dgm:spPr/>
      <dgm:t>
        <a:bodyPr/>
        <a:lstStyle/>
        <a:p>
          <a:endParaRPr lang="fr-CH"/>
        </a:p>
      </dgm:t>
    </dgm:pt>
    <dgm:pt modelId="{5821D23E-6682-45EF-B7C1-12C0755D1C6D}" type="pres">
      <dgm:prSet presAssocID="{93D57FC2-2152-4632-8065-1AFD46EC2958}" presName="Name0" presStyleCnt="0">
        <dgm:presLayoutVars>
          <dgm:chMax val="7"/>
          <dgm:resizeHandles val="exact"/>
        </dgm:presLayoutVars>
      </dgm:prSet>
      <dgm:spPr/>
    </dgm:pt>
    <dgm:pt modelId="{7B8E7F1B-E0CF-484F-98B8-D0A453FF0DC8}" type="pres">
      <dgm:prSet presAssocID="{93D57FC2-2152-4632-8065-1AFD46EC2958}" presName="comp1" presStyleCnt="0"/>
      <dgm:spPr/>
    </dgm:pt>
    <dgm:pt modelId="{6D4F0FE3-FA58-4E1E-AC0B-5F0883D8EA6A}" type="pres">
      <dgm:prSet presAssocID="{93D57FC2-2152-4632-8065-1AFD46EC2958}" presName="circle1" presStyleLbl="node1" presStyleIdx="0" presStyleCnt="5" custScaleX="101865" custScaleY="100000" custLinFactNeighborX="2735" custLinFactNeighborY="-2521"/>
      <dgm:spPr/>
    </dgm:pt>
    <dgm:pt modelId="{D8588AA6-03B5-465B-9D44-FD725D145FC5}" type="pres">
      <dgm:prSet presAssocID="{93D57FC2-2152-4632-8065-1AFD46EC2958}" presName="c1text" presStyleLbl="node1" presStyleIdx="0" presStyleCnt="5">
        <dgm:presLayoutVars>
          <dgm:bulletEnabled val="1"/>
        </dgm:presLayoutVars>
      </dgm:prSet>
      <dgm:spPr/>
    </dgm:pt>
    <dgm:pt modelId="{EFD3B711-AE8C-42E9-9C05-49E3BA41F8E4}" type="pres">
      <dgm:prSet presAssocID="{93D57FC2-2152-4632-8065-1AFD46EC2958}" presName="comp2" presStyleCnt="0"/>
      <dgm:spPr/>
    </dgm:pt>
    <dgm:pt modelId="{A0D50C5B-25BA-434E-8B4A-A7836673AB93}" type="pres">
      <dgm:prSet presAssocID="{93D57FC2-2152-4632-8065-1AFD46EC2958}" presName="circle2" presStyleLbl="node1" presStyleIdx="1" presStyleCnt="5" custScaleX="106618" custScaleY="106618" custLinFactNeighborX="3388"/>
      <dgm:spPr/>
    </dgm:pt>
    <dgm:pt modelId="{D6CD5751-B9F7-47B1-B2B7-5B344B1E211A}" type="pres">
      <dgm:prSet presAssocID="{93D57FC2-2152-4632-8065-1AFD46EC2958}" presName="c2text" presStyleLbl="node1" presStyleIdx="1" presStyleCnt="5">
        <dgm:presLayoutVars>
          <dgm:bulletEnabled val="1"/>
        </dgm:presLayoutVars>
      </dgm:prSet>
      <dgm:spPr/>
    </dgm:pt>
    <dgm:pt modelId="{53C6981D-ECF3-4A2D-A13D-228A25531F3E}" type="pres">
      <dgm:prSet presAssocID="{93D57FC2-2152-4632-8065-1AFD46EC2958}" presName="comp3" presStyleCnt="0"/>
      <dgm:spPr/>
    </dgm:pt>
    <dgm:pt modelId="{36AE37F1-8922-4509-9343-708C3E8B9263}" type="pres">
      <dgm:prSet presAssocID="{93D57FC2-2152-4632-8065-1AFD46EC2958}" presName="circle3" presStyleLbl="node1" presStyleIdx="2" presStyleCnt="5" custScaleX="106133" custScaleY="98214" custLinFactNeighborX="2381" custLinFactNeighborY="2579"/>
      <dgm:spPr/>
    </dgm:pt>
    <dgm:pt modelId="{0854704B-A0CD-4C46-AC38-A415700D2BEC}" type="pres">
      <dgm:prSet presAssocID="{93D57FC2-2152-4632-8065-1AFD46EC2958}" presName="c3text" presStyleLbl="node1" presStyleIdx="2" presStyleCnt="5">
        <dgm:presLayoutVars>
          <dgm:bulletEnabled val="1"/>
        </dgm:presLayoutVars>
      </dgm:prSet>
      <dgm:spPr/>
    </dgm:pt>
    <dgm:pt modelId="{7B597958-6423-4116-9782-E4440B854DA2}" type="pres">
      <dgm:prSet presAssocID="{93D57FC2-2152-4632-8065-1AFD46EC2958}" presName="comp4" presStyleCnt="0"/>
      <dgm:spPr/>
    </dgm:pt>
    <dgm:pt modelId="{F5066387-9976-4E0E-8642-F15094956F1C}" type="pres">
      <dgm:prSet presAssocID="{93D57FC2-2152-4632-8065-1AFD46EC2958}" presName="circle4" presStyleLbl="node1" presStyleIdx="3" presStyleCnt="5" custScaleX="85227" custScaleY="85227" custLinFactNeighborX="4094" custLinFactNeighborY="6116"/>
      <dgm:spPr/>
    </dgm:pt>
    <dgm:pt modelId="{1740C05D-3290-4159-AB22-5E43CC8F3B1B}" type="pres">
      <dgm:prSet presAssocID="{93D57FC2-2152-4632-8065-1AFD46EC2958}" presName="c4text" presStyleLbl="node1" presStyleIdx="3" presStyleCnt="5">
        <dgm:presLayoutVars>
          <dgm:bulletEnabled val="1"/>
        </dgm:presLayoutVars>
      </dgm:prSet>
      <dgm:spPr/>
    </dgm:pt>
    <dgm:pt modelId="{EA352678-C6D1-4326-AD6F-B535E6BDB9F9}" type="pres">
      <dgm:prSet presAssocID="{93D57FC2-2152-4632-8065-1AFD46EC2958}" presName="comp5" presStyleCnt="0"/>
      <dgm:spPr/>
    </dgm:pt>
    <dgm:pt modelId="{5388DBDD-75CD-49E3-ABF2-C22A9E22848C}" type="pres">
      <dgm:prSet presAssocID="{93D57FC2-2152-4632-8065-1AFD46EC2958}" presName="circle5" presStyleLbl="node1" presStyleIdx="4" presStyleCnt="5" custScaleX="99840" custScaleY="81670" custLinFactNeighborX="3416" custLinFactNeighborY="-327"/>
      <dgm:spPr/>
    </dgm:pt>
    <dgm:pt modelId="{4A36A3AB-1482-4D77-B7A2-F0A7A8759007}" type="pres">
      <dgm:prSet presAssocID="{93D57FC2-2152-4632-8065-1AFD46EC2958}" presName="c5text" presStyleLbl="node1" presStyleIdx="4" presStyleCnt="5">
        <dgm:presLayoutVars>
          <dgm:bulletEnabled val="1"/>
        </dgm:presLayoutVars>
      </dgm:prSet>
      <dgm:spPr/>
    </dgm:pt>
  </dgm:ptLst>
  <dgm:cxnLst>
    <dgm:cxn modelId="{5E44CB09-0BF2-4A32-A28C-E10DF0A09975}" type="presOf" srcId="{B4D04C0F-8536-4F5B-BB72-FF2FA939FD9F}" destId="{5388DBDD-75CD-49E3-ABF2-C22A9E22848C}" srcOrd="0" destOrd="0" presId="urn:microsoft.com/office/officeart/2005/8/layout/venn2"/>
    <dgm:cxn modelId="{C41BA723-4D39-4EF8-B8EF-D593FCC45EA5}" type="presOf" srcId="{AF799821-F787-4B9B-9860-6E8772C2BAEF}" destId="{D8588AA6-03B5-465B-9D44-FD725D145FC5}" srcOrd="1" destOrd="0" presId="urn:microsoft.com/office/officeart/2005/8/layout/venn2"/>
    <dgm:cxn modelId="{6917053B-BCC8-455B-9DBD-2F78571DE579}" type="presOf" srcId="{18846F05-42C2-4FE8-97CC-B2567DA568C9}" destId="{A0D50C5B-25BA-434E-8B4A-A7836673AB93}" srcOrd="0" destOrd="0" presId="urn:microsoft.com/office/officeart/2005/8/layout/venn2"/>
    <dgm:cxn modelId="{9BD29A67-B897-46C0-96D9-0373781AFA33}" type="presOf" srcId="{18846F05-42C2-4FE8-97CC-B2567DA568C9}" destId="{D6CD5751-B9F7-47B1-B2B7-5B344B1E211A}" srcOrd="1" destOrd="0" presId="urn:microsoft.com/office/officeart/2005/8/layout/venn2"/>
    <dgm:cxn modelId="{6B5B3285-A572-4E9A-A446-DE3AC3AED004}" type="presOf" srcId="{E5382AA9-A018-4ECA-A7CF-C60A20772A1A}" destId="{1740C05D-3290-4159-AB22-5E43CC8F3B1B}" srcOrd="1" destOrd="0" presId="urn:microsoft.com/office/officeart/2005/8/layout/venn2"/>
    <dgm:cxn modelId="{119CB58F-1D1E-4BA2-BB1A-986FA8D54370}" type="presOf" srcId="{16D0C9B6-A59D-4731-84F5-91131C10B3B6}" destId="{0854704B-A0CD-4C46-AC38-A415700D2BEC}" srcOrd="1" destOrd="0" presId="urn:microsoft.com/office/officeart/2005/8/layout/venn2"/>
    <dgm:cxn modelId="{BBE5E9A4-117E-4D65-926F-03478794218F}" srcId="{93D57FC2-2152-4632-8065-1AFD46EC2958}" destId="{B4D04C0F-8536-4F5B-BB72-FF2FA939FD9F}" srcOrd="4" destOrd="0" parTransId="{5BD5EFB4-4D9A-4CC1-9B15-F8C40D066103}" sibTransId="{7D446E8D-1A39-443C-90ED-719AAC077521}"/>
    <dgm:cxn modelId="{D5CDB6A6-2C65-4C2B-9EA1-C0EBAFE5082A}" type="presOf" srcId="{E5382AA9-A018-4ECA-A7CF-C60A20772A1A}" destId="{F5066387-9976-4E0E-8642-F15094956F1C}" srcOrd="0" destOrd="0" presId="urn:microsoft.com/office/officeart/2005/8/layout/venn2"/>
    <dgm:cxn modelId="{622FABBF-7AF6-48A1-AD38-D9568C2FDEA3}" srcId="{93D57FC2-2152-4632-8065-1AFD46EC2958}" destId="{16D0C9B6-A59D-4731-84F5-91131C10B3B6}" srcOrd="2" destOrd="0" parTransId="{74A4B646-563B-444C-B237-DC20FB9D4965}" sibTransId="{FB7A3CC5-8AD1-41FD-9DFD-863771B1A63E}"/>
    <dgm:cxn modelId="{6DA403C5-C18E-420B-A49E-6481E060CFF4}" type="presOf" srcId="{93D57FC2-2152-4632-8065-1AFD46EC2958}" destId="{5821D23E-6682-45EF-B7C1-12C0755D1C6D}" srcOrd="0" destOrd="0" presId="urn:microsoft.com/office/officeart/2005/8/layout/venn2"/>
    <dgm:cxn modelId="{1554A6CC-BC21-44C0-B388-7A711175443C}" srcId="{93D57FC2-2152-4632-8065-1AFD46EC2958}" destId="{AF799821-F787-4B9B-9860-6E8772C2BAEF}" srcOrd="0" destOrd="0" parTransId="{0DC2CF3C-A3A6-437A-BBD8-47478DB9B59C}" sibTransId="{91ADF3AF-FC6A-4E4B-97E8-0D11FA9EBB8E}"/>
    <dgm:cxn modelId="{80987CCE-7CEF-4BAB-A641-5B6728AFA3B9}" srcId="{93D57FC2-2152-4632-8065-1AFD46EC2958}" destId="{18846F05-42C2-4FE8-97CC-B2567DA568C9}" srcOrd="1" destOrd="0" parTransId="{51045609-E413-4388-A163-E6647DD15705}" sibTransId="{18C72217-125B-4BDD-8D97-C560F928F3A1}"/>
    <dgm:cxn modelId="{122E89E9-29F1-473A-ADEE-E05AA4CA8BB2}" type="presOf" srcId="{16D0C9B6-A59D-4731-84F5-91131C10B3B6}" destId="{36AE37F1-8922-4509-9343-708C3E8B9263}" srcOrd="0" destOrd="0" presId="urn:microsoft.com/office/officeart/2005/8/layout/venn2"/>
    <dgm:cxn modelId="{5F0D8FE9-2097-42DF-A6BE-C665ADAA4111}" type="presOf" srcId="{B4D04C0F-8536-4F5B-BB72-FF2FA939FD9F}" destId="{4A36A3AB-1482-4D77-B7A2-F0A7A8759007}" srcOrd="1" destOrd="0" presId="urn:microsoft.com/office/officeart/2005/8/layout/venn2"/>
    <dgm:cxn modelId="{0CC28CF2-95CE-4B43-ADAF-C9F36CF88ED9}" type="presOf" srcId="{AF799821-F787-4B9B-9860-6E8772C2BAEF}" destId="{6D4F0FE3-FA58-4E1E-AC0B-5F0883D8EA6A}" srcOrd="0" destOrd="0" presId="urn:microsoft.com/office/officeart/2005/8/layout/venn2"/>
    <dgm:cxn modelId="{26104CFE-DB09-4D82-A389-529262903EC9}" srcId="{93D57FC2-2152-4632-8065-1AFD46EC2958}" destId="{E5382AA9-A018-4ECA-A7CF-C60A20772A1A}" srcOrd="3" destOrd="0" parTransId="{9CDC838D-A633-4FDC-A18F-5031CD54A6A0}" sibTransId="{52E25D3E-12DC-4644-8122-395DA26173C7}"/>
    <dgm:cxn modelId="{56884EF9-A07B-4FFD-817C-0DD068DBC8E9}" type="presParOf" srcId="{5821D23E-6682-45EF-B7C1-12C0755D1C6D}" destId="{7B8E7F1B-E0CF-484F-98B8-D0A453FF0DC8}" srcOrd="0" destOrd="0" presId="urn:microsoft.com/office/officeart/2005/8/layout/venn2"/>
    <dgm:cxn modelId="{2CA0BB70-CE5B-433B-A5C7-B42520C0B7E4}" type="presParOf" srcId="{7B8E7F1B-E0CF-484F-98B8-D0A453FF0DC8}" destId="{6D4F0FE3-FA58-4E1E-AC0B-5F0883D8EA6A}" srcOrd="0" destOrd="0" presId="urn:microsoft.com/office/officeart/2005/8/layout/venn2"/>
    <dgm:cxn modelId="{019BBAB4-0F93-49AF-A0BA-8E04A9C6E35C}" type="presParOf" srcId="{7B8E7F1B-E0CF-484F-98B8-D0A453FF0DC8}" destId="{D8588AA6-03B5-465B-9D44-FD725D145FC5}" srcOrd="1" destOrd="0" presId="urn:microsoft.com/office/officeart/2005/8/layout/venn2"/>
    <dgm:cxn modelId="{FAD7B26B-D423-4DFA-9468-309561EFC631}" type="presParOf" srcId="{5821D23E-6682-45EF-B7C1-12C0755D1C6D}" destId="{EFD3B711-AE8C-42E9-9C05-49E3BA41F8E4}" srcOrd="1" destOrd="0" presId="urn:microsoft.com/office/officeart/2005/8/layout/venn2"/>
    <dgm:cxn modelId="{5FE66148-E843-4E09-A25E-246FD1F0E2BE}" type="presParOf" srcId="{EFD3B711-AE8C-42E9-9C05-49E3BA41F8E4}" destId="{A0D50C5B-25BA-434E-8B4A-A7836673AB93}" srcOrd="0" destOrd="0" presId="urn:microsoft.com/office/officeart/2005/8/layout/venn2"/>
    <dgm:cxn modelId="{1F090B73-0E7A-435B-8F33-B5BBA1FAE733}" type="presParOf" srcId="{EFD3B711-AE8C-42E9-9C05-49E3BA41F8E4}" destId="{D6CD5751-B9F7-47B1-B2B7-5B344B1E211A}" srcOrd="1" destOrd="0" presId="urn:microsoft.com/office/officeart/2005/8/layout/venn2"/>
    <dgm:cxn modelId="{86429BAA-F70A-46E5-8310-8E97B83B0896}" type="presParOf" srcId="{5821D23E-6682-45EF-B7C1-12C0755D1C6D}" destId="{53C6981D-ECF3-4A2D-A13D-228A25531F3E}" srcOrd="2" destOrd="0" presId="urn:microsoft.com/office/officeart/2005/8/layout/venn2"/>
    <dgm:cxn modelId="{76496C42-AC82-4756-9087-8FE8CB1B326F}" type="presParOf" srcId="{53C6981D-ECF3-4A2D-A13D-228A25531F3E}" destId="{36AE37F1-8922-4509-9343-708C3E8B9263}" srcOrd="0" destOrd="0" presId="urn:microsoft.com/office/officeart/2005/8/layout/venn2"/>
    <dgm:cxn modelId="{D881A6A9-6BF9-4BF3-9563-575D99577158}" type="presParOf" srcId="{53C6981D-ECF3-4A2D-A13D-228A25531F3E}" destId="{0854704B-A0CD-4C46-AC38-A415700D2BEC}" srcOrd="1" destOrd="0" presId="urn:microsoft.com/office/officeart/2005/8/layout/venn2"/>
    <dgm:cxn modelId="{98CA0BDD-1A6E-4930-B110-ECC955C0A767}" type="presParOf" srcId="{5821D23E-6682-45EF-B7C1-12C0755D1C6D}" destId="{7B597958-6423-4116-9782-E4440B854DA2}" srcOrd="3" destOrd="0" presId="urn:microsoft.com/office/officeart/2005/8/layout/venn2"/>
    <dgm:cxn modelId="{F93664DF-0CF4-4A3B-AD21-0AB2D6E817DB}" type="presParOf" srcId="{7B597958-6423-4116-9782-E4440B854DA2}" destId="{F5066387-9976-4E0E-8642-F15094956F1C}" srcOrd="0" destOrd="0" presId="urn:microsoft.com/office/officeart/2005/8/layout/venn2"/>
    <dgm:cxn modelId="{5CE0EC87-487A-4FBB-8226-4AC01EC2D522}" type="presParOf" srcId="{7B597958-6423-4116-9782-E4440B854DA2}" destId="{1740C05D-3290-4159-AB22-5E43CC8F3B1B}" srcOrd="1" destOrd="0" presId="urn:microsoft.com/office/officeart/2005/8/layout/venn2"/>
    <dgm:cxn modelId="{3EA86034-4144-48E0-9259-183E58608BA6}" type="presParOf" srcId="{5821D23E-6682-45EF-B7C1-12C0755D1C6D}" destId="{EA352678-C6D1-4326-AD6F-B535E6BDB9F9}" srcOrd="4" destOrd="0" presId="urn:microsoft.com/office/officeart/2005/8/layout/venn2"/>
    <dgm:cxn modelId="{AE8965EA-7F0B-42F2-8316-1E7B4C30353D}" type="presParOf" srcId="{EA352678-C6D1-4326-AD6F-B535E6BDB9F9}" destId="{5388DBDD-75CD-49E3-ABF2-C22A9E22848C}" srcOrd="0" destOrd="0" presId="urn:microsoft.com/office/officeart/2005/8/layout/venn2"/>
    <dgm:cxn modelId="{66C4A0DC-FDD8-4670-89CA-C0B08895C84E}" type="presParOf" srcId="{EA352678-C6D1-4326-AD6F-B535E6BDB9F9}" destId="{4A36A3AB-1482-4D77-B7A2-F0A7A8759007}"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40274F-6E41-4C7D-B9DB-458151430CDB}">
      <dsp:nvSpPr>
        <dsp:cNvPr id="0" name=""/>
        <dsp:cNvSpPr/>
      </dsp:nvSpPr>
      <dsp:spPr>
        <a:xfrm>
          <a:off x="0" y="769"/>
          <a:ext cx="10571911" cy="1840086"/>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hy-AM" sz="2400" kern="1200"/>
            <a:t>Ծնողական իրավունքներն իրականացնելիս ծնողներն իրավունք չունեն վնաս պատճառելու երեխաների ֆիզիկական և հոգեկան առողջությանը, նրանց բարոյական զարգացմանը։ </a:t>
          </a:r>
          <a:endParaRPr lang="en-US" sz="2400" kern="1200"/>
        </a:p>
      </dsp:txBody>
      <dsp:txXfrm>
        <a:off x="89826" y="90595"/>
        <a:ext cx="10392259" cy="1660434"/>
      </dsp:txXfrm>
    </dsp:sp>
    <dsp:sp modelId="{4CF6483B-D142-4A3B-9B9F-33859C9A2402}">
      <dsp:nvSpPr>
        <dsp:cNvPr id="0" name=""/>
        <dsp:cNvSpPr/>
      </dsp:nvSpPr>
      <dsp:spPr>
        <a:xfrm>
          <a:off x="0" y="1854032"/>
          <a:ext cx="10571911" cy="1840086"/>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hy-AM" sz="2400" kern="1200"/>
            <a:t>Երեխաների դաստիարակության եղանակները պետք է բացառեն ֆիզիկական կամ հոգեբանական բռնությունը որպես դաստիարակության միջոց կիրառելը, ինչպես նաև նրանց նկատմամբ քամահրական, դաժան, կոպիտ, մարդկային արժանապատվությունը նսեմացնող վերաբերմունքը, վիրավորանքը կամ շահագործումը։</a:t>
          </a:r>
          <a:endParaRPr lang="en-US" sz="2400" kern="1200"/>
        </a:p>
      </dsp:txBody>
      <dsp:txXfrm>
        <a:off x="89826" y="1943858"/>
        <a:ext cx="10392259" cy="1660434"/>
      </dsp:txXfrm>
    </dsp:sp>
    <dsp:sp modelId="{562980FB-302A-4ADD-939F-D961D8CB07F9}">
      <dsp:nvSpPr>
        <dsp:cNvPr id="0" name=""/>
        <dsp:cNvSpPr/>
      </dsp:nvSpPr>
      <dsp:spPr>
        <a:xfrm>
          <a:off x="0" y="3707295"/>
          <a:ext cx="10571911" cy="1840086"/>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hy-AM" sz="2400" kern="1200"/>
            <a:t>Ծնողական իրավունքներն ի վնաս երեխաների իրավունքների և շահերի իրականացնող ծնողները պատասխանատվություն են կրում օրենքով սահմանված կարգով։</a:t>
          </a:r>
          <a:endParaRPr lang="en-US" sz="2400" kern="1200"/>
        </a:p>
      </dsp:txBody>
      <dsp:txXfrm>
        <a:off x="89826" y="3797121"/>
        <a:ext cx="10392259" cy="16604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8E225B-2761-4D10-BC18-16C848C41E95}">
      <dsp:nvSpPr>
        <dsp:cNvPr id="0" name=""/>
        <dsp:cNvSpPr/>
      </dsp:nvSpPr>
      <dsp:spPr>
        <a:xfrm>
          <a:off x="0" y="0"/>
          <a:ext cx="3203858" cy="2090057"/>
        </a:xfrm>
        <a:prstGeom prst="roundRect">
          <a:avLst>
            <a:gd name="adj" fmla="val 5000"/>
          </a:avLst>
        </a:prstGeom>
        <a:gradFill rotWithShape="0">
          <a:gsLst>
            <a:gs pos="0">
              <a:schemeClr val="lt1">
                <a:hueOff val="0"/>
                <a:satOff val="0"/>
                <a:lumOff val="0"/>
                <a:alphaOff val="0"/>
                <a:tint val="68000"/>
                <a:alpha val="90000"/>
                <a:lumMod val="100000"/>
              </a:schemeClr>
            </a:gs>
            <a:gs pos="100000">
              <a:schemeClr val="lt1">
                <a:hueOff val="0"/>
                <a:satOff val="0"/>
                <a:lumOff val="0"/>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48006" rIns="62230" bIns="0" numCol="1" spcCol="1270" anchor="t" anchorCtr="0">
          <a:noAutofit/>
        </a:bodyPr>
        <a:lstStyle/>
        <a:p>
          <a:pPr marL="0" lvl="0" indent="0" algn="r" defTabSz="622300">
            <a:lnSpc>
              <a:spcPct val="90000"/>
            </a:lnSpc>
            <a:spcBef>
              <a:spcPct val="0"/>
            </a:spcBef>
            <a:spcAft>
              <a:spcPct val="35000"/>
            </a:spcAft>
            <a:buNone/>
          </a:pPr>
          <a:r>
            <a:rPr lang="en-US" sz="1400" b="1" kern="1200" dirty="0" err="1">
              <a:solidFill>
                <a:srgbClr val="FF0000"/>
              </a:solidFill>
            </a:rPr>
            <a:t>Խումբ</a:t>
          </a:r>
          <a:r>
            <a:rPr lang="en-US" sz="1400" b="1" kern="1200" dirty="0">
              <a:solidFill>
                <a:srgbClr val="FF0000"/>
              </a:solidFill>
            </a:rPr>
            <a:t> 1</a:t>
          </a:r>
        </a:p>
      </dsp:txBody>
      <dsp:txXfrm rot="16200000">
        <a:off x="-536537" y="536537"/>
        <a:ext cx="1713846" cy="640771"/>
      </dsp:txXfrm>
    </dsp:sp>
    <dsp:sp modelId="{2F0FC502-DAED-4407-8F85-0257E077D36C}">
      <dsp:nvSpPr>
        <dsp:cNvPr id="0" name=""/>
        <dsp:cNvSpPr/>
      </dsp:nvSpPr>
      <dsp:spPr>
        <a:xfrm>
          <a:off x="640771" y="0"/>
          <a:ext cx="2386874" cy="2090057"/>
        </a:xfrm>
        <a:prstGeom prst="rect">
          <a:avLst/>
        </a:prstGeom>
        <a:noFill/>
        <a:ln>
          <a:noFill/>
        </a:ln>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Font typeface="Wingdings" panose="05000000000000000000" pitchFamily="2" charset="2"/>
            <a:buNone/>
          </a:pPr>
          <a:r>
            <a:rPr lang="en-US" sz="1600" kern="1200" dirty="0"/>
            <a:t>Մ</a:t>
          </a:r>
          <a:r>
            <a:rPr lang="hy-AM" sz="1600" kern="1200" dirty="0"/>
            <a:t>եծահասակների կողմից երեխաների հանդեպ հոգեբանական բռնություն</a:t>
          </a:r>
          <a:endParaRPr lang="en-US" sz="1600" kern="1200" dirty="0"/>
        </a:p>
      </dsp:txBody>
      <dsp:txXfrm>
        <a:off x="640771" y="0"/>
        <a:ext cx="2386874" cy="2090057"/>
      </dsp:txXfrm>
    </dsp:sp>
    <dsp:sp modelId="{E6624530-419E-4EFA-91D2-AC61838C6FA9}">
      <dsp:nvSpPr>
        <dsp:cNvPr id="0" name=""/>
        <dsp:cNvSpPr/>
      </dsp:nvSpPr>
      <dsp:spPr>
        <a:xfrm>
          <a:off x="3316738" y="0"/>
          <a:ext cx="3203858" cy="2090057"/>
        </a:xfrm>
        <a:prstGeom prst="roundRect">
          <a:avLst>
            <a:gd name="adj" fmla="val 5000"/>
          </a:avLst>
        </a:prstGeom>
        <a:gradFill rotWithShape="0">
          <a:gsLst>
            <a:gs pos="0">
              <a:schemeClr val="lt1">
                <a:hueOff val="0"/>
                <a:satOff val="0"/>
                <a:lumOff val="0"/>
                <a:alphaOff val="0"/>
                <a:tint val="68000"/>
                <a:alpha val="90000"/>
                <a:lumMod val="100000"/>
              </a:schemeClr>
            </a:gs>
            <a:gs pos="100000">
              <a:schemeClr val="lt1">
                <a:hueOff val="0"/>
                <a:satOff val="0"/>
                <a:lumOff val="0"/>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48006" rIns="62230" bIns="0" numCol="1" spcCol="1270" anchor="t" anchorCtr="0">
          <a:noAutofit/>
        </a:bodyPr>
        <a:lstStyle/>
        <a:p>
          <a:pPr marL="0" lvl="0" indent="0" algn="r" defTabSz="622300">
            <a:lnSpc>
              <a:spcPct val="90000"/>
            </a:lnSpc>
            <a:spcBef>
              <a:spcPct val="0"/>
            </a:spcBef>
            <a:spcAft>
              <a:spcPct val="35000"/>
            </a:spcAft>
            <a:buNone/>
          </a:pPr>
          <a:r>
            <a:rPr lang="en-US" sz="1400" b="1" kern="1200" dirty="0" err="1">
              <a:solidFill>
                <a:srgbClr val="FF0000"/>
              </a:solidFill>
            </a:rPr>
            <a:t>Խումբ</a:t>
          </a:r>
          <a:r>
            <a:rPr lang="en-US" sz="1400" b="1" kern="1200" dirty="0">
              <a:solidFill>
                <a:srgbClr val="FF0000"/>
              </a:solidFill>
            </a:rPr>
            <a:t> 2</a:t>
          </a:r>
        </a:p>
      </dsp:txBody>
      <dsp:txXfrm rot="16200000">
        <a:off x="2780201" y="536537"/>
        <a:ext cx="1713846" cy="640771"/>
      </dsp:txXfrm>
    </dsp:sp>
    <dsp:sp modelId="{9886BBFC-DF22-472E-941F-41208ECCB7E4}">
      <dsp:nvSpPr>
        <dsp:cNvPr id="0" name=""/>
        <dsp:cNvSpPr/>
      </dsp:nvSpPr>
      <dsp:spPr>
        <a:xfrm rot="5400000">
          <a:off x="3179109" y="1552274"/>
          <a:ext cx="307296" cy="480578"/>
        </a:xfrm>
        <a:prstGeom prst="flowChartExtract">
          <a:avLst/>
        </a:prstGeom>
        <a:gradFill rotWithShape="0">
          <a:gsLst>
            <a:gs pos="0">
              <a:schemeClr val="lt1">
                <a:hueOff val="0"/>
                <a:satOff val="0"/>
                <a:lumOff val="0"/>
                <a:alphaOff val="0"/>
                <a:tint val="68000"/>
                <a:alpha val="90000"/>
                <a:lumMod val="100000"/>
              </a:schemeClr>
            </a:gs>
            <a:gs pos="100000">
              <a:schemeClr val="lt1">
                <a:hueOff val="0"/>
                <a:satOff val="0"/>
                <a:lumOff val="0"/>
                <a:alphaOff val="0"/>
                <a:tint val="90000"/>
                <a:lumMod val="95000"/>
              </a:schemeClr>
            </a:gs>
          </a:gsLst>
          <a:lin ang="5400000" scaled="1"/>
        </a:gradFill>
        <a:ln w="12700" cap="rnd"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C44D0979-DC1A-4252-B4B5-6873E77CD208}">
      <dsp:nvSpPr>
        <dsp:cNvPr id="0" name=""/>
        <dsp:cNvSpPr/>
      </dsp:nvSpPr>
      <dsp:spPr>
        <a:xfrm>
          <a:off x="3957510" y="0"/>
          <a:ext cx="2386874" cy="2090057"/>
        </a:xfrm>
        <a:prstGeom prst="rect">
          <a:avLst/>
        </a:prstGeom>
        <a:noFill/>
        <a:ln>
          <a:noFill/>
        </a:ln>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Font typeface="Wingdings" panose="05000000000000000000" pitchFamily="2" charset="2"/>
            <a:buNone/>
          </a:pPr>
          <a:r>
            <a:rPr lang="en-US" sz="1600" kern="1200" dirty="0"/>
            <a:t>Ե</a:t>
          </a:r>
          <a:r>
            <a:rPr lang="hy-AM" sz="1600" kern="1200" dirty="0"/>
            <a:t>րեխաների կողմից բուլինգի ենթարկելը, նվաստացնելը</a:t>
          </a:r>
          <a:endParaRPr lang="en-US" sz="1600" kern="1200" dirty="0"/>
        </a:p>
      </dsp:txBody>
      <dsp:txXfrm>
        <a:off x="3957510" y="0"/>
        <a:ext cx="2386874" cy="2090057"/>
      </dsp:txXfrm>
    </dsp:sp>
    <dsp:sp modelId="{3448C595-EF4B-47B2-AB9A-FEDB9DCCBEC1}">
      <dsp:nvSpPr>
        <dsp:cNvPr id="0" name=""/>
        <dsp:cNvSpPr/>
      </dsp:nvSpPr>
      <dsp:spPr>
        <a:xfrm>
          <a:off x="6632732" y="0"/>
          <a:ext cx="3203858" cy="2090057"/>
        </a:xfrm>
        <a:prstGeom prst="roundRect">
          <a:avLst>
            <a:gd name="adj" fmla="val 5000"/>
          </a:avLst>
        </a:prstGeom>
        <a:gradFill rotWithShape="0">
          <a:gsLst>
            <a:gs pos="0">
              <a:schemeClr val="lt1">
                <a:hueOff val="0"/>
                <a:satOff val="0"/>
                <a:lumOff val="0"/>
                <a:alphaOff val="0"/>
                <a:tint val="68000"/>
                <a:alpha val="90000"/>
                <a:lumMod val="100000"/>
              </a:schemeClr>
            </a:gs>
            <a:gs pos="100000">
              <a:schemeClr val="lt1">
                <a:hueOff val="0"/>
                <a:satOff val="0"/>
                <a:lumOff val="0"/>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48006" rIns="62230" bIns="0" numCol="1" spcCol="1270" anchor="t" anchorCtr="0">
          <a:noAutofit/>
        </a:bodyPr>
        <a:lstStyle/>
        <a:p>
          <a:pPr marL="0" lvl="0" indent="0" algn="r" defTabSz="622300">
            <a:lnSpc>
              <a:spcPct val="90000"/>
            </a:lnSpc>
            <a:spcBef>
              <a:spcPct val="0"/>
            </a:spcBef>
            <a:spcAft>
              <a:spcPct val="35000"/>
            </a:spcAft>
            <a:buNone/>
          </a:pPr>
          <a:r>
            <a:rPr lang="en-US" sz="1400" b="1" kern="1200" dirty="0" err="1">
              <a:solidFill>
                <a:srgbClr val="FF0000"/>
              </a:solidFill>
            </a:rPr>
            <a:t>Խումբ</a:t>
          </a:r>
          <a:r>
            <a:rPr lang="en-US" sz="1400" b="1" kern="1200" dirty="0">
              <a:solidFill>
                <a:srgbClr val="FF0000"/>
              </a:solidFill>
            </a:rPr>
            <a:t> 3</a:t>
          </a:r>
        </a:p>
      </dsp:txBody>
      <dsp:txXfrm rot="16200000">
        <a:off x="6096195" y="536537"/>
        <a:ext cx="1713846" cy="640771"/>
      </dsp:txXfrm>
    </dsp:sp>
    <dsp:sp modelId="{A99C6980-2590-4386-BC24-D0DD9FD27A16}">
      <dsp:nvSpPr>
        <dsp:cNvPr id="0" name=""/>
        <dsp:cNvSpPr/>
      </dsp:nvSpPr>
      <dsp:spPr>
        <a:xfrm rot="5400000">
          <a:off x="6495103" y="1552274"/>
          <a:ext cx="307296" cy="480578"/>
        </a:xfrm>
        <a:prstGeom prst="flowChartExtract">
          <a:avLst/>
        </a:prstGeom>
        <a:gradFill rotWithShape="0">
          <a:gsLst>
            <a:gs pos="0">
              <a:schemeClr val="lt1">
                <a:hueOff val="0"/>
                <a:satOff val="0"/>
                <a:lumOff val="0"/>
                <a:alphaOff val="0"/>
                <a:tint val="68000"/>
                <a:alpha val="90000"/>
                <a:lumMod val="100000"/>
              </a:schemeClr>
            </a:gs>
            <a:gs pos="100000">
              <a:schemeClr val="lt1">
                <a:hueOff val="0"/>
                <a:satOff val="0"/>
                <a:lumOff val="0"/>
                <a:alphaOff val="0"/>
                <a:tint val="90000"/>
                <a:lumMod val="95000"/>
              </a:schemeClr>
            </a:gs>
          </a:gsLst>
          <a:lin ang="5400000" scaled="1"/>
        </a:gradFill>
        <a:ln w="12700" cap="rnd"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A2B4E9C6-9B87-45C3-B98B-4BA539CFAEC9}">
      <dsp:nvSpPr>
        <dsp:cNvPr id="0" name=""/>
        <dsp:cNvSpPr/>
      </dsp:nvSpPr>
      <dsp:spPr>
        <a:xfrm>
          <a:off x="7273504" y="0"/>
          <a:ext cx="2386874" cy="2090057"/>
        </a:xfrm>
        <a:prstGeom prst="rect">
          <a:avLst/>
        </a:prstGeom>
        <a:noFill/>
        <a:ln>
          <a:noFill/>
        </a:ln>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Font typeface="Wingdings" panose="05000000000000000000" pitchFamily="2" charset="2"/>
            <a:buNone/>
          </a:pPr>
          <a:r>
            <a:rPr lang="en-US" sz="1600" kern="1200" dirty="0"/>
            <a:t>Ֆ</a:t>
          </a:r>
          <a:r>
            <a:rPr lang="hy-AM" sz="1600" kern="1200" dirty="0"/>
            <a:t>իզիկական պատիժ, ծեծ ծնողների կողմից</a:t>
          </a:r>
          <a:endParaRPr lang="en-US" sz="1600" kern="1200" dirty="0"/>
        </a:p>
      </dsp:txBody>
      <dsp:txXfrm>
        <a:off x="7273504" y="0"/>
        <a:ext cx="2386874" cy="20900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F0FE3-FA58-4E1E-AC0B-5F0883D8EA6A}">
      <dsp:nvSpPr>
        <dsp:cNvPr id="0" name=""/>
        <dsp:cNvSpPr/>
      </dsp:nvSpPr>
      <dsp:spPr>
        <a:xfrm>
          <a:off x="566128" y="-71880"/>
          <a:ext cx="5206541" cy="5111217"/>
        </a:xfrm>
        <a:prstGeom prst="ellipse">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hy-AM" sz="2400" kern="1200" dirty="0"/>
            <a:t>Միջավայր</a:t>
          </a:r>
        </a:p>
        <a:p>
          <a:pPr marL="0" lvl="0" indent="0" algn="ctr" defTabSz="1066800">
            <a:lnSpc>
              <a:spcPct val="90000"/>
            </a:lnSpc>
            <a:spcBef>
              <a:spcPct val="0"/>
            </a:spcBef>
            <a:spcAft>
              <a:spcPct val="35000"/>
            </a:spcAft>
            <a:buNone/>
          </a:pPr>
          <a:r>
            <a:rPr lang="en-US" sz="2400" kern="1200" dirty="0"/>
            <a:t> </a:t>
          </a:r>
          <a:endParaRPr lang="fr-CH" sz="2400" kern="1200" dirty="0"/>
        </a:p>
      </dsp:txBody>
      <dsp:txXfrm>
        <a:off x="2193172" y="183680"/>
        <a:ext cx="1952452" cy="511121"/>
      </dsp:txXfrm>
    </dsp:sp>
    <dsp:sp modelId="{A0D50C5B-25BA-434E-8B4A-A7836673AB93}">
      <dsp:nvSpPr>
        <dsp:cNvPr id="0" name=""/>
        <dsp:cNvSpPr/>
      </dsp:nvSpPr>
      <dsp:spPr>
        <a:xfrm>
          <a:off x="860771" y="551041"/>
          <a:ext cx="4632055" cy="4632055"/>
        </a:xfrm>
        <a:prstGeom prst="ellipse">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800100">
            <a:lnSpc>
              <a:spcPct val="90000"/>
            </a:lnSpc>
            <a:spcBef>
              <a:spcPct val="0"/>
            </a:spcBef>
            <a:spcAft>
              <a:spcPct val="35000"/>
            </a:spcAft>
            <a:buNone/>
          </a:pPr>
          <a:r>
            <a:rPr lang="hy-AM" sz="2400" kern="1200" dirty="0"/>
            <a:t>Լսելու արվեստը</a:t>
          </a:r>
          <a:r>
            <a:rPr lang="en-US" sz="2400" kern="1200" dirty="0"/>
            <a:t> </a:t>
          </a:r>
          <a:endParaRPr lang="fr-CH" sz="2400" kern="1200" dirty="0"/>
        </a:p>
      </dsp:txBody>
      <dsp:txXfrm>
        <a:off x="2178012" y="817384"/>
        <a:ext cx="1997574" cy="532686"/>
      </dsp:txXfrm>
    </dsp:sp>
    <dsp:sp modelId="{36AE37F1-8922-4509-9343-708C3E8B9263}">
      <dsp:nvSpPr>
        <dsp:cNvPr id="0" name=""/>
        <dsp:cNvSpPr/>
      </dsp:nvSpPr>
      <dsp:spPr>
        <a:xfrm>
          <a:off x="1216154" y="1585707"/>
          <a:ext cx="3797281" cy="3513951"/>
        </a:xfrm>
        <a:prstGeom prst="ellipse">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hy-AM" sz="2400" kern="1200" dirty="0"/>
            <a:t>Ոչ վերբալ</a:t>
          </a:r>
          <a:endParaRPr lang="fr-CH" sz="2400" kern="1200" dirty="0"/>
        </a:p>
      </dsp:txBody>
      <dsp:txXfrm>
        <a:off x="2132249" y="1828170"/>
        <a:ext cx="1965093" cy="484925"/>
      </dsp:txXfrm>
    </dsp:sp>
    <dsp:sp modelId="{F5066387-9976-4E0E-8642-F15094956F1C}">
      <dsp:nvSpPr>
        <dsp:cNvPr id="0" name=""/>
        <dsp:cNvSpPr/>
      </dsp:nvSpPr>
      <dsp:spPr>
        <a:xfrm>
          <a:off x="1946758" y="2607745"/>
          <a:ext cx="2395875" cy="2395875"/>
        </a:xfrm>
        <a:prstGeom prst="ellipse">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hy-AM" sz="2000" kern="1200" dirty="0"/>
            <a:t>Խոսք</a:t>
          </a:r>
          <a:endParaRPr lang="fr-CH" sz="2000" kern="1200" dirty="0"/>
        </a:p>
      </dsp:txBody>
      <dsp:txXfrm>
        <a:off x="2497809" y="2823374"/>
        <a:ext cx="1293772" cy="431257"/>
      </dsp:txXfrm>
    </dsp:sp>
    <dsp:sp modelId="{5388DBDD-75CD-49E3-ABF2-C22A9E22848C}">
      <dsp:nvSpPr>
        <dsp:cNvPr id="0" name=""/>
        <dsp:cNvSpPr/>
      </dsp:nvSpPr>
      <dsp:spPr>
        <a:xfrm>
          <a:off x="2078838" y="3175541"/>
          <a:ext cx="2041215" cy="1669732"/>
        </a:xfrm>
        <a:prstGeom prst="ellipse">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hy-AM" sz="1800" b="1" kern="1200" dirty="0"/>
            <a:t>Լռության ուժը</a:t>
          </a:r>
          <a:r>
            <a:rPr lang="en-US" sz="1800" b="1" kern="1200" dirty="0"/>
            <a:t> </a:t>
          </a:r>
          <a:endParaRPr lang="fr-CH" sz="1800" b="1" kern="1200" dirty="0"/>
        </a:p>
      </dsp:txBody>
      <dsp:txXfrm>
        <a:off x="2377767" y="3592974"/>
        <a:ext cx="1443357" cy="83486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FFE6DB-B77C-617A-1E3E-112498B1AB2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954A520-5E9B-A06C-7A89-D12C494C1E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ED1B25-EA67-48F2-93C0-059C1DF64477}" type="datetimeFigureOut">
              <a:rPr lang="en-US" smtClean="0"/>
              <a:t>3/1/2024</a:t>
            </a:fld>
            <a:endParaRPr lang="en-US"/>
          </a:p>
        </p:txBody>
      </p:sp>
      <p:sp>
        <p:nvSpPr>
          <p:cNvPr id="4" name="Footer Placeholder 3">
            <a:extLst>
              <a:ext uri="{FF2B5EF4-FFF2-40B4-BE49-F238E27FC236}">
                <a16:creationId xmlns:a16="http://schemas.microsoft.com/office/drawing/2014/main" id="{B51EF3D9-2FBA-EEB4-4795-AEC5A97621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626705D-43C8-67D3-2331-C304F3110FC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733AB2-A2D4-4153-ACEF-67257029C164}" type="slidenum">
              <a:rPr lang="en-US" smtClean="0"/>
              <a:t>‹#›</a:t>
            </a:fld>
            <a:endParaRPr lang="en-US"/>
          </a:p>
        </p:txBody>
      </p:sp>
    </p:spTree>
    <p:extLst>
      <p:ext uri="{BB962C8B-B14F-4D97-AF65-F5344CB8AC3E}">
        <p14:creationId xmlns:p14="http://schemas.microsoft.com/office/powerpoint/2010/main" val="33293029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1"/>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ru-RU"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5731200"/>
      </p:ext>
    </p:extLst>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1</a:t>
            </a:fld>
            <a:endParaRPr/>
          </a:p>
        </p:txBody>
      </p:sp>
    </p:spTree>
    <p:extLst>
      <p:ext uri="{BB962C8B-B14F-4D97-AF65-F5344CB8AC3E}">
        <p14:creationId xmlns:p14="http://schemas.microsoft.com/office/powerpoint/2010/main" val="969212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hy-AM" dirty="0"/>
              <a:t>Ավելի քան 1 միլիարդ երեխաներ ամեն տարի բռնության են ենթարկվում, ինչի համար աշխարհը տարեկան ծախսում է 7 տրիլիոն ԱՄՆ դոլար, ինչը շատ ավելին է, քան բռնությունը կանխելու ծախսերը</a:t>
            </a:r>
            <a:endParaRPr dirty="0"/>
          </a:p>
        </p:txBody>
      </p:sp>
      <p:sp>
        <p:nvSpPr>
          <p:cNvPr id="232" name="Google Shape;23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22</a:t>
            </a:fld>
            <a:endParaRPr/>
          </a:p>
        </p:txBody>
      </p:sp>
    </p:spTree>
    <p:extLst>
      <p:ext uri="{BB962C8B-B14F-4D97-AF65-F5344CB8AC3E}">
        <p14:creationId xmlns:p14="http://schemas.microsoft.com/office/powerpoint/2010/main" val="1412029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23</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5551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24</a:t>
            </a:fld>
            <a:endParaRPr/>
          </a:p>
        </p:txBody>
      </p:sp>
    </p:spTree>
    <p:extLst>
      <p:ext uri="{BB962C8B-B14F-4D97-AF65-F5344CB8AC3E}">
        <p14:creationId xmlns:p14="http://schemas.microsoft.com/office/powerpoint/2010/main" val="2931180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29</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3560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1" name="Google Shape;20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48</a:t>
            </a:fld>
            <a:endParaRPr/>
          </a:p>
        </p:txBody>
      </p:sp>
    </p:spTree>
    <p:extLst>
      <p:ext uri="{BB962C8B-B14F-4D97-AF65-F5344CB8AC3E}">
        <p14:creationId xmlns:p14="http://schemas.microsoft.com/office/powerpoint/2010/main" val="519564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hy-AM" sz="1200" dirty="0">
                <a:solidFill>
                  <a:srgbClr val="C00000"/>
                </a:solidFill>
                <a:latin typeface="Arial" panose="020B0604020202020204" pitchFamily="34" charset="0"/>
                <a:cs typeface="Arial" panose="020B0604020202020204" pitchFamily="34" charset="0"/>
              </a:rPr>
              <a:t>ՀՀ ԱՍԳՆ</a:t>
            </a:r>
            <a:r>
              <a:rPr lang="en-US" sz="1200" dirty="0">
                <a:solidFill>
                  <a:srgbClr val="C00000"/>
                </a:solidFill>
                <a:latin typeface="Arial" panose="020B0604020202020204" pitchFamily="34" charset="0"/>
                <a:cs typeface="Arial" panose="020B0604020202020204" pitchFamily="34" charset="0"/>
              </a:rPr>
              <a:t>- </a:t>
            </a:r>
            <a:r>
              <a:rPr lang="hy-AM" sz="1200" dirty="0">
                <a:solidFill>
                  <a:srgbClr val="C00000"/>
                </a:solidFill>
                <a:latin typeface="Arial" panose="020B0604020202020204" pitchFamily="34" charset="0"/>
                <a:cs typeface="Arial" panose="020B0604020202020204" pitchFamily="34" charset="0"/>
              </a:rPr>
              <a:t>ազգային մակարդակում սահմանված գործողությունների ներդրում</a:t>
            </a:r>
            <a:endParaRPr dirty="0"/>
          </a:p>
        </p:txBody>
      </p:sp>
      <p:sp>
        <p:nvSpPr>
          <p:cNvPr id="213" name="Google Shape;21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52</a:t>
            </a:fld>
            <a:endParaRPr/>
          </a:p>
        </p:txBody>
      </p:sp>
    </p:spTree>
    <p:extLst>
      <p:ext uri="{BB962C8B-B14F-4D97-AF65-F5344CB8AC3E}">
        <p14:creationId xmlns:p14="http://schemas.microsoft.com/office/powerpoint/2010/main" val="837127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y-AM" dirty="0"/>
              <a:t>Մենք գիտենք, որ «երեխա մեծացնելու համար գյուղ է պետք», </a:t>
            </a:r>
          </a:p>
          <a:p>
            <a:endParaRPr lang="hy-AM" dirty="0"/>
          </a:p>
          <a:p>
            <a:r>
              <a:rPr lang="hy-AM" baseline="0" dirty="0"/>
              <a:t>ՄԻԿՐՈ – ամենակարևոր հարաբերությունները, ծնողներ, քույր/եղբայր, հասակակիցներ</a:t>
            </a:r>
          </a:p>
          <a:p>
            <a:r>
              <a:rPr lang="hy-AM" baseline="0" dirty="0"/>
              <a:t>ՄԵՍՕ – ուղիղ ազդեցություն գործողները՝ մանկապարտեզ, դպրոց, պոլիկլինիկա</a:t>
            </a:r>
          </a:p>
          <a:p>
            <a:r>
              <a:rPr lang="hy-AM" baseline="0" dirty="0"/>
              <a:t>ԷՔՍՈ – անուղակի ազդեցություն գործողները՝ ծնողների աշխատանք, ծառայությունների հասանելություն </a:t>
            </a:r>
          </a:p>
          <a:p>
            <a:r>
              <a:rPr lang="hy-AM" baseline="0" dirty="0"/>
              <a:t>ՄԱԿՐՈ – տնտեսություն, մշակույթ, հավատք, պատմական և քաղաքական հարցերը</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64</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0336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hy-AM" dirty="0"/>
              <a:t>Հասկանալով միֆերը կապված երեխաների պաշտպանության հետ՝ եկեք հիմա հասկանանք, որոնք են աջակցող և պաշտպանիչ գործոնները երեխաների համար, ինչպես նաև որոնք են ռիսկային գործոնները։ </a:t>
            </a:r>
          </a:p>
          <a:p>
            <a:endParaRPr lang="hy-AM" dirty="0"/>
          </a:p>
          <a:p>
            <a:r>
              <a:rPr lang="hy-AM" dirty="0"/>
              <a:t>Բացատրեք, որ կարևոր է հասկանալ ռիսկային և պաշտպանիչ գործոնները, որպեսզի համապատասխան քայլեր մշակենք և իրականցնենք՝ ուժեղացնելով և հիմնվելով պաշտպանիչ գործոնների վրա նվազեցնենք ռիսկերը։ Նման մոտեցումը մեզ թույլ կտա առավել արդյունավետ կանխարգելիչ աշխատանքներ իրականցնել երեխաների պաշտպանության ոլորտում։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65</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7723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72</a:t>
            </a:fld>
            <a:endParaRPr/>
          </a:p>
        </p:txBody>
      </p:sp>
    </p:spTree>
    <p:extLst>
      <p:ext uri="{BB962C8B-B14F-4D97-AF65-F5344CB8AC3E}">
        <p14:creationId xmlns:p14="http://schemas.microsoft.com/office/powerpoint/2010/main" val="2313879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hy-AM" sz="1200" b="1" dirty="0">
                <a:latin typeface="Calibri" panose="020F0502020204030204" pitchFamily="34" charset="0"/>
                <a:ea typeface="Times New Roman" panose="02020603050405020304" pitchFamily="18" charset="0"/>
              </a:rPr>
              <a:t>Բաշխվող նյութ </a:t>
            </a:r>
            <a:r>
              <a:rPr lang="en-US" sz="1200" b="1" dirty="0">
                <a:latin typeface="Calibri" panose="020F0502020204030204" pitchFamily="34" charset="0"/>
                <a:ea typeface="Times New Roman" panose="02020603050405020304" pitchFamily="18" charset="0"/>
              </a:rPr>
              <a:t>8</a:t>
            </a:r>
            <a:endParaRPr lang="en-US" sz="1200" dirty="0"/>
          </a:p>
          <a:p>
            <a:pPr marL="0" lvl="0" indent="0" algn="l" rtl="0">
              <a:spcBef>
                <a:spcPts val="0"/>
              </a:spcBef>
              <a:spcAft>
                <a:spcPts val="0"/>
              </a:spcAft>
              <a:buNone/>
            </a:pPr>
            <a:endParaRPr dirty="0"/>
          </a:p>
        </p:txBody>
      </p:sp>
      <p:sp>
        <p:nvSpPr>
          <p:cNvPr id="251" name="Google Shape;25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78</a:t>
            </a:fld>
            <a:endParaRPr/>
          </a:p>
        </p:txBody>
      </p:sp>
    </p:spTree>
    <p:extLst>
      <p:ext uri="{BB962C8B-B14F-4D97-AF65-F5344CB8AC3E}">
        <p14:creationId xmlns:p14="http://schemas.microsoft.com/office/powerpoint/2010/main" val="3091644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2</a:t>
            </a:fld>
            <a:endParaRPr/>
          </a:p>
        </p:txBody>
      </p:sp>
    </p:spTree>
    <p:extLst>
      <p:ext uri="{BB962C8B-B14F-4D97-AF65-F5344CB8AC3E}">
        <p14:creationId xmlns:p14="http://schemas.microsoft.com/office/powerpoint/2010/main" val="2931180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y-AM" sz="1200" b="0" i="0" u="none" strike="noStrike" cap="none" dirty="0">
                <a:solidFill>
                  <a:schemeClr val="dk1"/>
                </a:solidFill>
                <a:effectLst/>
                <a:latin typeface="Calibri"/>
                <a:ea typeface="Calibri"/>
                <a:cs typeface="Calibri"/>
                <a:sym typeface="Calibri"/>
              </a:rPr>
              <a:t>յուրաքանչյուր դպրոցի համար անհրաժեշտ է ունենալ մասնակցային կերպով մշակված դպրոցի զարգացման ծրագիր, որը հնարավորություն է տալիս դպրոցին հետևողական լինել և որակյալ ծառայություններ մատուցել։ Խմբերի կողմից ներկայացված առաջարկները կարող են դառնալ նման զարգացման ծրագրի մաս, ինչը թույլ կտա պլանավորված կանխարգելիչ աշխատանքներ իրականացնել, ուժեղացնելով ընդհանուր երեխաների պաշտպանված լինելը բռնությունից։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79</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529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86</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6946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p107:notes"/>
          <p:cNvSpPr txBox="1">
            <a:spLocks noGrp="1"/>
          </p:cNvSpPr>
          <p:nvPr>
            <p:ph type="body" idx="1"/>
          </p:nvPr>
        </p:nvSpPr>
        <p:spPr>
          <a:xfrm>
            <a:off x="1116013" y="3257550"/>
            <a:ext cx="8931275"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201" name="Google Shape;1201;p107:notes"/>
          <p:cNvSpPr>
            <a:spLocks noGrp="1" noRot="1" noChangeAspect="1"/>
          </p:cNvSpPr>
          <p:nvPr>
            <p:ph type="sldImg" idx="2"/>
          </p:nvPr>
        </p:nvSpPr>
        <p:spPr>
          <a:xfrm>
            <a:off x="329565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02937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1" name="Google Shape;20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3</a:t>
            </a:fld>
            <a:endParaRPr/>
          </a:p>
        </p:txBody>
      </p:sp>
    </p:spTree>
    <p:extLst>
      <p:ext uri="{BB962C8B-B14F-4D97-AF65-F5344CB8AC3E}">
        <p14:creationId xmlns:p14="http://schemas.microsoft.com/office/powerpoint/2010/main" val="519564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3" name="Google Shape;21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4</a:t>
            </a:fld>
            <a:endParaRPr/>
          </a:p>
        </p:txBody>
      </p:sp>
    </p:spTree>
    <p:extLst>
      <p:ext uri="{BB962C8B-B14F-4D97-AF65-F5344CB8AC3E}">
        <p14:creationId xmlns:p14="http://schemas.microsoft.com/office/powerpoint/2010/main" val="837127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8</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4811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1</a:t>
            </a:r>
            <a:r>
              <a:rPr lang="hy-AM" dirty="0">
                <a:solidFill>
                  <a:srgbClr val="FF0000"/>
                </a:solidFill>
              </a:rPr>
              <a:t>6 տարին չլրացած երեխաների հետ ցանկացած սեռական հարաբերությունը կամ սեքսուալ գործողությունը՝ անկախ նրանց համաձայնությունից և բռնություն կիրառելու հանգամանքից։</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13</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1556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1</a:t>
            </a:r>
            <a:r>
              <a:rPr lang="hy-AM" dirty="0">
                <a:solidFill>
                  <a:srgbClr val="FF0000"/>
                </a:solidFill>
              </a:rPr>
              <a:t>6 տարին չլրացած երեխաների հետ ցանկացած սեռական հարաբերությունը կամ սեքսուալ գործողությունը՝ անկախ նրանց համաձայնությունից և բռնություն կիրառելու հանգամանքից։</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14</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3932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16</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4335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hy-AM" sz="1600" dirty="0"/>
              <a:t>Կարճաժամկետ հետևանքներն են՝ ֆիզիկական վնասվածքները, դեպրեսիան, </a:t>
            </a:r>
            <a:r>
              <a:rPr lang="ru-RU" sz="1600" dirty="0"/>
              <a:t>հետտրավմատիկ սթրեսային խանգար</a:t>
            </a:r>
            <a:r>
              <a:rPr lang="hy-AM" sz="1600" dirty="0"/>
              <a:t>ու</a:t>
            </a:r>
            <a:r>
              <a:rPr lang="ru-RU" sz="1600" dirty="0"/>
              <a:t>մ</a:t>
            </a:r>
            <a:r>
              <a:rPr lang="hy-AM" sz="1600" dirty="0"/>
              <a:t>ներ, անհանգստություն, նույնիսկ ինքնասպանություն կամ մահ: Երկարատևը՝ շաքարախտը և քաղցկեղը, կամ գիրությունը և թմրամիջոցների/ալկոհոլի չարաշահումը:</a:t>
            </a:r>
          </a:p>
          <a:p>
            <a:pPr marL="0" lvl="0" indent="0" algn="l" rtl="0">
              <a:spcBef>
                <a:spcPts val="0"/>
              </a:spcBef>
              <a:spcAft>
                <a:spcPts val="0"/>
              </a:spcAft>
              <a:buNone/>
            </a:pPr>
            <a:endParaRPr dirty="0"/>
          </a:p>
        </p:txBody>
      </p:sp>
      <p:sp>
        <p:nvSpPr>
          <p:cNvPr id="232" name="Google Shape;23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21</a:t>
            </a:fld>
            <a:endParaRPr/>
          </a:p>
        </p:txBody>
      </p:sp>
    </p:spTree>
    <p:extLst>
      <p:ext uri="{BB962C8B-B14F-4D97-AF65-F5344CB8AC3E}">
        <p14:creationId xmlns:p14="http://schemas.microsoft.com/office/powerpoint/2010/main" val="1623846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3919451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1291507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4250199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25"/>
        <p:cNvGrpSpPr/>
        <p:nvPr/>
      </p:nvGrpSpPr>
      <p:grpSpPr>
        <a:xfrm>
          <a:off x="0" y="0"/>
          <a:ext cx="0" cy="0"/>
          <a:chOff x="0" y="0"/>
          <a:chExt cx="0" cy="0"/>
        </a:xfrm>
      </p:grpSpPr>
      <p:sp>
        <p:nvSpPr>
          <p:cNvPr id="26" name="Google Shape;26;p3"/>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28" name="Google Shape;28;p3"/>
          <p:cNvSpPr txBox="1">
            <a:spLocks noGrp="1"/>
          </p:cNvSpPr>
          <p:nvPr>
            <p:ph type="ftr" idx="11"/>
          </p:nvPr>
        </p:nvSpPr>
        <p:spPr>
          <a:xfrm>
            <a:off x="355101" y="6423914"/>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800"/>
              <a:buFont typeface="Gill Sans"/>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
          <p:cNvSpPr txBox="1">
            <a:spLocks noGrp="1"/>
          </p:cNvSpPr>
          <p:nvPr>
            <p:ph type="body" idx="1"/>
          </p:nvPr>
        </p:nvSpPr>
        <p:spPr>
          <a:xfrm>
            <a:off x="581193" y="2228003"/>
            <a:ext cx="5422390" cy="3633047"/>
          </a:xfrm>
          <a:prstGeom prst="rect">
            <a:avLst/>
          </a:prstGeom>
          <a:noFill/>
          <a:ln>
            <a:noFill/>
          </a:ln>
        </p:spPr>
        <p:txBody>
          <a:bodyPr spcFirstLastPara="1" wrap="square" lIns="91425" tIns="45700" rIns="91425" bIns="45700" anchor="ctr"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32" name="Google Shape;32;p3"/>
          <p:cNvSpPr txBox="1">
            <a:spLocks noGrp="1"/>
          </p:cNvSpPr>
          <p:nvPr>
            <p:ph type="body" idx="2"/>
          </p:nvPr>
        </p:nvSpPr>
        <p:spPr>
          <a:xfrm>
            <a:off x="6188417" y="2228003"/>
            <a:ext cx="5422392" cy="3633047"/>
          </a:xfrm>
          <a:prstGeom prst="rect">
            <a:avLst/>
          </a:prstGeom>
          <a:noFill/>
          <a:ln>
            <a:noFill/>
          </a:ln>
        </p:spPr>
        <p:txBody>
          <a:bodyPr spcFirstLastPara="1" wrap="square" lIns="91425" tIns="45700" rIns="91425" bIns="45700" anchor="ctr"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Tree>
    <p:extLst>
      <p:ext uri="{BB962C8B-B14F-4D97-AF65-F5344CB8AC3E}">
        <p14:creationId xmlns:p14="http://schemas.microsoft.com/office/powerpoint/2010/main" val="3574116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6"/>
        <p:cNvGrpSpPr/>
        <p:nvPr/>
      </p:nvGrpSpPr>
      <p:grpSpPr>
        <a:xfrm>
          <a:off x="0" y="0"/>
          <a:ext cx="0" cy="0"/>
          <a:chOff x="0" y="0"/>
          <a:chExt cx="0" cy="0"/>
        </a:xfrm>
      </p:grpSpPr>
      <p:sp>
        <p:nvSpPr>
          <p:cNvPr id="37" name="Google Shape;37;p5"/>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39" name="Google Shape;39;p5"/>
          <p:cNvSpPr txBox="1">
            <a:spLocks noGrp="1"/>
          </p:cNvSpPr>
          <p:nvPr>
            <p:ph type="ftr" idx="11"/>
          </p:nvPr>
        </p:nvSpPr>
        <p:spPr>
          <a:xfrm>
            <a:off x="355101" y="6423914"/>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800"/>
              <a:buFont typeface="Gill Sans"/>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Tree>
    <p:extLst>
      <p:ext uri="{BB962C8B-B14F-4D97-AF65-F5344CB8AC3E}">
        <p14:creationId xmlns:p14="http://schemas.microsoft.com/office/powerpoint/2010/main" val="4047120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Footer Placeholder 4"/>
          <p:cNvSpPr txBox="1">
            <a:spLocks/>
          </p:cNvSpPr>
          <p:nvPr userDrawn="1"/>
        </p:nvSpPr>
        <p:spPr>
          <a:xfrm>
            <a:off x="138953" y="637428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CLASS</a:t>
            </a:r>
            <a:endParaRPr lang="en-US" dirty="0"/>
          </a:p>
        </p:txBody>
      </p:sp>
    </p:spTree>
    <p:extLst>
      <p:ext uri="{BB962C8B-B14F-4D97-AF65-F5344CB8AC3E}">
        <p14:creationId xmlns:p14="http://schemas.microsoft.com/office/powerpoint/2010/main" val="1453729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1308056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2316904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4159268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1653694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2383541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1575789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a:t>
            </a:fld>
            <a:endParaRPr lang="ru-RU"/>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3506613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3871206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2939513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892614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115795547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572382205"/>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25"/>
        <p:cNvGrpSpPr/>
        <p:nvPr/>
      </p:nvGrpSpPr>
      <p:grpSpPr>
        <a:xfrm>
          <a:off x="0" y="0"/>
          <a:ext cx="0" cy="0"/>
          <a:chOff x="0" y="0"/>
          <a:chExt cx="0" cy="0"/>
        </a:xfrm>
      </p:grpSpPr>
      <p:sp>
        <p:nvSpPr>
          <p:cNvPr id="26" name="Google Shape;26;p3"/>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28" name="Google Shape;28;p3"/>
          <p:cNvSpPr txBox="1">
            <a:spLocks noGrp="1"/>
          </p:cNvSpPr>
          <p:nvPr>
            <p:ph type="ftr" idx="11"/>
          </p:nvPr>
        </p:nvSpPr>
        <p:spPr>
          <a:xfrm>
            <a:off x="355101" y="6423914"/>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800"/>
              <a:buFont typeface="Gill Sans"/>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
          <p:cNvSpPr txBox="1">
            <a:spLocks noGrp="1"/>
          </p:cNvSpPr>
          <p:nvPr>
            <p:ph type="body" idx="1"/>
          </p:nvPr>
        </p:nvSpPr>
        <p:spPr>
          <a:xfrm>
            <a:off x="581193" y="2228003"/>
            <a:ext cx="5422390" cy="3633047"/>
          </a:xfrm>
          <a:prstGeom prst="rect">
            <a:avLst/>
          </a:prstGeom>
          <a:noFill/>
          <a:ln>
            <a:noFill/>
          </a:ln>
        </p:spPr>
        <p:txBody>
          <a:bodyPr spcFirstLastPara="1" wrap="square" lIns="91425" tIns="45700" rIns="91425" bIns="45700" anchor="ctr"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32" name="Google Shape;32;p3"/>
          <p:cNvSpPr txBox="1">
            <a:spLocks noGrp="1"/>
          </p:cNvSpPr>
          <p:nvPr>
            <p:ph type="body" idx="2"/>
          </p:nvPr>
        </p:nvSpPr>
        <p:spPr>
          <a:xfrm>
            <a:off x="6188417" y="2228003"/>
            <a:ext cx="5422392" cy="3633047"/>
          </a:xfrm>
          <a:prstGeom prst="rect">
            <a:avLst/>
          </a:prstGeom>
          <a:noFill/>
          <a:ln>
            <a:noFill/>
          </a:ln>
        </p:spPr>
        <p:txBody>
          <a:bodyPr spcFirstLastPara="1" wrap="square" lIns="91425" tIns="45700" rIns="91425" bIns="45700" anchor="ctr"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Tree>
    <p:extLst>
      <p:ext uri="{BB962C8B-B14F-4D97-AF65-F5344CB8AC3E}">
        <p14:creationId xmlns:p14="http://schemas.microsoft.com/office/powerpoint/2010/main" val="22568582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Footer Placeholder 4"/>
          <p:cNvSpPr txBox="1">
            <a:spLocks/>
          </p:cNvSpPr>
          <p:nvPr userDrawn="1"/>
        </p:nvSpPr>
        <p:spPr>
          <a:xfrm>
            <a:off x="138953" y="637428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CLASS</a:t>
            </a:r>
            <a:endParaRPr lang="en-US" dirty="0"/>
          </a:p>
        </p:txBody>
      </p:sp>
    </p:spTree>
    <p:extLst>
      <p:ext uri="{BB962C8B-B14F-4D97-AF65-F5344CB8AC3E}">
        <p14:creationId xmlns:p14="http://schemas.microsoft.com/office/powerpoint/2010/main" val="30165104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Footer Placeholder 4"/>
          <p:cNvSpPr txBox="1">
            <a:spLocks/>
          </p:cNvSpPr>
          <p:nvPr userDrawn="1"/>
        </p:nvSpPr>
        <p:spPr>
          <a:xfrm>
            <a:off x="138953" y="637428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CLASS</a:t>
            </a:r>
            <a:endParaRPr lang="en-US" dirty="0"/>
          </a:p>
        </p:txBody>
      </p:sp>
    </p:spTree>
    <p:extLst>
      <p:ext uri="{BB962C8B-B14F-4D97-AF65-F5344CB8AC3E}">
        <p14:creationId xmlns:p14="http://schemas.microsoft.com/office/powerpoint/2010/main" val="29723488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Footer Placeholder 4"/>
          <p:cNvSpPr txBox="1">
            <a:spLocks/>
          </p:cNvSpPr>
          <p:nvPr userDrawn="1"/>
        </p:nvSpPr>
        <p:spPr>
          <a:xfrm>
            <a:off x="138953" y="637428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CLASS</a:t>
            </a:r>
            <a:endParaRPr lang="en-US" dirty="0"/>
          </a:p>
        </p:txBody>
      </p:sp>
    </p:spTree>
    <p:extLst>
      <p:ext uri="{BB962C8B-B14F-4D97-AF65-F5344CB8AC3E}">
        <p14:creationId xmlns:p14="http://schemas.microsoft.com/office/powerpoint/2010/main" val="3068677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20467414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Footer Placeholder 4"/>
          <p:cNvSpPr txBox="1">
            <a:spLocks/>
          </p:cNvSpPr>
          <p:nvPr userDrawn="1"/>
        </p:nvSpPr>
        <p:spPr>
          <a:xfrm>
            <a:off x="138953" y="637428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CLASS</a:t>
            </a:r>
            <a:endParaRPr lang="en-US" dirty="0"/>
          </a:p>
        </p:txBody>
      </p:sp>
    </p:spTree>
    <p:extLst>
      <p:ext uri="{BB962C8B-B14F-4D97-AF65-F5344CB8AC3E}">
        <p14:creationId xmlns:p14="http://schemas.microsoft.com/office/powerpoint/2010/main" val="37051708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Footer Placeholder 4"/>
          <p:cNvSpPr txBox="1">
            <a:spLocks/>
          </p:cNvSpPr>
          <p:nvPr userDrawn="1"/>
        </p:nvSpPr>
        <p:spPr>
          <a:xfrm>
            <a:off x="138953" y="637428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CLASS</a:t>
            </a:r>
            <a:endParaRPr lang="en-US" dirty="0"/>
          </a:p>
        </p:txBody>
      </p:sp>
    </p:spTree>
    <p:extLst>
      <p:ext uri="{BB962C8B-B14F-4D97-AF65-F5344CB8AC3E}">
        <p14:creationId xmlns:p14="http://schemas.microsoft.com/office/powerpoint/2010/main" val="5730908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7" name="Footer Placeholder 4"/>
          <p:cNvSpPr txBox="1">
            <a:spLocks/>
          </p:cNvSpPr>
          <p:nvPr userDrawn="1"/>
        </p:nvSpPr>
        <p:spPr>
          <a:xfrm>
            <a:off x="138953" y="637428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CLASS</a:t>
            </a:r>
            <a:endParaRPr lang="en-US" dirty="0"/>
          </a:p>
        </p:txBody>
      </p:sp>
    </p:spTree>
    <p:extLst>
      <p:ext uri="{BB962C8B-B14F-4D97-AF65-F5344CB8AC3E}">
        <p14:creationId xmlns:p14="http://schemas.microsoft.com/office/powerpoint/2010/main" val="15549627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7" name="Footer Placeholder 4"/>
          <p:cNvSpPr txBox="1">
            <a:spLocks/>
          </p:cNvSpPr>
          <p:nvPr userDrawn="1"/>
        </p:nvSpPr>
        <p:spPr>
          <a:xfrm>
            <a:off x="138953" y="637428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CLASS</a:t>
            </a:r>
            <a:endParaRPr lang="en-US" dirty="0"/>
          </a:p>
        </p:txBody>
      </p:sp>
    </p:spTree>
    <p:extLst>
      <p:ext uri="{BB962C8B-B14F-4D97-AF65-F5344CB8AC3E}">
        <p14:creationId xmlns:p14="http://schemas.microsoft.com/office/powerpoint/2010/main" val="23216620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7" name="Footer Placeholder 4"/>
          <p:cNvSpPr txBox="1">
            <a:spLocks/>
          </p:cNvSpPr>
          <p:nvPr userDrawn="1"/>
        </p:nvSpPr>
        <p:spPr>
          <a:xfrm>
            <a:off x="138953" y="637428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CLASS</a:t>
            </a:r>
            <a:endParaRPr lang="en-US" dirty="0"/>
          </a:p>
        </p:txBody>
      </p:sp>
    </p:spTree>
    <p:extLst>
      <p:ext uri="{BB962C8B-B14F-4D97-AF65-F5344CB8AC3E}">
        <p14:creationId xmlns:p14="http://schemas.microsoft.com/office/powerpoint/2010/main" val="4191321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7" name="Footer Placeholder 4"/>
          <p:cNvSpPr txBox="1">
            <a:spLocks/>
          </p:cNvSpPr>
          <p:nvPr userDrawn="1"/>
        </p:nvSpPr>
        <p:spPr>
          <a:xfrm>
            <a:off x="138953" y="637428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CLASS</a:t>
            </a:r>
            <a:endParaRPr lang="en-US" dirty="0"/>
          </a:p>
        </p:txBody>
      </p:sp>
    </p:spTree>
    <p:extLst>
      <p:ext uri="{BB962C8B-B14F-4D97-AF65-F5344CB8AC3E}">
        <p14:creationId xmlns:p14="http://schemas.microsoft.com/office/powerpoint/2010/main" val="7509772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Footer Placeholder 4"/>
          <p:cNvSpPr txBox="1">
            <a:spLocks/>
          </p:cNvSpPr>
          <p:nvPr userDrawn="1"/>
        </p:nvSpPr>
        <p:spPr>
          <a:xfrm>
            <a:off x="139700" y="637381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a:t>CLASS</a:t>
            </a:r>
            <a:endParaRPr lang="en-US" dirty="0"/>
          </a:p>
        </p:txBody>
      </p:sp>
    </p:spTree>
    <p:extLst>
      <p:ext uri="{BB962C8B-B14F-4D97-AF65-F5344CB8AC3E}">
        <p14:creationId xmlns:p14="http://schemas.microsoft.com/office/powerpoint/2010/main" val="3532254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1105342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3094178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a:t>
            </a:fld>
            <a:endParaRPr lang="ru-RU"/>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3047237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1362332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3633012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a:t>
            </a:fld>
            <a:endParaRPr lang="ru-RU"/>
          </a:p>
        </p:txBody>
      </p:sp>
    </p:spTree>
    <p:extLst>
      <p:ext uri="{BB962C8B-B14F-4D97-AF65-F5344CB8AC3E}">
        <p14:creationId xmlns:p14="http://schemas.microsoft.com/office/powerpoint/2010/main" val="48158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pPr marL="0" lvl="0" indent="0" algn="r" rtl="0">
              <a:spcBef>
                <a:spcPts val="0"/>
              </a:spcBef>
              <a:spcAft>
                <a:spcPts val="0"/>
              </a:spcAft>
              <a:buNone/>
            </a:pPr>
            <a:fld id="{00000000-1234-1234-1234-123412341234}" type="slidenum">
              <a:rPr lang="ru-RU" smtClean="0"/>
              <a:t>‹#›</a:t>
            </a:fld>
            <a:endParaRPr lang="ru-RU"/>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26941094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6" r:id="rId13"/>
    <p:sldLayoutId id="2147483707" r:id="rId14"/>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pPr marL="0" lvl="0" indent="0" algn="r" rtl="0">
              <a:spcBef>
                <a:spcPts val="0"/>
              </a:spcBef>
              <a:spcAft>
                <a:spcPts val="0"/>
              </a:spcAft>
              <a:buNone/>
            </a:pPr>
            <a:fld id="{00000000-1234-1234-1234-123412341234}" type="slidenum">
              <a:rPr lang="ru-RU" smtClean="0"/>
              <a:t>‹#›</a:t>
            </a:fld>
            <a:endParaRPr lang="ru-RU"/>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4746694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3.jpg"/></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7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34.jpeg"/><Relationship Id="rId4" Type="http://schemas.openxmlformats.org/officeDocument/2006/relationships/image" Target="../media/image33.jpeg"/></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5.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cxnSp>
        <p:nvCxnSpPr>
          <p:cNvPr id="163" name="Google Shape;163;p24"/>
          <p:cNvCxnSpPr/>
          <p:nvPr/>
        </p:nvCxnSpPr>
        <p:spPr>
          <a:xfrm>
            <a:off x="502920" y="1466564"/>
            <a:ext cx="11140185" cy="0"/>
          </a:xfrm>
          <a:prstGeom prst="straightConnector1">
            <a:avLst/>
          </a:prstGeom>
          <a:noFill/>
          <a:ln w="12700" cap="rnd" cmpd="sng">
            <a:solidFill>
              <a:srgbClr val="C26332"/>
            </a:solidFill>
            <a:prstDash val="solid"/>
            <a:round/>
            <a:headEnd type="none" w="sm" len="sm"/>
            <a:tailEnd type="none" w="sm" len="sm"/>
          </a:ln>
        </p:spPr>
      </p:cxnSp>
      <p:sp>
        <p:nvSpPr>
          <p:cNvPr id="165" name="Google Shape;165;p24"/>
          <p:cNvSpPr txBox="1"/>
          <p:nvPr/>
        </p:nvSpPr>
        <p:spPr>
          <a:xfrm>
            <a:off x="4998473" y="5961727"/>
            <a:ext cx="124104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RU" sz="1200" b="1" i="0" u="none" strike="noStrike" cap="none" dirty="0">
                <a:solidFill>
                  <a:schemeClr val="bg1"/>
                </a:solidFill>
                <a:latin typeface="Arial"/>
                <a:ea typeface="Arial"/>
                <a:cs typeface="Arial"/>
                <a:sym typeface="Arial"/>
              </a:rPr>
              <a:t>ԵՐԵՎԱՆ-202</a:t>
            </a:r>
            <a:r>
              <a:rPr lang="en-US" sz="1200" b="1" i="0" u="none" strike="noStrike" cap="none" dirty="0">
                <a:solidFill>
                  <a:schemeClr val="bg1"/>
                </a:solidFill>
                <a:latin typeface="Arial"/>
                <a:ea typeface="Arial"/>
                <a:cs typeface="Arial"/>
                <a:sym typeface="Arial"/>
              </a:rPr>
              <a:t>3</a:t>
            </a:r>
            <a:endParaRPr sz="1200" b="1" i="0" u="none" strike="noStrike" cap="none" dirty="0">
              <a:solidFill>
                <a:schemeClr val="bg1"/>
              </a:solidFill>
              <a:latin typeface="Arial"/>
              <a:ea typeface="Arial"/>
              <a:cs typeface="Arial"/>
              <a:sym typeface="Arial"/>
            </a:endParaRPr>
          </a:p>
        </p:txBody>
      </p:sp>
      <p:sp>
        <p:nvSpPr>
          <p:cNvPr id="2" name="Title 1"/>
          <p:cNvSpPr>
            <a:spLocks noGrp="1"/>
          </p:cNvSpPr>
          <p:nvPr>
            <p:ph type="ctrTitle"/>
          </p:nvPr>
        </p:nvSpPr>
        <p:spPr>
          <a:xfrm>
            <a:off x="2054364" y="1918126"/>
            <a:ext cx="7398909" cy="727221"/>
          </a:xfrm>
        </p:spPr>
        <p:txBody>
          <a:bodyPr>
            <a:normAutofit/>
          </a:bodyPr>
          <a:lstStyle/>
          <a:p>
            <a:pPr algn="ctr"/>
            <a:r>
              <a:rPr lang="hy-AM" sz="1800" b="1" dirty="0">
                <a:solidFill>
                  <a:schemeClr val="tx2">
                    <a:lumMod val="75000"/>
                  </a:schemeClr>
                </a:solidFill>
                <a:effectLst>
                  <a:outerShdw blurRad="38100" dist="38100" dir="2700000" algn="tl">
                    <a:srgbClr val="000000">
                      <a:alpha val="43137"/>
                    </a:srgbClr>
                  </a:outerShdw>
                </a:effectLst>
              </a:rPr>
              <a:t>ԴԱՍԸՆԹԱՑ ՈՒՍՈՒՄՆԱԿԱՆ ՀԱՍՏԱՏՈՒԹՅՈՒՆՆԵՐԻ ԱՆՁՆԱԿԱԶՄԻ ՀԱՄԱՐ</a:t>
            </a:r>
            <a:endParaRPr lang="en-US" sz="1800" dirty="0">
              <a:solidFill>
                <a:schemeClr val="tx2">
                  <a:lumMod val="75000"/>
                </a:schemeClr>
              </a:solidFill>
              <a:effectLst>
                <a:outerShdw blurRad="38100" dist="38100" dir="2700000" algn="tl">
                  <a:srgbClr val="000000">
                    <a:alpha val="43137"/>
                  </a:srgbClr>
                </a:outerShdw>
              </a:effectLst>
            </a:endParaRPr>
          </a:p>
        </p:txBody>
      </p:sp>
      <p:pic>
        <p:nvPicPr>
          <p:cNvPr id="30" name="Picture 29"/>
          <p:cNvPicPr/>
          <p:nvPr/>
        </p:nvPicPr>
        <p:blipFill>
          <a:blip r:embed="rId3">
            <a:extLst>
              <a:ext uri="{28A0092B-C50C-407E-A947-70E740481C1C}">
                <a14:useLocalDpi xmlns:a14="http://schemas.microsoft.com/office/drawing/2010/main" val="0"/>
              </a:ext>
            </a:extLst>
          </a:blip>
          <a:srcRect/>
          <a:stretch>
            <a:fillRect/>
          </a:stretch>
        </p:blipFill>
        <p:spPr bwMode="auto">
          <a:xfrm>
            <a:off x="2234242" y="554767"/>
            <a:ext cx="7039154" cy="842712"/>
          </a:xfrm>
          <a:prstGeom prst="rect">
            <a:avLst/>
          </a:prstGeom>
          <a:noFill/>
          <a:ln>
            <a:noFill/>
          </a:ln>
        </p:spPr>
      </p:pic>
      <p:sp>
        <p:nvSpPr>
          <p:cNvPr id="3" name="Rectangle 2"/>
          <p:cNvSpPr/>
          <p:nvPr/>
        </p:nvSpPr>
        <p:spPr>
          <a:xfrm>
            <a:off x="1302588" y="3755840"/>
            <a:ext cx="9392704" cy="1754326"/>
          </a:xfrm>
          <a:prstGeom prst="rect">
            <a:avLst/>
          </a:prstGeom>
        </p:spPr>
        <p:txBody>
          <a:bodyPr wrap="square">
            <a:spAutoFit/>
          </a:bodyPr>
          <a:lstStyle/>
          <a:p>
            <a:pPr algn="ctr"/>
            <a:r>
              <a:rPr lang="hy-AM" sz="3600" b="1" dirty="0">
                <a:solidFill>
                  <a:schemeClr val="bg1"/>
                </a:solidFill>
              </a:rPr>
              <a:t>ԵՐԵԽԱՆԵՐԻ ՀԱՆԴԵՊ </a:t>
            </a:r>
          </a:p>
          <a:p>
            <a:pPr algn="ctr"/>
            <a:r>
              <a:rPr lang="hy-AM" sz="3600" b="1" dirty="0">
                <a:solidFill>
                  <a:schemeClr val="bg1"/>
                </a:solidFill>
              </a:rPr>
              <a:t>ԲՌՆՈՒԹՅԱՆ ԿԱՆԽԱՐԳԵԼՈՒՄ ԵՒ ԱՐՁԱԳԱՆՔՈՒՄ</a:t>
            </a:r>
            <a:endParaRPr lang="en-US" sz="3600" b="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0EB8C7-E1F6-4E98-9238-8F8147CEDFB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10</a:t>
            </a:fld>
            <a:endParaRPr lang="ru-RU"/>
          </a:p>
        </p:txBody>
      </p:sp>
      <p:pic>
        <p:nvPicPr>
          <p:cNvPr id="4" name="Google Shape;205;p26" descr="Секундомер">
            <a:extLst>
              <a:ext uri="{FF2B5EF4-FFF2-40B4-BE49-F238E27FC236}">
                <a16:creationId xmlns:a16="http://schemas.microsoft.com/office/drawing/2014/main" id="{666C4F4A-B774-4482-B75A-53B871DFA2F1}"/>
              </a:ext>
            </a:extLst>
          </p:cNvPr>
          <p:cNvPicPr preferRelativeResize="0"/>
          <p:nvPr/>
        </p:nvPicPr>
        <p:blipFill rotWithShape="1">
          <a:blip r:embed="rId2">
            <a:alphaModFix/>
          </a:blip>
          <a:srcRect/>
          <a:stretch/>
        </p:blipFill>
        <p:spPr>
          <a:xfrm>
            <a:off x="9328267" y="528243"/>
            <a:ext cx="681809" cy="651887"/>
          </a:xfrm>
          <a:prstGeom prst="rect">
            <a:avLst/>
          </a:prstGeom>
          <a:noFill/>
          <a:ln>
            <a:noFill/>
          </a:ln>
        </p:spPr>
      </p:pic>
      <p:sp>
        <p:nvSpPr>
          <p:cNvPr id="5" name="Google Shape;206;p26">
            <a:extLst>
              <a:ext uri="{FF2B5EF4-FFF2-40B4-BE49-F238E27FC236}">
                <a16:creationId xmlns:a16="http://schemas.microsoft.com/office/drawing/2014/main" id="{CD5A4ABD-4F07-43FB-97C8-1C3CCC3B7617}"/>
              </a:ext>
            </a:extLst>
          </p:cNvPr>
          <p:cNvSpPr/>
          <p:nvPr/>
        </p:nvSpPr>
        <p:spPr>
          <a:xfrm>
            <a:off x="10407543" y="770126"/>
            <a:ext cx="1354024" cy="4302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200"/>
              <a:buFont typeface="Arial"/>
              <a:buNone/>
            </a:pPr>
            <a:r>
              <a:rPr lang="ru-RU" sz="2200" b="1" dirty="0">
                <a:solidFill>
                  <a:schemeClr val="dk1"/>
                </a:solidFill>
                <a:latin typeface="Arial" panose="020B0604020202020204" pitchFamily="34" charset="0"/>
                <a:ea typeface="Calibri"/>
                <a:cs typeface="Arial" panose="020B0604020202020204" pitchFamily="34" charset="0"/>
                <a:sym typeface="Calibri"/>
              </a:rPr>
              <a:t> </a:t>
            </a:r>
            <a:r>
              <a:rPr lang="en-US" sz="2000" dirty="0">
                <a:solidFill>
                  <a:schemeClr val="bg2">
                    <a:lumMod val="25000"/>
                  </a:schemeClr>
                </a:solidFill>
                <a:latin typeface="Arial" panose="020B0604020202020204" pitchFamily="34" charset="0"/>
                <a:ea typeface="Calibri"/>
                <a:cs typeface="Arial" panose="020B0604020202020204" pitchFamily="34" charset="0"/>
                <a:sym typeface="Calibri"/>
              </a:rPr>
              <a:t>20</a:t>
            </a:r>
            <a:r>
              <a:rPr lang="ru-RU" sz="2000" dirty="0">
                <a:solidFill>
                  <a:schemeClr val="bg2">
                    <a:lumMod val="25000"/>
                  </a:schemeClr>
                </a:solidFill>
                <a:latin typeface="Arial" panose="020B0604020202020204" pitchFamily="34" charset="0"/>
                <a:ea typeface="Calibri"/>
                <a:cs typeface="Arial" panose="020B0604020202020204" pitchFamily="34" charset="0"/>
                <a:sym typeface="Calibri"/>
              </a:rPr>
              <a:t> ր</a:t>
            </a:r>
            <a:r>
              <a:rPr lang="ru-RU" sz="2000" dirty="0">
                <a:solidFill>
                  <a:schemeClr val="tx2">
                    <a:lumMod val="75000"/>
                  </a:schemeClr>
                </a:solidFill>
                <a:latin typeface="Arial" panose="020B0604020202020204" pitchFamily="34" charset="0"/>
                <a:ea typeface="Calibri"/>
                <a:cs typeface="Arial" panose="020B0604020202020204" pitchFamily="34" charset="0"/>
                <a:sym typeface="Calibri"/>
              </a:rPr>
              <a:t>ոպե</a:t>
            </a:r>
            <a:endParaRPr sz="2000" dirty="0">
              <a:solidFill>
                <a:schemeClr val="tx2">
                  <a:lumMod val="75000"/>
                </a:schemeClr>
              </a:solidFill>
              <a:latin typeface="Arial" panose="020B0604020202020204" pitchFamily="34" charset="0"/>
              <a:ea typeface="Calibri"/>
              <a:cs typeface="Arial" panose="020B0604020202020204" pitchFamily="34" charset="0"/>
              <a:sym typeface="Calibri"/>
            </a:endParaRPr>
          </a:p>
        </p:txBody>
      </p:sp>
      <p:sp>
        <p:nvSpPr>
          <p:cNvPr id="6" name="TextBox 5">
            <a:extLst>
              <a:ext uri="{FF2B5EF4-FFF2-40B4-BE49-F238E27FC236}">
                <a16:creationId xmlns:a16="http://schemas.microsoft.com/office/drawing/2014/main" id="{0366B595-ADC3-47A4-8020-C8E4A7F3BC27}"/>
              </a:ext>
            </a:extLst>
          </p:cNvPr>
          <p:cNvSpPr txBox="1"/>
          <p:nvPr/>
        </p:nvSpPr>
        <p:spPr>
          <a:xfrm>
            <a:off x="10035877" y="523281"/>
            <a:ext cx="1731564" cy="338554"/>
          </a:xfrm>
          <a:prstGeom prst="rect">
            <a:avLst/>
          </a:prstGeom>
          <a:noFill/>
        </p:spPr>
        <p:txBody>
          <a:bodyPr wrap="none" rtlCol="0">
            <a:spAutoFit/>
          </a:bodyPr>
          <a:lstStyle/>
          <a:p>
            <a:r>
              <a:rPr lang="en-US" sz="1600" b="1" dirty="0" err="1"/>
              <a:t>Վարժություն</a:t>
            </a:r>
            <a:r>
              <a:rPr lang="en-US" sz="1600" b="1" dirty="0"/>
              <a:t> 3</a:t>
            </a:r>
          </a:p>
        </p:txBody>
      </p:sp>
      <p:sp>
        <p:nvSpPr>
          <p:cNvPr id="7" name="Rectangle 6"/>
          <p:cNvSpPr/>
          <p:nvPr/>
        </p:nvSpPr>
        <p:spPr>
          <a:xfrm>
            <a:off x="1396482" y="1581778"/>
            <a:ext cx="6096000" cy="958660"/>
          </a:xfrm>
          <a:prstGeom prst="rect">
            <a:avLst/>
          </a:prstGeom>
        </p:spPr>
        <p:txBody>
          <a:bodyPr>
            <a:spAutoFit/>
          </a:bodyPr>
          <a:lstStyle/>
          <a:p>
            <a:pPr marL="285750" lvl="0" indent="-285750" algn="just">
              <a:lnSpc>
                <a:spcPct val="150000"/>
              </a:lnSpc>
              <a:spcAft>
                <a:spcPts val="1000"/>
              </a:spcAft>
              <a:buClr>
                <a:schemeClr val="accent1">
                  <a:lumMod val="75000"/>
                </a:schemeClr>
              </a:buClr>
              <a:buSzPct val="70000"/>
              <a:buFont typeface="Arial" panose="020B0604020202020204" pitchFamily="34" charset="0"/>
              <a:buChar char="?"/>
            </a:pPr>
            <a:r>
              <a:rPr lang="hy-AM" sz="2000" dirty="0">
                <a:solidFill>
                  <a:srgbClr val="FF0000"/>
                </a:solidFill>
              </a:rPr>
              <a:t>Ի՞նչ եք մտածում առաջին պահին, երբ խոսում ենք բռնության ենթարկված երեխաների մասին</a:t>
            </a:r>
            <a:r>
              <a:rPr lang="en-US" sz="2000" dirty="0">
                <a:solidFill>
                  <a:srgbClr val="FF0000"/>
                </a:solidFill>
              </a:rPr>
              <a:t>:</a:t>
            </a:r>
          </a:p>
        </p:txBody>
      </p:sp>
      <p:sp>
        <p:nvSpPr>
          <p:cNvPr id="8" name="Rectangle 7"/>
          <p:cNvSpPr/>
          <p:nvPr/>
        </p:nvSpPr>
        <p:spPr>
          <a:xfrm>
            <a:off x="1396482" y="3252047"/>
            <a:ext cx="7007025" cy="958660"/>
          </a:xfrm>
          <a:prstGeom prst="rect">
            <a:avLst/>
          </a:prstGeom>
        </p:spPr>
        <p:txBody>
          <a:bodyPr wrap="square">
            <a:spAutoFit/>
          </a:bodyPr>
          <a:lstStyle/>
          <a:p>
            <a:pPr marL="285750" lvl="0" indent="-285750" algn="just">
              <a:lnSpc>
                <a:spcPct val="150000"/>
              </a:lnSpc>
              <a:spcAft>
                <a:spcPts val="1000"/>
              </a:spcAft>
              <a:buClr>
                <a:schemeClr val="accent1">
                  <a:lumMod val="75000"/>
                </a:schemeClr>
              </a:buClr>
              <a:buSzPct val="70000"/>
              <a:buFont typeface="Arial" panose="020B0604020202020204" pitchFamily="34" charset="0"/>
              <a:buChar char="?"/>
            </a:pPr>
            <a:r>
              <a:rPr lang="hy-AM" sz="2000" dirty="0">
                <a:solidFill>
                  <a:srgbClr val="0070C0"/>
                </a:solidFill>
              </a:rPr>
              <a:t>Ձեր մանկությունից կարո՞ղ եք հիշել մի մեծահասակի, ով ձեզ լավ էր վերաբերվում: Ի՞նչ էր  անում նա։ </a:t>
            </a:r>
            <a:endParaRPr lang="en-US" sz="2000" dirty="0">
              <a:solidFill>
                <a:srgbClr val="0070C0"/>
              </a:solidFill>
            </a:endParaRPr>
          </a:p>
        </p:txBody>
      </p:sp>
      <p:sp>
        <p:nvSpPr>
          <p:cNvPr id="9" name="Rectangle 8"/>
          <p:cNvSpPr/>
          <p:nvPr/>
        </p:nvSpPr>
        <p:spPr>
          <a:xfrm>
            <a:off x="1396482" y="4651663"/>
            <a:ext cx="9441711" cy="965970"/>
          </a:xfrm>
          <a:prstGeom prst="rect">
            <a:avLst/>
          </a:prstGeom>
        </p:spPr>
        <p:txBody>
          <a:bodyPr wrap="square">
            <a:spAutoFit/>
          </a:bodyPr>
          <a:lstStyle/>
          <a:p>
            <a:pPr marL="285750" lvl="0" indent="-285750" algn="just">
              <a:lnSpc>
                <a:spcPct val="150000"/>
              </a:lnSpc>
              <a:spcAft>
                <a:spcPts val="1000"/>
              </a:spcAft>
              <a:buClr>
                <a:schemeClr val="accent1">
                  <a:lumMod val="75000"/>
                </a:schemeClr>
              </a:buClr>
              <a:buSzPct val="70000"/>
              <a:buFont typeface="Arial" panose="020B0604020202020204" pitchFamily="34" charset="0"/>
              <a:buChar char="?"/>
            </a:pPr>
            <a:r>
              <a:rPr lang="hy-AM" sz="2000" dirty="0">
                <a:solidFill>
                  <a:srgbClr val="00B050"/>
                </a:solidFill>
              </a:rPr>
              <a:t>Հիմա, մտածելով ձեր մանկության մասին, կարո՞ղ եք հիշել մի մեծահասակի, ով վատ է վարվել ձեզ հետ կամ ստիպել է ձեզ վատ զգալ: Ի՞նչ է նա արել</a:t>
            </a:r>
            <a:r>
              <a:rPr lang="en-US" sz="2000" dirty="0">
                <a:solidFill>
                  <a:srgbClr val="00B050"/>
                </a:solidFill>
              </a:rPr>
              <a:t>:</a:t>
            </a:r>
            <a:endParaRPr lang="en-US" sz="20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41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02"/>
        <p:cNvGrpSpPr/>
        <p:nvPr/>
      </p:nvGrpSpPr>
      <p:grpSpPr>
        <a:xfrm>
          <a:off x="0" y="0"/>
          <a:ext cx="0" cy="0"/>
          <a:chOff x="0" y="0"/>
          <a:chExt cx="0" cy="0"/>
        </a:xfrm>
      </p:grpSpPr>
      <p:sp>
        <p:nvSpPr>
          <p:cNvPr id="1209" name="Rectangle 1208">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11" name="Rectangle 1210">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13" name="Rectangle 1212">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215" name="Rectangle 1214">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217" name="Rectangle 1216">
            <a:extLst>
              <a:ext uri="{FF2B5EF4-FFF2-40B4-BE49-F238E27FC236}">
                <a16:creationId xmlns:a16="http://schemas.microsoft.com/office/drawing/2014/main" id="{28D511D2-9CF1-40DE-BB88-A5A48A0E8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05" name="Picture 1204">
            <a:extLst>
              <a:ext uri="{FF2B5EF4-FFF2-40B4-BE49-F238E27FC236}">
                <a16:creationId xmlns:a16="http://schemas.microsoft.com/office/drawing/2014/main" id="{330C57FE-6708-0869-CB34-3415099D83AA}"/>
              </a:ext>
            </a:extLst>
          </p:cNvPr>
          <p:cNvPicPr>
            <a:picLocks noChangeAspect="1"/>
          </p:cNvPicPr>
          <p:nvPr/>
        </p:nvPicPr>
        <p:blipFill rotWithShape="1">
          <a:blip r:embed="rId3"/>
          <a:srcRect t="28748" b="15002"/>
          <a:stretch/>
        </p:blipFill>
        <p:spPr>
          <a:xfrm>
            <a:off x="31551" y="10"/>
            <a:ext cx="12191980" cy="6857990"/>
          </a:xfrm>
          <a:prstGeom prst="rect">
            <a:avLst/>
          </a:prstGeom>
        </p:spPr>
      </p:pic>
      <p:grpSp>
        <p:nvGrpSpPr>
          <p:cNvPr id="1219" name="Group 1218">
            <a:extLst>
              <a:ext uri="{FF2B5EF4-FFF2-40B4-BE49-F238E27FC236}">
                <a16:creationId xmlns:a16="http://schemas.microsoft.com/office/drawing/2014/main" id="{40ADCA80-A0B1-4379-94EC-0A1A73BE1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220" name="Rectangle 1219">
              <a:extLst>
                <a:ext uri="{FF2B5EF4-FFF2-40B4-BE49-F238E27FC236}">
                  <a16:creationId xmlns:a16="http://schemas.microsoft.com/office/drawing/2014/main" id="{1EB4D79C-3A0E-4CB5-9A3D-BB816FD52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221" name="Rectangle 1220">
              <a:extLst>
                <a:ext uri="{FF2B5EF4-FFF2-40B4-BE49-F238E27FC236}">
                  <a16:creationId xmlns:a16="http://schemas.microsoft.com/office/drawing/2014/main" id="{3839C3D0-536E-4C48-A1C1-D9B718A84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1203" name="Google Shape;1203;p130"/>
          <p:cNvSpPr txBox="1">
            <a:spLocks noGrp="1"/>
          </p:cNvSpPr>
          <p:nvPr>
            <p:ph type="title"/>
          </p:nvPr>
        </p:nvSpPr>
        <p:spPr>
          <a:xfrm>
            <a:off x="405524" y="2142067"/>
            <a:ext cx="3994050" cy="2997492"/>
          </a:xfrm>
          <a:prstGeom prst="rect">
            <a:avLst/>
          </a:prstGeom>
        </p:spPr>
        <p:txBody>
          <a:bodyPr spcFirstLastPara="1" vert="horz" lIns="91440" tIns="45720" rIns="91440" bIns="45720" rtlCol="0" anchor="b" anchorCtr="0">
            <a:normAutofit/>
          </a:bodyPr>
          <a:lstStyle/>
          <a:p>
            <a:pPr marL="12700" lvl="0" indent="0">
              <a:spcAft>
                <a:spcPts val="0"/>
              </a:spcAft>
              <a:buClr>
                <a:srgbClr val="1C4586"/>
              </a:buClr>
              <a:buSzPts val="5400"/>
            </a:pPr>
            <a:r>
              <a:rPr lang="en-US" sz="2600" dirty="0">
                <a:sym typeface="Merriweather"/>
              </a:rPr>
              <a:t>ՇՆՈՐՀԱԿԱԼՈՒԹՅՈՒՆ</a:t>
            </a:r>
          </a:p>
        </p:txBody>
      </p:sp>
      <p:sp>
        <p:nvSpPr>
          <p:cNvPr id="2" name="Slide Number Placeholder 1">
            <a:extLst>
              <a:ext uri="{FF2B5EF4-FFF2-40B4-BE49-F238E27FC236}">
                <a16:creationId xmlns:a16="http://schemas.microsoft.com/office/drawing/2014/main" id="{D72BA235-65FC-A78C-60D9-5674D773085C}"/>
              </a:ext>
            </a:extLst>
          </p:cNvPr>
          <p:cNvSpPr>
            <a:spLocks noGrp="1"/>
          </p:cNvSpPr>
          <p:nvPr>
            <p:ph type="sldNum" sz="quarter" idx="12"/>
          </p:nvPr>
        </p:nvSpPr>
        <p:spPr>
          <a:xfrm>
            <a:off x="3454399" y="766070"/>
            <a:ext cx="542673" cy="365125"/>
          </a:xfrm>
        </p:spPr>
        <p:txBody>
          <a:bodyPr vert="horz" lIns="91440" tIns="45720" rIns="91440" bIns="45720" rtlCol="0" anchor="ctr">
            <a:normAutofit/>
          </a:bodyPr>
          <a:lstStyle/>
          <a:p>
            <a:pPr lvl="0" indent="0" defTabSz="457200">
              <a:spcBef>
                <a:spcPts val="0"/>
              </a:spcBef>
              <a:spcAft>
                <a:spcPts val="600"/>
              </a:spcAft>
              <a:buNone/>
            </a:pPr>
            <a:fld id="{00000000-1234-1234-1234-123412341234}" type="slidenum">
              <a:rPr lang="en-US" kern="1200" smtClean="0">
                <a:solidFill>
                  <a:schemeClr val="accent1">
                    <a:lumMod val="75000"/>
                    <a:lumOff val="25000"/>
                  </a:schemeClr>
                </a:solidFill>
                <a:latin typeface="+mn-lt"/>
                <a:ea typeface="+mn-ea"/>
                <a:cs typeface="+mn-cs"/>
              </a:rPr>
              <a:pPr lvl="0" indent="0" defTabSz="457200">
                <a:spcBef>
                  <a:spcPts val="0"/>
                </a:spcBef>
                <a:spcAft>
                  <a:spcPts val="600"/>
                </a:spcAft>
                <a:buNone/>
              </a:pPr>
              <a:t>100</a:t>
            </a:fld>
            <a:endParaRPr lang="en-US" kern="1200">
              <a:solidFill>
                <a:schemeClr val="accent1">
                  <a:lumMod val="75000"/>
                  <a:lumOff val="25000"/>
                </a:schemeClr>
              </a:solidFill>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203"/>
                                        </p:tgtEl>
                                        <p:attrNameLst>
                                          <p:attrName>style.visibility</p:attrName>
                                        </p:attrNameLst>
                                      </p:cBhvr>
                                      <p:to>
                                        <p:strVal val="visible"/>
                                      </p:to>
                                    </p:set>
                                    <p:animEffect transition="in" filter="fade">
                                      <p:cBhvr>
                                        <p:cTn id="7" dur="400"/>
                                        <p:tgtEl>
                                          <p:spTgt spid="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11</a:t>
            </a:fld>
            <a:endParaRPr lang="ru-RU"/>
          </a:p>
        </p:txBody>
      </p:sp>
      <p:sp>
        <p:nvSpPr>
          <p:cNvPr id="3" name="Title 2"/>
          <p:cNvSpPr>
            <a:spLocks noGrp="1"/>
          </p:cNvSpPr>
          <p:nvPr>
            <p:ph type="title"/>
          </p:nvPr>
        </p:nvSpPr>
        <p:spPr>
          <a:xfrm>
            <a:off x="4079030" y="673685"/>
            <a:ext cx="4033940" cy="538425"/>
          </a:xfrm>
        </p:spPr>
        <p:txBody>
          <a:bodyPr/>
          <a:lstStyle/>
          <a:p>
            <a:pPr algn="ctr"/>
            <a:r>
              <a:rPr lang="hy-AM" sz="2400" b="1" dirty="0">
                <a:solidFill>
                  <a:schemeClr val="accent2">
                    <a:lumMod val="75000"/>
                  </a:schemeClr>
                </a:solidFill>
              </a:rPr>
              <a:t>Ի՞նչ է բռնությունը</a:t>
            </a:r>
            <a:endParaRPr lang="en-US" sz="2400" b="1" dirty="0">
              <a:solidFill>
                <a:schemeClr val="accent2">
                  <a:lumMod val="75000"/>
                </a:schemeClr>
              </a:solidFill>
            </a:endParaRPr>
          </a:p>
        </p:txBody>
      </p:sp>
      <p:sp>
        <p:nvSpPr>
          <p:cNvPr id="4" name="Text Placeholder 3"/>
          <p:cNvSpPr>
            <a:spLocks noGrp="1"/>
          </p:cNvSpPr>
          <p:nvPr>
            <p:ph type="body" idx="1"/>
          </p:nvPr>
        </p:nvSpPr>
        <p:spPr>
          <a:xfrm>
            <a:off x="74756" y="1212111"/>
            <a:ext cx="9534744" cy="5495115"/>
          </a:xfrm>
        </p:spPr>
        <p:txBody>
          <a:bodyPr>
            <a:normAutofit/>
          </a:bodyPr>
          <a:lstStyle/>
          <a:p>
            <a:pPr lvl="0" algn="just"/>
            <a:r>
              <a:rPr lang="ru-RU" sz="2000" dirty="0">
                <a:solidFill>
                  <a:schemeClr val="dk1"/>
                </a:solidFill>
              </a:rPr>
              <a:t>Երեխաների </a:t>
            </a:r>
            <a:r>
              <a:rPr lang="hy-AM" sz="2000" dirty="0">
                <a:solidFill>
                  <a:schemeClr val="dk1"/>
                </a:solidFill>
              </a:rPr>
              <a:t>հանդեպ</a:t>
            </a:r>
            <a:r>
              <a:rPr lang="ru-RU" sz="2000" dirty="0">
                <a:solidFill>
                  <a:schemeClr val="dk1"/>
                </a:solidFill>
              </a:rPr>
              <a:t> բռնությունը ցանկացած գործողություն է (կամ </a:t>
            </a:r>
            <a:r>
              <a:rPr lang="ru-RU" sz="2000" dirty="0" err="1">
                <a:solidFill>
                  <a:schemeClr val="dk1"/>
                </a:solidFill>
              </a:rPr>
              <a:t>անգործությունն</a:t>
            </a:r>
            <a:r>
              <a:rPr lang="ru-RU" sz="2000" dirty="0">
                <a:solidFill>
                  <a:schemeClr val="dk1"/>
                </a:solidFill>
              </a:rPr>
              <a:t> է</a:t>
            </a:r>
            <a:r>
              <a:rPr lang="hy-AM" sz="2000" dirty="0">
                <a:solidFill>
                  <a:schemeClr val="dk1"/>
                </a:solidFill>
              </a:rPr>
              <a:t>,</a:t>
            </a:r>
            <a:r>
              <a:rPr lang="ru-RU" sz="2000" dirty="0">
                <a:solidFill>
                  <a:schemeClr val="dk1"/>
                </a:solidFill>
              </a:rPr>
              <a:t> ոչինչ չանելն է), որը պատահական բնույթ </a:t>
            </a:r>
            <a:r>
              <a:rPr lang="ru-RU" sz="2000" dirty="0" err="1">
                <a:solidFill>
                  <a:schemeClr val="dk1"/>
                </a:solidFill>
              </a:rPr>
              <a:t>չի</a:t>
            </a:r>
            <a:r>
              <a:rPr lang="ru-RU" sz="2000" dirty="0">
                <a:solidFill>
                  <a:schemeClr val="dk1"/>
                </a:solidFill>
              </a:rPr>
              <a:t> </a:t>
            </a:r>
            <a:r>
              <a:rPr lang="ru-RU" sz="2000" dirty="0" err="1">
                <a:solidFill>
                  <a:schemeClr val="dk1"/>
                </a:solidFill>
              </a:rPr>
              <a:t>կրում</a:t>
            </a:r>
            <a:r>
              <a:rPr lang="ru-RU" sz="2000" dirty="0">
                <a:solidFill>
                  <a:schemeClr val="dk1"/>
                </a:solidFill>
              </a:rPr>
              <a:t> և վնաս է պատճառում երեխային կամ վտանգի տակ է </a:t>
            </a:r>
            <a:r>
              <a:rPr lang="ru-RU" sz="2000" dirty="0" err="1">
                <a:solidFill>
                  <a:schemeClr val="dk1"/>
                </a:solidFill>
              </a:rPr>
              <a:t>դնում</a:t>
            </a:r>
            <a:r>
              <a:rPr lang="ru-RU" sz="2000" dirty="0">
                <a:solidFill>
                  <a:schemeClr val="dk1"/>
                </a:solidFill>
              </a:rPr>
              <a:t> </a:t>
            </a:r>
            <a:r>
              <a:rPr lang="en-US" sz="2000" dirty="0" err="1">
                <a:solidFill>
                  <a:schemeClr val="dk1"/>
                </a:solidFill>
              </a:rPr>
              <a:t>նրա</a:t>
            </a:r>
            <a:r>
              <a:rPr lang="ru-RU" sz="2000" dirty="0">
                <a:solidFill>
                  <a:schemeClr val="dk1"/>
                </a:solidFill>
              </a:rPr>
              <a:t>ն: Բռնության նպատակն է անձին </a:t>
            </a:r>
            <a:r>
              <a:rPr lang="ru-RU" sz="2000" dirty="0" err="1">
                <a:solidFill>
                  <a:schemeClr val="dk1"/>
                </a:solidFill>
              </a:rPr>
              <a:t>վնաս</a:t>
            </a:r>
            <a:r>
              <a:rPr lang="ru-RU" sz="2000" dirty="0">
                <a:solidFill>
                  <a:schemeClr val="dk1"/>
                </a:solidFill>
              </a:rPr>
              <a:t> </a:t>
            </a:r>
            <a:r>
              <a:rPr lang="ru-RU" sz="2000" dirty="0" err="1">
                <a:solidFill>
                  <a:schemeClr val="dk1"/>
                </a:solidFill>
              </a:rPr>
              <a:t>պատճառելը</a:t>
            </a:r>
            <a:r>
              <a:rPr lang="en-US" sz="2000" dirty="0">
                <a:solidFill>
                  <a:schemeClr val="dk1"/>
                </a:solidFill>
              </a:rPr>
              <a:t>, </a:t>
            </a:r>
            <a:r>
              <a:rPr lang="ru-RU" sz="2000" dirty="0" err="1">
                <a:solidFill>
                  <a:schemeClr val="dk1"/>
                </a:solidFill>
              </a:rPr>
              <a:t>նրան</a:t>
            </a:r>
            <a:r>
              <a:rPr lang="ru-RU" sz="2000" dirty="0">
                <a:solidFill>
                  <a:schemeClr val="dk1"/>
                </a:solidFill>
              </a:rPr>
              <a:t> իշխելը կամ վերահսկելը։ </a:t>
            </a:r>
            <a:endParaRPr lang="hy-AM" sz="2000" dirty="0">
              <a:solidFill>
                <a:schemeClr val="dk1"/>
              </a:solidFill>
            </a:endParaRPr>
          </a:p>
          <a:p>
            <a:pPr lvl="0" algn="just"/>
            <a:endParaRPr lang="en-US" sz="2000" dirty="0">
              <a:solidFill>
                <a:schemeClr val="dk1"/>
              </a:solidFill>
            </a:endParaRPr>
          </a:p>
          <a:p>
            <a:pPr lvl="0" algn="just"/>
            <a:r>
              <a:rPr lang="ru-RU" sz="2000" dirty="0">
                <a:solidFill>
                  <a:schemeClr val="dk1"/>
                </a:solidFill>
              </a:rPr>
              <a:t>Երեխա</a:t>
            </a:r>
            <a:r>
              <a:rPr lang="hy-AM" sz="2000" dirty="0">
                <a:solidFill>
                  <a:schemeClr val="dk1"/>
                </a:solidFill>
              </a:rPr>
              <a:t>յի հանդեպ</a:t>
            </a:r>
            <a:r>
              <a:rPr lang="ru-RU" sz="2000" dirty="0">
                <a:solidFill>
                  <a:schemeClr val="dk1"/>
                </a:solidFill>
              </a:rPr>
              <a:t> բռնությունը կարող է հանգեցնել երեխայի առողջությանը, գոյատևմանը, զարգացմանը և/կամ </a:t>
            </a:r>
            <a:r>
              <a:rPr lang="hy-AM" sz="2000" dirty="0">
                <a:solidFill>
                  <a:schemeClr val="dk1"/>
                </a:solidFill>
              </a:rPr>
              <a:t>արժանապատվությանը պատճառված փաստացի կամ հնարավոր վնասի:</a:t>
            </a:r>
          </a:p>
          <a:p>
            <a:pPr lvl="0" algn="just"/>
            <a:endParaRPr lang="en-US" sz="2000" dirty="0">
              <a:solidFill>
                <a:schemeClr val="dk1"/>
              </a:solidFill>
            </a:endParaRPr>
          </a:p>
          <a:p>
            <a:pPr lvl="0" algn="just"/>
            <a:r>
              <a:rPr lang="ru-RU" sz="2000" dirty="0">
                <a:solidFill>
                  <a:schemeClr val="dk1"/>
                </a:solidFill>
              </a:rPr>
              <a:t>Երեխա</a:t>
            </a:r>
            <a:r>
              <a:rPr lang="hy-AM" sz="2000" dirty="0">
                <a:solidFill>
                  <a:schemeClr val="dk1"/>
                </a:solidFill>
              </a:rPr>
              <a:t>յի հանդեպ</a:t>
            </a:r>
            <a:r>
              <a:rPr lang="ru-RU" sz="2000" dirty="0">
                <a:solidFill>
                  <a:schemeClr val="dk1"/>
                </a:solidFill>
              </a:rPr>
              <a:t> բռնությ</a:t>
            </a:r>
            <a:r>
              <a:rPr lang="hy-AM" sz="2000" dirty="0">
                <a:solidFill>
                  <a:schemeClr val="dk1"/>
                </a:solidFill>
              </a:rPr>
              <a:t>ան հիմնականում հետևյալ տեսակներն են առանձնացվում՝ </a:t>
            </a:r>
            <a:r>
              <a:rPr lang="hy-AM" sz="2000" b="1" dirty="0">
                <a:solidFill>
                  <a:schemeClr val="dk1"/>
                </a:solidFill>
              </a:rPr>
              <a:t>ֆիզիկական բռնություն, սեռական բռնություն, հոգեբանական բռնություն, չարաշահում և անտեսում</a:t>
            </a:r>
            <a:r>
              <a:rPr lang="hy-AM" sz="2000" dirty="0">
                <a:solidFill>
                  <a:schemeClr val="dk1"/>
                </a:solidFill>
              </a:rPr>
              <a:t>:</a:t>
            </a:r>
            <a:endParaRPr lang="en-US" sz="2000" dirty="0">
              <a:solidFill>
                <a:schemeClr val="dk1"/>
              </a:solidFill>
            </a:endParaRPr>
          </a:p>
          <a:p>
            <a:pPr algn="just"/>
            <a:endParaRPr lang="en-US" dirty="0"/>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810882" y="6284442"/>
            <a:ext cx="4137556" cy="422785"/>
          </a:xfrm>
          <a:prstGeom prst="rect">
            <a:avLst/>
          </a:prstGeom>
          <a:noFill/>
          <a:ln>
            <a:noFill/>
          </a:ln>
        </p:spPr>
      </p:pic>
      <p:pic>
        <p:nvPicPr>
          <p:cNvPr id="4098" name="Picture 2" descr="Մանկապիղծները «երեխաների իրավունքների պաշտպանության» ակունքներում -  BlogNews.am">
            <a:extLst>
              <a:ext uri="{FF2B5EF4-FFF2-40B4-BE49-F238E27FC236}">
                <a16:creationId xmlns:a16="http://schemas.microsoft.com/office/drawing/2014/main" id="{44F5D89E-2E95-4C53-943C-47DE86696D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9500" y="4228974"/>
            <a:ext cx="2371725" cy="192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071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12</a:t>
            </a:fld>
            <a:endParaRPr lang="ru-RU"/>
          </a:p>
        </p:txBody>
      </p:sp>
      <p:sp>
        <p:nvSpPr>
          <p:cNvPr id="3" name="Title 2"/>
          <p:cNvSpPr>
            <a:spLocks noGrp="1"/>
          </p:cNvSpPr>
          <p:nvPr>
            <p:ph type="title"/>
          </p:nvPr>
        </p:nvSpPr>
        <p:spPr>
          <a:xfrm>
            <a:off x="3465390" y="581326"/>
            <a:ext cx="4749932" cy="519616"/>
          </a:xfrm>
        </p:spPr>
        <p:txBody>
          <a:bodyPr>
            <a:normAutofit/>
          </a:bodyPr>
          <a:lstStyle/>
          <a:p>
            <a:r>
              <a:rPr lang="hy-AM" sz="2400" b="1" dirty="0">
                <a:solidFill>
                  <a:schemeClr val="accent2">
                    <a:lumMod val="75000"/>
                  </a:schemeClr>
                </a:solidFill>
              </a:rPr>
              <a:t>Բռնության տեսակները</a:t>
            </a:r>
            <a:r>
              <a:rPr lang="en-US" sz="2400" b="1" dirty="0">
                <a:solidFill>
                  <a:schemeClr val="accent2">
                    <a:lumMod val="75000"/>
                  </a:schemeClr>
                </a:solidFill>
              </a:rPr>
              <a:t>*</a:t>
            </a:r>
          </a:p>
        </p:txBody>
      </p:sp>
      <p:sp>
        <p:nvSpPr>
          <p:cNvPr id="4" name="Text Placeholder 3"/>
          <p:cNvSpPr>
            <a:spLocks noGrp="1"/>
          </p:cNvSpPr>
          <p:nvPr>
            <p:ph type="body" idx="1"/>
          </p:nvPr>
        </p:nvSpPr>
        <p:spPr>
          <a:xfrm>
            <a:off x="244549" y="1281844"/>
            <a:ext cx="7018099" cy="771645"/>
          </a:xfrm>
        </p:spPr>
        <p:txBody>
          <a:bodyPr>
            <a:noAutofit/>
          </a:bodyPr>
          <a:lstStyle/>
          <a:p>
            <a:r>
              <a:rPr lang="hy-AM" sz="2000" b="1" dirty="0">
                <a:latin typeface="Calibri" panose="020F0502020204030204" pitchFamily="34" charset="0"/>
                <a:ea typeface="Calibri" panose="020F0502020204030204" pitchFamily="34" charset="0"/>
                <a:cs typeface="Calibri" panose="020F0502020204030204" pitchFamily="34" charset="0"/>
              </a:rPr>
              <a:t>Ֆիզիկական բռնություն՝ </a:t>
            </a:r>
            <a:r>
              <a:rPr lang="hy-AM" sz="2000" dirty="0">
                <a:latin typeface="Calibri" panose="020F0502020204030204" pitchFamily="34" charset="0"/>
                <a:ea typeface="Calibri" panose="020F0502020204030204" pitchFamily="34" charset="0"/>
                <a:cs typeface="Calibri" panose="020F0502020204030204" pitchFamily="34" charset="0"/>
              </a:rPr>
              <a:t>հրել, հարվածել, ապտակել, ծեծել, խեղդել, </a:t>
            </a:r>
            <a:r>
              <a:rPr lang="hy-AM" sz="2000" dirty="0">
                <a:latin typeface="Calibri" panose="020F0502020204030204" pitchFamily="34" charset="0"/>
                <a:ea typeface="Calibri" panose="020F0502020204030204" pitchFamily="34" charset="0"/>
                <a:cs typeface="Calibri" panose="020F0502020204030204" pitchFamily="34" charset="0"/>
                <a:sym typeface="Arial"/>
              </a:rPr>
              <a:t>տարբեր</a:t>
            </a:r>
            <a:r>
              <a:rPr lang="hy-AM" sz="2000" dirty="0">
                <a:latin typeface="Calibri" panose="020F0502020204030204" pitchFamily="34" charset="0"/>
                <a:ea typeface="Calibri" panose="020F0502020204030204" pitchFamily="34" charset="0"/>
                <a:cs typeface="Calibri" panose="020F0502020204030204" pitchFamily="34" charset="0"/>
              </a:rPr>
              <a:t> վնասվածքներ պատճառել, սպանել, ազատությունից ապօրինի զրկել </a:t>
            </a:r>
            <a:r>
              <a:rPr lang="hy-AM" sz="2000">
                <a:latin typeface="Calibri" panose="020F0502020204030204" pitchFamily="34" charset="0"/>
                <a:ea typeface="Calibri" panose="020F0502020204030204" pitchFamily="34" charset="0"/>
                <a:cs typeface="Calibri" panose="020F0502020204030204" pitchFamily="34" charset="0"/>
              </a:rPr>
              <a:t>և այլն։</a:t>
            </a:r>
            <a:endParaRPr lang="hy-AM" sz="20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664233" y="6366254"/>
            <a:ext cx="4137556" cy="422785"/>
          </a:xfrm>
          <a:prstGeom prst="rect">
            <a:avLst/>
          </a:prstGeom>
          <a:noFill/>
          <a:ln>
            <a:noFill/>
          </a:ln>
        </p:spPr>
      </p:pic>
      <p:pic>
        <p:nvPicPr>
          <p:cNvPr id="18" name="Picture 2" descr="C:\Documents and Settings\Administrator\Desktop\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4690" y="581326"/>
            <a:ext cx="2733995" cy="17800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3">
            <a:extLst>
              <a:ext uri="{FF2B5EF4-FFF2-40B4-BE49-F238E27FC236}">
                <a16:creationId xmlns:a16="http://schemas.microsoft.com/office/drawing/2014/main" id="{0D5D5C3E-5D07-4116-377B-C84CBE3FC91D}"/>
              </a:ext>
            </a:extLst>
          </p:cNvPr>
          <p:cNvSpPr txBox="1">
            <a:spLocks/>
          </p:cNvSpPr>
          <p:nvPr/>
        </p:nvSpPr>
        <p:spPr>
          <a:xfrm>
            <a:off x="244549" y="2278067"/>
            <a:ext cx="11603324" cy="3340620"/>
          </a:xfrm>
          <a:prstGeom prst="rect">
            <a:avLst/>
          </a:prstGeom>
          <a:noFill/>
          <a:ln>
            <a:noFill/>
          </a:ln>
        </p:spPr>
        <p:txBody>
          <a:bodyPr spcFirstLastPara="1" vert="horz" wrap="square" lIns="91425" tIns="45700" rIns="91425" bIns="45700" rtlCol="0" anchor="ctr" anchorCtr="0">
            <a:noAutofit/>
          </a:bodyPr>
          <a:lstStyle>
            <a:lvl1pPr marL="457200" lvl="0" indent="-333756" algn="l" defTabSz="457200" rtl="0" eaLnBrk="1" latinLnBrk="0" hangingPunct="1">
              <a:spcBef>
                <a:spcPts val="360"/>
              </a:spcBef>
              <a:spcAft>
                <a:spcPts val="0"/>
              </a:spcAft>
              <a:buClr>
                <a:schemeClr val="accent2"/>
              </a:buClr>
              <a:buSzPts val="1656"/>
              <a:buFont typeface="Wingdings 2" panose="05020102010507070707" pitchFamily="18" charset="2"/>
              <a:buChar char="◼"/>
              <a:defRPr sz="1800" kern="1200">
                <a:solidFill>
                  <a:schemeClr val="tx2"/>
                </a:solidFill>
                <a:latin typeface="+mn-lt"/>
                <a:ea typeface="+mn-ea"/>
                <a:cs typeface="+mn-cs"/>
              </a:defRPr>
            </a:lvl1pPr>
            <a:lvl2pPr marL="914400" lvl="1"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600" kern="1200">
                <a:solidFill>
                  <a:schemeClr val="tx2"/>
                </a:solidFill>
                <a:latin typeface="+mn-lt"/>
                <a:ea typeface="+mn-ea"/>
                <a:cs typeface="+mn-cs"/>
              </a:defRPr>
            </a:lvl2pPr>
            <a:lvl3pPr marL="1371600" lvl="2"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400" kern="1200">
                <a:solidFill>
                  <a:schemeClr val="tx2"/>
                </a:solidFill>
                <a:latin typeface="+mn-lt"/>
                <a:ea typeface="+mn-ea"/>
                <a:cs typeface="+mn-cs"/>
              </a:defRPr>
            </a:lvl3pPr>
            <a:lvl4pPr marL="1828800" lvl="3"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4pPr>
            <a:lvl5pPr marL="2286000" lvl="4"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5pPr>
            <a:lvl6pPr marL="2743200" lvl="5"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6pPr>
            <a:lvl7pPr marL="3200400" lvl="6"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7pPr>
            <a:lvl8pPr marL="3657600" lvl="7"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8pPr>
            <a:lvl9pPr marL="4114800" lvl="8" indent="-333756" algn="l" defTabSz="457200" rtl="0" eaLnBrk="1" latinLnBrk="0" hangingPunct="1">
              <a:spcBef>
                <a:spcPts val="600"/>
              </a:spcBef>
              <a:spcAft>
                <a:spcPts val="60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9pPr>
          </a:lstStyle>
          <a:p>
            <a:endParaRPr lang="hy-AM" sz="2000" dirty="0">
              <a:latin typeface="Calibri" panose="020F0502020204030204" pitchFamily="34" charset="0"/>
              <a:ea typeface="Calibri" panose="020F0502020204030204" pitchFamily="34" charset="0"/>
              <a:cs typeface="Calibri" panose="020F0502020204030204" pitchFamily="34" charset="0"/>
            </a:endParaRPr>
          </a:p>
          <a:p>
            <a:r>
              <a:rPr lang="hy-AM" sz="2000" b="1" dirty="0">
                <a:latin typeface="Calibri" panose="020F0502020204030204" pitchFamily="34" charset="0"/>
                <a:ea typeface="Calibri" panose="020F0502020204030204" pitchFamily="34" charset="0"/>
                <a:cs typeface="Calibri" panose="020F0502020204030204" pitchFamily="34" charset="0"/>
              </a:rPr>
              <a:t>Հոգեբանական բռնություն՝ </a:t>
            </a:r>
            <a:r>
              <a:rPr lang="hy-AM" sz="2000" dirty="0">
                <a:latin typeface="Calibri" panose="020F0502020204030204" pitchFamily="34" charset="0"/>
                <a:ea typeface="Calibri" panose="020F0502020204030204" pitchFamily="34" charset="0"/>
                <a:cs typeface="Calibri" panose="020F0502020204030204" pitchFamily="34" charset="0"/>
              </a:rPr>
              <a:t>ֆիզիկական, սեռական կամ տնտեսական բռնություն գործադրելու իրական սպառնալիքը, այնպիսի գործողություններ կատարելը, որոնք հիմնավոր վախ են առաջացնում անձի կամ նրա ընտանիքի անդամի մոտ </a:t>
            </a:r>
            <a:r>
              <a:rPr lang="hy-AM" sz="2000">
                <a:latin typeface="Calibri" panose="020F0502020204030204" pitchFamily="34" charset="0"/>
                <a:ea typeface="Calibri" panose="020F0502020204030204" pitchFamily="34" charset="0"/>
                <a:cs typeface="Calibri" panose="020F0502020204030204" pitchFamily="34" charset="0"/>
              </a:rPr>
              <a:t>կամ  նրա </a:t>
            </a:r>
            <a:r>
              <a:rPr lang="hy-AM" sz="2000" dirty="0">
                <a:latin typeface="Calibri" panose="020F0502020204030204" pitchFamily="34" charset="0"/>
                <a:ea typeface="Calibri" panose="020F0502020204030204" pitchFamily="34" charset="0"/>
                <a:cs typeface="Calibri" panose="020F0502020204030204" pitchFamily="34" charset="0"/>
              </a:rPr>
              <a:t>առնչությամբ, արժանապատվության նվաստացումը, վերահսկողություն կամ հսկողության սահմանումը, արտաքին աշխարհի հետ կապի սահմանափակումը, շանտաժը, արատավորող տեղեկատվություն հրապարակելու սպառնալիքը՝ անկախ այն հանգամանքից, թե այդ տեղեկատվությունն իրականությանը համապատասխանում է, թե</a:t>
            </a:r>
            <a:r>
              <a:rPr lang="hy-AM" sz="2000">
                <a:latin typeface="Calibri" panose="020F0502020204030204" pitchFamily="34" charset="0"/>
                <a:ea typeface="Calibri" panose="020F0502020204030204" pitchFamily="34" charset="0"/>
                <a:cs typeface="Calibri" panose="020F0502020204030204" pitchFamily="34" charset="0"/>
              </a:rPr>
              <a:t>՝ ոչ։</a:t>
            </a:r>
            <a:endParaRPr lang="hy-AM" sz="2000" dirty="0">
              <a:latin typeface="Calibri" panose="020F0502020204030204" pitchFamily="34" charset="0"/>
              <a:ea typeface="Calibri" panose="020F0502020204030204" pitchFamily="34" charset="0"/>
              <a:cs typeface="Calibri" panose="020F0502020204030204" pitchFamily="34" charset="0"/>
            </a:endParaRPr>
          </a:p>
          <a:p>
            <a:endParaRPr lang="hy-AM" sz="2000" dirty="0">
              <a:latin typeface="Calibri" panose="020F0502020204030204" pitchFamily="34" charset="0"/>
              <a:ea typeface="Calibri" panose="020F0502020204030204" pitchFamily="34" charset="0"/>
              <a:cs typeface="Calibri" panose="020F0502020204030204" pitchFamily="34" charset="0"/>
            </a:endParaRPr>
          </a:p>
          <a:p>
            <a:r>
              <a:rPr lang="hy-AM" sz="2000" b="1" dirty="0">
                <a:latin typeface="Calibri" panose="020F0502020204030204" pitchFamily="34" charset="0"/>
                <a:ea typeface="Calibri" panose="020F0502020204030204" pitchFamily="34" charset="0"/>
                <a:cs typeface="Calibri" panose="020F0502020204030204" pitchFamily="34" charset="0"/>
              </a:rPr>
              <a:t>Անտեսում՝ </a:t>
            </a:r>
            <a:r>
              <a:rPr lang="hy-AM" sz="2000" dirty="0">
                <a:latin typeface="Calibri" panose="020F0502020204030204" pitchFamily="34" charset="0"/>
                <a:ea typeface="Calibri" panose="020F0502020204030204" pitchFamily="34" charset="0"/>
                <a:cs typeface="Calibri" panose="020F0502020204030204" pitchFamily="34" charset="0"/>
              </a:rPr>
              <a:t>երեխայի կամ անաշխատունակ և կարիքավոր ծնողների կեցությանն անհրաժեշտ նվազագույն պայմանները (սնունդ, հագուստ, կացարան, կրթություն, բժշկական օգնություն) դիտավորությամբ չբավարարելը, եթե դրանք ապահովելու հնարավորությունն առկա է։</a:t>
            </a:r>
            <a:r>
              <a:rPr lang="en-US" sz="2000" dirty="0">
                <a:latin typeface="Calibri" panose="020F0502020204030204" pitchFamily="34" charset="0"/>
                <a:ea typeface="Calibri" panose="020F0502020204030204" pitchFamily="34" charset="0"/>
                <a:cs typeface="Calibri" panose="020F0502020204030204" pitchFamily="34" charset="0"/>
              </a:rPr>
              <a:t> </a:t>
            </a:r>
          </a:p>
        </p:txBody>
      </p:sp>
      <p:sp>
        <p:nvSpPr>
          <p:cNvPr id="8" name="TextBox 7">
            <a:extLst>
              <a:ext uri="{FF2B5EF4-FFF2-40B4-BE49-F238E27FC236}">
                <a16:creationId xmlns:a16="http://schemas.microsoft.com/office/drawing/2014/main" id="{90B92E5C-99D2-1245-4B9C-5E30CFC5295E}"/>
              </a:ext>
            </a:extLst>
          </p:cNvPr>
          <p:cNvSpPr txBox="1"/>
          <p:nvPr/>
        </p:nvSpPr>
        <p:spPr>
          <a:xfrm>
            <a:off x="4612602" y="6057148"/>
            <a:ext cx="7046083" cy="738664"/>
          </a:xfrm>
          <a:prstGeom prst="rect">
            <a:avLst/>
          </a:prstGeom>
          <a:noFill/>
        </p:spPr>
        <p:txBody>
          <a:bodyPr wrap="square">
            <a:spAutoFit/>
          </a:bodyPr>
          <a:lstStyle/>
          <a:p>
            <a:pPr marL="123444" indent="0" algn="r">
              <a:buNone/>
            </a:pPr>
            <a:r>
              <a:rPr lang="en-US" sz="1400" i="1" dirty="0">
                <a:latin typeface="Calibri" panose="020F0502020204030204" pitchFamily="34" charset="0"/>
                <a:ea typeface="Calibri" panose="020F0502020204030204" pitchFamily="34" charset="0"/>
                <a:cs typeface="Calibri" panose="020F0502020204030204" pitchFamily="34" charset="0"/>
              </a:rPr>
              <a:t>*</a:t>
            </a:r>
            <a:r>
              <a:rPr lang="hy-AM" sz="1400" i="1" dirty="0">
                <a:latin typeface="Calibri" panose="020F0502020204030204" pitchFamily="34" charset="0"/>
                <a:ea typeface="Calibri" panose="020F0502020204030204" pitchFamily="34" charset="0"/>
                <a:cs typeface="Calibri" panose="020F0502020204030204" pitchFamily="34" charset="0"/>
              </a:rPr>
              <a:t>«Ձեռնարկ․ բռնության դեպքերին արձագանքելու և ուղղորդելու վերաբերյալ», մշակված ՄԱԶԾ-ի, ՅՈՒՆԻՍԵՖ-ի, ՄԱԿ-ի Բնակչության հիմնադրամի և ԵԱՀԿ-ի կողմից, 2023</a:t>
            </a:r>
          </a:p>
        </p:txBody>
      </p:sp>
    </p:spTree>
    <p:extLst>
      <p:ext uri="{BB962C8B-B14F-4D97-AF65-F5344CB8AC3E}">
        <p14:creationId xmlns:p14="http://schemas.microsoft.com/office/powerpoint/2010/main" val="2700149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13</a:t>
            </a:fld>
            <a:endParaRPr lang="ru-RU"/>
          </a:p>
        </p:txBody>
      </p:sp>
      <p:sp>
        <p:nvSpPr>
          <p:cNvPr id="4" name="Text Placeholder 3"/>
          <p:cNvSpPr>
            <a:spLocks noGrp="1"/>
          </p:cNvSpPr>
          <p:nvPr>
            <p:ph type="body" idx="1"/>
          </p:nvPr>
        </p:nvSpPr>
        <p:spPr>
          <a:xfrm>
            <a:off x="731461" y="1959682"/>
            <a:ext cx="10392005" cy="1178902"/>
          </a:xfrm>
        </p:spPr>
        <p:txBody>
          <a:bodyPr>
            <a:noAutofit/>
          </a:bodyPr>
          <a:lstStyle/>
          <a:p>
            <a:pPr algn="just"/>
            <a:r>
              <a:rPr lang="hy-AM" sz="2000" b="1" dirty="0"/>
              <a:t>Շահագործում՝</a:t>
            </a:r>
            <a:r>
              <a:rPr lang="hy-AM" sz="2000" dirty="0"/>
              <a:t> երեխայի օգտագործումն ի շահ ուրիշների: Սա ներառում է, բայց չի սահմանափակվում միայն երեխաների աշխատանքով և սեռական շահագործմամբ:</a:t>
            </a:r>
            <a:endParaRPr lang="en-US" sz="2000" dirty="0"/>
          </a:p>
        </p:txBody>
      </p:sp>
      <p:sp>
        <p:nvSpPr>
          <p:cNvPr id="6" name="Title 2"/>
          <p:cNvSpPr>
            <a:spLocks noGrp="1"/>
          </p:cNvSpPr>
          <p:nvPr>
            <p:ph type="title"/>
          </p:nvPr>
        </p:nvSpPr>
        <p:spPr>
          <a:xfrm>
            <a:off x="3826806" y="1095982"/>
            <a:ext cx="4715426" cy="437362"/>
          </a:xfrm>
        </p:spPr>
        <p:txBody>
          <a:bodyPr>
            <a:normAutofit fontScale="90000"/>
          </a:bodyPr>
          <a:lstStyle/>
          <a:p>
            <a:r>
              <a:rPr lang="hy-AM" sz="2400" b="1" dirty="0">
                <a:solidFill>
                  <a:schemeClr val="accent2">
                    <a:lumMod val="75000"/>
                  </a:schemeClr>
                </a:solidFill>
              </a:rPr>
              <a:t>Բռնության տեսակները</a:t>
            </a:r>
            <a:r>
              <a:rPr lang="en-US" sz="2400" b="1" dirty="0">
                <a:solidFill>
                  <a:schemeClr val="accent2">
                    <a:lumMod val="75000"/>
                  </a:schemeClr>
                </a:solidFill>
              </a:rPr>
              <a:t>*</a:t>
            </a:r>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581193" y="6296313"/>
            <a:ext cx="4137556" cy="422785"/>
          </a:xfrm>
          <a:prstGeom prst="rect">
            <a:avLst/>
          </a:prstGeom>
          <a:noFill/>
          <a:ln>
            <a:noFill/>
          </a:ln>
        </p:spPr>
      </p:pic>
      <p:sp>
        <p:nvSpPr>
          <p:cNvPr id="9" name="Text Placeholder 3">
            <a:extLst>
              <a:ext uri="{FF2B5EF4-FFF2-40B4-BE49-F238E27FC236}">
                <a16:creationId xmlns:a16="http://schemas.microsoft.com/office/drawing/2014/main" id="{BC966A07-D070-0673-E9E9-447DA60A236A}"/>
              </a:ext>
            </a:extLst>
          </p:cNvPr>
          <p:cNvSpPr txBox="1">
            <a:spLocks/>
          </p:cNvSpPr>
          <p:nvPr/>
        </p:nvSpPr>
        <p:spPr>
          <a:xfrm>
            <a:off x="731461" y="2879086"/>
            <a:ext cx="10392005" cy="2071485"/>
          </a:xfrm>
          <a:prstGeom prst="rect">
            <a:avLst/>
          </a:prstGeom>
          <a:noFill/>
          <a:ln>
            <a:noFill/>
          </a:ln>
        </p:spPr>
        <p:txBody>
          <a:bodyPr spcFirstLastPara="1" vert="horz" wrap="square" lIns="91425" tIns="45700" rIns="91425" bIns="45700" rtlCol="0" anchor="ctr" anchorCtr="0">
            <a:normAutofit/>
          </a:bodyPr>
          <a:lstStyle>
            <a:lvl1pPr marL="457200" lvl="0" indent="-333756" algn="l" defTabSz="457200" rtl="0" eaLnBrk="1" latinLnBrk="0" hangingPunct="1">
              <a:spcBef>
                <a:spcPts val="360"/>
              </a:spcBef>
              <a:spcAft>
                <a:spcPts val="0"/>
              </a:spcAft>
              <a:buClr>
                <a:schemeClr val="accent2"/>
              </a:buClr>
              <a:buSzPts val="1656"/>
              <a:buFont typeface="Wingdings 2" panose="05020102010507070707" pitchFamily="18" charset="2"/>
              <a:buChar char="◼"/>
              <a:defRPr sz="1800" kern="1200">
                <a:solidFill>
                  <a:schemeClr val="tx2"/>
                </a:solidFill>
                <a:latin typeface="+mn-lt"/>
                <a:ea typeface="+mn-ea"/>
                <a:cs typeface="+mn-cs"/>
              </a:defRPr>
            </a:lvl1pPr>
            <a:lvl2pPr marL="914400" lvl="1"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600" kern="1200">
                <a:solidFill>
                  <a:schemeClr val="tx2"/>
                </a:solidFill>
                <a:latin typeface="+mn-lt"/>
                <a:ea typeface="+mn-ea"/>
                <a:cs typeface="+mn-cs"/>
              </a:defRPr>
            </a:lvl2pPr>
            <a:lvl3pPr marL="1371600" lvl="2"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400" kern="1200">
                <a:solidFill>
                  <a:schemeClr val="tx2"/>
                </a:solidFill>
                <a:latin typeface="+mn-lt"/>
                <a:ea typeface="+mn-ea"/>
                <a:cs typeface="+mn-cs"/>
              </a:defRPr>
            </a:lvl3pPr>
            <a:lvl4pPr marL="1828800" lvl="3"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4pPr>
            <a:lvl5pPr marL="2286000" lvl="4"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5pPr>
            <a:lvl6pPr marL="2743200" lvl="5"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6pPr>
            <a:lvl7pPr marL="3200400" lvl="6"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7pPr>
            <a:lvl8pPr marL="3657600" lvl="7"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8pPr>
            <a:lvl9pPr marL="4114800" lvl="8" indent="-333756" algn="l" defTabSz="457200" rtl="0" eaLnBrk="1" latinLnBrk="0" hangingPunct="1">
              <a:spcBef>
                <a:spcPts val="600"/>
              </a:spcBef>
              <a:spcAft>
                <a:spcPts val="60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9pPr>
          </a:lstStyle>
          <a:p>
            <a:pPr marL="123444" indent="0" algn="just">
              <a:buNone/>
            </a:pPr>
            <a:endParaRPr lang="hy-AM" sz="800" dirty="0"/>
          </a:p>
          <a:p>
            <a:pPr algn="just"/>
            <a:r>
              <a:rPr lang="hy-AM" sz="2000" b="1" dirty="0"/>
              <a:t>Սեռական բռնություն՝ </a:t>
            </a:r>
            <a:r>
              <a:rPr lang="hy-AM" sz="2000" dirty="0"/>
              <a:t>սեքսուալ բնույթի բռնի գործողություններ, մարդու կամքին հակառակ ցանկացած սեռական հարաբերություն, սեքսուալ բնույթի գործողություն կամ դրանց փորձը կամ այն այնպիսի հանգամանքներում կատարելը, որոնցում տուժողը համաձայնություն չի տվել</a:t>
            </a:r>
            <a:r>
              <a:rPr lang="en-US" sz="2000" dirty="0"/>
              <a:t>:</a:t>
            </a:r>
          </a:p>
        </p:txBody>
      </p:sp>
      <p:sp>
        <p:nvSpPr>
          <p:cNvPr id="10" name="Content Placeholder 2">
            <a:extLst>
              <a:ext uri="{FF2B5EF4-FFF2-40B4-BE49-F238E27FC236}">
                <a16:creationId xmlns:a16="http://schemas.microsoft.com/office/drawing/2014/main" id="{4B5A13A6-A307-1A2B-8D9F-DEE11F175BF9}"/>
              </a:ext>
            </a:extLst>
          </p:cNvPr>
          <p:cNvSpPr txBox="1">
            <a:spLocks/>
          </p:cNvSpPr>
          <p:nvPr/>
        </p:nvSpPr>
        <p:spPr>
          <a:xfrm>
            <a:off x="3598899" y="4930156"/>
            <a:ext cx="8950453" cy="1150091"/>
          </a:xfrm>
          <a:prstGeom prst="rect">
            <a:avLst/>
          </a:prstGeom>
          <a:noFill/>
          <a:ln>
            <a:noFill/>
          </a:ln>
        </p:spPr>
        <p:txBody>
          <a:bodyPr spcFirstLastPara="1" vert="horz" wrap="square" lIns="91425" tIns="45700" rIns="91425" bIns="45700" rtlCol="0" anchor="ctr" anchorCtr="0">
            <a:normAutofit/>
          </a:bodyPr>
          <a:lstStyle>
            <a:lvl1pPr marL="457200" lvl="0" indent="-333756" algn="l" defTabSz="457200" rtl="0" eaLnBrk="1" latinLnBrk="0" hangingPunct="1">
              <a:spcBef>
                <a:spcPts val="360"/>
              </a:spcBef>
              <a:spcAft>
                <a:spcPts val="0"/>
              </a:spcAft>
              <a:buClr>
                <a:schemeClr val="accent2"/>
              </a:buClr>
              <a:buSzPts val="1656"/>
              <a:buFont typeface="Wingdings 2" panose="05020102010507070707" pitchFamily="18" charset="2"/>
              <a:buChar char="◼"/>
              <a:defRPr sz="1800" kern="1200">
                <a:solidFill>
                  <a:schemeClr val="tx2"/>
                </a:solidFill>
                <a:latin typeface="+mn-lt"/>
                <a:ea typeface="+mn-ea"/>
                <a:cs typeface="+mn-cs"/>
              </a:defRPr>
            </a:lvl1pPr>
            <a:lvl2pPr marL="914400" lvl="1"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600" kern="1200">
                <a:solidFill>
                  <a:schemeClr val="tx2"/>
                </a:solidFill>
                <a:latin typeface="+mn-lt"/>
                <a:ea typeface="+mn-ea"/>
                <a:cs typeface="+mn-cs"/>
              </a:defRPr>
            </a:lvl2pPr>
            <a:lvl3pPr marL="1371600" lvl="2"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400" kern="1200">
                <a:solidFill>
                  <a:schemeClr val="tx2"/>
                </a:solidFill>
                <a:latin typeface="+mn-lt"/>
                <a:ea typeface="+mn-ea"/>
                <a:cs typeface="+mn-cs"/>
              </a:defRPr>
            </a:lvl3pPr>
            <a:lvl4pPr marL="1828800" lvl="3"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4pPr>
            <a:lvl5pPr marL="2286000" lvl="4"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5pPr>
            <a:lvl6pPr marL="2743200" lvl="5"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6pPr>
            <a:lvl7pPr marL="3200400" lvl="6"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7pPr>
            <a:lvl8pPr marL="3657600" lvl="7"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8pPr>
            <a:lvl9pPr marL="4114800" lvl="8" indent="-333756" algn="l" defTabSz="457200" rtl="0" eaLnBrk="1" latinLnBrk="0" hangingPunct="1">
              <a:spcBef>
                <a:spcPts val="600"/>
              </a:spcBef>
              <a:spcAft>
                <a:spcPts val="60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9pPr>
          </a:lstStyle>
          <a:p>
            <a:pPr marL="0" indent="0">
              <a:buFont typeface="Franklin Gothic Book" pitchFamily="34" charset="0"/>
              <a:buNone/>
            </a:pPr>
            <a:r>
              <a:rPr lang="hy-AM" altLang="en-US" sz="2400" dirty="0">
                <a:solidFill>
                  <a:srgbClr val="C00000"/>
                </a:solidFill>
                <a:latin typeface="Arial" panose="020B0604020202020204" pitchFamily="34" charset="0"/>
                <a:cs typeface="Arial" panose="020B0604020202020204" pitchFamily="34" charset="0"/>
              </a:rPr>
              <a:t>Հ</a:t>
            </a:r>
            <a:r>
              <a:rPr lang="af-ZA" altLang="en-US" sz="2400" dirty="0">
                <a:solidFill>
                  <a:srgbClr val="C00000"/>
                </a:solidFill>
                <a:latin typeface="Arial" panose="020B0604020202020204" pitchFamily="34" charset="0"/>
                <a:cs typeface="Arial" panose="020B0604020202020204" pitchFamily="34" charset="0"/>
              </a:rPr>
              <a:t>Հ-ում սեռական ազատության տարիքը 16 տարեկանն է:</a:t>
            </a:r>
            <a:endParaRPr lang="en-US" altLang="en-US" sz="24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961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14</a:t>
            </a:fld>
            <a:endParaRPr lang="ru-RU"/>
          </a:p>
        </p:txBody>
      </p:sp>
      <p:sp>
        <p:nvSpPr>
          <p:cNvPr id="4" name="Text Placeholder 3"/>
          <p:cNvSpPr>
            <a:spLocks noGrp="1"/>
          </p:cNvSpPr>
          <p:nvPr>
            <p:ph type="body" idx="1"/>
          </p:nvPr>
        </p:nvSpPr>
        <p:spPr>
          <a:xfrm>
            <a:off x="615805" y="2838192"/>
            <a:ext cx="10960389" cy="2371084"/>
          </a:xfrm>
        </p:spPr>
        <p:txBody>
          <a:bodyPr>
            <a:noAutofit/>
          </a:bodyPr>
          <a:lstStyle/>
          <a:p>
            <a:pPr algn="just">
              <a:lnSpc>
                <a:spcPct val="150000"/>
              </a:lnSpc>
            </a:pPr>
            <a:r>
              <a:rPr lang="hy-AM" sz="2000" b="1" dirty="0">
                <a:solidFill>
                  <a:srgbClr val="FF0000"/>
                </a:solidFill>
              </a:rPr>
              <a:t>Բուլինգ՝</a:t>
            </a:r>
            <a:r>
              <a:rPr lang="hy-AM" sz="2000" dirty="0">
                <a:solidFill>
                  <a:srgbClr val="FF0000"/>
                </a:solidFill>
              </a:rPr>
              <a:t> </a:t>
            </a:r>
            <a:r>
              <a:rPr lang="hy-AM" sz="2000" dirty="0"/>
              <a:t>երեխայի վարքագծի դրսևորումը, անձնական կախվածությունը, անօգնականությունը, վիճակի խոցելիությունը կամ իշխանության կամ ուժի անհավասարակշռությունն օգտագործելով մեկ կամ մի քանի անձանց կողմից պարբերաբար դիտավորյալ բացասական (տհաճ կամ վիրավորական) վարքագիծ, որն իրականացվում է բանավոր կամ գրավոր արտահայտության, ֆիզիկական կամ հոգեբանական բռնության գործադրմամբ, ներառյալ՝ կիբերբուլինգը, որն իրականացվում է առցանց միջավայրում՝ էլեկտրոնային սարքավորումների, այդ թվում՝ համակարգիչների, բջջային հեռախոսների և այլ էլեկտրոնային սարքերի օգտագործմամբ</a:t>
            </a:r>
            <a:r>
              <a:rPr lang="en-US" sz="2000" dirty="0"/>
              <a:t>:</a:t>
            </a:r>
            <a:endParaRPr lang="ru-RU" sz="2000" dirty="0"/>
          </a:p>
          <a:p>
            <a:pPr algn="just"/>
            <a:endParaRPr lang="hy-AM" sz="2000" dirty="0"/>
          </a:p>
        </p:txBody>
      </p:sp>
      <p:sp>
        <p:nvSpPr>
          <p:cNvPr id="6" name="Title 2"/>
          <p:cNvSpPr>
            <a:spLocks noGrp="1"/>
          </p:cNvSpPr>
          <p:nvPr>
            <p:ph type="title"/>
          </p:nvPr>
        </p:nvSpPr>
        <p:spPr>
          <a:xfrm>
            <a:off x="3738287" y="998483"/>
            <a:ext cx="4715426" cy="437362"/>
          </a:xfrm>
        </p:spPr>
        <p:txBody>
          <a:bodyPr>
            <a:normAutofit fontScale="90000"/>
          </a:bodyPr>
          <a:lstStyle/>
          <a:p>
            <a:r>
              <a:rPr lang="hy-AM" sz="2400" b="1" dirty="0">
                <a:solidFill>
                  <a:schemeClr val="accent2">
                    <a:lumMod val="75000"/>
                  </a:schemeClr>
                </a:solidFill>
              </a:rPr>
              <a:t>Բռնության տեսակները</a:t>
            </a:r>
            <a:r>
              <a:rPr lang="en-US" sz="2400" b="1" dirty="0">
                <a:solidFill>
                  <a:schemeClr val="accent2">
                    <a:lumMod val="75000"/>
                  </a:schemeClr>
                </a:solidFill>
              </a:rPr>
              <a:t>*</a:t>
            </a:r>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581193" y="6296313"/>
            <a:ext cx="4137556" cy="422785"/>
          </a:xfrm>
          <a:prstGeom prst="rect">
            <a:avLst/>
          </a:prstGeom>
          <a:noFill/>
          <a:ln>
            <a:noFill/>
          </a:ln>
        </p:spPr>
      </p:pic>
    </p:spTree>
    <p:extLst>
      <p:ext uri="{BB962C8B-B14F-4D97-AF65-F5344CB8AC3E}">
        <p14:creationId xmlns:p14="http://schemas.microsoft.com/office/powerpoint/2010/main" val="2640342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8E01AD-2C1F-4922-BA72-A9ACE3C6CCB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15</a:t>
            </a:fld>
            <a:endParaRPr lang="ru-RU"/>
          </a:p>
        </p:txBody>
      </p:sp>
      <p:sp>
        <p:nvSpPr>
          <p:cNvPr id="3" name="Title 2">
            <a:extLst>
              <a:ext uri="{FF2B5EF4-FFF2-40B4-BE49-F238E27FC236}">
                <a16:creationId xmlns:a16="http://schemas.microsoft.com/office/drawing/2014/main" id="{0F1EEB36-7477-4D16-BFCE-EBBF2B077A98}"/>
              </a:ext>
            </a:extLst>
          </p:cNvPr>
          <p:cNvSpPr>
            <a:spLocks noGrp="1"/>
          </p:cNvSpPr>
          <p:nvPr>
            <p:ph type="title"/>
          </p:nvPr>
        </p:nvSpPr>
        <p:spPr>
          <a:xfrm>
            <a:off x="637245" y="151589"/>
            <a:ext cx="11029616" cy="365125"/>
          </a:xfrm>
        </p:spPr>
        <p:txBody>
          <a:bodyPr>
            <a:normAutofit fontScale="90000"/>
          </a:bodyPr>
          <a:lstStyle/>
          <a:p>
            <a:pPr algn="ctr"/>
            <a:r>
              <a:rPr lang="hy-AM" sz="2400" dirty="0">
                <a:solidFill>
                  <a:schemeClr val="tx1"/>
                </a:solidFill>
              </a:rPr>
              <a:t>տեսանյութ</a:t>
            </a:r>
            <a:r>
              <a:rPr lang="en-US" sz="2400" dirty="0">
                <a:solidFill>
                  <a:schemeClr val="tx1"/>
                </a:solidFill>
              </a:rPr>
              <a:t>Ի ԴԻՏՈՒՄ</a:t>
            </a:r>
          </a:p>
        </p:txBody>
      </p:sp>
      <p:pic>
        <p:nvPicPr>
          <p:cNvPr id="6" name="Տեսաֆիլմ Բուլինգ">
            <a:hlinkClick r:id="" action="ppaction://media"/>
            <a:extLst>
              <a:ext uri="{FF2B5EF4-FFF2-40B4-BE49-F238E27FC236}">
                <a16:creationId xmlns:a16="http://schemas.microsoft.com/office/drawing/2014/main" id="{25B0DE96-D257-4F24-9532-EF43025FCD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660" y="714706"/>
            <a:ext cx="12150830" cy="6038193"/>
          </a:xfrm>
          <a:prstGeom prst="rect">
            <a:avLst/>
          </a:prstGeom>
        </p:spPr>
      </p:pic>
    </p:spTree>
    <p:extLst>
      <p:ext uri="{BB962C8B-B14F-4D97-AF65-F5344CB8AC3E}">
        <p14:creationId xmlns:p14="http://schemas.microsoft.com/office/powerpoint/2010/main" val="209281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84FDA8-2938-46B8-9FD1-7FA303E741D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16</a:t>
            </a:fld>
            <a:endParaRPr lang="ru-RU"/>
          </a:p>
        </p:txBody>
      </p:sp>
      <p:pic>
        <p:nvPicPr>
          <p:cNvPr id="3" name="Google Shape;205;p26" descr="Секундомер">
            <a:extLst>
              <a:ext uri="{FF2B5EF4-FFF2-40B4-BE49-F238E27FC236}">
                <a16:creationId xmlns:a16="http://schemas.microsoft.com/office/drawing/2014/main" id="{AF079FF6-01D1-4200-929B-2FB31FE2FCCD}"/>
              </a:ext>
            </a:extLst>
          </p:cNvPr>
          <p:cNvPicPr preferRelativeResize="0"/>
          <p:nvPr/>
        </p:nvPicPr>
        <p:blipFill rotWithShape="1">
          <a:blip r:embed="rId3">
            <a:alphaModFix/>
          </a:blip>
          <a:srcRect/>
          <a:stretch/>
        </p:blipFill>
        <p:spPr>
          <a:xfrm>
            <a:off x="9448453" y="599538"/>
            <a:ext cx="681809" cy="651887"/>
          </a:xfrm>
          <a:prstGeom prst="rect">
            <a:avLst/>
          </a:prstGeom>
          <a:noFill/>
          <a:ln>
            <a:noFill/>
          </a:ln>
        </p:spPr>
      </p:pic>
      <p:sp>
        <p:nvSpPr>
          <p:cNvPr id="4" name="Google Shape;206;p26">
            <a:extLst>
              <a:ext uri="{FF2B5EF4-FFF2-40B4-BE49-F238E27FC236}">
                <a16:creationId xmlns:a16="http://schemas.microsoft.com/office/drawing/2014/main" id="{F42CD026-DA7D-455C-9117-2E0D7FC70A8D}"/>
              </a:ext>
            </a:extLst>
          </p:cNvPr>
          <p:cNvSpPr/>
          <p:nvPr/>
        </p:nvSpPr>
        <p:spPr>
          <a:xfrm>
            <a:off x="10413417" y="821212"/>
            <a:ext cx="1354024" cy="4302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200"/>
              <a:buFont typeface="Arial"/>
              <a:buNone/>
            </a:pPr>
            <a:r>
              <a:rPr lang="ru-RU" sz="2200" b="1" dirty="0">
                <a:solidFill>
                  <a:schemeClr val="dk1"/>
                </a:solidFill>
                <a:latin typeface="Arial" panose="020B0604020202020204" pitchFamily="34" charset="0"/>
                <a:ea typeface="Calibri"/>
                <a:cs typeface="Arial" panose="020B0604020202020204" pitchFamily="34" charset="0"/>
                <a:sym typeface="Calibri"/>
              </a:rPr>
              <a:t> </a:t>
            </a:r>
            <a:r>
              <a:rPr lang="en-US" sz="2000" dirty="0">
                <a:solidFill>
                  <a:schemeClr val="bg2">
                    <a:lumMod val="25000"/>
                  </a:schemeClr>
                </a:solidFill>
                <a:latin typeface="Arial" panose="020B0604020202020204" pitchFamily="34" charset="0"/>
                <a:ea typeface="Calibri"/>
                <a:cs typeface="Arial" panose="020B0604020202020204" pitchFamily="34" charset="0"/>
                <a:sym typeface="Calibri"/>
              </a:rPr>
              <a:t>20</a:t>
            </a:r>
            <a:r>
              <a:rPr lang="ru-RU" sz="2000" dirty="0">
                <a:solidFill>
                  <a:schemeClr val="bg2">
                    <a:lumMod val="25000"/>
                  </a:schemeClr>
                </a:solidFill>
                <a:latin typeface="Arial" panose="020B0604020202020204" pitchFamily="34" charset="0"/>
                <a:ea typeface="Calibri"/>
                <a:cs typeface="Arial" panose="020B0604020202020204" pitchFamily="34" charset="0"/>
                <a:sym typeface="Calibri"/>
              </a:rPr>
              <a:t> ր</a:t>
            </a:r>
            <a:r>
              <a:rPr lang="ru-RU" sz="2000" dirty="0">
                <a:solidFill>
                  <a:schemeClr val="tx2">
                    <a:lumMod val="75000"/>
                  </a:schemeClr>
                </a:solidFill>
                <a:latin typeface="Arial" panose="020B0604020202020204" pitchFamily="34" charset="0"/>
                <a:ea typeface="Calibri"/>
                <a:cs typeface="Arial" panose="020B0604020202020204" pitchFamily="34" charset="0"/>
                <a:sym typeface="Calibri"/>
              </a:rPr>
              <a:t>ոպե</a:t>
            </a:r>
            <a:endParaRPr sz="2000" dirty="0">
              <a:solidFill>
                <a:schemeClr val="tx2">
                  <a:lumMod val="75000"/>
                </a:schemeClr>
              </a:solidFill>
              <a:latin typeface="Arial" panose="020B0604020202020204" pitchFamily="34" charset="0"/>
              <a:ea typeface="Calibri"/>
              <a:cs typeface="Arial" panose="020B0604020202020204" pitchFamily="34" charset="0"/>
              <a:sym typeface="Calibri"/>
            </a:endParaRPr>
          </a:p>
        </p:txBody>
      </p:sp>
      <p:sp>
        <p:nvSpPr>
          <p:cNvPr id="5" name="TextBox 4">
            <a:extLst>
              <a:ext uri="{FF2B5EF4-FFF2-40B4-BE49-F238E27FC236}">
                <a16:creationId xmlns:a16="http://schemas.microsoft.com/office/drawing/2014/main" id="{1CC9EAFB-E035-4AE6-AD40-D45610DC671B}"/>
              </a:ext>
            </a:extLst>
          </p:cNvPr>
          <p:cNvSpPr txBox="1"/>
          <p:nvPr/>
        </p:nvSpPr>
        <p:spPr>
          <a:xfrm>
            <a:off x="10130262" y="524941"/>
            <a:ext cx="1731564" cy="338554"/>
          </a:xfrm>
          <a:prstGeom prst="rect">
            <a:avLst/>
          </a:prstGeom>
          <a:noFill/>
        </p:spPr>
        <p:txBody>
          <a:bodyPr wrap="none" rtlCol="0">
            <a:spAutoFit/>
          </a:bodyPr>
          <a:lstStyle/>
          <a:p>
            <a:r>
              <a:rPr lang="en-US" sz="1600" b="1" dirty="0" err="1"/>
              <a:t>Վարժություն</a:t>
            </a:r>
            <a:r>
              <a:rPr lang="en-US" sz="1600" b="1" dirty="0"/>
              <a:t> 4</a:t>
            </a:r>
          </a:p>
        </p:txBody>
      </p:sp>
      <p:pic>
        <p:nvPicPr>
          <p:cNvPr id="7" name="Picture 2">
            <a:extLst>
              <a:ext uri="{FF2B5EF4-FFF2-40B4-BE49-F238E27FC236}">
                <a16:creationId xmlns:a16="http://schemas.microsoft.com/office/drawing/2014/main" id="{3984B3B4-5D4E-4459-91D4-9151E4D1DA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8917" y="1789128"/>
            <a:ext cx="5188524" cy="34590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57C2E46-F9A0-49F5-837E-5570155BD948}"/>
              </a:ext>
            </a:extLst>
          </p:cNvPr>
          <p:cNvSpPr txBox="1"/>
          <p:nvPr/>
        </p:nvSpPr>
        <p:spPr>
          <a:xfrm>
            <a:off x="1644602" y="1789128"/>
            <a:ext cx="3999813" cy="523220"/>
          </a:xfrm>
          <a:prstGeom prst="rect">
            <a:avLst/>
          </a:prstGeom>
          <a:noFill/>
        </p:spPr>
        <p:txBody>
          <a:bodyPr wrap="none" rtlCol="0">
            <a:spAutoFit/>
          </a:bodyPr>
          <a:lstStyle/>
          <a:p>
            <a:r>
              <a:rPr lang="en-US" sz="2800" b="1" dirty="0" err="1"/>
              <a:t>Դեպքերի</a:t>
            </a:r>
            <a:r>
              <a:rPr lang="en-US" sz="2800" b="1" dirty="0"/>
              <a:t> </a:t>
            </a:r>
            <a:r>
              <a:rPr lang="en-US" sz="2800" b="1" dirty="0" err="1"/>
              <a:t>քննարկում</a:t>
            </a:r>
            <a:endParaRPr lang="en-US" sz="2800" b="1" dirty="0"/>
          </a:p>
        </p:txBody>
      </p:sp>
      <p:sp>
        <p:nvSpPr>
          <p:cNvPr id="6" name="Rectangle 5"/>
          <p:cNvSpPr/>
          <p:nvPr/>
        </p:nvSpPr>
        <p:spPr>
          <a:xfrm>
            <a:off x="482917" y="3122049"/>
            <a:ext cx="6096000" cy="2126095"/>
          </a:xfrm>
          <a:prstGeom prst="rect">
            <a:avLst/>
          </a:prstGeom>
        </p:spPr>
        <p:txBody>
          <a:bodyPr>
            <a:spAutoFit/>
          </a:bodyPr>
          <a:lstStyle/>
          <a:p>
            <a:pPr marL="342900" lvl="0" indent="-342900">
              <a:lnSpc>
                <a:spcPct val="150000"/>
              </a:lnSpc>
              <a:buFont typeface="Wingdings" panose="05000000000000000000" pitchFamily="2" charset="2"/>
              <a:buChar char=""/>
            </a:pPr>
            <a:r>
              <a:rPr lang="en-US" sz="1800" dirty="0" err="1">
                <a:latin typeface="Arial" panose="020B0604020202020204" pitchFamily="34" charset="0"/>
                <a:ea typeface="Calibri" panose="020F0502020204030204" pitchFamily="34" charset="0"/>
                <a:cs typeface="Arial" panose="020B0604020202020204" pitchFamily="34" charset="0"/>
              </a:rPr>
              <a:t>Արդյո</a:t>
            </a:r>
            <a:r>
              <a:rPr lang="hy-AM" sz="1800" dirty="0">
                <a:latin typeface="GHEA Grapalat" panose="02000506050000020003" pitchFamily="50" charset="0"/>
                <a:ea typeface="Calibri" panose="020F0502020204030204" pitchFamily="34" charset="0"/>
                <a:cs typeface="Calibri" panose="020F0502020204030204" pitchFamily="34" charset="0"/>
              </a:rPr>
              <a:t>՞</a:t>
            </a:r>
            <a:r>
              <a:rPr lang="en-US" sz="1800" dirty="0">
                <a:latin typeface="GHEA Grapalat" panose="02000506050000020003" pitchFamily="50" charset="0"/>
                <a:ea typeface="Calibri" panose="020F0502020204030204" pitchFamily="34" charset="0"/>
                <a:cs typeface="Calibri" panose="020F0502020204030204" pitchFamily="34" charset="0"/>
              </a:rPr>
              <a:t>ք </a:t>
            </a:r>
            <a:r>
              <a:rPr lang="en-US" sz="1800" dirty="0" err="1">
                <a:latin typeface="GHEA Grapalat" panose="02000506050000020003" pitchFamily="50" charset="0"/>
                <a:ea typeface="Calibri" panose="020F0502020204030204" pitchFamily="34" charset="0"/>
                <a:cs typeface="Calibri" panose="020F0502020204030204" pitchFamily="34" charset="0"/>
              </a:rPr>
              <a:t>նկարագրված</a:t>
            </a:r>
            <a:r>
              <a:rPr lang="en-US" sz="1800" dirty="0">
                <a:latin typeface="GHEA Grapalat" panose="02000506050000020003" pitchFamily="50" charset="0"/>
                <a:ea typeface="Calibri" panose="020F0502020204030204" pitchFamily="34" charset="0"/>
                <a:cs typeface="Calibri" panose="020F0502020204030204" pitchFamily="34" charset="0"/>
              </a:rPr>
              <a:t> </a:t>
            </a:r>
            <a:r>
              <a:rPr lang="en-US" sz="1800" dirty="0" err="1">
                <a:latin typeface="GHEA Grapalat" panose="02000506050000020003" pitchFamily="50" charset="0"/>
                <a:ea typeface="Calibri" panose="020F0502020204030204" pitchFamily="34" charset="0"/>
                <a:cs typeface="Calibri" panose="020F0502020204030204" pitchFamily="34" charset="0"/>
              </a:rPr>
              <a:t>երեխան</a:t>
            </a:r>
            <a:r>
              <a:rPr lang="en-US" sz="1800" dirty="0">
                <a:latin typeface="GHEA Grapalat" panose="02000506050000020003" pitchFamily="50" charset="0"/>
                <a:ea typeface="Calibri" panose="020F0502020204030204" pitchFamily="34" charset="0"/>
                <a:cs typeface="Calibri" panose="020F0502020204030204" pitchFamily="34" charset="0"/>
              </a:rPr>
              <a:t> </a:t>
            </a:r>
            <a:r>
              <a:rPr lang="en-US" sz="1800" dirty="0" err="1">
                <a:latin typeface="GHEA Grapalat" panose="02000506050000020003" pitchFamily="50" charset="0"/>
                <a:ea typeface="Calibri" panose="020F0502020204030204" pitchFamily="34" charset="0"/>
                <a:cs typeface="Calibri" panose="020F0502020204030204" pitchFamily="34" charset="0"/>
              </a:rPr>
              <a:t>բռնության</a:t>
            </a:r>
            <a:r>
              <a:rPr lang="en-US" sz="1800" dirty="0">
                <a:latin typeface="GHEA Grapalat" panose="02000506050000020003" pitchFamily="50" charset="0"/>
                <a:ea typeface="Calibri" panose="020F0502020204030204" pitchFamily="34" charset="0"/>
                <a:cs typeface="Calibri" panose="020F0502020204030204" pitchFamily="34" charset="0"/>
              </a:rPr>
              <a:t> է </a:t>
            </a:r>
            <a:r>
              <a:rPr lang="en-US" sz="1800" dirty="0" err="1">
                <a:latin typeface="GHEA Grapalat" panose="02000506050000020003" pitchFamily="50" charset="0"/>
                <a:ea typeface="Calibri" panose="020F0502020204030204" pitchFamily="34" charset="0"/>
                <a:cs typeface="Calibri" panose="020F0502020204030204" pitchFamily="34" charset="0"/>
              </a:rPr>
              <a:t>ենթարկվում</a:t>
            </a:r>
            <a:r>
              <a:rPr lang="en-US" sz="1800" dirty="0">
                <a:latin typeface="GHEA Grapalat" panose="02000506050000020003" pitchFamily="50" charset="0"/>
                <a:ea typeface="Calibri" panose="020F0502020204030204" pitchFamily="34" charset="0"/>
                <a:cs typeface="Calibri" panose="020F0502020204030204" pitchFamily="34" charset="0"/>
              </a:rPr>
              <a:t>։ </a:t>
            </a:r>
            <a:r>
              <a:rPr lang="en-US" sz="1800" dirty="0" err="1">
                <a:latin typeface="GHEA Grapalat" panose="02000506050000020003" pitchFamily="50" charset="0"/>
                <a:ea typeface="Calibri" panose="020F0502020204030204" pitchFamily="34" charset="0"/>
                <a:cs typeface="Calibri" panose="020F0502020204030204" pitchFamily="34" charset="0"/>
              </a:rPr>
              <a:t>Ինչո՞ւ</a:t>
            </a:r>
            <a:r>
              <a:rPr lang="en-US" sz="1800" dirty="0">
                <a:latin typeface="GHEA Grapalat" panose="02000506050000020003" pitchFamily="50" charset="0"/>
                <a:ea typeface="Calibri" panose="020F0502020204030204" pitchFamily="34" charset="0"/>
                <a:cs typeface="Calibri" panose="020F0502020204030204" pitchFamily="34" charset="0"/>
              </a:rPr>
              <a:t>, </a:t>
            </a:r>
            <a:r>
              <a:rPr lang="en-US" sz="1800" dirty="0" err="1">
                <a:latin typeface="GHEA Grapalat" panose="02000506050000020003" pitchFamily="50" charset="0"/>
                <a:ea typeface="Calibri" panose="020F0502020204030204" pitchFamily="34" charset="0"/>
                <a:cs typeface="Calibri" panose="020F0502020204030204" pitchFamily="34" charset="0"/>
              </a:rPr>
              <a:t>ինչու</a:t>
            </a:r>
            <a:r>
              <a:rPr lang="en-US" sz="1800" dirty="0">
                <a:latin typeface="GHEA Grapalat" panose="02000506050000020003" pitchFamily="50" charset="0"/>
                <a:ea typeface="Calibri" panose="020F0502020204030204" pitchFamily="34" charset="0"/>
                <a:cs typeface="Calibri" panose="020F0502020204030204" pitchFamily="34" charset="0"/>
              </a:rPr>
              <a:t>՞ </a:t>
            </a:r>
            <a:r>
              <a:rPr lang="en-US" sz="1800" dirty="0" err="1">
                <a:latin typeface="GHEA Grapalat" panose="02000506050000020003" pitchFamily="50" charset="0"/>
                <a:ea typeface="Calibri" panose="020F0502020204030204" pitchFamily="34" charset="0"/>
                <a:cs typeface="Calibri" panose="020F0502020204030204" pitchFamily="34" charset="0"/>
              </a:rPr>
              <a:t>ոչ</a:t>
            </a:r>
            <a:r>
              <a:rPr lang="en-US" sz="1800" dirty="0">
                <a:latin typeface="GHEA Grapalat" panose="02000506050000020003" pitchFamily="50" charset="0"/>
                <a:ea typeface="Calibri" panose="020F0502020204030204" pitchFamily="34" charset="0"/>
                <a:cs typeface="Calibri" panose="020F0502020204030204" pitchFamily="34" charset="0"/>
              </a:rPr>
              <a: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Wingdings" panose="05000000000000000000" pitchFamily="2" charset="2"/>
              <a:buChar char=""/>
            </a:pPr>
            <a:r>
              <a:rPr lang="en-US" sz="1800" dirty="0" err="1">
                <a:latin typeface="GHEA Grapalat" panose="02000506050000020003" pitchFamily="50" charset="0"/>
                <a:ea typeface="Calibri" panose="020F0502020204030204" pitchFamily="34" charset="0"/>
                <a:cs typeface="Calibri" panose="020F0502020204030204" pitchFamily="34" charset="0"/>
              </a:rPr>
              <a:t>Ի՞նչ</a:t>
            </a:r>
            <a:r>
              <a:rPr lang="en-US" sz="1800" dirty="0">
                <a:latin typeface="GHEA Grapalat" panose="02000506050000020003" pitchFamily="50" charset="0"/>
                <a:ea typeface="Calibri" panose="020F0502020204030204" pitchFamily="34" charset="0"/>
                <a:cs typeface="Calibri" panose="020F0502020204030204" pitchFamily="34" charset="0"/>
              </a:rPr>
              <a:t> </a:t>
            </a:r>
            <a:r>
              <a:rPr lang="en-US" sz="1800" dirty="0" err="1">
                <a:latin typeface="GHEA Grapalat" panose="02000506050000020003" pitchFamily="50" charset="0"/>
                <a:ea typeface="Calibri" panose="020F0502020204030204" pitchFamily="34" charset="0"/>
                <a:cs typeface="Calibri" panose="020F0502020204030204" pitchFamily="34" charset="0"/>
              </a:rPr>
              <a:t>անհանգստացնող</a:t>
            </a:r>
            <a:r>
              <a:rPr lang="en-US" sz="1800" dirty="0">
                <a:latin typeface="GHEA Grapalat" panose="02000506050000020003" pitchFamily="50" charset="0"/>
                <a:ea typeface="Calibri" panose="020F0502020204030204" pitchFamily="34" charset="0"/>
                <a:cs typeface="Calibri" panose="020F0502020204030204" pitchFamily="34" charset="0"/>
              </a:rPr>
              <a:t> </a:t>
            </a:r>
            <a:r>
              <a:rPr lang="en-US" sz="1800" dirty="0" err="1">
                <a:latin typeface="GHEA Grapalat" panose="02000506050000020003" pitchFamily="50" charset="0"/>
                <a:ea typeface="Calibri" panose="020F0502020204030204" pitchFamily="34" charset="0"/>
                <a:cs typeface="Calibri" panose="020F0502020204030204" pitchFamily="34" charset="0"/>
              </a:rPr>
              <a:t>նշաններ</a:t>
            </a:r>
            <a:r>
              <a:rPr lang="en-US" sz="1800" dirty="0">
                <a:latin typeface="GHEA Grapalat" panose="02000506050000020003" pitchFamily="50" charset="0"/>
                <a:ea typeface="Calibri" panose="020F0502020204030204" pitchFamily="34" charset="0"/>
                <a:cs typeface="Calibri" panose="020F0502020204030204" pitchFamily="34" charset="0"/>
              </a:rPr>
              <a:t> </a:t>
            </a:r>
            <a:r>
              <a:rPr lang="en-US" sz="1800" dirty="0" err="1">
                <a:latin typeface="GHEA Grapalat" panose="02000506050000020003" pitchFamily="50" charset="0"/>
                <a:ea typeface="Calibri" panose="020F0502020204030204" pitchFamily="34" charset="0"/>
                <a:cs typeface="Calibri" panose="020F0502020204030204" pitchFamily="34" charset="0"/>
              </a:rPr>
              <a:t>եք</a:t>
            </a:r>
            <a:r>
              <a:rPr lang="en-US" sz="1800" dirty="0">
                <a:latin typeface="GHEA Grapalat" panose="02000506050000020003" pitchFamily="50" charset="0"/>
                <a:ea typeface="Calibri" panose="020F0502020204030204" pitchFamily="34" charset="0"/>
                <a:cs typeface="Calibri" panose="020F0502020204030204" pitchFamily="34" charset="0"/>
              </a:rPr>
              <a:t> </a:t>
            </a:r>
            <a:r>
              <a:rPr lang="en-US" sz="1800" dirty="0" err="1">
                <a:latin typeface="GHEA Grapalat" panose="02000506050000020003" pitchFamily="50" charset="0"/>
                <a:ea typeface="Calibri" panose="020F0502020204030204" pitchFamily="34" charset="0"/>
                <a:cs typeface="Calibri" panose="020F0502020204030204" pitchFamily="34" charset="0"/>
              </a:rPr>
              <a:t>նկատում</a:t>
            </a:r>
            <a:r>
              <a:rPr lang="en-US" sz="1800" dirty="0">
                <a:latin typeface="GHEA Grapalat" panose="02000506050000020003" pitchFamily="50" charset="0"/>
                <a:ea typeface="Calibri" panose="020F0502020204030204" pitchFamily="34" charset="0"/>
                <a:cs typeface="Calibri" panose="020F0502020204030204" pitchFamily="34" charset="0"/>
              </a:rPr>
              <a:t> </a:t>
            </a:r>
            <a:r>
              <a:rPr lang="en-US" sz="1800" dirty="0" err="1">
                <a:latin typeface="GHEA Grapalat" panose="02000506050000020003" pitchFamily="50" charset="0"/>
                <a:ea typeface="Calibri" panose="020F0502020204030204" pitchFamily="34" charset="0"/>
                <a:cs typeface="Calibri" panose="020F0502020204030204" pitchFamily="34" charset="0"/>
              </a:rPr>
              <a:t>նկարագրված</a:t>
            </a:r>
            <a:r>
              <a:rPr lang="en-US" sz="1800" dirty="0">
                <a:latin typeface="GHEA Grapalat" panose="02000506050000020003" pitchFamily="50" charset="0"/>
                <a:ea typeface="Calibri" panose="020F0502020204030204" pitchFamily="34" charset="0"/>
                <a:cs typeface="Calibri" panose="020F0502020204030204" pitchFamily="34" charset="0"/>
              </a:rPr>
              <a:t> </a:t>
            </a:r>
            <a:r>
              <a:rPr lang="en-US" sz="1800" dirty="0" err="1">
                <a:latin typeface="GHEA Grapalat" panose="02000506050000020003" pitchFamily="50" charset="0"/>
                <a:ea typeface="Calibri" panose="020F0502020204030204" pitchFamily="34" charset="0"/>
                <a:cs typeface="Calibri" panose="020F0502020204030204" pitchFamily="34" charset="0"/>
              </a:rPr>
              <a:t>իրավիճակում</a:t>
            </a:r>
            <a:r>
              <a:rPr lang="en-US" sz="1800" dirty="0">
                <a:latin typeface="GHEA Grapalat" panose="02000506050000020003" pitchFamily="50" charset="0"/>
                <a:ea typeface="Calibri" panose="020F0502020204030204" pitchFamily="34" charset="0"/>
                <a:cs typeface="Calibri" panose="020F0502020204030204" pitchFamily="34"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Wingdings" panose="05000000000000000000" pitchFamily="2" charset="2"/>
              <a:buChar char=""/>
            </a:pPr>
            <a:r>
              <a:rPr lang="en-US" sz="1800" dirty="0" err="1">
                <a:latin typeface="GHEA Grapalat" panose="02000506050000020003" pitchFamily="50" charset="0"/>
                <a:ea typeface="Calibri" panose="020F0502020204030204" pitchFamily="34" charset="0"/>
                <a:cs typeface="Calibri" panose="020F0502020204030204" pitchFamily="34" charset="0"/>
              </a:rPr>
              <a:t>Ի՞նչ</a:t>
            </a:r>
            <a:r>
              <a:rPr lang="en-US" sz="1800" dirty="0">
                <a:latin typeface="GHEA Grapalat" panose="02000506050000020003" pitchFamily="50" charset="0"/>
                <a:ea typeface="Calibri" panose="020F0502020204030204" pitchFamily="34" charset="0"/>
                <a:cs typeface="Calibri" panose="020F0502020204030204" pitchFamily="34" charset="0"/>
              </a:rPr>
              <a:t> </a:t>
            </a:r>
            <a:r>
              <a:rPr lang="en-US" sz="1800" dirty="0" err="1">
                <a:latin typeface="GHEA Grapalat" panose="02000506050000020003" pitchFamily="50" charset="0"/>
                <a:ea typeface="Calibri" panose="020F0502020204030204" pitchFamily="34" charset="0"/>
                <a:cs typeface="Calibri" panose="020F0502020204030204" pitchFamily="34" charset="0"/>
              </a:rPr>
              <a:t>տեսակի</a:t>
            </a:r>
            <a:r>
              <a:rPr lang="en-US" sz="1800" dirty="0">
                <a:latin typeface="GHEA Grapalat" panose="02000506050000020003" pitchFamily="50" charset="0"/>
                <a:ea typeface="Calibri" panose="020F0502020204030204" pitchFamily="34" charset="0"/>
                <a:cs typeface="Calibri" panose="020F0502020204030204" pitchFamily="34" charset="0"/>
              </a:rPr>
              <a:t> </a:t>
            </a:r>
            <a:r>
              <a:rPr lang="en-US" sz="1800" dirty="0" err="1">
                <a:latin typeface="GHEA Grapalat" panose="02000506050000020003" pitchFamily="50" charset="0"/>
                <a:ea typeface="Calibri" panose="020F0502020204030204" pitchFamily="34" charset="0"/>
                <a:cs typeface="Calibri" panose="020F0502020204030204" pitchFamily="34" charset="0"/>
              </a:rPr>
              <a:t>բռնություն</a:t>
            </a:r>
            <a:r>
              <a:rPr lang="en-US" sz="1800" dirty="0">
                <a:latin typeface="GHEA Grapalat" panose="02000506050000020003" pitchFamily="50" charset="0"/>
                <a:ea typeface="Calibri" panose="020F0502020204030204" pitchFamily="34" charset="0"/>
                <a:cs typeface="Calibri" panose="020F0502020204030204" pitchFamily="34" charset="0"/>
              </a:rPr>
              <a:t> </a:t>
            </a:r>
            <a:r>
              <a:rPr lang="en-US" sz="1800" dirty="0" err="1">
                <a:latin typeface="GHEA Grapalat" panose="02000506050000020003" pitchFamily="50" charset="0"/>
                <a:ea typeface="Calibri" panose="020F0502020204030204" pitchFamily="34" charset="0"/>
                <a:cs typeface="Calibri" panose="020F0502020204030204" pitchFamily="34" charset="0"/>
              </a:rPr>
              <a:t>կարող</a:t>
            </a:r>
            <a:r>
              <a:rPr lang="en-US" sz="1800" dirty="0">
                <a:latin typeface="GHEA Grapalat" panose="02000506050000020003" pitchFamily="50" charset="0"/>
                <a:ea typeface="Calibri" panose="020F0502020204030204" pitchFamily="34" charset="0"/>
                <a:cs typeface="Calibri" panose="020F0502020204030204" pitchFamily="34" charset="0"/>
              </a:rPr>
              <a:t> է </a:t>
            </a:r>
            <a:r>
              <a:rPr lang="en-US" sz="1800" dirty="0" err="1">
                <a:latin typeface="GHEA Grapalat" panose="02000506050000020003" pitchFamily="50" charset="0"/>
                <a:ea typeface="Calibri" panose="020F0502020204030204" pitchFamily="34" charset="0"/>
                <a:cs typeface="Calibri" panose="020F0502020204030204" pitchFamily="34" charset="0"/>
              </a:rPr>
              <a:t>տեղի</a:t>
            </a:r>
            <a:r>
              <a:rPr lang="en-US" sz="1800" dirty="0">
                <a:latin typeface="GHEA Grapalat" panose="02000506050000020003" pitchFamily="50" charset="0"/>
                <a:ea typeface="Calibri" panose="020F0502020204030204" pitchFamily="34" charset="0"/>
                <a:cs typeface="Calibri" panose="020F0502020204030204" pitchFamily="34" charset="0"/>
              </a:rPr>
              <a:t> </a:t>
            </a:r>
            <a:r>
              <a:rPr lang="en-US" sz="1800" dirty="0" err="1">
                <a:latin typeface="GHEA Grapalat" panose="02000506050000020003" pitchFamily="50" charset="0"/>
                <a:ea typeface="Calibri" panose="020F0502020204030204" pitchFamily="34" charset="0"/>
                <a:cs typeface="Calibri" panose="020F0502020204030204" pitchFamily="34" charset="0"/>
              </a:rPr>
              <a:t>ունենալ</a:t>
            </a:r>
            <a:r>
              <a:rPr lang="en-US" sz="1800" dirty="0">
                <a:latin typeface="GHEA Grapalat" panose="02000506050000020003" pitchFamily="50" charset="0"/>
                <a:ea typeface="Calibri" panose="020F0502020204030204" pitchFamily="34" charset="0"/>
                <a:cs typeface="Calibri" panose="020F0502020204030204" pitchFamily="34" charset="0"/>
              </a:rPr>
              <a:t>:</a:t>
            </a: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395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17</a:t>
            </a:fld>
            <a:endParaRPr lang="ru-RU"/>
          </a:p>
        </p:txBody>
      </p:sp>
      <p:sp>
        <p:nvSpPr>
          <p:cNvPr id="3" name="Title 2"/>
          <p:cNvSpPr>
            <a:spLocks noGrp="1"/>
          </p:cNvSpPr>
          <p:nvPr>
            <p:ph type="title"/>
          </p:nvPr>
        </p:nvSpPr>
        <p:spPr>
          <a:xfrm>
            <a:off x="3396867" y="665105"/>
            <a:ext cx="6174609" cy="371491"/>
          </a:xfrm>
        </p:spPr>
        <p:txBody>
          <a:bodyPr>
            <a:normAutofit fontScale="90000"/>
          </a:bodyPr>
          <a:lstStyle/>
          <a:p>
            <a:r>
              <a:rPr lang="hy-AM" sz="2400" b="1" dirty="0">
                <a:solidFill>
                  <a:schemeClr val="accent2">
                    <a:lumMod val="75000"/>
                  </a:schemeClr>
                </a:solidFill>
              </a:rPr>
              <a:t>Ֆիզիկական Բռնության նշանները  </a:t>
            </a:r>
            <a:endParaRPr lang="en-US" sz="2400" b="1" dirty="0">
              <a:solidFill>
                <a:schemeClr val="accent2">
                  <a:lumMod val="75000"/>
                </a:schemeClr>
              </a:solidFill>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581193" y="6296313"/>
            <a:ext cx="4137556" cy="422785"/>
          </a:xfrm>
          <a:prstGeom prst="rect">
            <a:avLst/>
          </a:prstGeom>
          <a:noFill/>
          <a:ln>
            <a:noFill/>
          </a:ln>
        </p:spPr>
      </p:pic>
      <p:graphicFrame>
        <p:nvGraphicFramePr>
          <p:cNvPr id="8" name="Table 7"/>
          <p:cNvGraphicFramePr>
            <a:graphicFrameLocks noGrp="1"/>
          </p:cNvGraphicFramePr>
          <p:nvPr/>
        </p:nvGraphicFramePr>
        <p:xfrm>
          <a:off x="1241618" y="1325962"/>
          <a:ext cx="10080000" cy="4866933"/>
        </p:xfrm>
        <a:graphic>
          <a:graphicData uri="http://schemas.openxmlformats.org/drawingml/2006/table">
            <a:tbl>
              <a:tblPr firstRow="1" bandRow="1">
                <a:tableStyleId>{21E4AEA4-8DFA-4A89-87EB-49C32662AFE0}</a:tableStyleId>
              </a:tblPr>
              <a:tblGrid>
                <a:gridCol w="5040000">
                  <a:extLst>
                    <a:ext uri="{9D8B030D-6E8A-4147-A177-3AD203B41FA5}">
                      <a16:colId xmlns:a16="http://schemas.microsoft.com/office/drawing/2014/main" val="20000"/>
                    </a:ext>
                  </a:extLst>
                </a:gridCol>
                <a:gridCol w="5040000">
                  <a:extLst>
                    <a:ext uri="{9D8B030D-6E8A-4147-A177-3AD203B41FA5}">
                      <a16:colId xmlns:a16="http://schemas.microsoft.com/office/drawing/2014/main" val="20001"/>
                    </a:ext>
                  </a:extLst>
                </a:gridCol>
              </a:tblGrid>
              <a:tr h="531855">
                <a:tc>
                  <a:txBody>
                    <a:bodyPr/>
                    <a:lstStyle/>
                    <a:p>
                      <a:pPr algn="ctr"/>
                      <a:r>
                        <a:rPr lang="en-US" dirty="0" err="1"/>
                        <a:t>Ֆիզիկական</a:t>
                      </a:r>
                      <a:endParaRPr lang="en-US" dirty="0"/>
                    </a:p>
                  </a:txBody>
                  <a:tcPr anchor="ctr"/>
                </a:tc>
                <a:tc>
                  <a:txBody>
                    <a:bodyPr/>
                    <a:lstStyle/>
                    <a:p>
                      <a:pPr algn="ctr"/>
                      <a:r>
                        <a:rPr lang="en-US" dirty="0" err="1"/>
                        <a:t>Վարքային</a:t>
                      </a:r>
                      <a:r>
                        <a:rPr lang="en-US" dirty="0"/>
                        <a:t>/</a:t>
                      </a:r>
                      <a:r>
                        <a:rPr lang="hy-AM" dirty="0"/>
                        <a:t>հուզական</a:t>
                      </a:r>
                      <a:endParaRPr lang="en-US" dirty="0"/>
                    </a:p>
                  </a:txBody>
                  <a:tcPr anchor="ctr"/>
                </a:tc>
                <a:extLst>
                  <a:ext uri="{0D108BD9-81ED-4DB2-BD59-A6C34878D82A}">
                    <a16:rowId xmlns:a16="http://schemas.microsoft.com/office/drawing/2014/main" val="10000"/>
                  </a:ext>
                </a:extLst>
              </a:tr>
              <a:tr h="5442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Մ</a:t>
                      </a:r>
                      <a:r>
                        <a:rPr lang="hy-AM" sz="1800" dirty="0"/>
                        <a:t>արմնի վրա չպատճառաբանված</a:t>
                      </a:r>
                      <a:r>
                        <a:rPr lang="en-US" sz="1800" dirty="0"/>
                        <a:t>, </a:t>
                      </a:r>
                      <a:r>
                        <a:rPr lang="hy-AM" sz="1800" dirty="0"/>
                        <a:t>չբացատրված արյունազեղումներ</a:t>
                      </a:r>
                      <a:endParaRPr lang="en-US" sz="1800" dirty="0"/>
                    </a:p>
                  </a:txBody>
                  <a:tcPr/>
                </a:tc>
                <a:tc>
                  <a:txBody>
                    <a:bodyPr/>
                    <a:lstStyle/>
                    <a:p>
                      <a:r>
                        <a:rPr lang="en-US" sz="1800" dirty="0"/>
                        <a:t>Ի</a:t>
                      </a:r>
                      <a:r>
                        <a:rPr lang="hy-AM" sz="1800" dirty="0"/>
                        <a:t>րեն վնասող վարքագիծ</a:t>
                      </a:r>
                      <a:endParaRPr lang="en-US" dirty="0"/>
                    </a:p>
                  </a:txBody>
                  <a:tcPr/>
                </a:tc>
                <a:extLst>
                  <a:ext uri="{0D108BD9-81ED-4DB2-BD59-A6C34878D82A}">
                    <a16:rowId xmlns:a16="http://schemas.microsoft.com/office/drawing/2014/main" val="10001"/>
                  </a:ext>
                </a:extLst>
              </a:tr>
              <a:tr h="777482">
                <a:tc>
                  <a:txBody>
                    <a:bodyPr/>
                    <a:lstStyle/>
                    <a:p>
                      <a:pPr>
                        <a:defRPr/>
                      </a:pPr>
                      <a:r>
                        <a:rPr lang="en-US" sz="1800" dirty="0"/>
                        <a:t>Վ</a:t>
                      </a:r>
                      <a:r>
                        <a:rPr lang="hy-AM" sz="1800" dirty="0"/>
                        <a:t>երքեր, սպիեր</a:t>
                      </a:r>
                      <a:endParaRPr lang="en-US" sz="1800" dirty="0"/>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Ի</a:t>
                      </a:r>
                      <a:r>
                        <a:rPr lang="hy-AM" sz="1800" dirty="0"/>
                        <a:t>նքնամփոփություն/կաշկանդվածություն, կպչուն մտքեր/</a:t>
                      </a:r>
                      <a:endParaRPr lang="en-US" dirty="0"/>
                    </a:p>
                  </a:txBody>
                  <a:tcPr/>
                </a:tc>
                <a:extLst>
                  <a:ext uri="{0D108BD9-81ED-4DB2-BD59-A6C34878D82A}">
                    <a16:rowId xmlns:a16="http://schemas.microsoft.com/office/drawing/2014/main" val="10002"/>
                  </a:ext>
                </a:extLst>
              </a:tr>
              <a:tr h="5442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Ք</a:t>
                      </a:r>
                      <a:r>
                        <a:rPr lang="hy-AM" sz="1800" dirty="0"/>
                        <a:t>երծվածքներ</a:t>
                      </a:r>
                      <a:endParaRPr lang="en-US" sz="1800" dirty="0"/>
                    </a:p>
                  </a:txBody>
                  <a:tcPr/>
                </a:tc>
                <a:tc>
                  <a:txBody>
                    <a:bodyPr/>
                    <a:lstStyle/>
                    <a:p>
                      <a:r>
                        <a:rPr lang="en-US" sz="1800" dirty="0"/>
                        <a:t>Ա</a:t>
                      </a:r>
                      <a:r>
                        <a:rPr lang="hy-AM" sz="1800" dirty="0"/>
                        <a:t>գրեսիվություն</a:t>
                      </a:r>
                      <a:endParaRPr lang="en-US" dirty="0"/>
                    </a:p>
                  </a:txBody>
                  <a:tcPr/>
                </a:tc>
                <a:extLst>
                  <a:ext uri="{0D108BD9-81ED-4DB2-BD59-A6C34878D82A}">
                    <a16:rowId xmlns:a16="http://schemas.microsoft.com/office/drawing/2014/main" val="10003"/>
                  </a:ext>
                </a:extLst>
              </a:tr>
              <a:tr h="5442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Պ</a:t>
                      </a:r>
                      <a:r>
                        <a:rPr lang="hy-AM" sz="1800" dirty="0"/>
                        <a:t>ատռվածքներ</a:t>
                      </a:r>
                      <a:r>
                        <a:rPr lang="en-US" sz="1800" dirty="0"/>
                        <a:t> </a:t>
                      </a:r>
                    </a:p>
                  </a:txBody>
                  <a:tcPr/>
                </a:tc>
                <a:tc>
                  <a:txBody>
                    <a:bodyPr/>
                    <a:lstStyle/>
                    <a:p>
                      <a:r>
                        <a:rPr lang="en-US" sz="1800" dirty="0"/>
                        <a:t>Խ</a:t>
                      </a:r>
                      <a:r>
                        <a:rPr lang="hy-AM" sz="1800" dirty="0"/>
                        <a:t>ուսափում է ֆիզիկական շփումից</a:t>
                      </a:r>
                      <a:endParaRPr lang="en-US" dirty="0"/>
                    </a:p>
                  </a:txBody>
                  <a:tcPr/>
                </a:tc>
                <a:extLst>
                  <a:ext uri="{0D108BD9-81ED-4DB2-BD59-A6C34878D82A}">
                    <a16:rowId xmlns:a16="http://schemas.microsoft.com/office/drawing/2014/main" val="10004"/>
                  </a:ext>
                </a:extLst>
              </a:tr>
              <a:tr h="7774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Ծ</a:t>
                      </a:r>
                      <a:r>
                        <a:rPr lang="hy-AM" sz="1800" dirty="0"/>
                        <a:t>խախոտի մնացորդից առաջացած այրվածքներ</a:t>
                      </a:r>
                      <a:endParaRPr lang="en-US"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Ե</a:t>
                      </a:r>
                      <a:r>
                        <a:rPr lang="hy-AM" sz="1800" dirty="0"/>
                        <a:t>ղանակին չհամապատասխանող փակ հագուստ է</a:t>
                      </a:r>
                      <a:r>
                        <a:rPr lang="en-US" sz="1800" dirty="0"/>
                        <a:t> </a:t>
                      </a:r>
                      <a:r>
                        <a:rPr lang="hy-AM" sz="1800" dirty="0"/>
                        <a:t>կրում</a:t>
                      </a:r>
                    </a:p>
                  </a:txBody>
                  <a:tcPr/>
                </a:tc>
                <a:extLst>
                  <a:ext uri="{0D108BD9-81ED-4DB2-BD59-A6C34878D82A}">
                    <a16:rowId xmlns:a16="http://schemas.microsoft.com/office/drawing/2014/main" val="10005"/>
                  </a:ext>
                </a:extLst>
              </a:tr>
              <a:tr h="685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Կ</a:t>
                      </a:r>
                      <a:r>
                        <a:rPr lang="hy-AM" sz="1800" dirty="0"/>
                        <a:t>ոտրվածքներ</a:t>
                      </a:r>
                      <a:endParaRPr lang="en-US"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Դ</a:t>
                      </a:r>
                      <a:r>
                        <a:rPr lang="hy-AM" sz="1800" dirty="0"/>
                        <a:t>ժվարությամբ է քայլում, զգացվում է, որ ցավեր ունի</a:t>
                      </a:r>
                      <a:endParaRPr lang="en-US" dirty="0"/>
                    </a:p>
                  </a:txBody>
                  <a:tcPr/>
                </a:tc>
                <a:extLst>
                  <a:ext uri="{0D108BD9-81ED-4DB2-BD59-A6C34878D82A}">
                    <a16:rowId xmlns:a16="http://schemas.microsoft.com/office/drawing/2014/main" val="10006"/>
                  </a:ext>
                </a:extLst>
              </a:tr>
              <a:tr h="343844">
                <a:tc>
                  <a:txBody>
                    <a:bodyPr/>
                    <a:lstStyle/>
                    <a:p>
                      <a:r>
                        <a:rPr lang="en-US" sz="1800" dirty="0"/>
                        <a:t>Կ</a:t>
                      </a:r>
                      <a:r>
                        <a:rPr lang="hy-AM" sz="1800" dirty="0"/>
                        <a:t>ապտուկներ</a:t>
                      </a:r>
                      <a:endParaRPr lang="en-US" dirty="0"/>
                    </a:p>
                  </a:txBody>
                  <a:tcPr/>
                </a:tc>
                <a:tc>
                  <a:txBody>
                    <a:bodyPr/>
                    <a:lstStyle/>
                    <a:p>
                      <a:endParaRPr lang="en-US"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0345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18</a:t>
            </a:fld>
            <a:endParaRPr lang="ru-RU"/>
          </a:p>
        </p:txBody>
      </p:sp>
      <p:sp>
        <p:nvSpPr>
          <p:cNvPr id="7" name="Title 2"/>
          <p:cNvSpPr>
            <a:spLocks noGrp="1"/>
          </p:cNvSpPr>
          <p:nvPr>
            <p:ph type="title"/>
          </p:nvPr>
        </p:nvSpPr>
        <p:spPr>
          <a:xfrm>
            <a:off x="3470439" y="855210"/>
            <a:ext cx="6174609" cy="371491"/>
          </a:xfrm>
        </p:spPr>
        <p:txBody>
          <a:bodyPr>
            <a:normAutofit fontScale="90000"/>
          </a:bodyPr>
          <a:lstStyle/>
          <a:p>
            <a:r>
              <a:rPr lang="hy-AM" sz="2400" b="1" dirty="0">
                <a:solidFill>
                  <a:schemeClr val="accent2">
                    <a:lumMod val="75000"/>
                  </a:schemeClr>
                </a:solidFill>
              </a:rPr>
              <a:t>հոգեբանական Բռնության նշանները  </a:t>
            </a:r>
            <a:endParaRPr lang="en-US" sz="2400" b="1" dirty="0">
              <a:solidFill>
                <a:schemeClr val="accent2">
                  <a:lumMod val="75000"/>
                </a:schemeClr>
              </a:solidFill>
            </a:endParaRPr>
          </a:p>
        </p:txBody>
      </p:sp>
      <p:graphicFrame>
        <p:nvGraphicFramePr>
          <p:cNvPr id="8" name="Table 7"/>
          <p:cNvGraphicFramePr>
            <a:graphicFrameLocks noGrp="1"/>
          </p:cNvGraphicFramePr>
          <p:nvPr/>
        </p:nvGraphicFramePr>
        <p:xfrm>
          <a:off x="1174562" y="1781445"/>
          <a:ext cx="10080000" cy="4035599"/>
        </p:xfrm>
        <a:graphic>
          <a:graphicData uri="http://schemas.openxmlformats.org/drawingml/2006/table">
            <a:tbl>
              <a:tblPr firstRow="1" bandRow="1">
                <a:tableStyleId>{21E4AEA4-8DFA-4A89-87EB-49C32662AFE0}</a:tableStyleId>
              </a:tblPr>
              <a:tblGrid>
                <a:gridCol w="5040000">
                  <a:extLst>
                    <a:ext uri="{9D8B030D-6E8A-4147-A177-3AD203B41FA5}">
                      <a16:colId xmlns:a16="http://schemas.microsoft.com/office/drawing/2014/main" val="20000"/>
                    </a:ext>
                  </a:extLst>
                </a:gridCol>
                <a:gridCol w="5040000">
                  <a:extLst>
                    <a:ext uri="{9D8B030D-6E8A-4147-A177-3AD203B41FA5}">
                      <a16:colId xmlns:a16="http://schemas.microsoft.com/office/drawing/2014/main" val="20001"/>
                    </a:ext>
                  </a:extLst>
                </a:gridCol>
              </a:tblGrid>
              <a:tr h="435599">
                <a:tc>
                  <a:txBody>
                    <a:bodyPr/>
                    <a:lstStyle/>
                    <a:p>
                      <a:pPr algn="ctr"/>
                      <a:r>
                        <a:rPr lang="en-US" sz="2000" dirty="0" err="1"/>
                        <a:t>Ֆիզիկական</a:t>
                      </a:r>
                      <a:endParaRPr lang="en-US" sz="2000" dirty="0"/>
                    </a:p>
                  </a:txBody>
                  <a:tcPr/>
                </a:tc>
                <a:tc>
                  <a:txBody>
                    <a:bodyPr/>
                    <a:lstStyle/>
                    <a:p>
                      <a:pPr algn="ctr"/>
                      <a:r>
                        <a:rPr lang="en-US" sz="2000" dirty="0" err="1"/>
                        <a:t>Վարքային</a:t>
                      </a:r>
                      <a:r>
                        <a:rPr lang="en-US" sz="2000" dirty="0"/>
                        <a:t>/</a:t>
                      </a:r>
                      <a:r>
                        <a:rPr lang="hy-AM" sz="2000" dirty="0"/>
                        <a:t>հուզական</a:t>
                      </a:r>
                      <a:endParaRPr lang="en-US" sz="2000" dirty="0"/>
                    </a:p>
                  </a:txBody>
                  <a:tcPr/>
                </a:tc>
                <a:extLst>
                  <a:ext uri="{0D108BD9-81ED-4DB2-BD59-A6C34878D82A}">
                    <a16:rowId xmlns:a16="http://schemas.microsoft.com/office/drawing/2014/main" val="10000"/>
                  </a:ext>
                </a:extLst>
              </a:tr>
              <a:tr h="72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Խ</a:t>
                      </a:r>
                      <a:r>
                        <a:rPr lang="hy-AM" sz="2000" dirty="0"/>
                        <a:t>ոսքի խանգարումներ</a:t>
                      </a:r>
                      <a:endParaRPr lang="en-US" sz="2000" dirty="0"/>
                    </a:p>
                  </a:txBody>
                  <a:tcPr/>
                </a:tc>
                <a:tc>
                  <a:txBody>
                    <a:bodyPr/>
                    <a:lstStyle/>
                    <a:p>
                      <a:r>
                        <a:rPr lang="en-US" sz="2000" dirty="0"/>
                        <a:t>Վ</a:t>
                      </a:r>
                      <a:r>
                        <a:rPr lang="hy-AM" sz="2000" dirty="0"/>
                        <a:t>ատ սովորույթներ</a:t>
                      </a:r>
                      <a:endParaRPr lang="en-US" sz="2000" dirty="0"/>
                    </a:p>
                  </a:txBody>
                  <a:tcPr/>
                </a:tc>
                <a:extLst>
                  <a:ext uri="{0D108BD9-81ED-4DB2-BD59-A6C34878D82A}">
                    <a16:rowId xmlns:a16="http://schemas.microsoft.com/office/drawing/2014/main" val="10001"/>
                  </a:ext>
                </a:extLst>
              </a:tr>
              <a:tr h="720000">
                <a:tc>
                  <a:txBody>
                    <a:bodyPr/>
                    <a:lstStyle/>
                    <a:p>
                      <a:r>
                        <a:rPr lang="en-US" sz="2000" dirty="0" err="1"/>
                        <a:t>Ու</a:t>
                      </a:r>
                      <a:r>
                        <a:rPr lang="hy-AM" sz="2000" dirty="0"/>
                        <a:t>շացած ֆիզիկական զարգացում</a:t>
                      </a:r>
                      <a:endParaRPr lang="en-US" sz="2000" dirty="0"/>
                    </a:p>
                  </a:txBody>
                  <a:tcPr/>
                </a:tc>
                <a:tc>
                  <a:txBody>
                    <a:bodyPr/>
                    <a:lstStyle/>
                    <a:p>
                      <a:r>
                        <a:rPr lang="en-US" sz="2000" dirty="0"/>
                        <a:t>Հ</a:t>
                      </a:r>
                      <a:r>
                        <a:rPr lang="hy-AM" sz="2000" dirty="0"/>
                        <a:t>ակասոցիալական կամ բացասական վարքագիծ</a:t>
                      </a:r>
                      <a:endParaRPr lang="en-US" sz="2000" dirty="0"/>
                    </a:p>
                  </a:txBody>
                  <a:tcPr/>
                </a:tc>
                <a:extLst>
                  <a:ext uri="{0D108BD9-81ED-4DB2-BD59-A6C34878D82A}">
                    <a16:rowId xmlns:a16="http://schemas.microsoft.com/office/drawing/2014/main" val="10002"/>
                  </a:ext>
                </a:extLst>
              </a:tr>
              <a:tr h="720000">
                <a:tc>
                  <a:txBody>
                    <a:bodyPr/>
                    <a:lstStyle/>
                    <a:p>
                      <a:r>
                        <a:rPr lang="en-US" sz="2000" dirty="0"/>
                        <a:t>Ա</a:t>
                      </a:r>
                      <a:r>
                        <a:rPr lang="hy-AM" sz="2000" dirty="0"/>
                        <a:t>ռողջական վիճակի վատթարացում</a:t>
                      </a:r>
                      <a:endParaRPr lang="en-US" sz="2000" dirty="0"/>
                    </a:p>
                  </a:txBody>
                  <a:tcPr/>
                </a:tc>
                <a:tc>
                  <a:txBody>
                    <a:bodyPr/>
                    <a:lstStyle/>
                    <a:p>
                      <a:r>
                        <a:rPr lang="en-US" sz="2000" dirty="0"/>
                        <a:t>Ն</a:t>
                      </a:r>
                      <a:r>
                        <a:rPr lang="hy-AM" sz="2000" dirty="0"/>
                        <a:t>յարդային խանգարումներ</a:t>
                      </a:r>
                      <a:endParaRPr lang="en-US" sz="2000" dirty="0"/>
                    </a:p>
                  </a:txBody>
                  <a:tcPr/>
                </a:tc>
                <a:extLst>
                  <a:ext uri="{0D108BD9-81ED-4DB2-BD59-A6C34878D82A}">
                    <a16:rowId xmlns:a16="http://schemas.microsoft.com/office/drawing/2014/main" val="10003"/>
                  </a:ext>
                </a:extLst>
              </a:tr>
              <a:tr h="720000">
                <a:tc>
                  <a:txBody>
                    <a:bodyPr/>
                    <a:lstStyle/>
                    <a:p>
                      <a:endParaRPr lang="en-US" sz="2000" dirty="0"/>
                    </a:p>
                  </a:txBody>
                  <a:tcPr/>
                </a:tc>
                <a:tc>
                  <a:txBody>
                    <a:bodyPr/>
                    <a:lstStyle/>
                    <a:p>
                      <a:r>
                        <a:rPr lang="en-US" sz="2000" dirty="0"/>
                        <a:t>Զ</a:t>
                      </a:r>
                      <a:r>
                        <a:rPr lang="hy-AM" sz="2000" dirty="0"/>
                        <a:t>արգացման հապաղում</a:t>
                      </a:r>
                      <a:endParaRPr lang="en-US" sz="2000" dirty="0"/>
                    </a:p>
                  </a:txBody>
                  <a:tcPr/>
                </a:tc>
                <a:extLst>
                  <a:ext uri="{0D108BD9-81ED-4DB2-BD59-A6C34878D82A}">
                    <a16:rowId xmlns:a16="http://schemas.microsoft.com/office/drawing/2014/main" val="10004"/>
                  </a:ext>
                </a:extLst>
              </a:tr>
              <a:tr h="720000">
                <a:tc>
                  <a:txBody>
                    <a:bodyPr/>
                    <a:lstStyle/>
                    <a:p>
                      <a:endParaRPr lang="en-US" sz="2000" dirty="0"/>
                    </a:p>
                  </a:txBody>
                  <a:tcPr/>
                </a:tc>
                <a:tc>
                  <a:txBody>
                    <a:bodyPr/>
                    <a:lstStyle/>
                    <a:p>
                      <a:r>
                        <a:rPr lang="en-US" sz="2000" dirty="0"/>
                        <a:t>Չ</a:t>
                      </a:r>
                      <a:r>
                        <a:rPr lang="hy-AM" sz="2000" dirty="0"/>
                        <a:t>ափազանց պասիվություն կամ չափազանց ակտիվություն</a:t>
                      </a:r>
                      <a:endParaRPr lang="en-US" sz="2000" dirty="0"/>
                    </a:p>
                  </a:txBody>
                  <a:tcPr/>
                </a:tc>
                <a:extLst>
                  <a:ext uri="{0D108BD9-81ED-4DB2-BD59-A6C34878D82A}">
                    <a16:rowId xmlns:a16="http://schemas.microsoft.com/office/drawing/2014/main" val="10005"/>
                  </a:ext>
                </a:extLst>
              </a:tr>
            </a:tbl>
          </a:graphicData>
        </a:graphic>
      </p:graphicFrame>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581193" y="6296313"/>
            <a:ext cx="4137556" cy="422785"/>
          </a:xfrm>
          <a:prstGeom prst="rect">
            <a:avLst/>
          </a:prstGeom>
          <a:noFill/>
          <a:ln>
            <a:noFill/>
          </a:ln>
        </p:spPr>
      </p:pic>
    </p:spTree>
    <p:extLst>
      <p:ext uri="{BB962C8B-B14F-4D97-AF65-F5344CB8AC3E}">
        <p14:creationId xmlns:p14="http://schemas.microsoft.com/office/powerpoint/2010/main" val="117106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19</a:t>
            </a:fld>
            <a:endParaRPr lang="ru-RU"/>
          </a:p>
        </p:txBody>
      </p:sp>
      <p:sp>
        <p:nvSpPr>
          <p:cNvPr id="7" name="Title 2"/>
          <p:cNvSpPr>
            <a:spLocks noGrp="1"/>
          </p:cNvSpPr>
          <p:nvPr>
            <p:ph type="title"/>
          </p:nvPr>
        </p:nvSpPr>
        <p:spPr>
          <a:xfrm>
            <a:off x="2991917" y="723537"/>
            <a:ext cx="6208166" cy="371491"/>
          </a:xfrm>
        </p:spPr>
        <p:txBody>
          <a:bodyPr>
            <a:normAutofit fontScale="90000"/>
          </a:bodyPr>
          <a:lstStyle/>
          <a:p>
            <a:pPr algn="ctr"/>
            <a:r>
              <a:rPr lang="hy-AM" sz="2400" b="1" dirty="0">
                <a:solidFill>
                  <a:schemeClr val="accent2">
                    <a:lumMod val="75000"/>
                  </a:schemeClr>
                </a:solidFill>
              </a:rPr>
              <a:t>Անտեսման նշանները  </a:t>
            </a:r>
            <a:endParaRPr lang="en-US" sz="2400" b="1" dirty="0">
              <a:solidFill>
                <a:schemeClr val="accent2">
                  <a:lumMod val="75000"/>
                </a:schemeClr>
              </a:solidFill>
            </a:endParaRPr>
          </a:p>
        </p:txBody>
      </p:sp>
      <p:graphicFrame>
        <p:nvGraphicFramePr>
          <p:cNvPr id="8" name="Table 7"/>
          <p:cNvGraphicFramePr>
            <a:graphicFrameLocks noGrp="1"/>
          </p:cNvGraphicFramePr>
          <p:nvPr/>
        </p:nvGraphicFramePr>
        <p:xfrm>
          <a:off x="1241618" y="1451326"/>
          <a:ext cx="10080000" cy="4306318"/>
        </p:xfrm>
        <a:graphic>
          <a:graphicData uri="http://schemas.openxmlformats.org/drawingml/2006/table">
            <a:tbl>
              <a:tblPr firstRow="1" bandRow="1">
                <a:tableStyleId>{21E4AEA4-8DFA-4A89-87EB-49C32662AFE0}</a:tableStyleId>
              </a:tblPr>
              <a:tblGrid>
                <a:gridCol w="5040000">
                  <a:extLst>
                    <a:ext uri="{9D8B030D-6E8A-4147-A177-3AD203B41FA5}">
                      <a16:colId xmlns:a16="http://schemas.microsoft.com/office/drawing/2014/main" val="20000"/>
                    </a:ext>
                  </a:extLst>
                </a:gridCol>
                <a:gridCol w="5040000">
                  <a:extLst>
                    <a:ext uri="{9D8B030D-6E8A-4147-A177-3AD203B41FA5}">
                      <a16:colId xmlns:a16="http://schemas.microsoft.com/office/drawing/2014/main" val="20001"/>
                    </a:ext>
                  </a:extLst>
                </a:gridCol>
              </a:tblGrid>
              <a:tr h="549838">
                <a:tc>
                  <a:txBody>
                    <a:bodyPr/>
                    <a:lstStyle/>
                    <a:p>
                      <a:pPr algn="ctr"/>
                      <a:r>
                        <a:rPr lang="en-US" sz="2000" dirty="0" err="1"/>
                        <a:t>Ֆիզիկական</a:t>
                      </a:r>
                      <a:endParaRPr lang="en-US" sz="2000" dirty="0"/>
                    </a:p>
                  </a:txBody>
                  <a:tcPr anchor="ctr"/>
                </a:tc>
                <a:tc>
                  <a:txBody>
                    <a:bodyPr/>
                    <a:lstStyle/>
                    <a:p>
                      <a:pPr algn="ctr"/>
                      <a:r>
                        <a:rPr lang="en-US" sz="2000" dirty="0" err="1"/>
                        <a:t>Վարքային</a:t>
                      </a:r>
                      <a:r>
                        <a:rPr lang="en-US" sz="2000" dirty="0"/>
                        <a:t>/</a:t>
                      </a:r>
                      <a:r>
                        <a:rPr lang="hy-AM" sz="2000" dirty="0"/>
                        <a:t>հուզական</a:t>
                      </a:r>
                      <a:endParaRPr lang="en-US" sz="2000" dirty="0"/>
                    </a:p>
                  </a:txBody>
                  <a:tcPr anchor="ctr"/>
                </a:tc>
                <a:extLst>
                  <a:ext uri="{0D108BD9-81ED-4DB2-BD59-A6C34878D82A}">
                    <a16:rowId xmlns:a16="http://schemas.microsoft.com/office/drawing/2014/main" val="10000"/>
                  </a:ext>
                </a:extLst>
              </a:tr>
              <a:tr h="72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Շ</a:t>
                      </a:r>
                      <a:r>
                        <a:rPr lang="hy-AM" sz="2000" dirty="0"/>
                        <a:t>ատ նիհար, թերքաշ, անընդհատ քաղցած </a:t>
                      </a:r>
                      <a:endParaRPr lang="en-US" sz="2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hy-AM" sz="2000" dirty="0"/>
                        <a:t>Ե</a:t>
                      </a:r>
                      <a:r>
                        <a:rPr lang="en-US" sz="2000" dirty="0" err="1"/>
                        <a:t>րբեմն</a:t>
                      </a:r>
                      <a:r>
                        <a:rPr lang="en-US" sz="2000" dirty="0"/>
                        <a:t> </a:t>
                      </a:r>
                      <a:r>
                        <a:rPr lang="en-US" sz="2000" dirty="0" err="1"/>
                        <a:t>ուրիշ</a:t>
                      </a:r>
                      <a:r>
                        <a:rPr lang="en-US" sz="2000" dirty="0"/>
                        <a:t> </a:t>
                      </a:r>
                      <a:r>
                        <a:rPr lang="en-US" sz="2000" dirty="0" err="1"/>
                        <a:t>երեխաներից</a:t>
                      </a:r>
                      <a:r>
                        <a:rPr lang="en-US" sz="2000" dirty="0"/>
                        <a:t> </a:t>
                      </a:r>
                      <a:r>
                        <a:rPr lang="en-US" sz="2000" dirty="0" err="1"/>
                        <a:t>ուտելիք</a:t>
                      </a:r>
                      <a:r>
                        <a:rPr lang="en-US" sz="2000" dirty="0"/>
                        <a:t> </a:t>
                      </a:r>
                      <a:r>
                        <a:rPr lang="en-US" sz="2000" dirty="0" err="1"/>
                        <a:t>գողանալը</a:t>
                      </a:r>
                      <a:endParaRPr lang="en-US" sz="2000" dirty="0"/>
                    </a:p>
                  </a:txBody>
                  <a:tcPr/>
                </a:tc>
                <a:extLst>
                  <a:ext uri="{0D108BD9-81ED-4DB2-BD59-A6C34878D82A}">
                    <a16:rowId xmlns:a16="http://schemas.microsoft.com/office/drawing/2014/main" val="10001"/>
                  </a:ext>
                </a:extLst>
              </a:tr>
              <a:tr h="7200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err="1"/>
                        <a:t>Ու</a:t>
                      </a:r>
                      <a:r>
                        <a:rPr lang="hy-AM" sz="2000" dirty="0"/>
                        <a:t>շացած ֆիզիկական/մտավոր զարգացում, զարգացման հապաղում</a:t>
                      </a:r>
                      <a:endParaRPr lang="en-US" sz="20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hy-AM" sz="2000" dirty="0"/>
                        <a:t>Ա</a:t>
                      </a:r>
                      <a:r>
                        <a:rPr lang="en-US" sz="2000" dirty="0" err="1"/>
                        <a:t>նընդհատ</a:t>
                      </a:r>
                      <a:r>
                        <a:rPr lang="en-US" sz="2000" dirty="0"/>
                        <a:t> </a:t>
                      </a:r>
                      <a:r>
                        <a:rPr lang="en-US" sz="2000" dirty="0" err="1"/>
                        <a:t>հոգնած</a:t>
                      </a:r>
                      <a:r>
                        <a:rPr lang="en-US" sz="2000" dirty="0"/>
                        <a:t> </a:t>
                      </a:r>
                      <a:r>
                        <a:rPr lang="en-US" sz="2000" dirty="0" err="1"/>
                        <a:t>լինելուց</a:t>
                      </a:r>
                      <a:r>
                        <a:rPr lang="en-US" sz="2000" dirty="0"/>
                        <a:t>, </a:t>
                      </a:r>
                      <a:r>
                        <a:rPr lang="en-US" sz="2000" dirty="0" err="1"/>
                        <a:t>թուլությունից</a:t>
                      </a:r>
                      <a:r>
                        <a:rPr lang="en-US" sz="2000" dirty="0"/>
                        <a:t>, </a:t>
                      </a:r>
                      <a:r>
                        <a:rPr lang="en-US" sz="2000" dirty="0" err="1"/>
                        <a:t>քնկոտությունից</a:t>
                      </a:r>
                      <a:r>
                        <a:rPr lang="en-US" sz="2000" dirty="0"/>
                        <a:t> և </a:t>
                      </a:r>
                      <a:r>
                        <a:rPr lang="en-US" sz="2000" dirty="0" err="1"/>
                        <a:t>կենտրոնանալու</a:t>
                      </a:r>
                      <a:r>
                        <a:rPr lang="en-US" sz="2000" dirty="0"/>
                        <a:t> </a:t>
                      </a:r>
                      <a:r>
                        <a:rPr lang="en-US" sz="2000" dirty="0" err="1"/>
                        <a:t>անկարողությունից</a:t>
                      </a:r>
                      <a:r>
                        <a:rPr lang="hy-AM" sz="2000" dirty="0"/>
                        <a:t> բողոքելը</a:t>
                      </a:r>
                      <a:endParaRPr lang="en-US" sz="2000" dirty="0"/>
                    </a:p>
                  </a:txBody>
                  <a:tcPr/>
                </a:tc>
                <a:extLst>
                  <a:ext uri="{0D108BD9-81ED-4DB2-BD59-A6C34878D82A}">
                    <a16:rowId xmlns:a16="http://schemas.microsoft.com/office/drawing/2014/main" val="10002"/>
                  </a:ext>
                </a:extLst>
              </a:tr>
              <a:tr h="720000">
                <a:tc>
                  <a:txBody>
                    <a:bodyPr/>
                    <a:lstStyle/>
                    <a:p>
                      <a:r>
                        <a:rPr lang="hy-AM" sz="2000" dirty="0"/>
                        <a:t>Լ</a:t>
                      </a:r>
                      <a:r>
                        <a:rPr lang="en-US" sz="2000" dirty="0" err="1"/>
                        <a:t>քված</a:t>
                      </a:r>
                      <a:r>
                        <a:rPr lang="en-US" sz="2000" dirty="0"/>
                        <a:t> </a:t>
                      </a:r>
                      <a:r>
                        <a:rPr lang="en-US" sz="2000" dirty="0" err="1"/>
                        <a:t>կամ</a:t>
                      </a:r>
                      <a:r>
                        <a:rPr lang="en-US" sz="2000" dirty="0"/>
                        <a:t> </a:t>
                      </a:r>
                      <a:r>
                        <a:rPr lang="en-US" sz="2000" dirty="0" err="1"/>
                        <a:t>մենակ</a:t>
                      </a:r>
                      <a:r>
                        <a:rPr lang="hy-AM" sz="2000" dirty="0"/>
                        <a:t> թողնված երկար </a:t>
                      </a:r>
                      <a:r>
                        <a:rPr lang="en-US" sz="2000" dirty="0" err="1"/>
                        <a:t>ժամանակով</a:t>
                      </a:r>
                      <a:endParaRPr lang="en-US" sz="2000" dirty="0"/>
                    </a:p>
                  </a:txBody>
                  <a:tcPr/>
                </a:tc>
                <a:tc>
                  <a:txBody>
                    <a:bodyPr/>
                    <a:lstStyle/>
                    <a:p>
                      <a:r>
                        <a:rPr lang="en-US" sz="2000" dirty="0" err="1"/>
                        <a:t>Անձնական</a:t>
                      </a:r>
                      <a:r>
                        <a:rPr lang="en-US" sz="2000" dirty="0"/>
                        <a:t> </a:t>
                      </a:r>
                      <a:r>
                        <a:rPr lang="en-US" sz="2000" dirty="0" err="1"/>
                        <a:t>հիգիենայի</a:t>
                      </a:r>
                      <a:r>
                        <a:rPr lang="en-US" sz="2000" dirty="0"/>
                        <a:t> </a:t>
                      </a:r>
                      <a:r>
                        <a:rPr lang="en-US" sz="2000" dirty="0" err="1"/>
                        <a:t>բացակայություն</a:t>
                      </a:r>
                      <a:r>
                        <a:rPr lang="en-US" sz="2000" dirty="0"/>
                        <a:t>, </a:t>
                      </a:r>
                      <a:r>
                        <a:rPr lang="en-US" sz="2000" dirty="0" err="1"/>
                        <a:t>ներառյալ</a:t>
                      </a:r>
                      <a:r>
                        <a:rPr lang="hy-AM" sz="2000" dirty="0"/>
                        <a:t>՝</a:t>
                      </a:r>
                      <a:r>
                        <a:rPr lang="en-US" sz="2000" dirty="0"/>
                        <a:t> </a:t>
                      </a:r>
                      <a:r>
                        <a:rPr lang="en-US" sz="2000" dirty="0" err="1"/>
                        <a:t>կեղտոտ</a:t>
                      </a:r>
                      <a:r>
                        <a:rPr lang="en-US" sz="2000" dirty="0"/>
                        <a:t> </a:t>
                      </a:r>
                      <a:r>
                        <a:rPr lang="en-US" sz="2000" dirty="0" err="1"/>
                        <a:t>մազերը</a:t>
                      </a:r>
                      <a:r>
                        <a:rPr lang="en-US" sz="2000" dirty="0"/>
                        <a:t>, </a:t>
                      </a:r>
                      <a:r>
                        <a:rPr lang="en-US" sz="2000" dirty="0" err="1"/>
                        <a:t>մարմնի</a:t>
                      </a:r>
                      <a:r>
                        <a:rPr lang="en-US" sz="2000" dirty="0"/>
                        <a:t> </a:t>
                      </a:r>
                      <a:r>
                        <a:rPr lang="en-US" sz="2000" dirty="0" err="1"/>
                        <a:t>հոտը</a:t>
                      </a:r>
                      <a:r>
                        <a:rPr lang="en-US" sz="2000" dirty="0"/>
                        <a:t> և </a:t>
                      </a:r>
                      <a:r>
                        <a:rPr lang="hy-AM" sz="2000" dirty="0"/>
                        <a:t>անհամապատասխան </a:t>
                      </a:r>
                      <a:r>
                        <a:rPr lang="en-US" sz="2000" dirty="0" err="1"/>
                        <a:t>հագուստը</a:t>
                      </a:r>
                      <a:endParaRPr lang="en-US" sz="2000" dirty="0"/>
                    </a:p>
                  </a:txBody>
                  <a:tcPr/>
                </a:tc>
                <a:extLst>
                  <a:ext uri="{0D108BD9-81ED-4DB2-BD59-A6C34878D82A}">
                    <a16:rowId xmlns:a16="http://schemas.microsoft.com/office/drawing/2014/main" val="10003"/>
                  </a:ext>
                </a:extLst>
              </a:tr>
              <a:tr h="720000">
                <a:tc>
                  <a:txBody>
                    <a:bodyPr/>
                    <a:lstStyle/>
                    <a:p>
                      <a:r>
                        <a:rPr lang="en-US" sz="2000" dirty="0" err="1"/>
                        <a:t>Հաճախակի</a:t>
                      </a:r>
                      <a:r>
                        <a:rPr lang="en-US" sz="2000" dirty="0"/>
                        <a:t> </a:t>
                      </a:r>
                      <a:r>
                        <a:rPr lang="en-US" sz="2000" dirty="0" err="1"/>
                        <a:t>հիվանդություն</a:t>
                      </a:r>
                      <a:r>
                        <a:rPr lang="hy-AM" sz="2000" dirty="0"/>
                        <a:t>ներ, քրոնիկ հոսպիտալացում</a:t>
                      </a:r>
                      <a:endParaRPr lang="en-US" sz="2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dirty="0"/>
                    </a:p>
                  </a:txBody>
                  <a:tcPr/>
                </a:tc>
                <a:extLst>
                  <a:ext uri="{0D108BD9-81ED-4DB2-BD59-A6C34878D82A}">
                    <a16:rowId xmlns:a16="http://schemas.microsoft.com/office/drawing/2014/main" val="10004"/>
                  </a:ext>
                </a:extLst>
              </a:tr>
            </a:tbl>
          </a:graphicData>
        </a:graphic>
      </p:graphicFrame>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219686" y="6366254"/>
            <a:ext cx="4137556" cy="422785"/>
          </a:xfrm>
          <a:prstGeom prst="rect">
            <a:avLst/>
          </a:prstGeom>
          <a:noFill/>
          <a:ln>
            <a:noFill/>
          </a:ln>
        </p:spPr>
      </p:pic>
    </p:spTree>
    <p:extLst>
      <p:ext uri="{BB962C8B-B14F-4D97-AF65-F5344CB8AC3E}">
        <p14:creationId xmlns:p14="http://schemas.microsoft.com/office/powerpoint/2010/main" val="45955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3" name="Google Shape;193;p25"/>
          <p:cNvSpPr txBox="1">
            <a:spLocks noGrp="1"/>
          </p:cNvSpPr>
          <p:nvPr>
            <p:ph type="sldNum" idx="12"/>
          </p:nvPr>
        </p:nvSpPr>
        <p:spPr>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ru-RU">
                <a:solidFill>
                  <a:srgbClr val="FFFFFF"/>
                </a:solidFill>
              </a:rPr>
              <a:t>2</a:t>
            </a:fld>
            <a:endParaRPr>
              <a:solidFill>
                <a:srgbClr val="FFFFFF"/>
              </a:solidFill>
            </a:endParaRPr>
          </a:p>
        </p:txBody>
      </p:sp>
      <p:sp>
        <p:nvSpPr>
          <p:cNvPr id="191" name="Google Shape;191;p25"/>
          <p:cNvSpPr txBox="1">
            <a:spLocks noGrp="1"/>
          </p:cNvSpPr>
          <p:nvPr>
            <p:ph type="title"/>
          </p:nvPr>
        </p:nvSpPr>
        <p:spPr>
          <a:xfrm>
            <a:off x="3260035" y="1411357"/>
            <a:ext cx="5314622" cy="1170988"/>
          </a:xfrm>
          <a:prstGeom prst="rect">
            <a:avLst/>
          </a:prstGeom>
          <a:noFill/>
          <a:ln>
            <a:noFill/>
          </a:ln>
        </p:spPr>
        <p:txBody>
          <a:bodyPr spcFirstLastPara="1" vert="horz" wrap="square" lIns="91425" tIns="45700" rIns="91425" bIns="45700" rtlCol="0" anchor="b" anchorCtr="0">
            <a:noAutofit/>
          </a:bodyPr>
          <a:lstStyle/>
          <a:p>
            <a:pPr algn="ctr">
              <a:buClr>
                <a:srgbClr val="A25329"/>
              </a:buClr>
              <a:buSzPts val="2000"/>
            </a:pPr>
            <a:r>
              <a:rPr lang="en-US" sz="2400" b="1" dirty="0" err="1">
                <a:solidFill>
                  <a:schemeClr val="accent2">
                    <a:lumMod val="75000"/>
                  </a:schemeClr>
                </a:solidFill>
              </a:rPr>
              <a:t>Ծանոթություն</a:t>
            </a:r>
            <a:endParaRPr sz="2400" b="1" dirty="0">
              <a:solidFill>
                <a:schemeClr val="accent2">
                  <a:lumMod val="75000"/>
                </a:schemeClr>
              </a:solidFill>
            </a:endParaRPr>
          </a:p>
        </p:txBody>
      </p:sp>
      <p:sp>
        <p:nvSpPr>
          <p:cNvPr id="192" name="Google Shape;192;p25"/>
          <p:cNvSpPr txBox="1">
            <a:spLocks noGrp="1"/>
          </p:cNvSpPr>
          <p:nvPr>
            <p:ph type="body" idx="1"/>
          </p:nvPr>
        </p:nvSpPr>
        <p:spPr>
          <a:xfrm>
            <a:off x="709001" y="2870779"/>
            <a:ext cx="6632078" cy="1683968"/>
          </a:xfrm>
          <a:prstGeom prst="rect">
            <a:avLst/>
          </a:prstGeom>
          <a:noFill/>
          <a:ln>
            <a:noFill/>
          </a:ln>
        </p:spPr>
        <p:txBody>
          <a:bodyPr spcFirstLastPara="1" wrap="square" lIns="91425" tIns="45700" rIns="91425" bIns="45700" anchor="ctr" anchorCtr="0">
            <a:normAutofit/>
          </a:bodyPr>
          <a:lstStyle/>
          <a:p>
            <a:pPr marL="1341438" lvl="0" indent="-1341438" algn="just" rtl="0">
              <a:lnSpc>
                <a:spcPct val="115000"/>
              </a:lnSpc>
              <a:spcBef>
                <a:spcPts val="0"/>
              </a:spcBef>
              <a:spcAft>
                <a:spcPts val="0"/>
              </a:spcAft>
              <a:buSzPts val="1840"/>
              <a:buNone/>
            </a:pPr>
            <a:r>
              <a:rPr lang="ru-RU" sz="2000" b="1" dirty="0">
                <a:solidFill>
                  <a:schemeClr val="dk1"/>
                </a:solidFill>
              </a:rPr>
              <a:t>Հրահանգ</a:t>
            </a:r>
            <a:endParaRPr sz="2000" b="1" dirty="0">
              <a:solidFill>
                <a:schemeClr val="dk1"/>
              </a:solidFill>
            </a:endParaRPr>
          </a:p>
          <a:p>
            <a:pPr marL="1341438" lvl="0" indent="-1341438" algn="just" rtl="0">
              <a:lnSpc>
                <a:spcPct val="115000"/>
              </a:lnSpc>
              <a:spcBef>
                <a:spcPts val="600"/>
              </a:spcBef>
              <a:spcAft>
                <a:spcPts val="0"/>
              </a:spcAft>
              <a:buSzPts val="1840"/>
              <a:buNone/>
            </a:pPr>
            <a:r>
              <a:rPr lang="ru-RU" sz="2000" b="1" dirty="0"/>
              <a:t> </a:t>
            </a:r>
            <a:r>
              <a:rPr lang="ru-RU" sz="2000" dirty="0" err="1">
                <a:solidFill>
                  <a:schemeClr val="dk1"/>
                </a:solidFill>
              </a:rPr>
              <a:t>Նշե՛ք</a:t>
            </a:r>
            <a:r>
              <a:rPr lang="ru-RU" sz="2000" dirty="0">
                <a:solidFill>
                  <a:schemeClr val="dk1"/>
                </a:solidFill>
              </a:rPr>
              <a:t> </a:t>
            </a:r>
            <a:r>
              <a:rPr lang="hy-AM" sz="2000" dirty="0">
                <a:solidFill>
                  <a:schemeClr val="dk1"/>
                </a:solidFill>
              </a:rPr>
              <a:t>Ձեզ բնութագրող մեկ հատկանիշ</a:t>
            </a:r>
            <a:r>
              <a:rPr lang="ru-RU" sz="2000" dirty="0">
                <a:solidFill>
                  <a:schemeClr val="dk1"/>
                </a:solidFill>
              </a:rPr>
              <a:t>:</a:t>
            </a:r>
            <a:endParaRPr dirty="0"/>
          </a:p>
        </p:txBody>
      </p:sp>
      <p:sp>
        <p:nvSpPr>
          <p:cNvPr id="195" name="Google Shape;195;p25"/>
          <p:cNvSpPr/>
          <p:nvPr/>
        </p:nvSpPr>
        <p:spPr>
          <a:xfrm>
            <a:off x="10603884" y="638105"/>
            <a:ext cx="1435468" cy="4302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E3E7F1"/>
              </a:buClr>
              <a:buSzPts val="2200"/>
              <a:buFont typeface="Arial"/>
              <a:buNone/>
            </a:pPr>
            <a:r>
              <a:rPr lang="ru-RU" sz="2200" b="1" dirty="0">
                <a:solidFill>
                  <a:schemeClr val="tx2">
                    <a:lumMod val="75000"/>
                  </a:schemeClr>
                </a:solidFill>
                <a:latin typeface="Calibri"/>
                <a:ea typeface="Calibri"/>
                <a:cs typeface="Calibri"/>
                <a:sym typeface="Calibri"/>
              </a:rPr>
              <a:t> </a:t>
            </a:r>
            <a:r>
              <a:rPr lang="en-US" sz="2200" dirty="0">
                <a:solidFill>
                  <a:schemeClr val="tx2">
                    <a:lumMod val="75000"/>
                  </a:schemeClr>
                </a:solidFill>
                <a:latin typeface="Calibri"/>
                <a:ea typeface="Calibri"/>
                <a:cs typeface="Calibri"/>
                <a:sym typeface="Calibri"/>
              </a:rPr>
              <a:t>1</a:t>
            </a:r>
            <a:r>
              <a:rPr lang="en-US" sz="2000" dirty="0">
                <a:solidFill>
                  <a:schemeClr val="tx2">
                    <a:lumMod val="75000"/>
                  </a:schemeClr>
                </a:solidFill>
                <a:latin typeface="Calibri"/>
                <a:ea typeface="Calibri"/>
                <a:cs typeface="Calibri"/>
                <a:sym typeface="Calibri"/>
              </a:rPr>
              <a:t>0</a:t>
            </a:r>
            <a:r>
              <a:rPr lang="ru-RU" sz="2000" dirty="0">
                <a:solidFill>
                  <a:schemeClr val="tx2">
                    <a:lumMod val="75000"/>
                  </a:schemeClr>
                </a:solidFill>
                <a:latin typeface="Calibri"/>
                <a:ea typeface="Calibri"/>
                <a:cs typeface="Calibri"/>
                <a:sym typeface="Calibri"/>
              </a:rPr>
              <a:t> րոպե</a:t>
            </a:r>
            <a:endParaRPr sz="2000" dirty="0">
              <a:solidFill>
                <a:schemeClr val="tx2">
                  <a:lumMod val="75000"/>
                </a:schemeClr>
              </a:solidFill>
              <a:latin typeface="Calibri"/>
              <a:ea typeface="Calibri"/>
              <a:cs typeface="Calibri"/>
              <a:sym typeface="Calibri"/>
            </a:endParaRPr>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465580" y="6323766"/>
            <a:ext cx="4137556" cy="422785"/>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4122" y="4853660"/>
            <a:ext cx="2801389" cy="1864197"/>
          </a:xfrm>
          <a:prstGeom prst="rect">
            <a:avLst/>
          </a:prstGeom>
        </p:spPr>
      </p:pic>
      <p:pic>
        <p:nvPicPr>
          <p:cNvPr id="10" name="Google Shape;205;p26" descr="Секундомер"/>
          <p:cNvPicPr preferRelativeResize="0"/>
          <p:nvPr/>
        </p:nvPicPr>
        <p:blipFill rotWithShape="1">
          <a:blip r:embed="rId5">
            <a:alphaModFix/>
          </a:blip>
          <a:srcRect/>
          <a:stretch/>
        </p:blipFill>
        <p:spPr>
          <a:xfrm>
            <a:off x="9922075" y="638105"/>
            <a:ext cx="681809" cy="65188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20</a:t>
            </a:fld>
            <a:endParaRPr lang="ru-RU"/>
          </a:p>
        </p:txBody>
      </p:sp>
      <p:sp>
        <p:nvSpPr>
          <p:cNvPr id="7" name="Title 2"/>
          <p:cNvSpPr>
            <a:spLocks noGrp="1"/>
          </p:cNvSpPr>
          <p:nvPr>
            <p:ph type="title"/>
          </p:nvPr>
        </p:nvSpPr>
        <p:spPr>
          <a:xfrm>
            <a:off x="3375846" y="707418"/>
            <a:ext cx="6174609" cy="371491"/>
          </a:xfrm>
        </p:spPr>
        <p:txBody>
          <a:bodyPr>
            <a:normAutofit fontScale="90000"/>
          </a:bodyPr>
          <a:lstStyle/>
          <a:p>
            <a:r>
              <a:rPr lang="hy-AM" sz="2400" b="1" dirty="0">
                <a:solidFill>
                  <a:schemeClr val="accent2">
                    <a:lumMod val="75000"/>
                  </a:schemeClr>
                </a:solidFill>
              </a:rPr>
              <a:t>Սեռական Բռնության նշանները  </a:t>
            </a:r>
            <a:endParaRPr lang="en-US" sz="2400" b="1" dirty="0">
              <a:solidFill>
                <a:schemeClr val="accent2">
                  <a:lumMod val="75000"/>
                </a:schemeClr>
              </a:solidFill>
            </a:endParaRPr>
          </a:p>
        </p:txBody>
      </p:sp>
      <p:graphicFrame>
        <p:nvGraphicFramePr>
          <p:cNvPr id="8" name="Table 7"/>
          <p:cNvGraphicFramePr>
            <a:graphicFrameLocks noGrp="1"/>
          </p:cNvGraphicFramePr>
          <p:nvPr/>
        </p:nvGraphicFramePr>
        <p:xfrm>
          <a:off x="776359" y="1177785"/>
          <a:ext cx="10939551" cy="5066304"/>
        </p:xfrm>
        <a:graphic>
          <a:graphicData uri="http://schemas.openxmlformats.org/drawingml/2006/table">
            <a:tbl>
              <a:tblPr firstRow="1" bandRow="1">
                <a:tableStyleId>{21E4AEA4-8DFA-4A89-87EB-49C32662AFE0}</a:tableStyleId>
              </a:tblPr>
              <a:tblGrid>
                <a:gridCol w="4358669">
                  <a:extLst>
                    <a:ext uri="{9D8B030D-6E8A-4147-A177-3AD203B41FA5}">
                      <a16:colId xmlns:a16="http://schemas.microsoft.com/office/drawing/2014/main" val="20000"/>
                    </a:ext>
                  </a:extLst>
                </a:gridCol>
                <a:gridCol w="6580882">
                  <a:extLst>
                    <a:ext uri="{9D8B030D-6E8A-4147-A177-3AD203B41FA5}">
                      <a16:colId xmlns:a16="http://schemas.microsoft.com/office/drawing/2014/main" val="20001"/>
                    </a:ext>
                  </a:extLst>
                </a:gridCol>
              </a:tblGrid>
              <a:tr h="460464">
                <a:tc>
                  <a:txBody>
                    <a:bodyPr/>
                    <a:lstStyle/>
                    <a:p>
                      <a:pPr algn="ctr"/>
                      <a:r>
                        <a:rPr lang="en-US" sz="2000" dirty="0" err="1"/>
                        <a:t>Ֆիզիկական</a:t>
                      </a:r>
                      <a:endParaRPr lang="en-US" sz="2000" dirty="0"/>
                    </a:p>
                  </a:txBody>
                  <a:tcPr/>
                </a:tc>
                <a:tc>
                  <a:txBody>
                    <a:bodyPr/>
                    <a:lstStyle/>
                    <a:p>
                      <a:pPr algn="ctr"/>
                      <a:r>
                        <a:rPr lang="en-US" sz="2000" dirty="0" err="1"/>
                        <a:t>Վարքային</a:t>
                      </a:r>
                      <a:r>
                        <a:rPr lang="en-US" sz="2000" dirty="0"/>
                        <a:t>/</a:t>
                      </a:r>
                      <a:r>
                        <a:rPr lang="hy-AM" sz="2000" dirty="0"/>
                        <a:t>հուզական</a:t>
                      </a:r>
                      <a:endParaRPr lang="en-US" sz="2000" dirty="0"/>
                    </a:p>
                  </a:txBody>
                  <a:tcPr/>
                </a:tc>
                <a:extLst>
                  <a:ext uri="{0D108BD9-81ED-4DB2-BD59-A6C34878D82A}">
                    <a16:rowId xmlns:a16="http://schemas.microsoft.com/office/drawing/2014/main" val="10000"/>
                  </a:ext>
                </a:extLst>
              </a:tr>
              <a:tr h="72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a:t>Սեռական</a:t>
                      </a:r>
                      <a:r>
                        <a:rPr lang="en-US" sz="2000" dirty="0"/>
                        <a:t> </a:t>
                      </a:r>
                      <a:r>
                        <a:rPr lang="en-US" sz="2000" dirty="0" err="1"/>
                        <a:t>օրգանների</a:t>
                      </a:r>
                      <a:r>
                        <a:rPr lang="en-US" sz="2000" dirty="0"/>
                        <a:t> </a:t>
                      </a:r>
                      <a:r>
                        <a:rPr lang="en-US" sz="2000" dirty="0" err="1"/>
                        <a:t>շրջանում</a:t>
                      </a:r>
                      <a:r>
                        <a:rPr lang="en-US" sz="2000" dirty="0"/>
                        <a:t> </a:t>
                      </a:r>
                      <a:r>
                        <a:rPr lang="en-US" sz="2000" dirty="0" err="1"/>
                        <a:t>կարմրություն</a:t>
                      </a:r>
                      <a:r>
                        <a:rPr lang="en-US" sz="2000" dirty="0"/>
                        <a:t>/</a:t>
                      </a:r>
                      <a:r>
                        <a:rPr lang="en-US" sz="2000" dirty="0" err="1"/>
                        <a:t>քրոնիկ</a:t>
                      </a:r>
                      <a:r>
                        <a:rPr lang="en-US" sz="2000" dirty="0"/>
                        <a:t> </a:t>
                      </a:r>
                      <a:r>
                        <a:rPr lang="en-US" sz="2000" dirty="0" err="1"/>
                        <a:t>քոր</a:t>
                      </a:r>
                      <a:endParaRPr lang="en-US" sz="2000" dirty="0"/>
                    </a:p>
                  </a:txBody>
                  <a:tcPr/>
                </a:tc>
                <a:tc>
                  <a:txBody>
                    <a:bodyPr/>
                    <a:lstStyle/>
                    <a:p>
                      <a:r>
                        <a:rPr lang="en-US" sz="2000" dirty="0" err="1"/>
                        <a:t>Ինքնավնասում</a:t>
                      </a:r>
                      <a:r>
                        <a:rPr lang="hy-AM" sz="2000" dirty="0"/>
                        <a:t>, փախուստ/տանից հեռանալ</a:t>
                      </a:r>
                      <a:endParaRPr lang="en-US" sz="2000" dirty="0"/>
                    </a:p>
                  </a:txBody>
                  <a:tcPr/>
                </a:tc>
                <a:extLst>
                  <a:ext uri="{0D108BD9-81ED-4DB2-BD59-A6C34878D82A}">
                    <a16:rowId xmlns:a16="http://schemas.microsoft.com/office/drawing/2014/main" val="10001"/>
                  </a:ext>
                </a:extLst>
              </a:tr>
              <a:tr h="720000">
                <a:tc>
                  <a:txBody>
                    <a:bodyPr/>
                    <a:lstStyle/>
                    <a:p>
                      <a:r>
                        <a:rPr lang="en-US" sz="2000" dirty="0" err="1"/>
                        <a:t>Անհանգստություն</a:t>
                      </a:r>
                      <a:r>
                        <a:rPr lang="hy-AM" sz="2000" dirty="0"/>
                        <a:t>/դժվարություն</a:t>
                      </a:r>
                      <a:r>
                        <a:rPr lang="en-US" sz="2000" dirty="0"/>
                        <a:t> </a:t>
                      </a:r>
                      <a:r>
                        <a:rPr lang="en-US" sz="2000" dirty="0" err="1"/>
                        <a:t>քայլելիս</a:t>
                      </a:r>
                      <a:r>
                        <a:rPr lang="en-US" sz="2000" dirty="0"/>
                        <a:t> </a:t>
                      </a:r>
                      <a:r>
                        <a:rPr lang="en-US" sz="2000" dirty="0" err="1"/>
                        <a:t>կամ</a:t>
                      </a:r>
                      <a:r>
                        <a:rPr lang="en-US" sz="2000" dirty="0"/>
                        <a:t> </a:t>
                      </a:r>
                      <a:r>
                        <a:rPr lang="en-US" sz="2000" dirty="0" err="1"/>
                        <a:t>նստելիս</a:t>
                      </a:r>
                      <a:endParaRPr lang="en-US" sz="2000" dirty="0"/>
                    </a:p>
                  </a:txBody>
                  <a:tcPr/>
                </a:tc>
                <a:tc>
                  <a:txBody>
                    <a:bodyPr/>
                    <a:lstStyle/>
                    <a:p>
                      <a:r>
                        <a:rPr lang="hy-AM" sz="2000" dirty="0"/>
                        <a:t>Ա</a:t>
                      </a:r>
                      <a:r>
                        <a:rPr lang="en-US" sz="2000" dirty="0" err="1"/>
                        <a:t>խորժակ</a:t>
                      </a:r>
                      <a:r>
                        <a:rPr lang="hy-AM" sz="2000" dirty="0"/>
                        <a:t>ի պակաս, կամ </a:t>
                      </a:r>
                      <a:r>
                        <a:rPr lang="en-US" sz="2000" dirty="0" err="1"/>
                        <a:t>չափից</a:t>
                      </a:r>
                      <a:r>
                        <a:rPr lang="en-US" sz="2000" dirty="0"/>
                        <a:t> </a:t>
                      </a:r>
                      <a:r>
                        <a:rPr lang="en-US" sz="2000" err="1"/>
                        <a:t>շատ</a:t>
                      </a:r>
                      <a:r>
                        <a:rPr lang="en-US" sz="2000"/>
                        <a:t> ուտել</a:t>
                      </a:r>
                      <a:endParaRPr lang="en-US" sz="2000" dirty="0"/>
                    </a:p>
                  </a:txBody>
                  <a:tcPr/>
                </a:tc>
                <a:extLst>
                  <a:ext uri="{0D108BD9-81ED-4DB2-BD59-A6C34878D82A}">
                    <a16:rowId xmlns:a16="http://schemas.microsoft.com/office/drawing/2014/main" val="10002"/>
                  </a:ext>
                </a:extLst>
              </a:tr>
              <a:tr h="720000">
                <a:tc>
                  <a:txBody>
                    <a:bodyPr/>
                    <a:lstStyle/>
                    <a:p>
                      <a:r>
                        <a:rPr lang="hy-AM" sz="2000" dirty="0"/>
                        <a:t>Մ</a:t>
                      </a:r>
                      <a:r>
                        <a:rPr lang="en-US" sz="2000" dirty="0" err="1"/>
                        <a:t>ղձավանջներ</a:t>
                      </a:r>
                      <a:r>
                        <a:rPr lang="en-US" sz="2000" dirty="0"/>
                        <a:t>, </a:t>
                      </a:r>
                      <a:r>
                        <a:rPr lang="hy-AM" sz="2000" dirty="0"/>
                        <a:t>գիշերամիզություն</a:t>
                      </a:r>
                      <a:endParaRPr lang="en-US" sz="2000" dirty="0"/>
                    </a:p>
                  </a:txBody>
                  <a:tcPr/>
                </a:tc>
                <a:tc>
                  <a:txBody>
                    <a:bodyPr/>
                    <a:lstStyle/>
                    <a:p>
                      <a:r>
                        <a:rPr lang="hy-AM" sz="1800" kern="1200" dirty="0">
                          <a:solidFill>
                            <a:schemeClr val="dk1"/>
                          </a:solidFill>
                          <a:effectLst/>
                        </a:rPr>
                        <a:t>Ցածր ինքնագնահատական և հուզական դրսևորումներ (պարբերաբար լաց լինել, ամաչկոտություն և այլն)</a:t>
                      </a:r>
                      <a:endParaRPr lang="en-US" sz="2000" dirty="0"/>
                    </a:p>
                  </a:txBody>
                  <a:tcPr/>
                </a:tc>
                <a:extLst>
                  <a:ext uri="{0D108BD9-81ED-4DB2-BD59-A6C34878D82A}">
                    <a16:rowId xmlns:a16="http://schemas.microsoft.com/office/drawing/2014/main" val="10003"/>
                  </a:ext>
                </a:extLst>
              </a:tr>
              <a:tr h="720000">
                <a:tc>
                  <a:txBody>
                    <a:bodyPr/>
                    <a:lstStyle/>
                    <a:p>
                      <a:r>
                        <a:rPr lang="hy-AM" sz="2000" dirty="0"/>
                        <a:t>Հ</a:t>
                      </a:r>
                      <a:r>
                        <a:rPr lang="en-US" sz="2000" dirty="0" err="1"/>
                        <a:t>ղիություն</a:t>
                      </a:r>
                      <a:endParaRPr lang="en-US" sz="2000" dirty="0"/>
                    </a:p>
                  </a:txBody>
                  <a:tcPr/>
                </a:tc>
                <a:tc>
                  <a:txBody>
                    <a:bodyPr/>
                    <a:lstStyle/>
                    <a:p>
                      <a:r>
                        <a:rPr lang="hy-AM" sz="2000" dirty="0"/>
                        <a:t>Բ</a:t>
                      </a:r>
                      <a:r>
                        <a:rPr lang="en-US" sz="2000" dirty="0" err="1"/>
                        <a:t>ացահայտ</a:t>
                      </a:r>
                      <a:r>
                        <a:rPr lang="en-US" sz="2000" dirty="0"/>
                        <a:t> </a:t>
                      </a:r>
                      <a:r>
                        <a:rPr lang="en-US" sz="2000" dirty="0" err="1"/>
                        <a:t>սեռական</a:t>
                      </a:r>
                      <a:r>
                        <a:rPr lang="en-US" sz="2000" dirty="0"/>
                        <a:t> </a:t>
                      </a:r>
                      <a:r>
                        <a:rPr lang="en-US" sz="2000" dirty="0" err="1"/>
                        <a:t>վարքագիծ</a:t>
                      </a:r>
                      <a:r>
                        <a:rPr lang="en-US" sz="2000" dirty="0"/>
                        <a:t>, </a:t>
                      </a:r>
                      <a:r>
                        <a:rPr lang="en-US" sz="2000" dirty="0" err="1"/>
                        <a:t>խաղ</a:t>
                      </a:r>
                      <a:r>
                        <a:rPr lang="en-US" sz="2000" dirty="0"/>
                        <a:t> </a:t>
                      </a:r>
                      <a:r>
                        <a:rPr lang="en-US" sz="2000" dirty="0" err="1"/>
                        <a:t>կամ</a:t>
                      </a:r>
                      <a:r>
                        <a:rPr lang="en-US" sz="2000" dirty="0"/>
                        <a:t> </a:t>
                      </a:r>
                      <a:r>
                        <a:rPr lang="en-US" sz="2000" dirty="0" err="1"/>
                        <a:t>խոսակցություն</a:t>
                      </a:r>
                      <a:r>
                        <a:rPr lang="en-US" sz="2000" dirty="0"/>
                        <a:t>, </a:t>
                      </a:r>
                      <a:r>
                        <a:rPr lang="en-US" sz="2000" dirty="0" err="1"/>
                        <a:t>որը</a:t>
                      </a:r>
                      <a:r>
                        <a:rPr lang="en-US" sz="2000" dirty="0"/>
                        <a:t> </a:t>
                      </a:r>
                      <a:r>
                        <a:rPr lang="hy-AM" sz="2000" dirty="0"/>
                        <a:t>չի համապատասխանում</a:t>
                      </a:r>
                      <a:r>
                        <a:rPr lang="en-US" sz="2000" dirty="0"/>
                        <a:t> </a:t>
                      </a:r>
                      <a:r>
                        <a:rPr lang="en-US" sz="2000" dirty="0" err="1"/>
                        <a:t>երեխայի</a:t>
                      </a:r>
                      <a:r>
                        <a:rPr lang="en-US" sz="2000" dirty="0"/>
                        <a:t> </a:t>
                      </a:r>
                      <a:r>
                        <a:rPr lang="en-US" sz="2000" dirty="0" err="1"/>
                        <a:t>տարիքին</a:t>
                      </a:r>
                      <a:endParaRPr lang="en-US" sz="2000" dirty="0"/>
                    </a:p>
                  </a:txBody>
                  <a:tcPr/>
                </a:tc>
                <a:extLst>
                  <a:ext uri="{0D108BD9-81ED-4DB2-BD59-A6C34878D82A}">
                    <a16:rowId xmlns:a16="http://schemas.microsoft.com/office/drawing/2014/main" val="10004"/>
                  </a:ext>
                </a:extLst>
              </a:tr>
              <a:tr h="720000">
                <a:tc>
                  <a:txBody>
                    <a:bodyPr/>
                    <a:lstStyle/>
                    <a:p>
                      <a:endParaRPr lang="en-US" sz="2000" dirty="0"/>
                    </a:p>
                  </a:txBody>
                  <a:tcPr/>
                </a:tc>
                <a:tc>
                  <a:txBody>
                    <a:bodyPr/>
                    <a:lstStyle/>
                    <a:p>
                      <a:r>
                        <a:rPr lang="en-US" sz="2000" dirty="0" err="1"/>
                        <a:t>Դեպրեսիա</a:t>
                      </a:r>
                      <a:r>
                        <a:rPr lang="en-US" sz="2000" dirty="0"/>
                        <a:t>, </a:t>
                      </a:r>
                      <a:r>
                        <a:rPr lang="en-US" sz="2000" dirty="0" err="1"/>
                        <a:t>վարքի</a:t>
                      </a:r>
                      <a:r>
                        <a:rPr lang="en-US" sz="2000" dirty="0"/>
                        <a:t> </a:t>
                      </a:r>
                      <a:r>
                        <a:rPr lang="en-US" sz="2000" dirty="0" err="1"/>
                        <a:t>հանկարծակի</a:t>
                      </a:r>
                      <a:r>
                        <a:rPr lang="en-US" sz="2000" dirty="0"/>
                        <a:t> </a:t>
                      </a:r>
                      <a:r>
                        <a:rPr lang="en-US" sz="2000" dirty="0" err="1"/>
                        <a:t>փոփոխություններ</a:t>
                      </a:r>
                      <a:r>
                        <a:rPr lang="hy-AM" sz="2000" dirty="0"/>
                        <a:t>, </a:t>
                      </a:r>
                      <a:r>
                        <a:rPr lang="en-US" sz="2000" dirty="0" err="1"/>
                        <a:t>դառնում</a:t>
                      </a:r>
                      <a:r>
                        <a:rPr lang="en-US" sz="2000" dirty="0"/>
                        <a:t> է </a:t>
                      </a:r>
                      <a:r>
                        <a:rPr lang="en-US" sz="2000" dirty="0" err="1"/>
                        <a:t>գաղտնի</a:t>
                      </a:r>
                      <a:r>
                        <a:rPr lang="en-US" sz="2000" dirty="0"/>
                        <a:t>, </a:t>
                      </a:r>
                      <a:r>
                        <a:rPr lang="en-US" sz="2000" dirty="0" err="1"/>
                        <a:t>մեկուսացված</a:t>
                      </a:r>
                      <a:endParaRPr lang="en-US" sz="2000" dirty="0"/>
                    </a:p>
                  </a:txBody>
                  <a:tcPr/>
                </a:tc>
                <a:extLst>
                  <a:ext uri="{0D108BD9-81ED-4DB2-BD59-A6C34878D82A}">
                    <a16:rowId xmlns:a16="http://schemas.microsoft.com/office/drawing/2014/main" val="10005"/>
                  </a:ext>
                </a:extLst>
              </a:tr>
              <a:tr h="720000">
                <a:tc>
                  <a:txBody>
                    <a:bodyPr/>
                    <a:lstStyle/>
                    <a:p>
                      <a:endParaRPr lang="en-US" sz="2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hy-AM" sz="1800" kern="1200" dirty="0">
                          <a:solidFill>
                            <a:schemeClr val="dk1"/>
                          </a:solidFill>
                          <a:effectLst/>
                        </a:rPr>
                        <a:t>Անհանգիստ շարժումներ, տարբեր վախեր, կենտրոնանալու դժվարություններ դասի ընթացքում, </a:t>
                      </a:r>
                      <a:r>
                        <a:rPr lang="hy-AM" sz="2000" kern="1200" dirty="0">
                          <a:solidFill>
                            <a:schemeClr val="dk1"/>
                          </a:solidFill>
                          <a:effectLst/>
                        </a:rPr>
                        <a:t>ա</a:t>
                      </a:r>
                      <a:r>
                        <a:rPr lang="hy-AM" sz="2000" dirty="0"/>
                        <a:t>գրեսիվություն</a:t>
                      </a:r>
                      <a:endParaRPr lang="en-US" sz="2000" dirty="0"/>
                    </a:p>
                  </a:txBody>
                  <a:tcPr/>
                </a:tc>
                <a:extLst>
                  <a:ext uri="{0D108BD9-81ED-4DB2-BD59-A6C34878D82A}">
                    <a16:rowId xmlns:a16="http://schemas.microsoft.com/office/drawing/2014/main" val="2596156932"/>
                  </a:ext>
                </a:extLst>
              </a:tr>
            </a:tbl>
          </a:graphicData>
        </a:graphic>
      </p:graphicFrame>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129248" y="6331283"/>
            <a:ext cx="4137556" cy="422785"/>
          </a:xfrm>
          <a:prstGeom prst="rect">
            <a:avLst/>
          </a:prstGeom>
          <a:noFill/>
          <a:ln>
            <a:noFill/>
          </a:ln>
        </p:spPr>
      </p:pic>
    </p:spTree>
    <p:extLst>
      <p:ext uri="{BB962C8B-B14F-4D97-AF65-F5344CB8AC3E}">
        <p14:creationId xmlns:p14="http://schemas.microsoft.com/office/powerpoint/2010/main" val="290458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8" name="Google Shape;238;p29"/>
          <p:cNvSpPr/>
          <p:nvPr/>
        </p:nvSpPr>
        <p:spPr>
          <a:xfrm>
            <a:off x="4918934" y="0"/>
            <a:ext cx="2462563" cy="487506"/>
          </a:xfrm>
          <a:prstGeom prst="rect">
            <a:avLst/>
          </a:prstGeom>
          <a:noFill/>
          <a:ln>
            <a:noFill/>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None/>
            </a:pPr>
            <a:r>
              <a:rPr lang="hy-AM" sz="2400" b="1" kern="1200" cap="all" dirty="0">
                <a:solidFill>
                  <a:schemeClr val="accent2">
                    <a:lumMod val="75000"/>
                  </a:schemeClr>
                </a:solidFill>
                <a:latin typeface="+mj-lt"/>
                <a:ea typeface="+mj-ea"/>
                <a:cs typeface="+mj-cs"/>
              </a:rPr>
              <a:t>ամփոփում</a:t>
            </a:r>
            <a:endParaRPr sz="2400" b="1" kern="1200" cap="all" dirty="0">
              <a:solidFill>
                <a:schemeClr val="accent2">
                  <a:lumMod val="75000"/>
                </a:schemeClr>
              </a:solidFill>
              <a:latin typeface="+mj-lt"/>
              <a:ea typeface="+mj-ea"/>
              <a:cs typeface="+mj-cs"/>
              <a:sym typeface="Calibri"/>
            </a:endParaRPr>
          </a:p>
        </p:txBody>
      </p:sp>
      <p:sp>
        <p:nvSpPr>
          <p:cNvPr id="2" name="Text Placeholder 1"/>
          <p:cNvSpPr>
            <a:spLocks noGrp="1"/>
          </p:cNvSpPr>
          <p:nvPr>
            <p:ph type="body" idx="1"/>
          </p:nvPr>
        </p:nvSpPr>
        <p:spPr>
          <a:xfrm>
            <a:off x="148918" y="673498"/>
            <a:ext cx="11619781" cy="5511004"/>
          </a:xfrm>
        </p:spPr>
        <p:txBody>
          <a:bodyPr>
            <a:noAutofit/>
          </a:bodyPr>
          <a:lstStyle/>
          <a:p>
            <a:pPr lvl="0" algn="just"/>
            <a:r>
              <a:rPr lang="hy-AM" sz="2000" dirty="0"/>
              <a:t>Երեխաների հանդեպ բռնության բոլոր ձևերը կարող են ունենալ կարճաժամկետ և երկարաժամկետ բացասական հետևանքներ երեխաների բարեկեցության և առողջության վրա: </a:t>
            </a:r>
          </a:p>
          <a:p>
            <a:pPr lvl="0" algn="just"/>
            <a:endParaRPr lang="en-US" sz="1400" dirty="0"/>
          </a:p>
          <a:p>
            <a:pPr lvl="0" algn="just"/>
            <a:r>
              <a:rPr lang="hy-AM" sz="2000" dirty="0"/>
              <a:t>Երեխաների և երեխաների պաշտպանության մասին որոշ համոզմունքներ առասպելներ են/միֆեր, իսկ մյուսները՝ փաստ:</a:t>
            </a:r>
          </a:p>
          <a:p>
            <a:pPr lvl="0" algn="just"/>
            <a:endParaRPr lang="en-US" sz="2000" dirty="0"/>
          </a:p>
          <a:p>
            <a:pPr lvl="0" algn="just"/>
            <a:r>
              <a:rPr lang="hy-AM" sz="2000" dirty="0"/>
              <a:t>Մենք կարող ենք սովորել ճանաչել անտեսման, բռնության և չարաշահման նշանները և քայլեր ձեռնարկել երեխաներին պաշտպանելու համար:</a:t>
            </a:r>
          </a:p>
          <a:p>
            <a:pPr lvl="0" algn="just"/>
            <a:endParaRPr lang="en-US" sz="1400" dirty="0"/>
          </a:p>
          <a:p>
            <a:pPr lvl="0" algn="just"/>
            <a:r>
              <a:rPr lang="hy-AM" sz="2000" dirty="0"/>
              <a:t>Ուսումնական հաստատության անձնակազմը պետք է դիտարկի տարբեր գործոնները և նշանները՝ երեխայի հանդեպ բռնությունը հայտնաբերելու համար։ </a:t>
            </a:r>
            <a:r>
              <a:rPr lang="hy-AM" sz="2000" b="1" dirty="0"/>
              <a:t>Մենք ի պաշտոնե պարտավոր ենք դա անել</a:t>
            </a:r>
            <a:r>
              <a:rPr lang="hy-AM" sz="2000" dirty="0"/>
              <a:t>։</a:t>
            </a:r>
          </a:p>
          <a:p>
            <a:pPr lvl="0" algn="just"/>
            <a:endParaRPr lang="en-US" sz="2000" dirty="0"/>
          </a:p>
          <a:p>
            <a:pPr lvl="0" algn="just"/>
            <a:r>
              <a:rPr lang="hy-AM" sz="2000" dirty="0"/>
              <a:t>Չարաշահման կամ բռնության նշաններն ու վարքագիծը, որը մենք նկատում ենք, վստահ ցուցումներ չեն և անհրաժեշտ է հետագա հետաքննություն:</a:t>
            </a:r>
            <a:endParaRPr lang="en-US" sz="2000" dirty="0"/>
          </a:p>
          <a:p>
            <a:endParaRPr lang="en-US" sz="2000" dirty="0"/>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581193" y="6296313"/>
            <a:ext cx="4137556" cy="422785"/>
          </a:xfrm>
          <a:prstGeom prst="rect">
            <a:avLst/>
          </a:prstGeom>
          <a:noFill/>
          <a:ln>
            <a:noFill/>
          </a:ln>
        </p:spPr>
      </p:pic>
      <p:sp>
        <p:nvSpPr>
          <p:cNvPr id="3" name="Slide Number Placeholder 2">
            <a:extLst>
              <a:ext uri="{FF2B5EF4-FFF2-40B4-BE49-F238E27FC236}">
                <a16:creationId xmlns:a16="http://schemas.microsoft.com/office/drawing/2014/main" id="{D1D777E7-26D4-F8A4-3CEB-1FBE8B08D6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21</a:t>
            </a:fld>
            <a:endParaRPr lang="ru-RU"/>
          </a:p>
        </p:txBody>
      </p:sp>
    </p:spTree>
    <p:extLst>
      <p:ext uri="{BB962C8B-B14F-4D97-AF65-F5344CB8AC3E}">
        <p14:creationId xmlns:p14="http://schemas.microsoft.com/office/powerpoint/2010/main" val="2533648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8" name="Google Shape;238;p29"/>
          <p:cNvSpPr/>
          <p:nvPr/>
        </p:nvSpPr>
        <p:spPr>
          <a:xfrm>
            <a:off x="4718749" y="0"/>
            <a:ext cx="2462563" cy="487506"/>
          </a:xfrm>
          <a:prstGeom prst="rect">
            <a:avLst/>
          </a:prstGeom>
          <a:noFill/>
          <a:ln>
            <a:noFill/>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None/>
            </a:pPr>
            <a:r>
              <a:rPr lang="hy-AM" sz="2400" b="1" kern="1200" cap="all" dirty="0">
                <a:solidFill>
                  <a:schemeClr val="accent2">
                    <a:lumMod val="75000"/>
                  </a:schemeClr>
                </a:solidFill>
                <a:latin typeface="+mj-lt"/>
                <a:ea typeface="+mj-ea"/>
                <a:cs typeface="+mj-cs"/>
              </a:rPr>
              <a:t>ամփոփում</a:t>
            </a:r>
            <a:endParaRPr sz="2400" b="1" kern="1200" cap="all" dirty="0">
              <a:solidFill>
                <a:schemeClr val="accent2">
                  <a:lumMod val="75000"/>
                </a:schemeClr>
              </a:solidFill>
              <a:latin typeface="+mj-lt"/>
              <a:ea typeface="+mj-ea"/>
              <a:cs typeface="+mj-cs"/>
              <a:sym typeface="Calibri"/>
            </a:endParaRPr>
          </a:p>
        </p:txBody>
      </p:sp>
      <p:sp>
        <p:nvSpPr>
          <p:cNvPr id="2" name="Text Placeholder 1"/>
          <p:cNvSpPr>
            <a:spLocks noGrp="1"/>
          </p:cNvSpPr>
          <p:nvPr>
            <p:ph type="body" idx="1"/>
          </p:nvPr>
        </p:nvSpPr>
        <p:spPr>
          <a:xfrm>
            <a:off x="247426" y="373796"/>
            <a:ext cx="11489167" cy="6156465"/>
          </a:xfrm>
        </p:spPr>
        <p:txBody>
          <a:bodyPr>
            <a:noAutofit/>
          </a:bodyPr>
          <a:lstStyle/>
          <a:p>
            <a:pPr marL="123444" lvl="0" indent="0">
              <a:buNone/>
            </a:pPr>
            <a:r>
              <a:rPr lang="hy-AM" sz="2000" b="1" dirty="0"/>
              <a:t>Փաստեր՝</a:t>
            </a:r>
          </a:p>
          <a:p>
            <a:pPr marL="123444" lvl="0" indent="0">
              <a:buNone/>
            </a:pPr>
            <a:endParaRPr lang="en-US" sz="800" dirty="0"/>
          </a:p>
          <a:p>
            <a:pPr lvl="0"/>
            <a:r>
              <a:rPr lang="hy-AM" sz="2000" dirty="0"/>
              <a:t>Երեխաների նկատմամբ բռնությունը համաշխարհային խնդիր է։</a:t>
            </a:r>
          </a:p>
          <a:p>
            <a:pPr lvl="0"/>
            <a:endParaRPr lang="en-US" sz="1000" dirty="0"/>
          </a:p>
          <a:p>
            <a:pPr lvl="0"/>
            <a:r>
              <a:rPr lang="hy-AM" sz="2000" dirty="0"/>
              <a:t>Աղջիկներն ու տղաները կարող են բռնության զոհ դառնալ։</a:t>
            </a:r>
          </a:p>
          <a:p>
            <a:pPr lvl="0"/>
            <a:endParaRPr lang="en-US" sz="1000" dirty="0"/>
          </a:p>
          <a:p>
            <a:pPr lvl="0"/>
            <a:r>
              <a:rPr lang="hy-AM" sz="2000" dirty="0"/>
              <a:t>Երեխաները սովորաբար գիտեն իրենց բռնարարին: </a:t>
            </a:r>
          </a:p>
          <a:p>
            <a:pPr lvl="0"/>
            <a:endParaRPr lang="en-US" sz="1000" dirty="0"/>
          </a:p>
          <a:p>
            <a:pPr lvl="0"/>
            <a:r>
              <a:rPr lang="hy-AM" sz="2000" dirty="0"/>
              <a:t>Ծնողները/խնամակալները և ուսուցիչները գործադրում են երեխաների նկատմամբ բռնությունների մեծ մասը:</a:t>
            </a:r>
          </a:p>
          <a:p>
            <a:pPr lvl="0"/>
            <a:r>
              <a:rPr lang="hy-AM" sz="2000" dirty="0"/>
              <a:t>Բռնարարները կարող են ընկերանալ զոհերի և նրանց ընտանիքի հետ։ </a:t>
            </a:r>
          </a:p>
          <a:p>
            <a:pPr lvl="0"/>
            <a:endParaRPr lang="en-US" sz="1200" dirty="0"/>
          </a:p>
          <a:p>
            <a:pPr lvl="0"/>
            <a:r>
              <a:rPr lang="hy-AM" sz="2000" dirty="0"/>
              <a:t>Երեխաները միշտ չէ, որ բարձրաձայնում են, կիսվում են, որ բռնության են ենթարկվել։</a:t>
            </a:r>
          </a:p>
          <a:p>
            <a:pPr lvl="0"/>
            <a:endParaRPr lang="en-US" sz="1200" dirty="0"/>
          </a:p>
          <a:p>
            <a:pPr lvl="0"/>
            <a:r>
              <a:rPr lang="hy-AM" sz="2000" dirty="0"/>
              <a:t>Երեխաների հանդեպ բռնությունը օրենքի խախտում է։</a:t>
            </a:r>
          </a:p>
          <a:p>
            <a:pPr lvl="0"/>
            <a:endParaRPr lang="en-US" sz="1200" dirty="0"/>
          </a:p>
          <a:p>
            <a:pPr lvl="0"/>
            <a:r>
              <a:rPr lang="hy-AM" sz="2000" dirty="0"/>
              <a:t>Ծնողները/խնամակալներն անչափ կարևոր են և կարող են օգնել երեխաների համար անվտանգ միջավայր ապահովելուն։</a:t>
            </a:r>
            <a:endParaRPr lang="en-US" sz="2000" dirty="0"/>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581193" y="6325497"/>
            <a:ext cx="3915503" cy="447392"/>
          </a:xfrm>
          <a:prstGeom prst="rect">
            <a:avLst/>
          </a:prstGeom>
          <a:noFill/>
          <a:ln>
            <a:noFill/>
          </a:ln>
        </p:spPr>
      </p:pic>
      <p:sp>
        <p:nvSpPr>
          <p:cNvPr id="3" name="Slide Number Placeholder 2">
            <a:extLst>
              <a:ext uri="{FF2B5EF4-FFF2-40B4-BE49-F238E27FC236}">
                <a16:creationId xmlns:a16="http://schemas.microsoft.com/office/drawing/2014/main" id="{B7820B7E-E8A9-5B45-6686-78B6252F904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22</a:t>
            </a:fld>
            <a:endParaRPr lang="ru-RU"/>
          </a:p>
        </p:txBody>
      </p:sp>
    </p:spTree>
    <p:extLst>
      <p:ext uri="{BB962C8B-B14F-4D97-AF65-F5344CB8AC3E}">
        <p14:creationId xmlns:p14="http://schemas.microsoft.com/office/powerpoint/2010/main" val="3403423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23">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5">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27">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9">
            <a:extLst>
              <a:ext uri="{FF2B5EF4-FFF2-40B4-BE49-F238E27FC236}">
                <a16:creationId xmlns:a16="http://schemas.microsoft.com/office/drawing/2014/main" id="{90EB7086-616E-4D44-94BE-D0F763561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45" name="Rectangle 31">
            <a:extLst>
              <a:ext uri="{FF2B5EF4-FFF2-40B4-BE49-F238E27FC236}">
                <a16:creationId xmlns:a16="http://schemas.microsoft.com/office/drawing/2014/main" id="{99D7C13F-A74A-458C-BD0A-E94D29F59A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33">
            <a:extLst>
              <a:ext uri="{FF2B5EF4-FFF2-40B4-BE49-F238E27FC236}">
                <a16:creationId xmlns:a16="http://schemas.microsoft.com/office/drawing/2014/main" id="{4EA0D2BB-E66C-43E1-9553-F0782C709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723899"/>
            <a:ext cx="5009388"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Title 2">
            <a:extLst>
              <a:ext uri="{FF2B5EF4-FFF2-40B4-BE49-F238E27FC236}">
                <a16:creationId xmlns:a16="http://schemas.microsoft.com/office/drawing/2014/main" id="{3791F8FB-B41F-25A5-4390-B0C6BE87BFEC}"/>
              </a:ext>
            </a:extLst>
          </p:cNvPr>
          <p:cNvSpPr>
            <a:spLocks noGrp="1"/>
          </p:cNvSpPr>
          <p:nvPr>
            <p:ph type="title"/>
          </p:nvPr>
        </p:nvSpPr>
        <p:spPr>
          <a:xfrm>
            <a:off x="7012088" y="3557232"/>
            <a:ext cx="4562652" cy="2085869"/>
          </a:xfrm>
        </p:spPr>
        <p:txBody>
          <a:bodyPr vert="horz" lIns="91440" tIns="45720" rIns="91440" bIns="45720" rtlCol="0" anchor="b">
            <a:noAutofit/>
          </a:bodyPr>
          <a:lstStyle/>
          <a:p>
            <a:pPr algn="ctr">
              <a:lnSpc>
                <a:spcPct val="150000"/>
              </a:lnSpc>
              <a:spcBef>
                <a:spcPct val="0"/>
              </a:spcBef>
            </a:pPr>
            <a:r>
              <a:rPr lang="en-US" sz="3200" dirty="0" err="1">
                <a:solidFill>
                  <a:srgbClr val="FFFFFF"/>
                </a:solidFill>
                <a:effectLst/>
              </a:rPr>
              <a:t>Մոդուլ</a:t>
            </a:r>
            <a:r>
              <a:rPr lang="en-US" sz="3200" dirty="0">
                <a:solidFill>
                  <a:srgbClr val="FFFFFF"/>
                </a:solidFill>
                <a:effectLst/>
              </a:rPr>
              <a:t> </a:t>
            </a:r>
            <a:r>
              <a:rPr lang="en-US" sz="3200" dirty="0">
                <a:solidFill>
                  <a:srgbClr val="FFFFFF"/>
                </a:solidFill>
              </a:rPr>
              <a:t>2</a:t>
            </a:r>
            <a:r>
              <a:rPr lang="en-US" sz="3200" dirty="0">
                <a:solidFill>
                  <a:srgbClr val="FFFFFF"/>
                </a:solidFill>
                <a:effectLst/>
              </a:rPr>
              <a:t>. </a:t>
            </a:r>
            <a:br>
              <a:rPr lang="en-US" sz="3200" dirty="0">
                <a:solidFill>
                  <a:srgbClr val="FFFFFF"/>
                </a:solidFill>
                <a:effectLst/>
              </a:rPr>
            </a:br>
            <a:r>
              <a:rPr lang="en-US" sz="3200" dirty="0" err="1">
                <a:solidFill>
                  <a:srgbClr val="FFFFFF"/>
                </a:solidFill>
              </a:rPr>
              <a:t>Երեխաների</a:t>
            </a:r>
            <a:r>
              <a:rPr lang="en-US" sz="3200" dirty="0">
                <a:solidFill>
                  <a:srgbClr val="FFFFFF"/>
                </a:solidFill>
              </a:rPr>
              <a:t> </a:t>
            </a:r>
            <a:r>
              <a:rPr lang="en-US" sz="3200" dirty="0" err="1">
                <a:solidFill>
                  <a:srgbClr val="FFFFFF"/>
                </a:solidFill>
              </a:rPr>
              <a:t>պաշտպանությունն</a:t>
            </a:r>
            <a:r>
              <a:rPr lang="en-US" sz="3200" dirty="0">
                <a:solidFill>
                  <a:srgbClr val="FFFFFF"/>
                </a:solidFill>
              </a:rPr>
              <a:t> </a:t>
            </a:r>
            <a:r>
              <a:rPr lang="en-US" sz="3200" dirty="0" err="1">
                <a:solidFill>
                  <a:srgbClr val="FFFFFF"/>
                </a:solidFill>
              </a:rPr>
              <a:t>ու</a:t>
            </a:r>
            <a:r>
              <a:rPr lang="en-US" sz="3200" dirty="0">
                <a:solidFill>
                  <a:srgbClr val="FFFFFF"/>
                </a:solidFill>
              </a:rPr>
              <a:t>  ՀՀ </a:t>
            </a:r>
            <a:r>
              <a:rPr lang="en-US" sz="3200" dirty="0" err="1">
                <a:solidFill>
                  <a:srgbClr val="FFFFFF"/>
                </a:solidFill>
              </a:rPr>
              <a:t>օրենսդրական</a:t>
            </a:r>
            <a:r>
              <a:rPr lang="en-US" sz="3200" dirty="0">
                <a:solidFill>
                  <a:srgbClr val="FFFFFF"/>
                </a:solidFill>
              </a:rPr>
              <a:t> </a:t>
            </a:r>
            <a:r>
              <a:rPr lang="en-US" sz="3200" dirty="0" err="1">
                <a:solidFill>
                  <a:srgbClr val="FFFFFF"/>
                </a:solidFill>
              </a:rPr>
              <a:t>դաշտը</a:t>
            </a:r>
            <a:endParaRPr lang="en-US" sz="3200" dirty="0">
              <a:solidFill>
                <a:srgbClr val="FFFFFF"/>
              </a:solidFill>
            </a:endParaRPr>
          </a:p>
        </p:txBody>
      </p:sp>
      <p:sp>
        <p:nvSpPr>
          <p:cNvPr id="2" name="Slide Number Placeholder 1">
            <a:extLst>
              <a:ext uri="{FF2B5EF4-FFF2-40B4-BE49-F238E27FC236}">
                <a16:creationId xmlns:a16="http://schemas.microsoft.com/office/drawing/2014/main" id="{5F4D885F-2444-7E55-CAED-8881393E0861}"/>
              </a:ext>
            </a:extLst>
          </p:cNvPr>
          <p:cNvSpPr>
            <a:spLocks noGrp="1"/>
          </p:cNvSpPr>
          <p:nvPr>
            <p:ph type="sldNum" idx="12"/>
          </p:nvPr>
        </p:nvSpPr>
        <p:spPr>
          <a:xfrm>
            <a:off x="10558300" y="6400800"/>
            <a:ext cx="1016440" cy="365125"/>
          </a:xfrm>
        </p:spPr>
        <p:txBody>
          <a:bodyPr vert="horz" lIns="91440" tIns="45720" rIns="91440" bIns="45720" rtlCol="0" anchor="ctr">
            <a:normAutofit/>
          </a:bodyPr>
          <a:lstStyle/>
          <a:p>
            <a:pPr marR="0" lvl="0" indent="0" fontAlgn="auto">
              <a:spcBef>
                <a:spcPts val="0"/>
              </a:spcBef>
              <a:spcAft>
                <a:spcPts val="600"/>
              </a:spcAft>
              <a:buClr>
                <a:srgbClr val="000000"/>
              </a:buClr>
              <a:buSzTx/>
              <a:buFont typeface="Arial"/>
              <a:buNone/>
              <a:tabLst/>
              <a:defRPr/>
            </a:pPr>
            <a:fld id="{00000000-1234-1234-1234-123412341234}" type="slidenum">
              <a:rPr kumimoji="0" lang="en-US" b="0" i="0" u="none" strike="noStrike" kern="1200" cap="none" spc="0" normalizeH="0" baseline="0" noProof="0" smtClean="0">
                <a:ln>
                  <a:noFill/>
                </a:ln>
                <a:solidFill>
                  <a:schemeClr val="accent1">
                    <a:lumMod val="75000"/>
                    <a:lumOff val="25000"/>
                  </a:schemeClr>
                </a:solidFill>
                <a:effectLst/>
                <a:uLnTx/>
                <a:uFillTx/>
                <a:latin typeface="+mn-lt"/>
                <a:ea typeface="+mn-ea"/>
                <a:cs typeface="+mn-cs"/>
                <a:sym typeface="Arial"/>
              </a:rPr>
              <a:pPr marR="0" lvl="0" indent="0" fontAlgn="auto">
                <a:spcBef>
                  <a:spcPts val="0"/>
                </a:spcBef>
                <a:spcAft>
                  <a:spcPts val="600"/>
                </a:spcAft>
                <a:buClr>
                  <a:srgbClr val="000000"/>
                </a:buClr>
                <a:buSzTx/>
                <a:buFont typeface="Arial"/>
                <a:buNone/>
                <a:tabLst/>
                <a:defRPr/>
              </a:pPr>
              <a:t>23</a:t>
            </a:fld>
            <a:endParaRPr kumimoji="0" lang="en-US" b="0" i="0" u="none" strike="noStrike" kern="1200" cap="none" spc="0" normalizeH="0" baseline="0" noProof="0">
              <a:ln>
                <a:noFill/>
              </a:ln>
              <a:solidFill>
                <a:schemeClr val="accent1">
                  <a:lumMod val="75000"/>
                  <a:lumOff val="25000"/>
                </a:schemeClr>
              </a:solidFill>
              <a:effectLst/>
              <a:uLnTx/>
              <a:uFillTx/>
              <a:latin typeface="+mn-lt"/>
              <a:ea typeface="+mn-ea"/>
              <a:cs typeface="+mn-cs"/>
              <a:sym typeface="Arial"/>
            </a:endParaRPr>
          </a:p>
        </p:txBody>
      </p:sp>
      <p:pic>
        <p:nvPicPr>
          <p:cNvPr id="2050" name="Picture 2" descr="Երեխայի անձնական տվյալի պաշտպանության ուղեցույց է մշակվել - Mediamax.am">
            <a:extLst>
              <a:ext uri="{FF2B5EF4-FFF2-40B4-BE49-F238E27FC236}">
                <a16:creationId xmlns:a16="http://schemas.microsoft.com/office/drawing/2014/main" id="{880C73B2-6617-43D3-B172-3260F672F9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730"/>
          <a:stretch/>
        </p:blipFill>
        <p:spPr bwMode="auto">
          <a:xfrm>
            <a:off x="627322" y="1621926"/>
            <a:ext cx="5487434" cy="3813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742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3" name="Google Shape;193;p25"/>
          <p:cNvSpPr txBox="1">
            <a:spLocks noGrp="1"/>
          </p:cNvSpPr>
          <p:nvPr>
            <p:ph type="sldNum" idx="12"/>
          </p:nvPr>
        </p:nvSpPr>
        <p:spPr>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ru-RU">
                <a:solidFill>
                  <a:srgbClr val="FFFFFF"/>
                </a:solidFill>
              </a:rPr>
              <a:t>24</a:t>
            </a:fld>
            <a:endParaRPr>
              <a:solidFill>
                <a:srgbClr val="FFFFFF"/>
              </a:solidFill>
            </a:endParaRPr>
          </a:p>
        </p:txBody>
      </p:sp>
      <p:sp>
        <p:nvSpPr>
          <p:cNvPr id="192" name="Google Shape;192;p25"/>
          <p:cNvSpPr txBox="1">
            <a:spLocks noGrp="1"/>
          </p:cNvSpPr>
          <p:nvPr>
            <p:ph type="body" idx="1"/>
          </p:nvPr>
        </p:nvSpPr>
        <p:spPr>
          <a:xfrm>
            <a:off x="41695" y="1268599"/>
            <a:ext cx="9662267" cy="1049278"/>
          </a:xfrm>
          <a:prstGeom prst="rect">
            <a:avLst/>
          </a:prstGeom>
          <a:noFill/>
          <a:ln>
            <a:noFill/>
          </a:ln>
        </p:spPr>
        <p:txBody>
          <a:bodyPr spcFirstLastPara="1" wrap="square" lIns="91425" tIns="45700" rIns="91425" bIns="45700" anchor="ctr" anchorCtr="0">
            <a:normAutofit/>
          </a:bodyPr>
          <a:lstStyle/>
          <a:p>
            <a:pPr marL="1341438" lvl="0" indent="-1341438" rtl="0">
              <a:lnSpc>
                <a:spcPct val="115000"/>
              </a:lnSpc>
              <a:spcBef>
                <a:spcPts val="0"/>
              </a:spcBef>
              <a:spcAft>
                <a:spcPts val="0"/>
              </a:spcAft>
              <a:buSzPts val="1840"/>
              <a:buNone/>
            </a:pPr>
            <a:r>
              <a:rPr lang="ru-RU" sz="3200" b="1" dirty="0">
                <a:solidFill>
                  <a:schemeClr val="dk1"/>
                </a:solidFill>
              </a:rPr>
              <a:t>Ե</a:t>
            </a:r>
            <a:r>
              <a:rPr lang="hy-AM" sz="3200" b="1" dirty="0">
                <a:solidFill>
                  <a:schemeClr val="dk1"/>
                </a:solidFill>
              </a:rPr>
              <a:t>րեխաների իրավունքների մասին ՀՀ օրենք</a:t>
            </a:r>
          </a:p>
          <a:p>
            <a:pPr marL="1341438" lvl="0" indent="-1341438" rtl="0">
              <a:lnSpc>
                <a:spcPct val="115000"/>
              </a:lnSpc>
              <a:spcBef>
                <a:spcPts val="0"/>
              </a:spcBef>
              <a:spcAft>
                <a:spcPts val="0"/>
              </a:spcAft>
              <a:buSzPts val="1840"/>
              <a:buNone/>
            </a:pPr>
            <a:endParaRPr sz="2800" dirty="0"/>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465580" y="6323766"/>
            <a:ext cx="4137556" cy="422785"/>
          </a:xfrm>
          <a:prstGeom prst="rect">
            <a:avLst/>
          </a:prstGeom>
          <a:noFill/>
          <a:ln>
            <a:noFill/>
          </a:ln>
        </p:spPr>
      </p:pic>
      <p:pic>
        <p:nvPicPr>
          <p:cNvPr id="2" name="Picture 3" descr="C:\Users\Anahit\Desktop\images.jpg">
            <a:extLst>
              <a:ext uri="{FF2B5EF4-FFF2-40B4-BE49-F238E27FC236}">
                <a16:creationId xmlns:a16="http://schemas.microsoft.com/office/drawing/2014/main" id="{32473FFE-4113-B996-0C79-0C2604FB01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2338086"/>
            <a:ext cx="5677333" cy="3592814"/>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92;p25">
            <a:extLst>
              <a:ext uri="{FF2B5EF4-FFF2-40B4-BE49-F238E27FC236}">
                <a16:creationId xmlns:a16="http://schemas.microsoft.com/office/drawing/2014/main" id="{83142B8F-D303-05F7-6FE1-830B0F9A0C1C}"/>
              </a:ext>
            </a:extLst>
          </p:cNvPr>
          <p:cNvSpPr txBox="1">
            <a:spLocks/>
          </p:cNvSpPr>
          <p:nvPr/>
        </p:nvSpPr>
        <p:spPr>
          <a:xfrm>
            <a:off x="404120" y="2463798"/>
            <a:ext cx="5105430" cy="3103625"/>
          </a:xfrm>
          <a:prstGeom prst="rect">
            <a:avLst/>
          </a:prstGeom>
          <a:noFill/>
          <a:ln>
            <a:noFill/>
          </a:ln>
        </p:spPr>
        <p:txBody>
          <a:bodyPr spcFirstLastPara="1" vert="horz" wrap="square" lIns="91425" tIns="45700" rIns="91425" bIns="45700" rtlCol="0" anchor="ctr" anchorCtr="0">
            <a:normAutofit/>
          </a:bodyPr>
          <a:lstStyle>
            <a:lvl1pPr marL="457200" lvl="0" indent="-333756" algn="l" defTabSz="457200" rtl="0" eaLnBrk="1" latinLnBrk="0" hangingPunct="1">
              <a:spcBef>
                <a:spcPts val="360"/>
              </a:spcBef>
              <a:spcAft>
                <a:spcPts val="0"/>
              </a:spcAft>
              <a:buClr>
                <a:schemeClr val="accent2"/>
              </a:buClr>
              <a:buSzPts val="1656"/>
              <a:buFont typeface="Wingdings 2" panose="05020102010507070707" pitchFamily="18" charset="2"/>
              <a:buChar char="◼"/>
              <a:defRPr sz="1800" kern="1200">
                <a:solidFill>
                  <a:schemeClr val="tx2"/>
                </a:solidFill>
                <a:latin typeface="+mn-lt"/>
                <a:ea typeface="+mn-ea"/>
                <a:cs typeface="+mn-cs"/>
              </a:defRPr>
            </a:lvl1pPr>
            <a:lvl2pPr marL="914400" lvl="1"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600" kern="1200">
                <a:solidFill>
                  <a:schemeClr val="tx2"/>
                </a:solidFill>
                <a:latin typeface="+mn-lt"/>
                <a:ea typeface="+mn-ea"/>
                <a:cs typeface="+mn-cs"/>
              </a:defRPr>
            </a:lvl2pPr>
            <a:lvl3pPr marL="1371600" lvl="2"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400" kern="1200">
                <a:solidFill>
                  <a:schemeClr val="tx2"/>
                </a:solidFill>
                <a:latin typeface="+mn-lt"/>
                <a:ea typeface="+mn-ea"/>
                <a:cs typeface="+mn-cs"/>
              </a:defRPr>
            </a:lvl3pPr>
            <a:lvl4pPr marL="1828800" lvl="3"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4pPr>
            <a:lvl5pPr marL="2286000" lvl="4"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5pPr>
            <a:lvl6pPr marL="2743200" lvl="5"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6pPr>
            <a:lvl7pPr marL="3200400" lvl="6"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7pPr>
            <a:lvl8pPr marL="3657600" lvl="7"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8pPr>
            <a:lvl9pPr marL="4114800" lvl="8" indent="-333756" algn="l" defTabSz="457200" rtl="0" eaLnBrk="1" latinLnBrk="0" hangingPunct="1">
              <a:spcBef>
                <a:spcPts val="600"/>
              </a:spcBef>
              <a:spcAft>
                <a:spcPts val="60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9pPr>
          </a:lstStyle>
          <a:p>
            <a:pPr marL="1341438" indent="-1341438" algn="r">
              <a:lnSpc>
                <a:spcPct val="115000"/>
              </a:lnSpc>
              <a:spcBef>
                <a:spcPts val="0"/>
              </a:spcBef>
              <a:buSzPts val="1840"/>
              <a:buFont typeface="Wingdings 2" panose="05020102010507070707" pitchFamily="18" charset="2"/>
              <a:buNone/>
            </a:pPr>
            <a:r>
              <a:rPr lang="hy-AM" sz="3600" b="1" dirty="0">
                <a:solidFill>
                  <a:srgbClr val="FF0000"/>
                </a:solidFill>
              </a:rPr>
              <a:t>ՅՈՒՐԱՔԱՆՉՅՈՒՐ ԵՐԵԽԱ</a:t>
            </a:r>
            <a:endParaRPr lang="hy-AM" sz="3600" dirty="0">
              <a:solidFill>
                <a:srgbClr val="FF0000"/>
              </a:solidFill>
            </a:endParaRPr>
          </a:p>
          <a:p>
            <a:pPr marL="1341438" indent="-1341438" algn="r">
              <a:lnSpc>
                <a:spcPct val="115000"/>
              </a:lnSpc>
              <a:spcBef>
                <a:spcPts val="0"/>
              </a:spcBef>
              <a:buSzPts val="1840"/>
              <a:buFont typeface="Wingdings 2" panose="05020102010507070707" pitchFamily="18" charset="2"/>
              <a:buNone/>
            </a:pPr>
            <a:endParaRPr lang="hy-AM" sz="2000" b="1" dirty="0">
              <a:solidFill>
                <a:schemeClr val="dk1"/>
              </a:solidFill>
            </a:endParaRPr>
          </a:p>
          <a:p>
            <a:pPr marL="1341438" indent="-1341438" algn="r">
              <a:lnSpc>
                <a:spcPct val="115000"/>
              </a:lnSpc>
              <a:spcBef>
                <a:spcPts val="0"/>
              </a:spcBef>
              <a:buSzPts val="1840"/>
              <a:buFont typeface="Wingdings 2" panose="05020102010507070707" pitchFamily="18" charset="2"/>
              <a:buNone/>
            </a:pPr>
            <a:endParaRPr lang="hy-AM" dirty="0"/>
          </a:p>
        </p:txBody>
      </p:sp>
      <p:pic>
        <p:nvPicPr>
          <p:cNvPr id="7" name="Google Shape;205;p26" descr="Секундомер">
            <a:extLst>
              <a:ext uri="{FF2B5EF4-FFF2-40B4-BE49-F238E27FC236}">
                <a16:creationId xmlns:a16="http://schemas.microsoft.com/office/drawing/2014/main" id="{EE46560C-59D8-46A2-B094-D4B98DDE101B}"/>
              </a:ext>
            </a:extLst>
          </p:cNvPr>
          <p:cNvPicPr preferRelativeResize="0"/>
          <p:nvPr/>
        </p:nvPicPr>
        <p:blipFill rotWithShape="1">
          <a:blip r:embed="rId5">
            <a:alphaModFix/>
          </a:blip>
          <a:srcRect/>
          <a:stretch/>
        </p:blipFill>
        <p:spPr>
          <a:xfrm>
            <a:off x="9328267" y="528243"/>
            <a:ext cx="681809" cy="651887"/>
          </a:xfrm>
          <a:prstGeom prst="rect">
            <a:avLst/>
          </a:prstGeom>
          <a:noFill/>
          <a:ln>
            <a:noFill/>
          </a:ln>
        </p:spPr>
      </p:pic>
      <p:sp>
        <p:nvSpPr>
          <p:cNvPr id="8" name="Google Shape;206;p26">
            <a:extLst>
              <a:ext uri="{FF2B5EF4-FFF2-40B4-BE49-F238E27FC236}">
                <a16:creationId xmlns:a16="http://schemas.microsoft.com/office/drawing/2014/main" id="{E875B2C8-AFD2-4AD4-AE11-6D317E90D7FA}"/>
              </a:ext>
            </a:extLst>
          </p:cNvPr>
          <p:cNvSpPr/>
          <p:nvPr/>
        </p:nvSpPr>
        <p:spPr>
          <a:xfrm>
            <a:off x="10407543" y="770126"/>
            <a:ext cx="1354024" cy="4302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200"/>
              <a:buFont typeface="Arial"/>
              <a:buNone/>
            </a:pPr>
            <a:r>
              <a:rPr lang="ru-RU" sz="2200" b="1" dirty="0">
                <a:solidFill>
                  <a:schemeClr val="dk1"/>
                </a:solidFill>
                <a:latin typeface="Arial" panose="020B0604020202020204" pitchFamily="34" charset="0"/>
                <a:ea typeface="Calibri"/>
                <a:cs typeface="Arial" panose="020B0604020202020204" pitchFamily="34" charset="0"/>
                <a:sym typeface="Calibri"/>
              </a:rPr>
              <a:t> </a:t>
            </a:r>
            <a:r>
              <a:rPr lang="en-US" sz="1800" dirty="0">
                <a:solidFill>
                  <a:schemeClr val="bg2">
                    <a:lumMod val="25000"/>
                  </a:schemeClr>
                </a:solidFill>
                <a:latin typeface="Arial" panose="020B0604020202020204" pitchFamily="34" charset="0"/>
                <a:ea typeface="Calibri"/>
                <a:cs typeface="Arial" panose="020B0604020202020204" pitchFamily="34" charset="0"/>
                <a:sym typeface="Calibri"/>
              </a:rPr>
              <a:t>10</a:t>
            </a:r>
            <a:r>
              <a:rPr lang="ru-RU" sz="1800" dirty="0">
                <a:solidFill>
                  <a:schemeClr val="bg2">
                    <a:lumMod val="25000"/>
                  </a:schemeClr>
                </a:solidFill>
                <a:latin typeface="Arial" panose="020B0604020202020204" pitchFamily="34" charset="0"/>
                <a:ea typeface="Calibri"/>
                <a:cs typeface="Arial" panose="020B0604020202020204" pitchFamily="34" charset="0"/>
                <a:sym typeface="Calibri"/>
              </a:rPr>
              <a:t> ր</a:t>
            </a:r>
            <a:r>
              <a:rPr lang="ru-RU" sz="1800" dirty="0">
                <a:solidFill>
                  <a:schemeClr val="tx2">
                    <a:lumMod val="75000"/>
                  </a:schemeClr>
                </a:solidFill>
                <a:latin typeface="Arial" panose="020B0604020202020204" pitchFamily="34" charset="0"/>
                <a:ea typeface="Calibri"/>
                <a:cs typeface="Arial" panose="020B0604020202020204" pitchFamily="34" charset="0"/>
                <a:sym typeface="Calibri"/>
              </a:rPr>
              <a:t>ոպե</a:t>
            </a:r>
            <a:endParaRPr sz="2000" dirty="0">
              <a:solidFill>
                <a:schemeClr val="tx2">
                  <a:lumMod val="75000"/>
                </a:schemeClr>
              </a:solidFill>
              <a:latin typeface="Arial" panose="020B0604020202020204" pitchFamily="34" charset="0"/>
              <a:ea typeface="Calibri"/>
              <a:cs typeface="Arial" panose="020B0604020202020204" pitchFamily="34" charset="0"/>
              <a:sym typeface="Calibri"/>
            </a:endParaRPr>
          </a:p>
        </p:txBody>
      </p:sp>
      <p:sp>
        <p:nvSpPr>
          <p:cNvPr id="10" name="TextBox 9">
            <a:extLst>
              <a:ext uri="{FF2B5EF4-FFF2-40B4-BE49-F238E27FC236}">
                <a16:creationId xmlns:a16="http://schemas.microsoft.com/office/drawing/2014/main" id="{23B8F956-72BC-48A3-8593-6D6AD3877C74}"/>
              </a:ext>
            </a:extLst>
          </p:cNvPr>
          <p:cNvSpPr txBox="1"/>
          <p:nvPr/>
        </p:nvSpPr>
        <p:spPr>
          <a:xfrm>
            <a:off x="10035877" y="523281"/>
            <a:ext cx="1731564" cy="338554"/>
          </a:xfrm>
          <a:prstGeom prst="rect">
            <a:avLst/>
          </a:prstGeom>
          <a:noFill/>
        </p:spPr>
        <p:txBody>
          <a:bodyPr wrap="none" rtlCol="0">
            <a:spAutoFit/>
          </a:bodyPr>
          <a:lstStyle/>
          <a:p>
            <a:r>
              <a:rPr lang="en-US" sz="1600" b="1" dirty="0" err="1"/>
              <a:t>Վարժություն</a:t>
            </a:r>
            <a:r>
              <a:rPr lang="en-US" sz="1600" b="1" dirty="0"/>
              <a:t> 1</a:t>
            </a:r>
          </a:p>
        </p:txBody>
      </p:sp>
      <p:sp>
        <p:nvSpPr>
          <p:cNvPr id="4" name="TextBox 3">
            <a:extLst>
              <a:ext uri="{FF2B5EF4-FFF2-40B4-BE49-F238E27FC236}">
                <a16:creationId xmlns:a16="http://schemas.microsoft.com/office/drawing/2014/main" id="{9E7F65A4-1384-4B90-BACE-12E2938B6751}"/>
              </a:ext>
            </a:extLst>
          </p:cNvPr>
          <p:cNvSpPr txBox="1"/>
          <p:nvPr/>
        </p:nvSpPr>
        <p:spPr>
          <a:xfrm>
            <a:off x="582968" y="2593319"/>
            <a:ext cx="5105430" cy="2677656"/>
          </a:xfrm>
          <a:prstGeom prst="rect">
            <a:avLst/>
          </a:prstGeom>
          <a:solidFill>
            <a:schemeClr val="bg1"/>
          </a:solidFill>
          <a:ln>
            <a:solidFill>
              <a:schemeClr val="bg1"/>
            </a:solidFill>
          </a:ln>
        </p:spPr>
        <p:txBody>
          <a:bodyPr wrap="square" rtlCol="0">
            <a:spAutoFit/>
          </a:bodyPr>
          <a:lstStyle/>
          <a:p>
            <a:pPr algn="ctr"/>
            <a:endParaRPr lang="en-US" sz="3600" dirty="0">
              <a:latin typeface="Arial" panose="020B0604020202020204" pitchFamily="34" charset="0"/>
              <a:cs typeface="Arial" panose="020B0604020202020204" pitchFamily="34" charset="0"/>
            </a:endParaRPr>
          </a:p>
          <a:p>
            <a:pPr algn="ctr">
              <a:lnSpc>
                <a:spcPct val="150000"/>
              </a:lnSpc>
            </a:pPr>
            <a:r>
              <a:rPr lang="en-US" sz="3200" dirty="0">
                <a:solidFill>
                  <a:srgbClr val="C00000"/>
                </a:solidFill>
                <a:latin typeface="Arial" panose="020B0604020202020204" pitchFamily="34" charset="0"/>
                <a:cs typeface="Arial" panose="020B0604020202020204" pitchFamily="34" charset="0"/>
              </a:rPr>
              <a:t>Ի</a:t>
            </a:r>
            <a:r>
              <a:rPr lang="hy-AM" sz="3200" dirty="0">
                <a:solidFill>
                  <a:srgbClr val="C00000"/>
                </a:solidFill>
                <a:latin typeface="Arial" panose="020B0604020202020204" pitchFamily="34" charset="0"/>
                <a:ea typeface="Calibri" panose="020F0502020204030204" pitchFamily="34" charset="0"/>
                <a:cs typeface="Arial" panose="020B0604020202020204" pitchFamily="34" charset="0"/>
              </a:rPr>
              <a:t>՞</a:t>
            </a:r>
            <a:r>
              <a:rPr lang="en-US" sz="3200" dirty="0" err="1">
                <a:solidFill>
                  <a:srgbClr val="C00000"/>
                </a:solidFill>
                <a:latin typeface="Arial" panose="020B0604020202020204" pitchFamily="34" charset="0"/>
                <a:cs typeface="Arial" panose="020B0604020202020204" pitchFamily="34" charset="0"/>
              </a:rPr>
              <a:t>նչ</a:t>
            </a:r>
            <a:r>
              <a:rPr lang="en-US" sz="3200" dirty="0">
                <a:solidFill>
                  <a:srgbClr val="C00000"/>
                </a:solidFill>
                <a:latin typeface="Arial" panose="020B0604020202020204" pitchFamily="34" charset="0"/>
                <a:cs typeface="Arial" panose="020B0604020202020204" pitchFamily="34" charset="0"/>
              </a:rPr>
              <a:t> է </a:t>
            </a:r>
            <a:r>
              <a:rPr lang="en-US" sz="3200" dirty="0" err="1">
                <a:solidFill>
                  <a:srgbClr val="C00000"/>
                </a:solidFill>
                <a:latin typeface="Arial" panose="020B0604020202020204" pitchFamily="34" charset="0"/>
                <a:cs typeface="Arial" panose="020B0604020202020204" pitchFamily="34" charset="0"/>
              </a:rPr>
              <a:t>Ձեզ</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համար</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երեխայի</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իրավունքը</a:t>
            </a:r>
            <a:r>
              <a:rPr lang="en-US" sz="3200" dirty="0">
                <a:solidFill>
                  <a:srgbClr val="C00000"/>
                </a:solidFill>
                <a:latin typeface="Arial" panose="020B0604020202020204" pitchFamily="34" charset="0"/>
                <a:cs typeface="Arial" panose="020B0604020202020204" pitchFamily="34" charset="0"/>
              </a:rPr>
              <a:t>:</a:t>
            </a:r>
          </a:p>
          <a:p>
            <a:pPr algn="ctr"/>
            <a:endParaRPr lang="en-US" sz="36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6B4232-E0B9-4B8A-8C3B-37BEFABF89B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25</a:t>
            </a:fld>
            <a:endParaRPr lang="ru-RU"/>
          </a:p>
        </p:txBody>
      </p:sp>
      <p:pic>
        <p:nvPicPr>
          <p:cNvPr id="6" name="Google Shape;205;p26" descr="Секундомер">
            <a:extLst>
              <a:ext uri="{FF2B5EF4-FFF2-40B4-BE49-F238E27FC236}">
                <a16:creationId xmlns:a16="http://schemas.microsoft.com/office/drawing/2014/main" id="{345801AD-A3D8-42FA-8205-B6C739D73265}"/>
              </a:ext>
            </a:extLst>
          </p:cNvPr>
          <p:cNvPicPr preferRelativeResize="0"/>
          <p:nvPr/>
        </p:nvPicPr>
        <p:blipFill rotWithShape="1">
          <a:blip r:embed="rId2">
            <a:alphaModFix/>
          </a:blip>
          <a:srcRect/>
          <a:stretch/>
        </p:blipFill>
        <p:spPr>
          <a:xfrm>
            <a:off x="9034074" y="558758"/>
            <a:ext cx="681809" cy="651887"/>
          </a:xfrm>
          <a:prstGeom prst="rect">
            <a:avLst/>
          </a:prstGeom>
          <a:noFill/>
          <a:ln>
            <a:noFill/>
          </a:ln>
        </p:spPr>
      </p:pic>
      <p:sp>
        <p:nvSpPr>
          <p:cNvPr id="8" name="TextBox 7">
            <a:extLst>
              <a:ext uri="{FF2B5EF4-FFF2-40B4-BE49-F238E27FC236}">
                <a16:creationId xmlns:a16="http://schemas.microsoft.com/office/drawing/2014/main" id="{0D2826AD-7208-4405-902D-A3E832BDC1C4}"/>
              </a:ext>
            </a:extLst>
          </p:cNvPr>
          <p:cNvSpPr txBox="1"/>
          <p:nvPr/>
        </p:nvSpPr>
        <p:spPr>
          <a:xfrm>
            <a:off x="9715883" y="778408"/>
            <a:ext cx="2045193" cy="584775"/>
          </a:xfrm>
          <a:prstGeom prst="rect">
            <a:avLst/>
          </a:prstGeom>
          <a:noFill/>
        </p:spPr>
        <p:txBody>
          <a:bodyPr wrap="square">
            <a:spAutoFit/>
          </a:bodyPr>
          <a:lstStyle/>
          <a:p>
            <a:r>
              <a:rPr lang="en-US" sz="1600" b="1" dirty="0" err="1"/>
              <a:t>Վարժություն</a:t>
            </a:r>
            <a:r>
              <a:rPr lang="en-US" sz="1600" b="1" dirty="0"/>
              <a:t> 2</a:t>
            </a:r>
          </a:p>
          <a:p>
            <a:r>
              <a:rPr lang="en-US" sz="1600" b="1" dirty="0"/>
              <a:t> 30 </a:t>
            </a:r>
            <a:r>
              <a:rPr lang="hy-AM" sz="1600" b="1" dirty="0"/>
              <a:t>րոպե</a:t>
            </a:r>
            <a:endParaRPr lang="en-US" sz="1600" b="1" dirty="0"/>
          </a:p>
        </p:txBody>
      </p:sp>
      <p:sp>
        <p:nvSpPr>
          <p:cNvPr id="9" name="TextBox 8">
            <a:extLst>
              <a:ext uri="{FF2B5EF4-FFF2-40B4-BE49-F238E27FC236}">
                <a16:creationId xmlns:a16="http://schemas.microsoft.com/office/drawing/2014/main" id="{5DC2AB2B-0728-44AB-9DBA-6F6EAC54C4AF}"/>
              </a:ext>
            </a:extLst>
          </p:cNvPr>
          <p:cNvSpPr txBox="1"/>
          <p:nvPr/>
        </p:nvSpPr>
        <p:spPr>
          <a:xfrm>
            <a:off x="593653" y="2510560"/>
            <a:ext cx="9122230" cy="2543966"/>
          </a:xfrm>
          <a:prstGeom prst="rect">
            <a:avLst/>
          </a:prstGeom>
          <a:noFill/>
        </p:spPr>
        <p:txBody>
          <a:bodyPr wrap="square" rtlCol="0">
            <a:spAutoFit/>
          </a:bodyPr>
          <a:lstStyle/>
          <a:p>
            <a:pPr>
              <a:lnSpc>
                <a:spcPct val="200000"/>
              </a:lnSpc>
            </a:pPr>
            <a:r>
              <a:rPr lang="hy-AM" sz="2800" b="1" dirty="0">
                <a:solidFill>
                  <a:schemeClr val="bg2">
                    <a:lumMod val="25000"/>
                  </a:schemeClr>
                </a:solidFill>
              </a:rPr>
              <a:t>Հրահանգ</a:t>
            </a:r>
            <a:r>
              <a:rPr lang="en-US" sz="2800" b="1" dirty="0">
                <a:solidFill>
                  <a:schemeClr val="bg2">
                    <a:lumMod val="25000"/>
                  </a:schemeClr>
                </a:solidFill>
              </a:rPr>
              <a:t>՝</a:t>
            </a:r>
          </a:p>
          <a:p>
            <a:pPr>
              <a:lnSpc>
                <a:spcPct val="200000"/>
              </a:lnSpc>
            </a:pPr>
            <a:r>
              <a:rPr lang="hy-AM" sz="2800" dirty="0"/>
              <a:t>Ընդգծե´ք Ձեզ համար կարևոր 3 հոդված։</a:t>
            </a:r>
          </a:p>
          <a:p>
            <a:pPr>
              <a:lnSpc>
                <a:spcPct val="200000"/>
              </a:lnSpc>
            </a:pPr>
            <a:r>
              <a:rPr lang="hy-AM" sz="2800" dirty="0"/>
              <a:t>Նշե´ք</a:t>
            </a:r>
            <a:r>
              <a:rPr lang="en-US" sz="2800" dirty="0"/>
              <a:t>`</a:t>
            </a:r>
            <a:r>
              <a:rPr lang="hy-AM" sz="2800" dirty="0"/>
              <a:t> ինչո՞ւ </a:t>
            </a:r>
            <a:r>
              <a:rPr lang="en-US" sz="2800" dirty="0" err="1"/>
              <a:t>են</a:t>
            </a:r>
            <a:r>
              <a:rPr lang="hy-AM" sz="2800" dirty="0"/>
              <a:t> </a:t>
            </a:r>
            <a:r>
              <a:rPr lang="en-US" sz="2800" dirty="0" err="1"/>
              <a:t>դրանք</a:t>
            </a:r>
            <a:r>
              <a:rPr lang="en-US" sz="2800" dirty="0"/>
              <a:t> </a:t>
            </a:r>
            <a:r>
              <a:rPr lang="hy-AM" sz="2800" dirty="0"/>
              <a:t>կարևոր։</a:t>
            </a:r>
            <a:endParaRPr lang="en-US" sz="2800" dirty="0"/>
          </a:p>
        </p:txBody>
      </p:sp>
      <p:pic>
        <p:nvPicPr>
          <p:cNvPr id="1026" name="Picture 2" descr="ՀՀ օրենսդրությունը բուժօգնություն ստանալու իրավունքի մասին">
            <a:extLst>
              <a:ext uri="{FF2B5EF4-FFF2-40B4-BE49-F238E27FC236}">
                <a16:creationId xmlns:a16="http://schemas.microsoft.com/office/drawing/2014/main" id="{66BFFFA5-F80F-4BB8-8F48-0A4F7117CB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939" y="2577672"/>
            <a:ext cx="3874837" cy="26354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90672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26</a:t>
            </a:fld>
            <a:endParaRPr lang="ru-RU"/>
          </a:p>
        </p:txBody>
      </p:sp>
      <p:sp>
        <p:nvSpPr>
          <p:cNvPr id="4" name="Текст 3"/>
          <p:cNvSpPr>
            <a:spLocks noGrp="1"/>
          </p:cNvSpPr>
          <p:nvPr>
            <p:ph type="body" idx="1"/>
          </p:nvPr>
        </p:nvSpPr>
        <p:spPr>
          <a:xfrm>
            <a:off x="977462" y="866460"/>
            <a:ext cx="10482098" cy="4630450"/>
          </a:xfrm>
        </p:spPr>
        <p:txBody>
          <a:bodyPr>
            <a:noAutofit/>
          </a:bodyPr>
          <a:lstStyle/>
          <a:p>
            <a:pPr marL="123444" indent="0" algn="ctr">
              <a:buNone/>
            </a:pPr>
            <a:r>
              <a:rPr lang="hy-AM" sz="2400" b="1" dirty="0">
                <a:latin typeface="Arial" panose="020B0604020202020204" pitchFamily="34" charset="0"/>
                <a:cs typeface="Arial" panose="020B0604020202020204" pitchFamily="34" charset="0"/>
              </a:rPr>
              <a:t>Հոդված 4․</a:t>
            </a:r>
            <a:r>
              <a:rPr lang="hy-AM" sz="2400" dirty="0">
                <a:latin typeface="Arial" panose="020B0604020202020204" pitchFamily="34" charset="0"/>
                <a:cs typeface="Arial" panose="020B0604020202020204" pitchFamily="34" charset="0"/>
              </a:rPr>
              <a:t> Երեխաների իրավահավասարությունը․</a:t>
            </a:r>
          </a:p>
          <a:p>
            <a:pPr marL="123444" indent="0" algn="ctr">
              <a:buNone/>
            </a:pPr>
            <a:r>
              <a:rPr lang="hy-AM" sz="2400" dirty="0">
                <a:latin typeface="Arial" panose="020B0604020202020204" pitchFamily="34" charset="0"/>
                <a:cs typeface="Arial" panose="020B0604020202020204" pitchFamily="34" charset="0"/>
              </a:rPr>
              <a:t>Երեխաներն ունեն հավասար իրավունքներ` անկախ իրենց և ծնողների կամ այլ օրինական ներկայացուցիչների (որդեգրողների, խնամակալների կամ հոգաբարձուների) ազգությունից, ռասայից, սեռից, լեզվից, դավանանքից, սոցիալական ծագումից, գույքային կամ այլ դրությունից, կրթությունից, բնակության վայրից, երեխայի ծննդյան հանգամանքից, առողջական վիճակից կամ այլ հանգամանքից:</a:t>
            </a:r>
            <a:endParaRPr lang="ru-R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7349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27</a:t>
            </a:fld>
            <a:endParaRPr lang="ru-RU"/>
          </a:p>
        </p:txBody>
      </p:sp>
      <p:sp>
        <p:nvSpPr>
          <p:cNvPr id="4" name="Текст 3"/>
          <p:cNvSpPr>
            <a:spLocks noGrp="1"/>
          </p:cNvSpPr>
          <p:nvPr>
            <p:ph type="body" idx="1"/>
          </p:nvPr>
        </p:nvSpPr>
        <p:spPr>
          <a:xfrm>
            <a:off x="771692" y="1135803"/>
            <a:ext cx="5828805" cy="2966297"/>
          </a:xfrm>
        </p:spPr>
        <p:txBody>
          <a:bodyPr/>
          <a:lstStyle/>
          <a:p>
            <a:r>
              <a:rPr lang="hy-AM" sz="2400" b="1" dirty="0"/>
              <a:t>Հոդված 5</a:t>
            </a:r>
            <a:r>
              <a:rPr lang="en-US" sz="2400" b="1" dirty="0"/>
              <a:t>. </a:t>
            </a:r>
            <a:r>
              <a:rPr lang="hy-AM" sz="2400" dirty="0"/>
              <a:t>Յուրաքանչյուր երեխա ունի կյանքի իրավունք:</a:t>
            </a:r>
          </a:p>
          <a:p>
            <a:pPr marL="123444" indent="0">
              <a:buNone/>
            </a:pPr>
            <a:endParaRPr lang="ru-RU" dirty="0"/>
          </a:p>
        </p:txBody>
      </p:sp>
      <p:sp>
        <p:nvSpPr>
          <p:cNvPr id="3" name="Текст 3">
            <a:extLst>
              <a:ext uri="{FF2B5EF4-FFF2-40B4-BE49-F238E27FC236}">
                <a16:creationId xmlns:a16="http://schemas.microsoft.com/office/drawing/2014/main" id="{CCCA8A80-42D4-3644-89AA-0FD3B79B6306}"/>
              </a:ext>
            </a:extLst>
          </p:cNvPr>
          <p:cNvSpPr txBox="1">
            <a:spLocks/>
          </p:cNvSpPr>
          <p:nvPr/>
        </p:nvSpPr>
        <p:spPr>
          <a:xfrm>
            <a:off x="4749858" y="3549252"/>
            <a:ext cx="7242117" cy="2966297"/>
          </a:xfrm>
          <a:prstGeom prst="rect">
            <a:avLst/>
          </a:prstGeom>
          <a:noFill/>
          <a:ln>
            <a:noFill/>
          </a:ln>
        </p:spPr>
        <p:txBody>
          <a:bodyPr spcFirstLastPara="1" vert="horz" wrap="square" lIns="91425" tIns="45700" rIns="91425" bIns="45700" rtlCol="0" anchor="ctr" anchorCtr="0">
            <a:normAutofit/>
          </a:bodyPr>
          <a:lstStyle>
            <a:lvl1pPr marL="457200" lvl="0" indent="-333756" algn="l" defTabSz="457200" rtl="0" eaLnBrk="1" latinLnBrk="0" hangingPunct="1">
              <a:spcBef>
                <a:spcPts val="360"/>
              </a:spcBef>
              <a:spcAft>
                <a:spcPts val="0"/>
              </a:spcAft>
              <a:buClr>
                <a:schemeClr val="accent2"/>
              </a:buClr>
              <a:buSzPts val="1656"/>
              <a:buFont typeface="Wingdings 2" panose="05020102010507070707" pitchFamily="18" charset="2"/>
              <a:buChar char="◼"/>
              <a:defRPr sz="1800" kern="1200">
                <a:solidFill>
                  <a:schemeClr val="tx2"/>
                </a:solidFill>
                <a:latin typeface="+mn-lt"/>
                <a:ea typeface="+mn-ea"/>
                <a:cs typeface="+mn-cs"/>
              </a:defRPr>
            </a:lvl1pPr>
            <a:lvl2pPr marL="914400" lvl="1"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600" kern="1200">
                <a:solidFill>
                  <a:schemeClr val="tx2"/>
                </a:solidFill>
                <a:latin typeface="+mn-lt"/>
                <a:ea typeface="+mn-ea"/>
                <a:cs typeface="+mn-cs"/>
              </a:defRPr>
            </a:lvl2pPr>
            <a:lvl3pPr marL="1371600" lvl="2"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400" kern="1200">
                <a:solidFill>
                  <a:schemeClr val="tx2"/>
                </a:solidFill>
                <a:latin typeface="+mn-lt"/>
                <a:ea typeface="+mn-ea"/>
                <a:cs typeface="+mn-cs"/>
              </a:defRPr>
            </a:lvl3pPr>
            <a:lvl4pPr marL="1828800" lvl="3"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4pPr>
            <a:lvl5pPr marL="2286000" lvl="4"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5pPr>
            <a:lvl6pPr marL="2743200" lvl="5"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6pPr>
            <a:lvl7pPr marL="3200400" lvl="6"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7pPr>
            <a:lvl8pPr marL="3657600" lvl="7"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8pPr>
            <a:lvl9pPr marL="4114800" lvl="8" indent="-333756" algn="l" defTabSz="457200" rtl="0" eaLnBrk="1" latinLnBrk="0" hangingPunct="1">
              <a:spcBef>
                <a:spcPts val="600"/>
              </a:spcBef>
              <a:spcAft>
                <a:spcPts val="60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9pPr>
          </a:lstStyle>
          <a:p>
            <a:r>
              <a:rPr lang="hy-AM" sz="2400" dirty="0"/>
              <a:t>Պետությունն ու նրա համապատասխան մարմինները ստեղծում են անհրաժեշտ պայմաններ երեխայի ապրելու և զարգանալու համար:</a:t>
            </a:r>
          </a:p>
          <a:p>
            <a:endParaRPr lang="ru-RU" dirty="0"/>
          </a:p>
        </p:txBody>
      </p:sp>
    </p:spTree>
    <p:extLst>
      <p:ext uri="{BB962C8B-B14F-4D97-AF65-F5344CB8AC3E}">
        <p14:creationId xmlns:p14="http://schemas.microsoft.com/office/powerpoint/2010/main" val="2241266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28</a:t>
            </a:fld>
            <a:endParaRPr lang="ru-RU" dirty="0"/>
          </a:p>
        </p:txBody>
      </p:sp>
      <p:sp>
        <p:nvSpPr>
          <p:cNvPr id="4" name="Текст 3"/>
          <p:cNvSpPr>
            <a:spLocks noGrp="1"/>
          </p:cNvSpPr>
          <p:nvPr>
            <p:ph type="body" idx="1"/>
          </p:nvPr>
        </p:nvSpPr>
        <p:spPr>
          <a:xfrm>
            <a:off x="586010" y="1037378"/>
            <a:ext cx="11177781" cy="4945745"/>
          </a:xfrm>
        </p:spPr>
        <p:txBody>
          <a:bodyPr>
            <a:noAutofit/>
          </a:bodyPr>
          <a:lstStyle/>
          <a:p>
            <a:pPr marL="123444" indent="0" algn="ctr">
              <a:buNone/>
            </a:pPr>
            <a:r>
              <a:rPr lang="hy-AM" sz="2000" b="1" dirty="0"/>
              <a:t>Հոդված 9․ Բռնությունից երեխայի պաշտպանության իրավունքը</a:t>
            </a:r>
            <a:endParaRPr lang="en-US" sz="2000" b="1" dirty="0"/>
          </a:p>
          <a:p>
            <a:pPr algn="ctr"/>
            <a:endParaRPr lang="hy-AM" sz="2000" b="1" dirty="0"/>
          </a:p>
          <a:p>
            <a:pPr>
              <a:spcBef>
                <a:spcPts val="600"/>
              </a:spcBef>
            </a:pPr>
            <a:r>
              <a:rPr lang="hy-AM" sz="2000" dirty="0"/>
              <a:t>Յուրաքանչյուր երեխա ունի ամեն տեսակի (ֆիզիկական, հոգեկան և այլ) </a:t>
            </a:r>
            <a:r>
              <a:rPr lang="hy-AM" sz="2000" b="1" u="sng" dirty="0">
                <a:solidFill>
                  <a:schemeClr val="bg2">
                    <a:lumMod val="50000"/>
                  </a:schemeClr>
                </a:solidFill>
              </a:rPr>
              <a:t>բռնությունից պաշտպանության իրավունք:</a:t>
            </a:r>
          </a:p>
          <a:p>
            <a:pPr>
              <a:spcBef>
                <a:spcPts val="600"/>
              </a:spcBef>
            </a:pPr>
            <a:r>
              <a:rPr lang="hy-AM" sz="2000" dirty="0"/>
              <a:t>Ցանկացած անձի, այդ թվում` ծնողներին կամ այլ օրինական ներկայացուցիչներին, </a:t>
            </a:r>
            <a:r>
              <a:rPr lang="hy-AM" sz="2000" b="1" dirty="0">
                <a:solidFill>
                  <a:srgbClr val="C00000"/>
                </a:solidFill>
              </a:rPr>
              <a:t>արգելվում է երեխային ենթարկել բռնության </a:t>
            </a:r>
            <a:r>
              <a:rPr lang="hy-AM" sz="2000" dirty="0"/>
              <a:t>կամ նրա արժանապատվությունը նվաստացնող պատժի, կամ նմանօրինակ այլ վերաբերմունքի:</a:t>
            </a:r>
          </a:p>
          <a:p>
            <a:pPr>
              <a:spcBef>
                <a:spcPts val="600"/>
              </a:spcBef>
            </a:pPr>
            <a:r>
              <a:rPr lang="hy-AM" sz="2000" dirty="0"/>
              <a:t>Երեխայի իրավունքների և օրինական շահերի ոտնահարման դեպքում </a:t>
            </a:r>
            <a:r>
              <a:rPr lang="hy-AM" sz="2000" b="1" dirty="0">
                <a:solidFill>
                  <a:srgbClr val="C00000"/>
                </a:solidFill>
              </a:rPr>
              <a:t>խախտողը պատասխանատվություն է կրում</a:t>
            </a:r>
            <a:r>
              <a:rPr lang="hy-AM" sz="2000" dirty="0"/>
              <a:t> Հայաստանի Հանրապետության օրենսդրությամբ սահմանված կարգով:</a:t>
            </a:r>
          </a:p>
          <a:p>
            <a:pPr>
              <a:spcBef>
                <a:spcPts val="600"/>
              </a:spcBef>
            </a:pPr>
            <a:r>
              <a:rPr lang="hy-AM" sz="2000" b="1" u="sng" dirty="0">
                <a:solidFill>
                  <a:schemeClr val="bg2">
                    <a:lumMod val="50000"/>
                  </a:schemeClr>
                </a:solidFill>
              </a:rPr>
              <a:t>Պետությունն ու նրա համապատասխան մարմիններն իրականացնում են երեխայի պաշտպանությունը </a:t>
            </a:r>
            <a:r>
              <a:rPr lang="hy-AM" sz="2000" dirty="0"/>
              <a:t>ցանկացած բռնությունից, շահագործումից, հանցավոր գործունեության մեջ ներգրավելուց, այդ թվում` թմրանյութերի օգտագործումից, դրանց արտադրության կամ առևտրի մեջ ներգրավումից, մուրացկանությունից, անառակությունից, մոլի խաղերից և նրա իրավունքների և օրինական շահերի այլ ոտնահարումից:</a:t>
            </a:r>
            <a:endParaRPr lang="ru-RU" sz="2000" dirty="0"/>
          </a:p>
        </p:txBody>
      </p:sp>
    </p:spTree>
    <p:extLst>
      <p:ext uri="{BB962C8B-B14F-4D97-AF65-F5344CB8AC3E}">
        <p14:creationId xmlns:p14="http://schemas.microsoft.com/office/powerpoint/2010/main" val="1959281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29</a:t>
            </a:fld>
            <a:endParaRPr lang="ru-RU"/>
          </a:p>
        </p:txBody>
      </p:sp>
      <p:sp>
        <p:nvSpPr>
          <p:cNvPr id="4" name="Текст 3"/>
          <p:cNvSpPr>
            <a:spLocks noGrp="1"/>
          </p:cNvSpPr>
          <p:nvPr>
            <p:ph type="body" idx="1"/>
          </p:nvPr>
        </p:nvSpPr>
        <p:spPr>
          <a:xfrm>
            <a:off x="1114096" y="803446"/>
            <a:ext cx="9963807" cy="5251107"/>
          </a:xfrm>
        </p:spPr>
        <p:txBody>
          <a:bodyPr>
            <a:noAutofit/>
          </a:bodyPr>
          <a:lstStyle/>
          <a:p>
            <a:r>
              <a:rPr lang="hy-AM" sz="2800" b="1" dirty="0">
                <a:solidFill>
                  <a:srgbClr val="C00000"/>
                </a:solidFill>
              </a:rPr>
              <a:t>Հոդված 29․ Ռազմական գործողություններին երեխայի մասնակցության արգելում։ </a:t>
            </a:r>
          </a:p>
          <a:p>
            <a:r>
              <a:rPr lang="hy-AM" sz="2800" b="1" dirty="0">
                <a:solidFill>
                  <a:srgbClr val="C00000"/>
                </a:solidFill>
              </a:rPr>
              <a:t>Արգելվում է </a:t>
            </a:r>
            <a:r>
              <a:rPr lang="hy-AM" sz="2800" dirty="0"/>
              <a:t>երեխային ներգրավել ռազմական գործողություններին, զինված ընդհարումներին, ինչպես նաև` երեխաների շրջանում պատերազմի և բռնության քարոզչությանը, մանկական ռազմականացված միավորումների ստեղծմանը:</a:t>
            </a:r>
            <a:endParaRPr lang="ru-RU" sz="2800" dirty="0"/>
          </a:p>
        </p:txBody>
      </p:sp>
      <p:pic>
        <p:nvPicPr>
          <p:cNvPr id="3" name="Picture 2">
            <a:extLst>
              <a:ext uri="{FF2B5EF4-FFF2-40B4-BE49-F238E27FC236}">
                <a16:creationId xmlns:a16="http://schemas.microsoft.com/office/drawing/2014/main" id="{F62BD1E3-CD8E-1297-F7F1-275E80326ED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44127" y="6183691"/>
            <a:ext cx="4137556" cy="422785"/>
          </a:xfrm>
          <a:prstGeom prst="rect">
            <a:avLst/>
          </a:prstGeom>
          <a:noFill/>
          <a:ln>
            <a:noFill/>
          </a:ln>
        </p:spPr>
      </p:pic>
    </p:spTree>
    <p:extLst>
      <p:ext uri="{BB962C8B-B14F-4D97-AF65-F5344CB8AC3E}">
        <p14:creationId xmlns:p14="http://schemas.microsoft.com/office/powerpoint/2010/main" val="1993540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title"/>
          </p:nvPr>
        </p:nvSpPr>
        <p:spPr>
          <a:xfrm>
            <a:off x="3125129" y="1813002"/>
            <a:ext cx="6000871" cy="397752"/>
          </a:xfrm>
          <a:prstGeom prst="rect">
            <a:avLst/>
          </a:prstGeom>
          <a:noFill/>
          <a:ln>
            <a:noFill/>
          </a:ln>
        </p:spPr>
        <p:txBody>
          <a:bodyPr spcFirstLastPara="1" vert="horz" wrap="square" lIns="91425" tIns="45700" rIns="91425" bIns="45700" rtlCol="0" anchor="b" anchorCtr="0">
            <a:noAutofit/>
          </a:bodyPr>
          <a:lstStyle/>
          <a:p>
            <a:pPr algn="ctr">
              <a:buClr>
                <a:srgbClr val="A25329"/>
              </a:buClr>
              <a:buSzPts val="2000"/>
            </a:pPr>
            <a:r>
              <a:rPr lang="ru-RU" sz="2400" b="1" dirty="0">
                <a:solidFill>
                  <a:schemeClr val="accent2">
                    <a:lumMod val="75000"/>
                  </a:schemeClr>
                </a:solidFill>
              </a:rPr>
              <a:t>ՍԿԶԲՈՒՆՔՆԵՐ ԵՎ ԿԱՆՈՆՆԵՐ</a:t>
            </a:r>
            <a:endParaRPr sz="2400" b="1" dirty="0">
              <a:solidFill>
                <a:schemeClr val="accent2">
                  <a:lumMod val="75000"/>
                </a:schemeClr>
              </a:solidFill>
            </a:endParaRPr>
          </a:p>
        </p:txBody>
      </p:sp>
      <p:sp>
        <p:nvSpPr>
          <p:cNvPr id="204" name="Google Shape;204;p26"/>
          <p:cNvSpPr txBox="1">
            <a:spLocks noGrp="1"/>
          </p:cNvSpPr>
          <p:nvPr>
            <p:ph type="body" idx="1"/>
          </p:nvPr>
        </p:nvSpPr>
        <p:spPr>
          <a:xfrm>
            <a:off x="734970" y="2802071"/>
            <a:ext cx="10254080" cy="1477826"/>
          </a:xfrm>
          <a:prstGeom prst="rect">
            <a:avLst/>
          </a:prstGeom>
          <a:noFill/>
          <a:ln>
            <a:noFill/>
          </a:ln>
        </p:spPr>
        <p:txBody>
          <a:bodyPr spcFirstLastPara="1" wrap="square" lIns="91425" tIns="45700" rIns="91425" bIns="45700" anchor="ctr" anchorCtr="0">
            <a:noAutofit/>
          </a:bodyPr>
          <a:lstStyle/>
          <a:p>
            <a:pPr marL="1341438" lvl="0" indent="-1341438" algn="just" rtl="0">
              <a:lnSpc>
                <a:spcPct val="115000"/>
              </a:lnSpc>
              <a:spcBef>
                <a:spcPts val="0"/>
              </a:spcBef>
              <a:spcAft>
                <a:spcPts val="0"/>
              </a:spcAft>
              <a:buSzPts val="1840"/>
              <a:buNone/>
            </a:pPr>
            <a:r>
              <a:rPr lang="ru-RU" sz="2000" b="1" dirty="0" err="1">
                <a:solidFill>
                  <a:schemeClr val="bg2">
                    <a:lumMod val="25000"/>
                  </a:schemeClr>
                </a:solidFill>
              </a:rPr>
              <a:t>Հրահանգ</a:t>
            </a:r>
            <a:r>
              <a:rPr lang="en-US" sz="2000" b="1" dirty="0">
                <a:solidFill>
                  <a:schemeClr val="bg2">
                    <a:lumMod val="25000"/>
                  </a:schemeClr>
                </a:solidFill>
              </a:rPr>
              <a:t>`</a:t>
            </a:r>
            <a:endParaRPr sz="2000" b="1" dirty="0">
              <a:solidFill>
                <a:schemeClr val="bg2">
                  <a:lumMod val="25000"/>
                </a:schemeClr>
              </a:solidFill>
            </a:endParaRPr>
          </a:p>
          <a:p>
            <a:pPr marL="1341438" lvl="0" indent="-1341438" algn="just" rtl="0">
              <a:lnSpc>
                <a:spcPct val="115000"/>
              </a:lnSpc>
              <a:spcBef>
                <a:spcPts val="600"/>
              </a:spcBef>
              <a:spcAft>
                <a:spcPts val="0"/>
              </a:spcAft>
              <a:buSzPts val="1840"/>
              <a:buNone/>
            </a:pPr>
            <a:r>
              <a:rPr lang="ru-RU" sz="2000" b="1" dirty="0">
                <a:solidFill>
                  <a:schemeClr val="bg2">
                    <a:lumMod val="25000"/>
                  </a:schemeClr>
                </a:solidFill>
              </a:rPr>
              <a:t> </a:t>
            </a:r>
            <a:r>
              <a:rPr lang="ru-RU" sz="2000" dirty="0">
                <a:solidFill>
                  <a:schemeClr val="bg2">
                    <a:lumMod val="25000"/>
                  </a:schemeClr>
                </a:solidFill>
              </a:rPr>
              <a:t>Նշե՛ք այն կանոններն ու սկզբունքները, որոն</a:t>
            </a:r>
            <a:r>
              <a:rPr lang="hy-AM" sz="2000" dirty="0">
                <a:solidFill>
                  <a:schemeClr val="bg2">
                    <a:lumMod val="25000"/>
                  </a:schemeClr>
                </a:solidFill>
              </a:rPr>
              <a:t>ց</a:t>
            </a:r>
            <a:r>
              <a:rPr lang="ru-RU" sz="2000" dirty="0">
                <a:solidFill>
                  <a:schemeClr val="bg2">
                    <a:lumMod val="25000"/>
                  </a:schemeClr>
                </a:solidFill>
              </a:rPr>
              <a:t> անհրաժեշտ է </a:t>
            </a:r>
            <a:r>
              <a:rPr lang="hy-AM" sz="2000" dirty="0">
                <a:solidFill>
                  <a:schemeClr val="bg2">
                    <a:lumMod val="25000"/>
                  </a:schemeClr>
                </a:solidFill>
              </a:rPr>
              <a:t>հետևել՝ </a:t>
            </a:r>
            <a:r>
              <a:rPr lang="ru-RU" sz="2000" dirty="0">
                <a:solidFill>
                  <a:schemeClr val="bg2">
                    <a:lumMod val="25000"/>
                  </a:schemeClr>
                </a:solidFill>
              </a:rPr>
              <a:t>աշխատանքներն արդյունավետ իրականացնելու համար: </a:t>
            </a:r>
            <a:endParaRPr sz="2000" dirty="0">
              <a:solidFill>
                <a:schemeClr val="bg2">
                  <a:lumMod val="25000"/>
                </a:schemeClr>
              </a:solidFill>
            </a:endParaRPr>
          </a:p>
        </p:txBody>
      </p:sp>
      <p:pic>
        <p:nvPicPr>
          <p:cNvPr id="205" name="Google Shape;205;p26" descr="Секундомер"/>
          <p:cNvPicPr preferRelativeResize="0"/>
          <p:nvPr/>
        </p:nvPicPr>
        <p:blipFill rotWithShape="1">
          <a:blip r:embed="rId3">
            <a:alphaModFix/>
          </a:blip>
          <a:srcRect/>
          <a:stretch/>
        </p:blipFill>
        <p:spPr>
          <a:xfrm>
            <a:off x="10016072" y="572600"/>
            <a:ext cx="681809" cy="651887"/>
          </a:xfrm>
          <a:prstGeom prst="rect">
            <a:avLst/>
          </a:prstGeom>
          <a:noFill/>
          <a:ln>
            <a:noFill/>
          </a:ln>
        </p:spPr>
      </p:pic>
      <p:sp>
        <p:nvSpPr>
          <p:cNvPr id="206" name="Google Shape;206;p26"/>
          <p:cNvSpPr/>
          <p:nvPr/>
        </p:nvSpPr>
        <p:spPr>
          <a:xfrm>
            <a:off x="10602187" y="821212"/>
            <a:ext cx="1354024" cy="4302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200"/>
              <a:buFont typeface="Arial"/>
              <a:buNone/>
            </a:pPr>
            <a:r>
              <a:rPr lang="ru-RU" sz="2200" b="1" dirty="0">
                <a:solidFill>
                  <a:schemeClr val="dk1"/>
                </a:solidFill>
                <a:latin typeface="Calibri"/>
                <a:ea typeface="Calibri"/>
                <a:cs typeface="Calibri"/>
                <a:sym typeface="Calibri"/>
              </a:rPr>
              <a:t> </a:t>
            </a:r>
            <a:r>
              <a:rPr lang="en-US" sz="2000" dirty="0">
                <a:solidFill>
                  <a:schemeClr val="bg2">
                    <a:lumMod val="25000"/>
                  </a:schemeClr>
                </a:solidFill>
                <a:latin typeface="Calibri"/>
                <a:ea typeface="Calibri"/>
                <a:cs typeface="Calibri"/>
                <a:sym typeface="Calibri"/>
              </a:rPr>
              <a:t>5</a:t>
            </a:r>
            <a:r>
              <a:rPr lang="ru-RU" sz="2000" dirty="0">
                <a:solidFill>
                  <a:schemeClr val="bg2">
                    <a:lumMod val="25000"/>
                  </a:schemeClr>
                </a:solidFill>
                <a:latin typeface="Calibri"/>
                <a:ea typeface="Calibri"/>
                <a:cs typeface="Calibri"/>
                <a:sym typeface="Calibri"/>
              </a:rPr>
              <a:t> ր</a:t>
            </a:r>
            <a:r>
              <a:rPr lang="ru-RU" sz="2000" dirty="0">
                <a:solidFill>
                  <a:schemeClr val="tx2">
                    <a:lumMod val="75000"/>
                  </a:schemeClr>
                </a:solidFill>
                <a:latin typeface="Calibri"/>
                <a:ea typeface="Calibri"/>
                <a:cs typeface="Calibri"/>
                <a:sym typeface="Calibri"/>
              </a:rPr>
              <a:t>ոպե</a:t>
            </a:r>
            <a:endParaRPr sz="2000" dirty="0">
              <a:solidFill>
                <a:schemeClr val="tx2">
                  <a:lumMod val="75000"/>
                </a:schemeClr>
              </a:solidFill>
              <a:latin typeface="Calibri"/>
              <a:ea typeface="Calibri"/>
              <a:cs typeface="Calibri"/>
              <a:sym typeface="Calibri"/>
            </a:endParaRPr>
          </a:p>
        </p:txBody>
      </p:sp>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475179" y="6357667"/>
            <a:ext cx="4137556" cy="422785"/>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3508" y="4996656"/>
            <a:ext cx="3335548" cy="1667774"/>
          </a:xfrm>
          <a:prstGeom prst="rect">
            <a:avLst/>
          </a:prstGeom>
        </p:spPr>
      </p:pic>
      <p:sp>
        <p:nvSpPr>
          <p:cNvPr id="3" name="Slide Number Placeholder 2">
            <a:extLst>
              <a:ext uri="{FF2B5EF4-FFF2-40B4-BE49-F238E27FC236}">
                <a16:creationId xmlns:a16="http://schemas.microsoft.com/office/drawing/2014/main" id="{81A82299-8830-4336-2B9C-ADFD3C4E1C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3</a:t>
            </a:fld>
            <a:endParaRPr lang="ru-RU"/>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30</a:t>
            </a:fld>
            <a:endParaRPr lang="ru-RU"/>
          </a:p>
        </p:txBody>
      </p:sp>
      <p:sp>
        <p:nvSpPr>
          <p:cNvPr id="4" name="Текст 3"/>
          <p:cNvSpPr>
            <a:spLocks noGrp="1"/>
          </p:cNvSpPr>
          <p:nvPr>
            <p:ph type="body" idx="1"/>
          </p:nvPr>
        </p:nvSpPr>
        <p:spPr>
          <a:xfrm>
            <a:off x="581194" y="2228003"/>
            <a:ext cx="5634412" cy="1924897"/>
          </a:xfrm>
        </p:spPr>
        <p:txBody>
          <a:bodyPr>
            <a:noAutofit/>
          </a:bodyPr>
          <a:lstStyle/>
          <a:p>
            <a:pPr marL="123444" indent="0">
              <a:buNone/>
            </a:pPr>
            <a:r>
              <a:rPr lang="hy-AM" sz="2400" b="1" dirty="0">
                <a:solidFill>
                  <a:srgbClr val="C00000"/>
                </a:solidFill>
              </a:rPr>
              <a:t>Արգելվում է </a:t>
            </a:r>
            <a:r>
              <a:rPr lang="hy-AM" sz="2400" dirty="0"/>
              <a:t>երեխայի առողջության, մտավոր և ֆիզիկական զարգացման, դաստիարակության վրա բացասական ազդեցություն ունեցող, բռնության և դաժանության պաշտամունք քարոզող, մարդկային արժանապատվությունը նսեմացնող, ընտանիքը վարկաբեկող, իրավախախտումներին նպաստող զանգվածային տեղեկատվության և գրականության տարածումը:</a:t>
            </a:r>
            <a:endParaRPr lang="ru-RU" sz="2400" dirty="0"/>
          </a:p>
        </p:txBody>
      </p:sp>
      <p:pic>
        <p:nvPicPr>
          <p:cNvPr id="6146" name="Picture 2" descr="C:\Users\Anahit\Desktop\banned-book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2727" y="1527857"/>
            <a:ext cx="6059273" cy="33913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23A0054-3C69-4713-9B71-586251EA898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65580" y="6183691"/>
            <a:ext cx="4137556" cy="422785"/>
          </a:xfrm>
          <a:prstGeom prst="rect">
            <a:avLst/>
          </a:prstGeom>
          <a:noFill/>
          <a:ln>
            <a:noFill/>
          </a:ln>
        </p:spPr>
      </p:pic>
    </p:spTree>
    <p:extLst>
      <p:ext uri="{BB962C8B-B14F-4D97-AF65-F5344CB8AC3E}">
        <p14:creationId xmlns:p14="http://schemas.microsoft.com/office/powerpoint/2010/main" val="3361857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31</a:t>
            </a:fld>
            <a:endParaRPr lang="ru-RU"/>
          </a:p>
        </p:txBody>
      </p:sp>
      <p:sp>
        <p:nvSpPr>
          <p:cNvPr id="4" name="Текст 3"/>
          <p:cNvSpPr>
            <a:spLocks noGrp="1"/>
          </p:cNvSpPr>
          <p:nvPr>
            <p:ph type="body" idx="1"/>
          </p:nvPr>
        </p:nvSpPr>
        <p:spPr>
          <a:xfrm>
            <a:off x="0" y="2228003"/>
            <a:ext cx="7010400" cy="3633047"/>
          </a:xfrm>
        </p:spPr>
        <p:txBody>
          <a:bodyPr/>
          <a:lstStyle/>
          <a:p>
            <a:r>
              <a:rPr lang="hy-AM" sz="2400" dirty="0">
                <a:solidFill>
                  <a:srgbClr val="C00000"/>
                </a:solidFill>
                <a:latin typeface="Arial" panose="020B0604020202020204" pitchFamily="34" charset="0"/>
                <a:cs typeface="Arial" panose="020B0604020202020204" pitchFamily="34" charset="0"/>
              </a:rPr>
              <a:t>Սեռական բռնության սահմանում առկա չէ</a:t>
            </a:r>
          </a:p>
          <a:p>
            <a:endParaRPr lang="ru-RU" dirty="0"/>
          </a:p>
        </p:txBody>
      </p:sp>
      <p:sp>
        <p:nvSpPr>
          <p:cNvPr id="5" name="Текст 4"/>
          <p:cNvSpPr>
            <a:spLocks noGrp="1"/>
          </p:cNvSpPr>
          <p:nvPr>
            <p:ph type="body" idx="2"/>
          </p:nvPr>
        </p:nvSpPr>
        <p:spPr>
          <a:xfrm>
            <a:off x="7010400" y="2790867"/>
            <a:ext cx="4837473" cy="3633047"/>
          </a:xfrm>
        </p:spPr>
        <p:txBody>
          <a:bodyPr>
            <a:normAutofit fontScale="77500" lnSpcReduction="20000"/>
          </a:bodyPr>
          <a:lstStyle/>
          <a:p>
            <a:r>
              <a:rPr lang="hy-AM" sz="2800" b="1" dirty="0">
                <a:latin typeface="Arial" panose="020B0604020202020204" pitchFamily="34" charset="0"/>
                <a:cs typeface="Arial" panose="020B0604020202020204" pitchFamily="34" charset="0"/>
              </a:rPr>
              <a:t>երեխայի նկատմամբ սեռական բռնություն</a:t>
            </a:r>
            <a:r>
              <a:rPr lang="hy-AM" sz="2800" dirty="0">
                <a:latin typeface="Arial" panose="020B0604020202020204" pitchFamily="34" charset="0"/>
                <a:cs typeface="Arial" panose="020B0604020202020204" pitchFamily="34" charset="0"/>
              </a:rPr>
              <a:t>՝ Հայաստանի Հանրապետության քրեական օրենսգրքով նախատեսված սեռական ազատության և սեռական անձեռնմխելիության դեմ ուղղված հանցագործություններ, որոնք կատարվել են երեխայի նկատմամբ</a:t>
            </a:r>
            <a:r>
              <a:rPr lang="en-US" sz="2800" dirty="0">
                <a:latin typeface="Arial" panose="020B0604020202020204" pitchFamily="34" charset="0"/>
                <a:cs typeface="Arial" panose="020B0604020202020204" pitchFamily="34" charset="0"/>
              </a:rPr>
              <a:t>:</a:t>
            </a:r>
            <a:endParaRPr lang="ru-RU" sz="2800" dirty="0">
              <a:latin typeface="Arial" panose="020B0604020202020204" pitchFamily="34" charset="0"/>
              <a:cs typeface="Arial" panose="020B0604020202020204" pitchFamily="34" charset="0"/>
            </a:endParaRPr>
          </a:p>
          <a:p>
            <a:endParaRPr lang="ru-RU" dirty="0"/>
          </a:p>
        </p:txBody>
      </p:sp>
      <p:pic>
        <p:nvPicPr>
          <p:cNvPr id="8194" name="Picture 2" descr="C:\Users\Anahit\Desktop\425984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687" y="807672"/>
            <a:ext cx="2456931" cy="2219843"/>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nahit\Desktop\satisfied-smi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092" y="807673"/>
            <a:ext cx="4228271" cy="2219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4073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32</a:t>
            </a:fld>
            <a:endParaRPr lang="ru-RU"/>
          </a:p>
        </p:txBody>
      </p:sp>
      <p:sp>
        <p:nvSpPr>
          <p:cNvPr id="4" name="Текст 3"/>
          <p:cNvSpPr>
            <a:spLocks noGrp="1"/>
          </p:cNvSpPr>
          <p:nvPr>
            <p:ph type="body" idx="1"/>
          </p:nvPr>
        </p:nvSpPr>
        <p:spPr>
          <a:xfrm>
            <a:off x="218250" y="2578877"/>
            <a:ext cx="5422390" cy="3633047"/>
          </a:xfrm>
        </p:spPr>
        <p:txBody>
          <a:bodyPr/>
          <a:lstStyle/>
          <a:p>
            <a:r>
              <a:rPr lang="hy-AM" sz="2400" dirty="0">
                <a:solidFill>
                  <a:srgbClr val="C00000"/>
                </a:solidFill>
              </a:rPr>
              <a:t>Բռնության սահմանում առկա չէ</a:t>
            </a:r>
          </a:p>
          <a:p>
            <a:endParaRPr lang="ru-RU" dirty="0"/>
          </a:p>
        </p:txBody>
      </p:sp>
      <p:sp>
        <p:nvSpPr>
          <p:cNvPr id="5" name="Текст 4"/>
          <p:cNvSpPr>
            <a:spLocks noGrp="1"/>
          </p:cNvSpPr>
          <p:nvPr>
            <p:ph type="body" idx="2"/>
          </p:nvPr>
        </p:nvSpPr>
        <p:spPr>
          <a:xfrm>
            <a:off x="5863924" y="3337924"/>
            <a:ext cx="5858594" cy="2511794"/>
          </a:xfrm>
        </p:spPr>
        <p:txBody>
          <a:bodyPr/>
          <a:lstStyle/>
          <a:p>
            <a:pPr marL="123444" indent="0">
              <a:buNone/>
            </a:pPr>
            <a:r>
              <a:rPr lang="hy-AM" sz="2400" b="1" dirty="0"/>
              <a:t>երեխայի նկատմամբ բռնություն</a:t>
            </a:r>
            <a:r>
              <a:rPr lang="hy-AM" sz="2400" dirty="0"/>
              <a:t>՝ երեխայի նկատմամբ ֆիզիկական, սեռական, տնտեսական կամ հոգեբանական բռնության ցանկացած ձև, չարաշահում կամ անտեսում</a:t>
            </a:r>
            <a:r>
              <a:rPr lang="en-US" sz="2400" dirty="0"/>
              <a:t>:</a:t>
            </a:r>
            <a:endParaRPr lang="ru-RU" sz="2400" dirty="0"/>
          </a:p>
          <a:p>
            <a:endParaRPr lang="ru-RU" dirty="0"/>
          </a:p>
        </p:txBody>
      </p:sp>
      <p:pic>
        <p:nvPicPr>
          <p:cNvPr id="8194" name="Picture 2" descr="C:\Users\Anahit\Desktop\425984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848" y="1118082"/>
            <a:ext cx="2456930" cy="2219842"/>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nahit\Desktop\satisfied-smi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067" y="1272695"/>
            <a:ext cx="4228271" cy="2219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735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33</a:t>
            </a:fld>
            <a:endParaRPr lang="ru-RU"/>
          </a:p>
        </p:txBody>
      </p:sp>
      <p:sp>
        <p:nvSpPr>
          <p:cNvPr id="4" name="Текст 3"/>
          <p:cNvSpPr>
            <a:spLocks noGrp="1"/>
          </p:cNvSpPr>
          <p:nvPr>
            <p:ph type="body" idx="1"/>
          </p:nvPr>
        </p:nvSpPr>
        <p:spPr/>
        <p:txBody>
          <a:bodyPr/>
          <a:lstStyle/>
          <a:p>
            <a:r>
              <a:rPr lang="hy-AM" sz="2400" dirty="0">
                <a:solidFill>
                  <a:srgbClr val="C00000"/>
                </a:solidFill>
              </a:rPr>
              <a:t>Բուլլինգի սահմանում առկա չէ</a:t>
            </a:r>
          </a:p>
          <a:p>
            <a:endParaRPr lang="ru-RU" dirty="0"/>
          </a:p>
        </p:txBody>
      </p:sp>
      <p:sp>
        <p:nvSpPr>
          <p:cNvPr id="5" name="Текст 4"/>
          <p:cNvSpPr>
            <a:spLocks noGrp="1"/>
          </p:cNvSpPr>
          <p:nvPr>
            <p:ph type="body" idx="2"/>
          </p:nvPr>
        </p:nvSpPr>
        <p:spPr>
          <a:xfrm>
            <a:off x="5989279" y="3131438"/>
            <a:ext cx="5858594" cy="3657601"/>
          </a:xfrm>
        </p:spPr>
        <p:txBody>
          <a:bodyPr>
            <a:normAutofit fontScale="92500" lnSpcReduction="10000"/>
          </a:bodyPr>
          <a:lstStyle/>
          <a:p>
            <a:r>
              <a:rPr lang="hy-AM" b="1" dirty="0"/>
              <a:t>երեխայի բուլինգ՝</a:t>
            </a:r>
            <a:r>
              <a:rPr lang="hy-AM" dirty="0"/>
              <a:t> երեխայի վարքագծի դրսևորումը, անձնական կախվածությունը, անօգնականությունը, վիճակի խոցելիությունը կամ իշխանության կամ ուժի անհավասարակշռությունն օգտագործելով մեկ կամ մի քանի անձանց կողմից պարբերաբար դիտավորյալ բացասական (տհաճ կամ վիրավորական) վարքագիծ, որն իրականացվում է բանավոր կամ գրավոր արտահայտության, ֆիզիկական կամ հոգեբանական բռնության գործադրմամբ, ներառյալ՝ կիբերբուլինգը, որն իրականացվում է առցանց միջավայրում՝ էլեկտրոնային սարքավորումների, այդ թվում՝ համակարգիչների, բջջային հեռախոսների և այլ էլեկտրոնային սարքերի օգտագործմամբ</a:t>
            </a:r>
            <a:r>
              <a:rPr lang="en-US" dirty="0"/>
              <a:t>:</a:t>
            </a:r>
            <a:endParaRPr lang="ru-RU" dirty="0"/>
          </a:p>
          <a:p>
            <a:endParaRPr lang="ru-RU" dirty="0"/>
          </a:p>
        </p:txBody>
      </p:sp>
      <p:pic>
        <p:nvPicPr>
          <p:cNvPr id="8194" name="Picture 2" descr="C:\Users\Anahit\Desktop\425984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274" y="807671"/>
            <a:ext cx="2648282" cy="2392729"/>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nahit\Desktop\satisfied-smi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092" y="693478"/>
            <a:ext cx="4228271" cy="2219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4623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34</a:t>
            </a:fld>
            <a:endParaRPr lang="ru-RU"/>
          </a:p>
        </p:txBody>
      </p:sp>
      <p:sp>
        <p:nvSpPr>
          <p:cNvPr id="4" name="Текст 3"/>
          <p:cNvSpPr>
            <a:spLocks noGrp="1"/>
          </p:cNvSpPr>
          <p:nvPr>
            <p:ph type="body" idx="1"/>
          </p:nvPr>
        </p:nvSpPr>
        <p:spPr>
          <a:xfrm>
            <a:off x="355600" y="2228003"/>
            <a:ext cx="5647983" cy="3633047"/>
          </a:xfrm>
        </p:spPr>
        <p:txBody>
          <a:bodyPr/>
          <a:lstStyle/>
          <a:p>
            <a:r>
              <a:rPr lang="hy-AM" sz="2000" dirty="0">
                <a:solidFill>
                  <a:srgbClr val="C00000"/>
                </a:solidFill>
              </a:rPr>
              <a:t>Ֆիզիկական պատժի սահմանում առկա չէ</a:t>
            </a:r>
          </a:p>
          <a:p>
            <a:endParaRPr lang="ru-RU" dirty="0"/>
          </a:p>
        </p:txBody>
      </p:sp>
      <p:sp>
        <p:nvSpPr>
          <p:cNvPr id="5" name="Текст 4"/>
          <p:cNvSpPr>
            <a:spLocks noGrp="1"/>
          </p:cNvSpPr>
          <p:nvPr>
            <p:ph type="body" idx="2"/>
          </p:nvPr>
        </p:nvSpPr>
        <p:spPr>
          <a:xfrm>
            <a:off x="5654481" y="3200400"/>
            <a:ext cx="5647984" cy="3657600"/>
          </a:xfrm>
        </p:spPr>
        <p:txBody>
          <a:bodyPr>
            <a:normAutofit/>
          </a:bodyPr>
          <a:lstStyle/>
          <a:p>
            <a:r>
              <a:rPr lang="hy-AM" b="1" dirty="0"/>
              <a:t>ֆիզիկական (մարմնական) պատիժ</a:t>
            </a:r>
            <a:r>
              <a:rPr lang="hy-AM" dirty="0"/>
              <a:t>՝ ցանկացած ազդեցություն, որի դեպքում երեխայի նկատմամբ ծնողի կամ այլ օրինական ներկայացուցչի (որդեգրողի, խնամակալի, հոգաբարձուի, խնամատար ծնողի) կողմից գործադրվում է ֆիզիկական բռնություն, և որը երեխային պատճառում է որոշակի ցավ կամ անհարմարություն՝ անկախ դրա կիրառման նպատակից.</a:t>
            </a:r>
            <a:endParaRPr lang="ru-RU" dirty="0"/>
          </a:p>
        </p:txBody>
      </p:sp>
      <p:pic>
        <p:nvPicPr>
          <p:cNvPr id="8194" name="Picture 2" descr="C:\Users\Anahit\Desktop\425984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274" y="807671"/>
            <a:ext cx="2648282" cy="2392729"/>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nahit\Desktop\satisfied-smi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583" y="1231053"/>
            <a:ext cx="4228271" cy="2219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680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35</a:t>
            </a:fld>
            <a:endParaRPr lang="ru-RU"/>
          </a:p>
        </p:txBody>
      </p:sp>
      <p:sp>
        <p:nvSpPr>
          <p:cNvPr id="4" name="Текст 3"/>
          <p:cNvSpPr>
            <a:spLocks noGrp="1"/>
          </p:cNvSpPr>
          <p:nvPr>
            <p:ph type="body" idx="1"/>
          </p:nvPr>
        </p:nvSpPr>
        <p:spPr>
          <a:xfrm>
            <a:off x="144989" y="2228003"/>
            <a:ext cx="5858594" cy="3970778"/>
          </a:xfrm>
        </p:spPr>
        <p:txBody>
          <a:bodyPr/>
          <a:lstStyle/>
          <a:p>
            <a:r>
              <a:rPr lang="hy-AM" sz="2000" dirty="0">
                <a:solidFill>
                  <a:srgbClr val="C00000"/>
                </a:solidFill>
              </a:rPr>
              <a:t>Բռնություն հաճախ հանդիպող վայրերի հատուկ շեշտադրման բացակայություն</a:t>
            </a:r>
          </a:p>
          <a:p>
            <a:endParaRPr lang="ru-RU" dirty="0"/>
          </a:p>
        </p:txBody>
      </p:sp>
      <p:sp>
        <p:nvSpPr>
          <p:cNvPr id="5" name="Текст 4"/>
          <p:cNvSpPr>
            <a:spLocks noGrp="1"/>
          </p:cNvSpPr>
          <p:nvPr>
            <p:ph type="body" idx="2"/>
          </p:nvPr>
        </p:nvSpPr>
        <p:spPr>
          <a:xfrm>
            <a:off x="6096000" y="3338623"/>
            <a:ext cx="5858594" cy="3285462"/>
          </a:xfrm>
        </p:spPr>
        <p:txBody>
          <a:bodyPr>
            <a:normAutofit/>
          </a:bodyPr>
          <a:lstStyle/>
          <a:p>
            <a:pPr lvl="0"/>
            <a:r>
              <a:rPr lang="hy-AM" sz="2000" dirty="0"/>
              <a:t>Երեխաների նկատմամբ ֆիզիկական (մարմնական) պատիժը, խոշտանգումը կամ որևէ այլ դաժան, արժանապատվությունը նվաստացնող կամ անմարդկային վերաբերմունքն արգելվում են ընտանիքում, ուսումնական, այլընտրանքային խնամքի, բժշկական կամ հոգեբուժական հաստատություններում, քրեակատարողական հիմնարկներում կամ ցանկացած այլ վայրում։</a:t>
            </a:r>
            <a:endParaRPr lang="ru-RU" sz="2000" dirty="0"/>
          </a:p>
          <a:p>
            <a:endParaRPr lang="ru-RU" dirty="0"/>
          </a:p>
        </p:txBody>
      </p:sp>
      <p:pic>
        <p:nvPicPr>
          <p:cNvPr id="8194" name="Picture 2" descr="C:\Users\Anahit\Desktop\425984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274" y="807671"/>
            <a:ext cx="2648282" cy="2392729"/>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nahit\Desktop\satisfied-smi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4473" y="807671"/>
            <a:ext cx="4228271" cy="2219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397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36</a:t>
            </a:fld>
            <a:endParaRPr lang="ru-RU"/>
          </a:p>
        </p:txBody>
      </p:sp>
      <p:sp>
        <p:nvSpPr>
          <p:cNvPr id="4" name="Текст 3"/>
          <p:cNvSpPr>
            <a:spLocks noGrp="1"/>
          </p:cNvSpPr>
          <p:nvPr>
            <p:ph type="body" idx="1"/>
          </p:nvPr>
        </p:nvSpPr>
        <p:spPr/>
        <p:txBody>
          <a:bodyPr/>
          <a:lstStyle/>
          <a:p>
            <a:r>
              <a:rPr lang="hy-AM" dirty="0"/>
              <a:t>Դեպքի փոխանցման անհստակություն</a:t>
            </a:r>
          </a:p>
          <a:p>
            <a:endParaRPr lang="ru-RU" dirty="0"/>
          </a:p>
        </p:txBody>
      </p:sp>
      <p:sp>
        <p:nvSpPr>
          <p:cNvPr id="5" name="Текст 4"/>
          <p:cNvSpPr>
            <a:spLocks noGrp="1"/>
          </p:cNvSpPr>
          <p:nvPr>
            <p:ph type="body" idx="2"/>
          </p:nvPr>
        </p:nvSpPr>
        <p:spPr>
          <a:xfrm>
            <a:off x="5582767" y="2766313"/>
            <a:ext cx="5858594" cy="3657601"/>
          </a:xfrm>
        </p:spPr>
        <p:txBody>
          <a:bodyPr>
            <a:normAutofit lnSpcReduction="10000"/>
          </a:bodyPr>
          <a:lstStyle/>
          <a:p>
            <a:pPr lvl="0"/>
            <a:r>
              <a:rPr lang="hy-AM" dirty="0"/>
              <a:t>Բռնության ենթարկված երեխան պետական պաշտպանության և աջակցության կարիք և իրավունք ունի։ Երեխայի նկատմամբ բռնության դեպքին առնչվող պետական և տեղական ինքնակառավարման մարմինները կամ դրանց պաշտոնատար անձինք, ինչպես նաև բուժական, ուսումնական, մարզական կամ խնամք տրամադրող հաստատությունները, անկախ կազմակերպաիրավական ձևից, պարտավոր են երեխայի նկատմամբ բռնության դեպքի մասին տեղեկատվությունն անհապաղ փոխանցել Հայաստանի Հանրապետության ոստիկանություն: </a:t>
            </a:r>
            <a:endParaRPr lang="ru-RU" dirty="0"/>
          </a:p>
          <a:p>
            <a:endParaRPr lang="ru-RU" dirty="0"/>
          </a:p>
        </p:txBody>
      </p:sp>
      <p:pic>
        <p:nvPicPr>
          <p:cNvPr id="8194" name="Picture 2" descr="C:\Users\Anahit\Desktop\425984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274" y="807671"/>
            <a:ext cx="2648282" cy="2392729"/>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nahit\Desktop\satisfied-smi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7972" y="573755"/>
            <a:ext cx="4228271" cy="2219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218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37</a:t>
            </a:fld>
            <a:endParaRPr lang="ru-RU"/>
          </a:p>
        </p:txBody>
      </p:sp>
      <p:sp>
        <p:nvSpPr>
          <p:cNvPr id="4" name="Текст 3"/>
          <p:cNvSpPr>
            <a:spLocks noGrp="1"/>
          </p:cNvSpPr>
          <p:nvPr>
            <p:ph type="body" idx="1"/>
          </p:nvPr>
        </p:nvSpPr>
        <p:spPr/>
        <p:txBody>
          <a:bodyPr/>
          <a:lstStyle/>
          <a:p>
            <a:r>
              <a:rPr lang="hy-AM" dirty="0"/>
              <a:t>Բռնության ենթարկված երեխայի </a:t>
            </a:r>
            <a:r>
              <a:rPr lang="hy-AM"/>
              <a:t>ուղղորդման գործընթացի </a:t>
            </a:r>
            <a:r>
              <a:rPr lang="hy-AM" dirty="0"/>
              <a:t>բացակայություն և դրա մշակման համար լիազորող նորմի բացակայություն</a:t>
            </a:r>
          </a:p>
          <a:p>
            <a:endParaRPr lang="ru-RU" dirty="0"/>
          </a:p>
        </p:txBody>
      </p:sp>
      <p:sp>
        <p:nvSpPr>
          <p:cNvPr id="5" name="Текст 4"/>
          <p:cNvSpPr>
            <a:spLocks noGrp="1"/>
          </p:cNvSpPr>
          <p:nvPr>
            <p:ph type="body" idx="2"/>
          </p:nvPr>
        </p:nvSpPr>
        <p:spPr>
          <a:xfrm>
            <a:off x="6343904" y="2943087"/>
            <a:ext cx="5120606" cy="3657601"/>
          </a:xfrm>
        </p:spPr>
        <p:txBody>
          <a:bodyPr>
            <a:normAutofit/>
          </a:bodyPr>
          <a:lstStyle/>
          <a:p>
            <a:pPr marL="123444" lvl="0" indent="0">
              <a:buNone/>
            </a:pPr>
            <a:r>
              <a:rPr lang="hy-AM" dirty="0"/>
              <a:t>Բռնության ենթարկված երեխայի ուղղորդման և բռնության մասին տեղեկատվության փոխանցման կարգը, ինչպես նաև բռնության ենթարկված երեխային տրամադրվող աջակցության ձևերը և տրամադրման կարգը սահմանում է Հայաստանի Հանրապետության կառավարությունը։</a:t>
            </a:r>
            <a:endParaRPr lang="ru-RU" dirty="0"/>
          </a:p>
          <a:p>
            <a:endParaRPr lang="ru-RU" dirty="0"/>
          </a:p>
        </p:txBody>
      </p:sp>
      <p:pic>
        <p:nvPicPr>
          <p:cNvPr id="8194" name="Picture 2" descr="C:\Users\Anahit\Desktop\425984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274" y="807671"/>
            <a:ext cx="2648282" cy="2392729"/>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nahit\Desktop\satisfied-smi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4310" y="980557"/>
            <a:ext cx="4228271" cy="2219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075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38</a:t>
            </a:fld>
            <a:endParaRPr lang="ru-RU"/>
          </a:p>
        </p:txBody>
      </p:sp>
      <p:sp>
        <p:nvSpPr>
          <p:cNvPr id="4" name="Текст 3"/>
          <p:cNvSpPr>
            <a:spLocks noGrp="1"/>
          </p:cNvSpPr>
          <p:nvPr>
            <p:ph type="body" idx="1"/>
          </p:nvPr>
        </p:nvSpPr>
        <p:spPr>
          <a:xfrm>
            <a:off x="581193" y="2228003"/>
            <a:ext cx="4592691" cy="3633047"/>
          </a:xfrm>
        </p:spPr>
        <p:txBody>
          <a:bodyPr/>
          <a:lstStyle/>
          <a:p>
            <a:r>
              <a:rPr lang="hy-AM" dirty="0"/>
              <a:t>Բռնության կանխարգելման, բացահայտման նպատակով՝ ծնողների, մասնագիտական հանրույթի շրջանում ներդրման համար հիմքերի բացակայություն։</a:t>
            </a:r>
          </a:p>
          <a:p>
            <a:endParaRPr lang="ru-RU" dirty="0"/>
          </a:p>
        </p:txBody>
      </p:sp>
      <p:sp>
        <p:nvSpPr>
          <p:cNvPr id="5" name="Текст 4"/>
          <p:cNvSpPr>
            <a:spLocks noGrp="1"/>
          </p:cNvSpPr>
          <p:nvPr>
            <p:ph type="body" idx="2"/>
          </p:nvPr>
        </p:nvSpPr>
        <p:spPr>
          <a:xfrm>
            <a:off x="5324354" y="3200399"/>
            <a:ext cx="6523519" cy="3657601"/>
          </a:xfrm>
        </p:spPr>
        <p:txBody>
          <a:bodyPr>
            <a:normAutofit/>
          </a:bodyPr>
          <a:lstStyle/>
          <a:p>
            <a:pPr lvl="0"/>
            <a:r>
              <a:rPr lang="hy-AM" dirty="0"/>
              <a:t>Պետությունն ու նրա համապատասխան մարմինները ձեռնարկում են միջոցառումներ երեխայի նկատմամբ բռնության արգելքի կիրառումն ապահովելու նպատակով, այդ թվում՝ իրավական ակտեր ընդունելու, դրական ծնողավարման աջակցության և երեխաների դաստիարակման ոչ բռնի եղանակների խրախուսման ծրագրեր իրականացնելու, երեխաների հետ աշխատող մասնագետներին վերապատրաստելու միջոցներով։ Երեխայի՝ բռնության բոլոր ձևերից պաշտպանված լինելու իրավունքը խախտող անձը պատասխանատվության է ենթարկվում օրենսդրությամբ սահմանված կարգով։</a:t>
            </a:r>
            <a:endParaRPr lang="ru-RU" dirty="0"/>
          </a:p>
          <a:p>
            <a:endParaRPr lang="ru-RU" dirty="0"/>
          </a:p>
        </p:txBody>
      </p:sp>
      <p:pic>
        <p:nvPicPr>
          <p:cNvPr id="8194" name="Picture 2" descr="C:\Users\Anahit\Desktop\425984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274" y="807671"/>
            <a:ext cx="2648282" cy="2392729"/>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nahit\Desktop\satisfied-smi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155" y="980558"/>
            <a:ext cx="4228271" cy="2219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846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39</a:t>
            </a:fld>
            <a:endParaRPr lang="ru-RU"/>
          </a:p>
        </p:txBody>
      </p:sp>
      <p:sp>
        <p:nvSpPr>
          <p:cNvPr id="4" name="Текст 3"/>
          <p:cNvSpPr>
            <a:spLocks noGrp="1"/>
          </p:cNvSpPr>
          <p:nvPr>
            <p:ph type="body" idx="1"/>
          </p:nvPr>
        </p:nvSpPr>
        <p:spPr/>
        <p:txBody>
          <a:bodyPr/>
          <a:lstStyle/>
          <a:p>
            <a:r>
              <a:rPr lang="hy-AM" dirty="0"/>
              <a:t>Մարմինների աշխատանքների </a:t>
            </a:r>
            <a:r>
              <a:rPr lang="hy-AM"/>
              <a:t>համակարգման անհստակություն</a:t>
            </a:r>
            <a:endParaRPr lang="ru-RU" dirty="0"/>
          </a:p>
        </p:txBody>
      </p:sp>
      <p:sp>
        <p:nvSpPr>
          <p:cNvPr id="5" name="Текст 4"/>
          <p:cNvSpPr>
            <a:spLocks noGrp="1"/>
          </p:cNvSpPr>
          <p:nvPr>
            <p:ph type="body" idx="2"/>
          </p:nvPr>
        </p:nvSpPr>
        <p:spPr>
          <a:xfrm>
            <a:off x="5532699" y="3217762"/>
            <a:ext cx="6315174" cy="3657601"/>
          </a:xfrm>
        </p:spPr>
        <p:txBody>
          <a:bodyPr>
            <a:normAutofit/>
          </a:bodyPr>
          <a:lstStyle/>
          <a:p>
            <a:r>
              <a:rPr lang="hy-AM" dirty="0"/>
              <a:t>Երեխայի իրավունքների պաշտպանության ազգային հանձնաժողովի խնդիրներից է  երեխայի շահագործումից և երեխայի նկատմամբ բռնություններից (ներառյալ՝ սեռական) երեխաների պաշտպանության, դրանց կանխարգելման և դրանց դեմ պայքարի համար պատասխանատու պետական և տեղական ինքնակառավարման մարմինների ու կազմակերպությունների միջև համագործակցության ապահովումն ու համակարգումը.</a:t>
            </a:r>
            <a:endParaRPr lang="ru-RU" dirty="0"/>
          </a:p>
          <a:p>
            <a:endParaRPr lang="ru-RU" dirty="0"/>
          </a:p>
        </p:txBody>
      </p:sp>
      <p:pic>
        <p:nvPicPr>
          <p:cNvPr id="8194" name="Picture 2" descr="C:\Users\Anahit\Desktop\425984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274" y="807671"/>
            <a:ext cx="2648282" cy="2392729"/>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nahit\Desktop\satisfied-smi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155" y="980558"/>
            <a:ext cx="4228271" cy="2219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95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7" name="Google Shape;217;p27"/>
          <p:cNvSpPr txBox="1">
            <a:spLocks noGrp="1"/>
          </p:cNvSpPr>
          <p:nvPr>
            <p:ph type="sldNum" idx="12"/>
          </p:nvPr>
        </p:nvSpPr>
        <p:spPr>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ru-RU">
                <a:solidFill>
                  <a:srgbClr val="FFFFFF"/>
                </a:solidFill>
              </a:rPr>
              <a:t>4</a:t>
            </a:fld>
            <a:endParaRPr>
              <a:solidFill>
                <a:srgbClr val="FFFFFF"/>
              </a:solidFill>
            </a:endParaRPr>
          </a:p>
        </p:txBody>
      </p:sp>
      <p:sp>
        <p:nvSpPr>
          <p:cNvPr id="215" name="Google Shape;215;p27"/>
          <p:cNvSpPr txBox="1">
            <a:spLocks noGrp="1"/>
          </p:cNvSpPr>
          <p:nvPr>
            <p:ph type="title"/>
          </p:nvPr>
        </p:nvSpPr>
        <p:spPr>
          <a:xfrm>
            <a:off x="3469349" y="869684"/>
            <a:ext cx="4425102" cy="602032"/>
          </a:xfrm>
          <a:prstGeom prst="rect">
            <a:avLst/>
          </a:prstGeom>
          <a:noFill/>
          <a:ln>
            <a:noFill/>
          </a:ln>
        </p:spPr>
        <p:txBody>
          <a:bodyPr spcFirstLastPara="1" vert="horz" wrap="square" lIns="91425" tIns="45700" rIns="91425" bIns="45700" rtlCol="0" anchor="b" anchorCtr="0">
            <a:noAutofit/>
          </a:bodyPr>
          <a:lstStyle/>
          <a:p>
            <a:pPr algn="ctr">
              <a:buClr>
                <a:srgbClr val="A25329"/>
              </a:buClr>
              <a:buSzPts val="2000"/>
            </a:pPr>
            <a:r>
              <a:rPr lang="ru-RU" sz="2400" b="1" dirty="0">
                <a:solidFill>
                  <a:schemeClr val="accent2">
                    <a:lumMod val="75000"/>
                  </a:schemeClr>
                </a:solidFill>
              </a:rPr>
              <a:t>ԻՄ </a:t>
            </a:r>
            <a:r>
              <a:rPr lang="hy-AM" sz="2400" b="1" dirty="0">
                <a:solidFill>
                  <a:schemeClr val="accent2">
                    <a:lumMod val="75000"/>
                  </a:schemeClr>
                </a:solidFill>
              </a:rPr>
              <a:t>ՊԱՏԿԵՐԱՑՈՒՄՆԵՐԸ</a:t>
            </a:r>
            <a:endParaRPr sz="2400" b="1" dirty="0">
              <a:solidFill>
                <a:schemeClr val="accent2">
                  <a:lumMod val="75000"/>
                </a:schemeClr>
              </a:solidFill>
            </a:endParaRPr>
          </a:p>
        </p:txBody>
      </p:sp>
      <p:sp>
        <p:nvSpPr>
          <p:cNvPr id="216" name="Google Shape;216;p27"/>
          <p:cNvSpPr txBox="1">
            <a:spLocks noGrp="1"/>
          </p:cNvSpPr>
          <p:nvPr>
            <p:ph type="body" idx="1"/>
          </p:nvPr>
        </p:nvSpPr>
        <p:spPr>
          <a:xfrm>
            <a:off x="695700" y="1415191"/>
            <a:ext cx="10505338" cy="1470660"/>
          </a:xfrm>
          <a:prstGeom prst="rect">
            <a:avLst/>
          </a:prstGeom>
          <a:noFill/>
          <a:ln>
            <a:noFill/>
          </a:ln>
        </p:spPr>
        <p:txBody>
          <a:bodyPr spcFirstLastPara="1" wrap="square" lIns="91425" tIns="45700" rIns="91425" bIns="45700" anchor="ctr" anchorCtr="0">
            <a:normAutofit/>
          </a:bodyPr>
          <a:lstStyle/>
          <a:p>
            <a:pPr marL="1341438" lvl="0" indent="-1341438" rtl="0">
              <a:lnSpc>
                <a:spcPct val="115000"/>
              </a:lnSpc>
              <a:spcBef>
                <a:spcPts val="0"/>
              </a:spcBef>
              <a:spcAft>
                <a:spcPts val="0"/>
              </a:spcAft>
              <a:buSzPts val="1840"/>
              <a:buNone/>
            </a:pPr>
            <a:r>
              <a:rPr lang="ru-RU" sz="2000" b="1" dirty="0">
                <a:solidFill>
                  <a:schemeClr val="dk1"/>
                </a:solidFill>
              </a:rPr>
              <a:t>Հրահանգ</a:t>
            </a:r>
            <a:endParaRPr sz="2000" b="1" dirty="0">
              <a:solidFill>
                <a:schemeClr val="dk1"/>
              </a:solidFill>
            </a:endParaRPr>
          </a:p>
          <a:p>
            <a:pPr marL="1341438" lvl="0" indent="-1341438">
              <a:lnSpc>
                <a:spcPct val="115000"/>
              </a:lnSpc>
              <a:spcBef>
                <a:spcPts val="600"/>
              </a:spcBef>
              <a:buSzPts val="1840"/>
              <a:buNone/>
            </a:pPr>
            <a:r>
              <a:rPr lang="en-US" sz="2000">
                <a:solidFill>
                  <a:schemeClr val="dk1"/>
                </a:solidFill>
              </a:rPr>
              <a:t>Պ</a:t>
            </a:r>
            <a:r>
              <a:rPr lang="hy-AM" sz="2000">
                <a:solidFill>
                  <a:schemeClr val="dk1"/>
                </a:solidFill>
              </a:rPr>
              <a:t>ատասխանե՛</a:t>
            </a:r>
            <a:r>
              <a:rPr lang="en-US" sz="2000">
                <a:solidFill>
                  <a:schemeClr val="dk1"/>
                </a:solidFill>
              </a:rPr>
              <a:t>ք</a:t>
            </a:r>
            <a:r>
              <a:rPr lang="hy-AM" sz="2000">
                <a:solidFill>
                  <a:schemeClr val="dk1"/>
                </a:solidFill>
              </a:rPr>
              <a:t> </a:t>
            </a:r>
            <a:r>
              <a:rPr lang="hy-AM" sz="2000" dirty="0">
                <a:solidFill>
                  <a:schemeClr val="dk1"/>
                </a:solidFill>
              </a:rPr>
              <a:t>հարցադրմանը</a:t>
            </a:r>
            <a:r>
              <a:rPr lang="en-US" sz="2000" dirty="0">
                <a:solidFill>
                  <a:schemeClr val="dk1"/>
                </a:solidFill>
              </a:rPr>
              <a:t>, </a:t>
            </a:r>
            <a:r>
              <a:rPr lang="en-US" sz="2000">
                <a:solidFill>
                  <a:schemeClr val="dk1"/>
                </a:solidFill>
              </a:rPr>
              <a:t>ո</a:t>
            </a:r>
            <a:r>
              <a:rPr lang="hy-AM" sz="2000">
                <a:solidFill>
                  <a:schemeClr val="dk1"/>
                </a:solidFill>
              </a:rPr>
              <a:t>րոշե՛ք</a:t>
            </a:r>
            <a:r>
              <a:rPr lang="hy-AM" sz="2000" dirty="0">
                <a:solidFill>
                  <a:schemeClr val="dk1"/>
                </a:solidFill>
              </a:rPr>
              <a:t>, թե որտեղ եք դուք գտնվում ներկա պահին</a:t>
            </a:r>
            <a:r>
              <a:rPr lang="en-US" sz="2000" dirty="0">
                <a:solidFill>
                  <a:schemeClr val="dk1"/>
                </a:solidFill>
              </a:rPr>
              <a:t>՝ </a:t>
            </a:r>
            <a:r>
              <a:rPr lang="hy-AM" sz="2000" dirty="0">
                <a:solidFill>
                  <a:schemeClr val="dk1"/>
                </a:solidFill>
              </a:rPr>
              <a:t>կատարե</a:t>
            </a:r>
            <a:r>
              <a:rPr lang="en-US" sz="2000" dirty="0" err="1">
                <a:solidFill>
                  <a:schemeClr val="dk1"/>
                </a:solidFill>
              </a:rPr>
              <a:t>լով</a:t>
            </a:r>
            <a:r>
              <a:rPr lang="hy-AM" sz="2000" dirty="0">
                <a:solidFill>
                  <a:schemeClr val="dk1"/>
                </a:solidFill>
              </a:rPr>
              <a:t> համապատասխան նշումը </a:t>
            </a:r>
            <a:r>
              <a:rPr lang="en-US" sz="2000" dirty="0" err="1">
                <a:solidFill>
                  <a:schemeClr val="dk1"/>
                </a:solidFill>
              </a:rPr>
              <a:t>յուրաքանչյուր</a:t>
            </a:r>
            <a:r>
              <a:rPr lang="en-US" sz="2000" dirty="0">
                <a:solidFill>
                  <a:schemeClr val="dk1"/>
                </a:solidFill>
              </a:rPr>
              <a:t> </a:t>
            </a:r>
            <a:r>
              <a:rPr lang="hy-AM" sz="2000" dirty="0">
                <a:solidFill>
                  <a:schemeClr val="dk1"/>
                </a:solidFill>
              </a:rPr>
              <a:t>թիրախի վրա։</a:t>
            </a:r>
            <a:endParaRPr sz="2000" dirty="0">
              <a:solidFill>
                <a:schemeClr val="dk1"/>
              </a:solidFill>
            </a:endParaRPr>
          </a:p>
        </p:txBody>
      </p:sp>
      <p:pic>
        <p:nvPicPr>
          <p:cNvPr id="218" name="Google Shape;218;p27" descr="Секундомер"/>
          <p:cNvPicPr preferRelativeResize="0"/>
          <p:nvPr/>
        </p:nvPicPr>
        <p:blipFill rotWithShape="1">
          <a:blip r:embed="rId3">
            <a:alphaModFix/>
          </a:blip>
          <a:srcRect/>
          <a:stretch/>
        </p:blipFill>
        <p:spPr>
          <a:xfrm>
            <a:off x="9970574" y="633463"/>
            <a:ext cx="630051" cy="606849"/>
          </a:xfrm>
          <a:prstGeom prst="rect">
            <a:avLst/>
          </a:prstGeom>
          <a:noFill/>
          <a:ln>
            <a:noFill/>
          </a:ln>
        </p:spPr>
      </p:pic>
      <p:sp>
        <p:nvSpPr>
          <p:cNvPr id="219" name="Google Shape;219;p27"/>
          <p:cNvSpPr/>
          <p:nvPr/>
        </p:nvSpPr>
        <p:spPr>
          <a:xfrm>
            <a:off x="10490044" y="657825"/>
            <a:ext cx="1207375" cy="4302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E3E7F1"/>
              </a:buClr>
              <a:buSzPts val="2200"/>
              <a:buFont typeface="Arial"/>
              <a:buNone/>
            </a:pPr>
            <a:r>
              <a:rPr lang="ru-RU" sz="2200" b="1" dirty="0">
                <a:solidFill>
                  <a:schemeClr val="tx2">
                    <a:lumMod val="75000"/>
                  </a:schemeClr>
                </a:solidFill>
                <a:latin typeface="Calibri"/>
                <a:ea typeface="Calibri"/>
                <a:cs typeface="Calibri"/>
                <a:sym typeface="Calibri"/>
              </a:rPr>
              <a:t> </a:t>
            </a:r>
            <a:r>
              <a:rPr lang="en-US" sz="2000" dirty="0">
                <a:solidFill>
                  <a:schemeClr val="tx2">
                    <a:lumMod val="75000"/>
                  </a:schemeClr>
                </a:solidFill>
                <a:latin typeface="Calibri"/>
                <a:ea typeface="Calibri"/>
                <a:cs typeface="Calibri"/>
                <a:sym typeface="Calibri"/>
              </a:rPr>
              <a:t>10</a:t>
            </a:r>
            <a:r>
              <a:rPr lang="ru-RU" sz="2000" dirty="0">
                <a:solidFill>
                  <a:schemeClr val="tx2">
                    <a:lumMod val="75000"/>
                  </a:schemeClr>
                </a:solidFill>
                <a:latin typeface="Calibri"/>
                <a:ea typeface="Calibri"/>
                <a:cs typeface="Calibri"/>
                <a:sym typeface="Calibri"/>
              </a:rPr>
              <a:t> րոպե</a:t>
            </a:r>
            <a:endParaRPr sz="2000" dirty="0">
              <a:solidFill>
                <a:schemeClr val="tx2">
                  <a:lumMod val="75000"/>
                </a:schemeClr>
              </a:solidFill>
              <a:latin typeface="Calibri"/>
              <a:ea typeface="Calibri"/>
              <a:cs typeface="Calibri"/>
              <a:sym typeface="Calibri"/>
            </a:endParaRPr>
          </a:p>
        </p:txBody>
      </p:sp>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113548" y="6419150"/>
            <a:ext cx="4137556" cy="422785"/>
          </a:xfrm>
          <a:prstGeom prst="rect">
            <a:avLst/>
          </a:prstGeom>
          <a:noFill/>
          <a:ln>
            <a:noFill/>
          </a:ln>
        </p:spPr>
      </p:pic>
      <p:pic>
        <p:nvPicPr>
          <p:cNvPr id="2074" name="Picture 28" descr="See the source image">
            <a:extLst>
              <a:ext uri="{FF2B5EF4-FFF2-40B4-BE49-F238E27FC236}">
                <a16:creationId xmlns:a16="http://schemas.microsoft.com/office/drawing/2014/main" id="{C5FB265B-D255-FF79-4165-F5449E677E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9019266" y="2901547"/>
            <a:ext cx="1435462" cy="1506093"/>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9">
            <a:extLst>
              <a:ext uri="{FF2B5EF4-FFF2-40B4-BE49-F238E27FC236}">
                <a16:creationId xmlns:a16="http://schemas.microsoft.com/office/drawing/2014/main" id="{380903C1-99FC-D017-8614-EF54CE77261D}"/>
              </a:ext>
            </a:extLst>
          </p:cNvPr>
          <p:cNvSpPr txBox="1">
            <a:spLocks noChangeArrowheads="1"/>
          </p:cNvSpPr>
          <p:nvPr/>
        </p:nvSpPr>
        <p:spPr bwMode="auto">
          <a:xfrm>
            <a:off x="3173683" y="4541570"/>
            <a:ext cx="2570162" cy="9875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Ե</a:t>
            </a:r>
            <a:r>
              <a:rPr kumimoji="0" lang="hy-AM"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ս լիովին պատկերացնում ե</a:t>
            </a: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մ</a:t>
            </a:r>
            <a:r>
              <a:rPr kumimoji="0" lang="hy-AM"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ՀՀ օրենսդրական դաշտը, որը կարգավորում է երեխայի սոցիալական պաշտպանության ոլորտը</a:t>
            </a: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endParaRPr kumimoji="0" lang="hy-AM" altLang="en-US" sz="1600" b="0" i="0" u="none" strike="noStrike" cap="none" normalizeH="0" baseline="0" dirty="0">
              <a:ln>
                <a:noFill/>
              </a:ln>
              <a:solidFill>
                <a:schemeClr val="tx1"/>
              </a:solidFill>
              <a:effectLst/>
              <a:latin typeface="Arial" panose="020B0604020202020204" pitchFamily="34" charset="0"/>
            </a:endParaRPr>
          </a:p>
        </p:txBody>
      </p:sp>
      <p:sp>
        <p:nvSpPr>
          <p:cNvPr id="17" name="Text Box 31">
            <a:extLst>
              <a:ext uri="{FF2B5EF4-FFF2-40B4-BE49-F238E27FC236}">
                <a16:creationId xmlns:a16="http://schemas.microsoft.com/office/drawing/2014/main" id="{D7B429C1-D5FD-293A-8B7B-AE69398B0977}"/>
              </a:ext>
            </a:extLst>
          </p:cNvPr>
          <p:cNvSpPr txBox="1">
            <a:spLocks noChangeArrowheads="1"/>
          </p:cNvSpPr>
          <p:nvPr/>
        </p:nvSpPr>
        <p:spPr bwMode="auto">
          <a:xfrm>
            <a:off x="4336578" y="12768577"/>
            <a:ext cx="3476625" cy="1038225"/>
          </a:xfrm>
          <a:prstGeom prst="rect">
            <a:avLst/>
          </a:prstGeom>
          <a:solidFill>
            <a:srgbClr val="FFFFFF"/>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100" b="0" i="0" u="none" strike="noStrike" cap="none" normalizeH="0" baseline="0">
                <a:ln>
                  <a:noFill/>
                </a:ln>
                <a:solidFill>
                  <a:schemeClr val="tx1"/>
                </a:solidFill>
                <a:effectLst/>
                <a:latin typeface="Constantia" panose="02030602050306030303" pitchFamily="18" charset="0"/>
                <a:ea typeface="PMingLiU" panose="02020500000000000000" pitchFamily="18" charset="-120"/>
                <a:cs typeface="Times New Roman" panose="02020603050405020304" pitchFamily="18" charset="0"/>
              </a:rPr>
              <a:t>I know what makes a good facilitator</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100" b="0" i="0" u="none" strike="noStrike" cap="none" normalizeH="0" baseline="0">
                <a:ln>
                  <a:noFill/>
                </a:ln>
                <a:solidFill>
                  <a:schemeClr val="tx1"/>
                </a:solidFill>
                <a:effectLst/>
                <a:latin typeface="Constantia" panose="02030602050306030303" pitchFamily="18" charset="0"/>
                <a:ea typeface="PMingLiU" panose="02020500000000000000" pitchFamily="18" charset="-120"/>
                <a:cs typeface="Times New Roman" panose="02020603050405020304" pitchFamily="18" charset="0"/>
              </a:rPr>
              <a:t>I understand how to facilitate groups of children</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100" b="0" i="0" u="none" strike="noStrike" cap="none" normalizeH="0" baseline="0">
                <a:ln>
                  <a:noFill/>
                </a:ln>
                <a:solidFill>
                  <a:schemeClr val="tx1"/>
                </a:solidFill>
                <a:effectLst/>
                <a:latin typeface="Constantia" panose="02030602050306030303" pitchFamily="18" charset="0"/>
                <a:ea typeface="PMingLiU" panose="02020500000000000000" pitchFamily="18" charset="-120"/>
                <a:cs typeface="Times New Roman" panose="02020603050405020304" pitchFamily="18" charset="0"/>
              </a:rPr>
              <a:t>I know how to manage groups with children of different ages, behaviour, gender and abilities</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100" b="0" i="0" u="none" strike="noStrike" cap="none" normalizeH="0" baseline="0">
                <a:ln>
                  <a:noFill/>
                </a:ln>
                <a:solidFill>
                  <a:schemeClr val="tx1"/>
                </a:solidFill>
                <a:effectLst/>
                <a:latin typeface="Constantia" panose="02030602050306030303" pitchFamily="18" charset="0"/>
                <a:ea typeface="PMingLiU" panose="02020500000000000000" pitchFamily="18" charset="-120"/>
                <a:cs typeface="Times New Roman" panose="02020603050405020304" pitchFamily="18" charset="0"/>
              </a:rPr>
              <a:t>I know how to monitor children’s progress</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18" name="Text Box 18">
            <a:extLst>
              <a:ext uri="{FF2B5EF4-FFF2-40B4-BE49-F238E27FC236}">
                <a16:creationId xmlns:a16="http://schemas.microsoft.com/office/drawing/2014/main" id="{6FC96862-3E83-AE46-16EC-E044F89A4084}"/>
              </a:ext>
            </a:extLst>
          </p:cNvPr>
          <p:cNvSpPr txBox="1">
            <a:spLocks noChangeArrowheads="1"/>
          </p:cNvSpPr>
          <p:nvPr/>
        </p:nvSpPr>
        <p:spPr bwMode="auto">
          <a:xfrm>
            <a:off x="6096000" y="4523349"/>
            <a:ext cx="2004191" cy="699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ct val="0"/>
              </a:spcAft>
              <a:buClrTx/>
            </a:pP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Ե</a:t>
            </a:r>
            <a:r>
              <a:rPr kumimoji="0" lang="hy-AM"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ս </a:t>
            </a:r>
            <a:r>
              <a:rPr lang="hy-AM" altLang="en-US" sz="1600" dirty="0">
                <a:solidFill>
                  <a:schemeClr val="tx1"/>
                </a:solidFill>
                <a:latin typeface="Calibri" panose="020F0502020204030204" pitchFamily="34" charset="0"/>
                <a:ea typeface="Times New Roman" panose="02020603050405020304" pitchFamily="18" charset="0"/>
                <a:cs typeface="Calibri" panose="020F0502020204030204" pitchFamily="34" charset="0"/>
              </a:rPr>
              <a:t>լիովին </a:t>
            </a:r>
            <a:r>
              <a:rPr kumimoji="0" lang="hy-AM"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տիրապետում եմ</a:t>
            </a: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hy-AM" altLang="en-US" sz="1600" dirty="0">
                <a:solidFill>
                  <a:schemeClr val="tx1"/>
                </a:solidFill>
                <a:latin typeface="Calibri" panose="020F0502020204030204" pitchFamily="34" charset="0"/>
                <a:ea typeface="Times New Roman" panose="02020603050405020304" pitchFamily="18" charset="0"/>
                <a:cs typeface="Calibri" panose="020F0502020204030204" pitchFamily="34" charset="0"/>
              </a:rPr>
              <a:t>երեխաների հանդեպ բռնությունը կանխարգելո</a:t>
            </a:r>
            <a:r>
              <a:rPr lang="en-US" altLang="en-US" sz="1600" dirty="0">
                <a:solidFill>
                  <a:schemeClr val="tx1"/>
                </a:solidFill>
                <a:latin typeface="Calibri" panose="020F0502020204030204" pitchFamily="34" charset="0"/>
                <a:ea typeface="Times New Roman" panose="02020603050405020304" pitchFamily="18" charset="0"/>
                <a:cs typeface="Calibri" panose="020F0502020204030204" pitchFamily="34" charset="0"/>
              </a:rPr>
              <a:t>ղ</a:t>
            </a:r>
            <a:r>
              <a:rPr lang="hy-AM" altLang="en-US" sz="16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kumimoji="0" lang="hy-AM"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մոտեցումներին</a:t>
            </a: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endParaRPr kumimoji="0" lang="hy-AM" altLang="en-US" sz="1600" b="0" i="0" u="none" strike="noStrike" cap="none" normalizeH="0" baseline="0" dirty="0">
              <a:ln>
                <a:noFill/>
              </a:ln>
              <a:solidFill>
                <a:schemeClr val="tx1"/>
              </a:solidFill>
              <a:effectLst/>
              <a:latin typeface="Arial" panose="020B0604020202020204" pitchFamily="34" charset="0"/>
            </a:endParaRPr>
          </a:p>
        </p:txBody>
      </p:sp>
      <p:sp>
        <p:nvSpPr>
          <p:cNvPr id="19" name="Text Box 21">
            <a:extLst>
              <a:ext uri="{FF2B5EF4-FFF2-40B4-BE49-F238E27FC236}">
                <a16:creationId xmlns:a16="http://schemas.microsoft.com/office/drawing/2014/main" id="{A9ECCF9C-B269-FBC0-FE62-3CD0AB7A8C2F}"/>
              </a:ext>
            </a:extLst>
          </p:cNvPr>
          <p:cNvSpPr txBox="1">
            <a:spLocks noChangeArrowheads="1"/>
          </p:cNvSpPr>
          <p:nvPr/>
        </p:nvSpPr>
        <p:spPr bwMode="auto">
          <a:xfrm>
            <a:off x="517585" y="4519936"/>
            <a:ext cx="2366428" cy="10079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Ե</a:t>
            </a:r>
            <a:r>
              <a:rPr kumimoji="0" lang="hy-AM"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ս լիովին պատկերացնում ե</a:t>
            </a: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մ</a:t>
            </a:r>
            <a:r>
              <a:rPr kumimoji="0" lang="hy-AM"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ինչ է իրենից ներկայացնում </a:t>
            </a: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ե</a:t>
            </a:r>
            <a:r>
              <a:rPr kumimoji="0" lang="hy-AM"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րեխաների </a:t>
            </a: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հ</a:t>
            </a:r>
            <a:r>
              <a:rPr kumimoji="0" lang="hy-AM"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անդեպ </a:t>
            </a:r>
            <a:r>
              <a:rPr lang="en-US" altLang="en-US" sz="1600" dirty="0">
                <a:solidFill>
                  <a:schemeClr val="tx1"/>
                </a:solidFill>
                <a:latin typeface="Calibri" panose="020F0502020204030204" pitchFamily="34" charset="0"/>
                <a:ea typeface="Times New Roman" panose="02020603050405020304" pitchFamily="18" charset="0"/>
                <a:cs typeface="Calibri" panose="020F0502020204030204" pitchFamily="34" charset="0"/>
              </a:rPr>
              <a:t>բ</a:t>
            </a:r>
            <a:r>
              <a:rPr kumimoji="0" lang="hy-AM"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ռնությունը</a:t>
            </a:r>
            <a:r>
              <a:rPr lang="en-US" altLang="en-US" sz="1600" dirty="0">
                <a:solidFill>
                  <a:schemeClr val="tx1"/>
                </a:solidFill>
                <a:latin typeface="Calibri" panose="020F0502020204030204" pitchFamily="34" charset="0"/>
                <a:ea typeface="Times New Roman" panose="02020603050405020304" pitchFamily="18" charset="0"/>
                <a:cs typeface="Calibri" panose="020F0502020204030204" pitchFamily="34" charset="0"/>
              </a:rPr>
              <a:t>,</a:t>
            </a:r>
            <a:r>
              <a:rPr kumimoji="0" lang="hy-AM"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գիտեմ ԵՀԲ ձևերի և նշանների մասին։</a:t>
            </a:r>
            <a:endParaRPr kumimoji="0" lang="hy-AM" altLang="en-US" sz="1600" b="0" i="0" u="none" strike="noStrike" cap="none" normalizeH="0" baseline="0" dirty="0">
              <a:ln>
                <a:noFill/>
              </a:ln>
              <a:solidFill>
                <a:schemeClr val="tx1"/>
              </a:solidFill>
              <a:effectLst/>
              <a:latin typeface="Arial" panose="020B0604020202020204" pitchFamily="34" charset="0"/>
            </a:endParaRPr>
          </a:p>
        </p:txBody>
      </p:sp>
      <p:sp>
        <p:nvSpPr>
          <p:cNvPr id="20" name="Text Box 20">
            <a:extLst>
              <a:ext uri="{FF2B5EF4-FFF2-40B4-BE49-F238E27FC236}">
                <a16:creationId xmlns:a16="http://schemas.microsoft.com/office/drawing/2014/main" id="{05A46D0E-5C97-1CBE-C8A8-36EF39550BD5}"/>
              </a:ext>
            </a:extLst>
          </p:cNvPr>
          <p:cNvSpPr txBox="1">
            <a:spLocks noChangeArrowheads="1"/>
          </p:cNvSpPr>
          <p:nvPr/>
        </p:nvSpPr>
        <p:spPr bwMode="auto">
          <a:xfrm>
            <a:off x="8668199" y="4523349"/>
            <a:ext cx="2137596" cy="8761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Ե</a:t>
            </a:r>
            <a:r>
              <a:rPr kumimoji="0" lang="hy-AM"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ս լիովին պատկերացնում եմ, թե ինչ պետք է արվի երեխայի հանդեպ բռնությունը հայտնաբերելու դեպքում</a:t>
            </a: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endParaRPr kumimoji="0" lang="hy-AM" altLang="en-US" sz="1600" b="0" i="0" u="none" strike="noStrike" cap="none" normalizeH="0" baseline="0" dirty="0">
              <a:ln>
                <a:noFill/>
              </a:ln>
              <a:solidFill>
                <a:schemeClr val="tx1"/>
              </a:solidFill>
              <a:effectLst/>
              <a:latin typeface="Arial" panose="020B0604020202020204" pitchFamily="34" charset="0"/>
            </a:endParaRPr>
          </a:p>
        </p:txBody>
      </p:sp>
      <p:sp>
        <p:nvSpPr>
          <p:cNvPr id="21" name="Rectangle 27">
            <a:extLst>
              <a:ext uri="{FF2B5EF4-FFF2-40B4-BE49-F238E27FC236}">
                <a16:creationId xmlns:a16="http://schemas.microsoft.com/office/drawing/2014/main" id="{219A6C96-099A-563B-7D06-9EE40DA70EAC}"/>
              </a:ext>
            </a:extLst>
          </p:cNvPr>
          <p:cNvSpPr>
            <a:spLocks noChangeArrowheads="1"/>
          </p:cNvSpPr>
          <p:nvPr/>
        </p:nvSpPr>
        <p:spPr bwMode="auto">
          <a:xfrm>
            <a:off x="1221903" y="-8541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28">
            <a:extLst>
              <a:ext uri="{FF2B5EF4-FFF2-40B4-BE49-F238E27FC236}">
                <a16:creationId xmlns:a16="http://schemas.microsoft.com/office/drawing/2014/main" id="{E47A6D33-E6B3-7FFF-0781-370ACF91A6D8}"/>
              </a:ext>
            </a:extLst>
          </p:cNvPr>
          <p:cNvSpPr>
            <a:spLocks noChangeArrowheads="1"/>
          </p:cNvSpPr>
          <p:nvPr/>
        </p:nvSpPr>
        <p:spPr bwMode="auto">
          <a:xfrm>
            <a:off x="1221903" y="152272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y-AM" altLang="zh-CN"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hy-AM" altLang="zh-CN" sz="1800" b="0" i="0" u="none" strike="noStrike" cap="none" normalizeH="0" baseline="0">
              <a:ln>
                <a:noFill/>
              </a:ln>
              <a:solidFill>
                <a:schemeClr val="tx1"/>
              </a:solidFill>
              <a:effectLst/>
              <a:latin typeface="Arial" panose="020B0604020202020204" pitchFamily="34" charset="0"/>
            </a:endParaRPr>
          </a:p>
        </p:txBody>
      </p:sp>
      <p:sp>
        <p:nvSpPr>
          <p:cNvPr id="23" name="Rectangle 29">
            <a:extLst>
              <a:ext uri="{FF2B5EF4-FFF2-40B4-BE49-F238E27FC236}">
                <a16:creationId xmlns:a16="http://schemas.microsoft.com/office/drawing/2014/main" id="{A9EF576D-B1A5-EC69-9FBD-1F61BFDE1E5F}"/>
              </a:ext>
            </a:extLst>
          </p:cNvPr>
          <p:cNvSpPr>
            <a:spLocks noChangeArrowheads="1"/>
          </p:cNvSpPr>
          <p:nvPr/>
        </p:nvSpPr>
        <p:spPr bwMode="auto">
          <a:xfrm>
            <a:off x="1221903" y="268160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y-AM" altLang="zh-CN"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hy-AM" altLang="zh-CN" sz="1800" b="0" i="0" u="none" strike="noStrike" cap="none" normalizeH="0" baseline="0">
              <a:ln>
                <a:noFill/>
              </a:ln>
              <a:solidFill>
                <a:schemeClr val="tx1"/>
              </a:solidFill>
              <a:effectLst/>
              <a:latin typeface="Arial" panose="020B0604020202020204" pitchFamily="34" charset="0"/>
            </a:endParaRPr>
          </a:p>
        </p:txBody>
      </p:sp>
      <p:sp>
        <p:nvSpPr>
          <p:cNvPr id="24" name="Rectangle 30">
            <a:extLst>
              <a:ext uri="{FF2B5EF4-FFF2-40B4-BE49-F238E27FC236}">
                <a16:creationId xmlns:a16="http://schemas.microsoft.com/office/drawing/2014/main" id="{823CA510-5CED-0D84-34E1-97E2A7EDD527}"/>
              </a:ext>
            </a:extLst>
          </p:cNvPr>
          <p:cNvSpPr>
            <a:spLocks noChangeArrowheads="1"/>
          </p:cNvSpPr>
          <p:nvPr/>
        </p:nvSpPr>
        <p:spPr bwMode="auto">
          <a:xfrm>
            <a:off x="1221903" y="37944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y-AM" altLang="zh-CN"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hy-AM" altLang="zh-CN" sz="1800" b="0" i="0" u="none" strike="noStrike" cap="none" normalizeH="0" baseline="0">
              <a:ln>
                <a:noFill/>
              </a:ln>
              <a:solidFill>
                <a:schemeClr val="tx1"/>
              </a:solidFill>
              <a:effectLst/>
              <a:latin typeface="Arial" panose="020B0604020202020204" pitchFamily="34" charset="0"/>
            </a:endParaRPr>
          </a:p>
        </p:txBody>
      </p:sp>
      <p:sp>
        <p:nvSpPr>
          <p:cNvPr id="25" name="Rectangle 31">
            <a:extLst>
              <a:ext uri="{FF2B5EF4-FFF2-40B4-BE49-F238E27FC236}">
                <a16:creationId xmlns:a16="http://schemas.microsoft.com/office/drawing/2014/main" id="{04073AB8-51AD-805B-DBC4-C58E28672C1A}"/>
              </a:ext>
            </a:extLst>
          </p:cNvPr>
          <p:cNvSpPr>
            <a:spLocks noChangeArrowheads="1"/>
          </p:cNvSpPr>
          <p:nvPr/>
        </p:nvSpPr>
        <p:spPr bwMode="auto">
          <a:xfrm>
            <a:off x="1221903" y="495966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6" name="Picture 28" descr="See the source image">
            <a:extLst>
              <a:ext uri="{FF2B5EF4-FFF2-40B4-BE49-F238E27FC236}">
                <a16:creationId xmlns:a16="http://schemas.microsoft.com/office/drawing/2014/main" id="{F56C1CB3-558F-4A58-8051-E4D9F83152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423673" y="2908000"/>
            <a:ext cx="1435462" cy="150609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8" descr="See the source image">
            <a:extLst>
              <a:ext uri="{FF2B5EF4-FFF2-40B4-BE49-F238E27FC236}">
                <a16:creationId xmlns:a16="http://schemas.microsoft.com/office/drawing/2014/main" id="{F4449F59-3F4B-49ED-8A34-0CD8F0E544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633956" y="2907604"/>
            <a:ext cx="1435462" cy="150609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8" descr="See the source image">
            <a:extLst>
              <a:ext uri="{FF2B5EF4-FFF2-40B4-BE49-F238E27FC236}">
                <a16:creationId xmlns:a16="http://schemas.microsoft.com/office/drawing/2014/main" id="{112432D5-32F7-4EF1-9C72-F1C0BE0726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038364" y="2927914"/>
            <a:ext cx="1435462" cy="15060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40</a:t>
            </a:fld>
            <a:endParaRPr lang="ru-RU"/>
          </a:p>
        </p:txBody>
      </p:sp>
      <p:sp>
        <p:nvSpPr>
          <p:cNvPr id="4" name="Текст 3"/>
          <p:cNvSpPr>
            <a:spLocks noGrp="1"/>
          </p:cNvSpPr>
          <p:nvPr>
            <p:ph type="body" idx="1"/>
          </p:nvPr>
        </p:nvSpPr>
        <p:spPr/>
        <p:txBody>
          <a:bodyPr/>
          <a:lstStyle/>
          <a:p>
            <a:r>
              <a:rPr lang="hy-AM" dirty="0"/>
              <a:t>ԵԻՊ համակարգում բռնության կանխարգելման շեշտադրման բացակայություն</a:t>
            </a:r>
            <a:endParaRPr lang="ru-RU" dirty="0"/>
          </a:p>
        </p:txBody>
      </p:sp>
      <p:sp>
        <p:nvSpPr>
          <p:cNvPr id="5" name="Текст 4"/>
          <p:cNvSpPr>
            <a:spLocks noGrp="1"/>
          </p:cNvSpPr>
          <p:nvPr>
            <p:ph type="body" idx="2"/>
          </p:nvPr>
        </p:nvSpPr>
        <p:spPr>
          <a:xfrm>
            <a:off x="5463250" y="3200399"/>
            <a:ext cx="6296627" cy="3374021"/>
          </a:xfrm>
        </p:spPr>
        <p:txBody>
          <a:bodyPr>
            <a:normAutofit/>
          </a:bodyPr>
          <a:lstStyle/>
          <a:p>
            <a:pPr lvl="0"/>
            <a:r>
              <a:rPr lang="hy-AM" dirty="0"/>
              <a:t>Կանխարգելման ձևով երեխայի պաշտպանությունն իրականացնելիս համակարգի հիմնական նպատակը՝ նախքան երեխայի պաշտպանության դեպքի տեղի ունենալը բռնության ռիսկի գործոնների առկայության պայմաններում ընտանիքին աջակցություն տրամադրելը և ընտանիքում համերաշխության ամրապնդելն է՝ սոցիալական մեկուսացման բացառման, ինչպես նաև ընտանիքից երեխայի բաժանման և բռնության ռիսկի նվազեցման նպատակով՝ անհրաժեշտության դեպքում ապահովելով վաղ միջամտության հնարավորություն։ </a:t>
            </a:r>
            <a:endParaRPr lang="ru-RU" dirty="0"/>
          </a:p>
          <a:p>
            <a:endParaRPr lang="ru-RU" dirty="0"/>
          </a:p>
        </p:txBody>
      </p:sp>
      <p:pic>
        <p:nvPicPr>
          <p:cNvPr id="8194" name="Picture 2" descr="C:\Users\Anahit\Desktop\425984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274" y="807671"/>
            <a:ext cx="2648282" cy="2392729"/>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nahit\Desktop\satisfied-smi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155" y="980558"/>
            <a:ext cx="4228271" cy="2219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4918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41</a:t>
            </a:fld>
            <a:endParaRPr lang="ru-RU"/>
          </a:p>
        </p:txBody>
      </p:sp>
      <p:sp>
        <p:nvSpPr>
          <p:cNvPr id="4" name="Текст 3"/>
          <p:cNvSpPr>
            <a:spLocks noGrp="1"/>
          </p:cNvSpPr>
          <p:nvPr>
            <p:ph type="body" idx="1"/>
          </p:nvPr>
        </p:nvSpPr>
        <p:spPr/>
        <p:txBody>
          <a:bodyPr/>
          <a:lstStyle/>
          <a:p>
            <a:r>
              <a:rPr lang="hy-AM" dirty="0"/>
              <a:t>ԵԻՊ համակարգում բռնության արձագանքման շեշտադրման բացակայություն</a:t>
            </a:r>
            <a:endParaRPr lang="ru-RU" dirty="0"/>
          </a:p>
        </p:txBody>
      </p:sp>
      <p:sp>
        <p:nvSpPr>
          <p:cNvPr id="5" name="Текст 4"/>
          <p:cNvSpPr>
            <a:spLocks noGrp="1"/>
          </p:cNvSpPr>
          <p:nvPr>
            <p:ph type="body" idx="2"/>
          </p:nvPr>
        </p:nvSpPr>
        <p:spPr>
          <a:xfrm>
            <a:off x="5521124" y="3200399"/>
            <a:ext cx="6204030" cy="3657601"/>
          </a:xfrm>
        </p:spPr>
        <p:txBody>
          <a:bodyPr>
            <a:normAutofit/>
          </a:bodyPr>
          <a:lstStyle/>
          <a:p>
            <a:pPr lvl="0"/>
            <a:r>
              <a:rPr lang="hy-AM" dirty="0"/>
              <a:t>Արձագանքման ձևով երեխայի պաշտպանությունն իրականացնելիս, երբ կատարվել է երեխայի նկատմամբ բռնություն, երեխայի պաշտպանության համակարգը նպատակ է հետապնդում նվազեցնել բռնության բացասական հետևանքները և կանխարգելել դրա կրկնման հավանականությունը, ինչպես նաև ճանաչել երեխայի իրավունքներն ու վերականգնել մինչև իրավունքի խախտումը եղած դրությունը։</a:t>
            </a:r>
            <a:endParaRPr lang="ru-RU" dirty="0"/>
          </a:p>
          <a:p>
            <a:endParaRPr lang="ru-RU" dirty="0"/>
          </a:p>
        </p:txBody>
      </p:sp>
      <p:pic>
        <p:nvPicPr>
          <p:cNvPr id="8194" name="Picture 2" descr="C:\Users\Anahit\Desktop\425984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274" y="807671"/>
            <a:ext cx="2648282" cy="2392729"/>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nahit\Desktop\satisfied-smi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155" y="980558"/>
            <a:ext cx="4228271" cy="2219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3888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42</a:t>
            </a:fld>
            <a:endParaRPr lang="ru-RU"/>
          </a:p>
        </p:txBody>
      </p:sp>
      <p:sp>
        <p:nvSpPr>
          <p:cNvPr id="4" name="Текст 3"/>
          <p:cNvSpPr>
            <a:spLocks noGrp="1"/>
          </p:cNvSpPr>
          <p:nvPr>
            <p:ph type="body" idx="1"/>
          </p:nvPr>
        </p:nvSpPr>
        <p:spPr/>
        <p:txBody>
          <a:bodyPr/>
          <a:lstStyle/>
          <a:p>
            <a:r>
              <a:rPr lang="hy-AM" dirty="0"/>
              <a:t>Երեխաների պաշտպանության ռազմավարության հատուկ շեշտադրման բացակայություն</a:t>
            </a:r>
            <a:endParaRPr lang="ru-RU" dirty="0"/>
          </a:p>
        </p:txBody>
      </p:sp>
      <p:sp>
        <p:nvSpPr>
          <p:cNvPr id="5" name="Текст 4"/>
          <p:cNvSpPr>
            <a:spLocks noGrp="1"/>
          </p:cNvSpPr>
          <p:nvPr>
            <p:ph type="body" idx="2"/>
          </p:nvPr>
        </p:nvSpPr>
        <p:spPr>
          <a:xfrm>
            <a:off x="6181859" y="3200399"/>
            <a:ext cx="5120606" cy="3657601"/>
          </a:xfrm>
        </p:spPr>
        <p:txBody>
          <a:bodyPr>
            <a:normAutofit/>
          </a:bodyPr>
          <a:lstStyle/>
          <a:p>
            <a:r>
              <a:rPr lang="hy-AM" dirty="0"/>
              <a:t>Լիազոր մարմինը մշակում է կյանքի դժվարին իրավիճակում հայտնված երեխայի կյանքի դժվարին իրավիճակը կանխարգելող, կյանքի դժվարին իրավիճակում հայտնված երեխաների պաշտպանության ռազմավարությունը՝ հատուկ ուշադրություն դարձնելով բռնության ենթարկված երեխաների վրա, և համակարգում է </a:t>
            </a:r>
            <a:r>
              <a:rPr lang="hy-AM"/>
              <a:t>դրա իրականացումը։</a:t>
            </a:r>
            <a:endParaRPr lang="ru-RU" dirty="0"/>
          </a:p>
          <a:p>
            <a:endParaRPr lang="ru-RU" dirty="0"/>
          </a:p>
        </p:txBody>
      </p:sp>
      <p:pic>
        <p:nvPicPr>
          <p:cNvPr id="8194" name="Picture 2" descr="C:\Users\Anahit\Desktop\425984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274" y="807671"/>
            <a:ext cx="2648282" cy="2392729"/>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nahit\Desktop\satisfied-smi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155" y="980558"/>
            <a:ext cx="4228271" cy="2219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9633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43</a:t>
            </a:fld>
            <a:endParaRPr lang="ru-RU"/>
          </a:p>
        </p:txBody>
      </p:sp>
      <p:sp>
        <p:nvSpPr>
          <p:cNvPr id="4" name="Текст 3"/>
          <p:cNvSpPr>
            <a:spLocks noGrp="1"/>
          </p:cNvSpPr>
          <p:nvPr>
            <p:ph type="body" idx="1"/>
          </p:nvPr>
        </p:nvSpPr>
        <p:spPr>
          <a:xfrm>
            <a:off x="581193" y="2228003"/>
            <a:ext cx="4754736" cy="3633047"/>
          </a:xfrm>
        </p:spPr>
        <p:txBody>
          <a:bodyPr/>
          <a:lstStyle/>
          <a:p>
            <a:r>
              <a:rPr lang="hy-AM" dirty="0"/>
              <a:t>Համայնքի դերակատարման բացակայում ԵԻՊ օրենքում</a:t>
            </a:r>
            <a:endParaRPr lang="ru-RU" dirty="0"/>
          </a:p>
        </p:txBody>
      </p:sp>
      <p:sp>
        <p:nvSpPr>
          <p:cNvPr id="5" name="Текст 4"/>
          <p:cNvSpPr>
            <a:spLocks noGrp="1"/>
          </p:cNvSpPr>
          <p:nvPr>
            <p:ph type="body" idx="2"/>
          </p:nvPr>
        </p:nvSpPr>
        <p:spPr>
          <a:xfrm>
            <a:off x="5127585" y="3200400"/>
            <a:ext cx="6720288" cy="3107804"/>
          </a:xfrm>
        </p:spPr>
        <p:txBody>
          <a:bodyPr>
            <a:normAutofit/>
          </a:bodyPr>
          <a:lstStyle/>
          <a:p>
            <a:r>
              <a:rPr lang="hy-AM"/>
              <a:t>Համայնքի ղեկավարը՝ </a:t>
            </a:r>
            <a:r>
              <a:rPr lang="hy-AM" dirty="0"/>
              <a:t>համագործակցելով երեխայի և ընտանիքի հետ առնչվող կազմակեպությունների և </a:t>
            </a:r>
            <a:r>
              <a:rPr lang="hy-AM"/>
              <a:t>անձանց հետ, </a:t>
            </a:r>
            <a:r>
              <a:rPr lang="hy-AM" dirty="0"/>
              <a:t>իրականացնում է երեխաների նկատմամբ բռնության կամ դրա ռիսկի դեպքերի հայտնաբերմանն ու կանխարգելմանն ուղղված քայլեր և արձագանքում է դրա վերաբերյալ ստացված ահազանգերին՝ կատարելով տունայց, տեղեկացնելով </a:t>
            </a:r>
            <a:r>
              <a:rPr lang="hy-AM"/>
              <a:t>համապատասխան մարմիններին </a:t>
            </a:r>
            <a:r>
              <a:rPr lang="hy-AM" dirty="0"/>
              <a:t>և կազմակերպություններին կամ ուղղորդելով երեխային այդ մարմիններ </a:t>
            </a:r>
            <a:r>
              <a:rPr lang="hy-AM"/>
              <a:t>կամ կազմակերպություններ։</a:t>
            </a:r>
            <a:endParaRPr lang="ru-RU" dirty="0"/>
          </a:p>
          <a:p>
            <a:endParaRPr lang="ru-RU" dirty="0"/>
          </a:p>
        </p:txBody>
      </p:sp>
      <p:pic>
        <p:nvPicPr>
          <p:cNvPr id="8194" name="Picture 2" descr="C:\Users\Anahit\Desktop\425984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274" y="807671"/>
            <a:ext cx="2648282" cy="2392729"/>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nahit\Desktop\satisfied-smi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155" y="980558"/>
            <a:ext cx="4228271" cy="2219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2349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44</a:t>
            </a:fld>
            <a:endParaRPr lang="ru-RU"/>
          </a:p>
        </p:txBody>
      </p:sp>
      <p:sp>
        <p:nvSpPr>
          <p:cNvPr id="4" name="Текст 3"/>
          <p:cNvSpPr>
            <a:spLocks noGrp="1"/>
          </p:cNvSpPr>
          <p:nvPr>
            <p:ph type="body" idx="1"/>
          </p:nvPr>
        </p:nvSpPr>
        <p:spPr/>
        <p:txBody>
          <a:bodyPr/>
          <a:lstStyle/>
          <a:p>
            <a:r>
              <a:rPr lang="hy-AM" dirty="0"/>
              <a:t>Մշտադիտարկման պահանջի ամրագրման անհրաժեշտություն</a:t>
            </a:r>
            <a:endParaRPr lang="ru-RU" dirty="0"/>
          </a:p>
        </p:txBody>
      </p:sp>
      <p:sp>
        <p:nvSpPr>
          <p:cNvPr id="5" name="Текст 4"/>
          <p:cNvSpPr>
            <a:spLocks noGrp="1"/>
          </p:cNvSpPr>
          <p:nvPr>
            <p:ph type="body" idx="2"/>
          </p:nvPr>
        </p:nvSpPr>
        <p:spPr>
          <a:xfrm>
            <a:off x="6490201" y="2760526"/>
            <a:ext cx="5120606" cy="3657601"/>
          </a:xfrm>
        </p:spPr>
        <p:txBody>
          <a:bodyPr>
            <a:normAutofit/>
          </a:bodyPr>
          <a:lstStyle/>
          <a:p>
            <a:r>
              <a:rPr lang="hy-AM"/>
              <a:t>Համայնքի </a:t>
            </a:r>
            <a:r>
              <a:rPr lang="hy-AM" dirty="0"/>
              <a:t>ղեկավարը երեխայի նկատմամբ բռնության կասկածի դեպքում տեղեկատվությունը փոխանցում է Հայաստանի Հանրապետության ոստիկանություն, ինչպես նաև իրականացնում է երեխայի և նրա ընտանիքի </a:t>
            </a:r>
            <a:r>
              <a:rPr lang="hy-AM"/>
              <a:t>պարբերական մշտադիտարկում։</a:t>
            </a:r>
            <a:endParaRPr lang="ru-RU" dirty="0"/>
          </a:p>
        </p:txBody>
      </p:sp>
      <p:pic>
        <p:nvPicPr>
          <p:cNvPr id="8194" name="Picture 2" descr="C:\Users\Anahit\Desktop\425984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274" y="807671"/>
            <a:ext cx="2648282" cy="2392729"/>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nahit\Desktop\satisfied-smi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4310" y="1118082"/>
            <a:ext cx="4228271" cy="2219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5256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45</a:t>
            </a:fld>
            <a:endParaRPr lang="ru-RU"/>
          </a:p>
        </p:txBody>
      </p:sp>
      <p:sp>
        <p:nvSpPr>
          <p:cNvPr id="4" name="Текст 3"/>
          <p:cNvSpPr>
            <a:spLocks noGrp="1"/>
          </p:cNvSpPr>
          <p:nvPr>
            <p:ph type="body" idx="1"/>
          </p:nvPr>
        </p:nvSpPr>
        <p:spPr/>
        <p:txBody>
          <a:bodyPr/>
          <a:lstStyle/>
          <a:p>
            <a:r>
              <a:rPr lang="hy-AM" dirty="0"/>
              <a:t>Մշտադիտարկման պահանջի ամրագրման անհրաժեշտություն</a:t>
            </a:r>
            <a:endParaRPr lang="ru-RU" dirty="0"/>
          </a:p>
        </p:txBody>
      </p:sp>
      <p:sp>
        <p:nvSpPr>
          <p:cNvPr id="5" name="Текст 4"/>
          <p:cNvSpPr>
            <a:spLocks noGrp="1"/>
          </p:cNvSpPr>
          <p:nvPr>
            <p:ph type="body" idx="2"/>
          </p:nvPr>
        </p:nvSpPr>
        <p:spPr>
          <a:xfrm>
            <a:off x="6309179" y="2766313"/>
            <a:ext cx="5422389" cy="3657601"/>
          </a:xfrm>
        </p:spPr>
        <p:txBody>
          <a:bodyPr>
            <a:normAutofit/>
          </a:bodyPr>
          <a:lstStyle/>
          <a:p>
            <a:r>
              <a:rPr lang="hy-AM" dirty="0"/>
              <a:t>Համայնքի ղեկավարը երեխայի նկատմամբ բռնության կասկածի դեպքում տեղեկատվությունը փոխանցում է Հայաստանի Հանրապետության ոստիկանություն, ինչպես նաև իրականացնում է երեխայի և նրա ընտանիքի </a:t>
            </a:r>
            <a:r>
              <a:rPr lang="hy-AM"/>
              <a:t>պարբերական մշտադիտարկում։</a:t>
            </a:r>
            <a:endParaRPr lang="ru-RU" dirty="0"/>
          </a:p>
        </p:txBody>
      </p:sp>
      <p:pic>
        <p:nvPicPr>
          <p:cNvPr id="8194" name="Picture 2" descr="C:\Users\Anahit\Desktop\425984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274" y="807671"/>
            <a:ext cx="2648282" cy="2392729"/>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nahit\Desktop\satisfied-smi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155" y="980558"/>
            <a:ext cx="4228271" cy="2219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762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46</a:t>
            </a:fld>
            <a:endParaRPr lang="ru-RU"/>
          </a:p>
        </p:txBody>
      </p:sp>
      <p:sp>
        <p:nvSpPr>
          <p:cNvPr id="4" name="Текст 3"/>
          <p:cNvSpPr>
            <a:spLocks noGrp="1"/>
          </p:cNvSpPr>
          <p:nvPr>
            <p:ph type="body" idx="1"/>
          </p:nvPr>
        </p:nvSpPr>
        <p:spPr/>
        <p:txBody>
          <a:bodyPr/>
          <a:lstStyle/>
          <a:p>
            <a:r>
              <a:rPr lang="hy-AM" dirty="0"/>
              <a:t>Գնահատման պահանջի ամրագրման անհրաժեշտություն</a:t>
            </a:r>
            <a:endParaRPr lang="ru-RU" dirty="0"/>
          </a:p>
        </p:txBody>
      </p:sp>
      <p:sp>
        <p:nvSpPr>
          <p:cNvPr id="5" name="Текст 4"/>
          <p:cNvSpPr>
            <a:spLocks noGrp="1"/>
          </p:cNvSpPr>
          <p:nvPr>
            <p:ph type="body" idx="2"/>
          </p:nvPr>
        </p:nvSpPr>
        <p:spPr>
          <a:xfrm>
            <a:off x="6320755" y="2586940"/>
            <a:ext cx="5120606" cy="2922609"/>
          </a:xfrm>
        </p:spPr>
        <p:txBody>
          <a:bodyPr>
            <a:normAutofit/>
          </a:bodyPr>
          <a:lstStyle/>
          <a:p>
            <a:r>
              <a:rPr lang="hy-AM" dirty="0"/>
              <a:t>Իրականացնում է երեխայի նկատմամբ բռնության դեպքի կամ դրա ռիսկի գնահատում՝ անհրաժեշտ միջամտությունը </a:t>
            </a:r>
            <a:r>
              <a:rPr lang="hy-AM"/>
              <a:t>որոշելու նպատակով։</a:t>
            </a:r>
            <a:endParaRPr lang="ru-RU" dirty="0"/>
          </a:p>
        </p:txBody>
      </p:sp>
      <p:pic>
        <p:nvPicPr>
          <p:cNvPr id="8194" name="Picture 2" descr="C:\Users\Anahit\Desktop\425984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274" y="807671"/>
            <a:ext cx="2648282" cy="2392729"/>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nahit\Desktop\satisfied-smi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155" y="980558"/>
            <a:ext cx="4228271" cy="2219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4925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47</a:t>
            </a:fld>
            <a:endParaRPr lang="ru-RU"/>
          </a:p>
        </p:txBody>
      </p:sp>
      <p:sp>
        <p:nvSpPr>
          <p:cNvPr id="5" name="Текст 4"/>
          <p:cNvSpPr>
            <a:spLocks noGrp="1"/>
          </p:cNvSpPr>
          <p:nvPr>
            <p:ph type="body" idx="2"/>
          </p:nvPr>
        </p:nvSpPr>
        <p:spPr>
          <a:xfrm>
            <a:off x="5335929" y="3200400"/>
            <a:ext cx="6511944" cy="2818436"/>
          </a:xfrm>
        </p:spPr>
        <p:txBody>
          <a:bodyPr>
            <a:normAutofit/>
          </a:bodyPr>
          <a:lstStyle/>
          <a:p>
            <a:pPr lvl="0"/>
            <a:r>
              <a:rPr lang="hy-AM" dirty="0"/>
              <a:t>Յուրաքանչյուր ոք երեխայի նկատմամբ բռնության կամ շահագործման կամ դրանց ռիսկի վերաբերյալ կասկածներ ունենալու դեպքում պարտավոր է այդ մասին ահազանգել Հայաստանի Հանրապետության ոստիկանությանը կամ համայնքի ղեկավարին։ Ահազանգերի և դրանցով նշված դեպքերի մասին իրավասու մարմիններին տեղեկացնելիս անձի ինքնությունը պահվում է գաղտնի, եթե նման ցանկություն է հայտնել ահազանգող անձը:</a:t>
            </a:r>
            <a:endParaRPr lang="ru-RU" dirty="0"/>
          </a:p>
        </p:txBody>
      </p:sp>
      <p:pic>
        <p:nvPicPr>
          <p:cNvPr id="8194" name="Picture 2" descr="C:\Users\Anahit\Desktop\425984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274" y="807671"/>
            <a:ext cx="2648282" cy="2392729"/>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nahit\Desktop\satisfied-smi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155" y="980558"/>
            <a:ext cx="4228271" cy="2219842"/>
          </a:xfrm>
          <a:prstGeom prst="rect">
            <a:avLst/>
          </a:prstGeom>
          <a:noFill/>
          <a:extLst>
            <a:ext uri="{909E8E84-426E-40DD-AFC4-6F175D3DCCD1}">
              <a14:hiddenFill xmlns:a14="http://schemas.microsoft.com/office/drawing/2010/main">
                <a:solidFill>
                  <a:srgbClr val="FFFFFF"/>
                </a:solidFill>
              </a14:hiddenFill>
            </a:ext>
          </a:extLst>
        </p:spPr>
      </p:pic>
      <p:sp>
        <p:nvSpPr>
          <p:cNvPr id="6" name="Текст 3">
            <a:extLst>
              <a:ext uri="{FF2B5EF4-FFF2-40B4-BE49-F238E27FC236}">
                <a16:creationId xmlns:a16="http://schemas.microsoft.com/office/drawing/2014/main" id="{8F73D8B3-BF27-A011-A7E3-64117CBDFC3A}"/>
              </a:ext>
            </a:extLst>
          </p:cNvPr>
          <p:cNvSpPr txBox="1">
            <a:spLocks/>
          </p:cNvSpPr>
          <p:nvPr/>
        </p:nvSpPr>
        <p:spPr>
          <a:xfrm>
            <a:off x="673610" y="2356852"/>
            <a:ext cx="5422390" cy="3633047"/>
          </a:xfrm>
          <a:prstGeom prst="rect">
            <a:avLst/>
          </a:prstGeom>
          <a:noFill/>
          <a:ln>
            <a:noFill/>
          </a:ln>
        </p:spPr>
        <p:txBody>
          <a:bodyPr spcFirstLastPara="1" vert="horz" wrap="square" lIns="91425" tIns="45700" rIns="91425" bIns="45700" rtlCol="0" anchor="ctr" anchorCtr="0">
            <a:normAutofit/>
          </a:bodyPr>
          <a:lstStyle>
            <a:lvl1pPr marL="457200" lvl="0" indent="-333756" algn="l" defTabSz="457200" rtl="0" eaLnBrk="1" latinLnBrk="0" hangingPunct="1">
              <a:spcBef>
                <a:spcPts val="360"/>
              </a:spcBef>
              <a:spcAft>
                <a:spcPts val="0"/>
              </a:spcAft>
              <a:buClr>
                <a:schemeClr val="accent2"/>
              </a:buClr>
              <a:buSzPts val="1656"/>
              <a:buFont typeface="Wingdings 2" panose="05020102010507070707" pitchFamily="18" charset="2"/>
              <a:buChar char="◼"/>
              <a:defRPr sz="1800" kern="1200">
                <a:solidFill>
                  <a:schemeClr val="tx2"/>
                </a:solidFill>
                <a:latin typeface="+mn-lt"/>
                <a:ea typeface="+mn-ea"/>
                <a:cs typeface="+mn-cs"/>
              </a:defRPr>
            </a:lvl1pPr>
            <a:lvl2pPr marL="914400" lvl="1"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600" kern="1200">
                <a:solidFill>
                  <a:schemeClr val="tx2"/>
                </a:solidFill>
                <a:latin typeface="+mn-lt"/>
                <a:ea typeface="+mn-ea"/>
                <a:cs typeface="+mn-cs"/>
              </a:defRPr>
            </a:lvl2pPr>
            <a:lvl3pPr marL="1371600" lvl="2"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400" kern="1200">
                <a:solidFill>
                  <a:schemeClr val="tx2"/>
                </a:solidFill>
                <a:latin typeface="+mn-lt"/>
                <a:ea typeface="+mn-ea"/>
                <a:cs typeface="+mn-cs"/>
              </a:defRPr>
            </a:lvl3pPr>
            <a:lvl4pPr marL="1828800" lvl="3"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4pPr>
            <a:lvl5pPr marL="2286000" lvl="4"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5pPr>
            <a:lvl6pPr marL="2743200" lvl="5"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6pPr>
            <a:lvl7pPr marL="3200400" lvl="6"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7pPr>
            <a:lvl8pPr marL="3657600" lvl="7"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8pPr>
            <a:lvl9pPr marL="4114800" lvl="8" indent="-333756" algn="l" defTabSz="457200" rtl="0" eaLnBrk="1" latinLnBrk="0" hangingPunct="1">
              <a:spcBef>
                <a:spcPts val="600"/>
              </a:spcBef>
              <a:spcAft>
                <a:spcPts val="60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9pPr>
          </a:lstStyle>
          <a:p>
            <a:r>
              <a:rPr lang="hy-AM" dirty="0"/>
              <a:t>Ահազանգման պահանջի ամրագրման անհրաժեշտություն, գաղտնիության ապահովում</a:t>
            </a:r>
            <a:endParaRPr lang="ru-RU" dirty="0"/>
          </a:p>
        </p:txBody>
      </p:sp>
    </p:spTree>
    <p:extLst>
      <p:ext uri="{BB962C8B-B14F-4D97-AF65-F5344CB8AC3E}">
        <p14:creationId xmlns:p14="http://schemas.microsoft.com/office/powerpoint/2010/main" val="366631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title"/>
          </p:nvPr>
        </p:nvSpPr>
        <p:spPr>
          <a:xfrm>
            <a:off x="3125129" y="1122889"/>
            <a:ext cx="6000871" cy="377877"/>
          </a:xfrm>
          <a:prstGeom prst="rect">
            <a:avLst/>
          </a:prstGeom>
          <a:noFill/>
          <a:ln>
            <a:noFill/>
          </a:ln>
        </p:spPr>
        <p:txBody>
          <a:bodyPr spcFirstLastPara="1" vert="horz" wrap="square" lIns="91425" tIns="45700" rIns="91425" bIns="45700" rtlCol="0" anchor="b" anchorCtr="0">
            <a:noAutofit/>
          </a:bodyPr>
          <a:lstStyle/>
          <a:p>
            <a:pPr lvl="0" algn="ctr">
              <a:buClr>
                <a:srgbClr val="A25329"/>
              </a:buClr>
              <a:buSzPts val="2000"/>
            </a:pPr>
            <a:r>
              <a:rPr lang="hy-AM" sz="2400" b="1" dirty="0">
                <a:solidFill>
                  <a:schemeClr val="bg2">
                    <a:lumMod val="25000"/>
                  </a:schemeClr>
                </a:solidFill>
              </a:rPr>
              <a:t>ՀՀ ընտանեկան օրենսգիրք</a:t>
            </a:r>
            <a:endParaRPr sz="2400" b="1" dirty="0">
              <a:solidFill>
                <a:schemeClr val="accent2">
                  <a:lumMod val="75000"/>
                </a:schemeClr>
              </a:solidFill>
            </a:endParaRPr>
          </a:p>
        </p:txBody>
      </p:sp>
      <p:sp>
        <p:nvSpPr>
          <p:cNvPr id="204" name="Google Shape;204;p26"/>
          <p:cNvSpPr txBox="1">
            <a:spLocks noGrp="1"/>
          </p:cNvSpPr>
          <p:nvPr>
            <p:ph type="body" idx="1"/>
          </p:nvPr>
        </p:nvSpPr>
        <p:spPr>
          <a:xfrm>
            <a:off x="885441" y="1500766"/>
            <a:ext cx="10254080" cy="779329"/>
          </a:xfrm>
          <a:prstGeom prst="rect">
            <a:avLst/>
          </a:prstGeom>
          <a:noFill/>
          <a:ln>
            <a:noFill/>
          </a:ln>
        </p:spPr>
        <p:txBody>
          <a:bodyPr spcFirstLastPara="1" wrap="square" lIns="91425" tIns="45700" rIns="91425" bIns="45700" anchor="ctr" anchorCtr="0">
            <a:noAutofit/>
          </a:bodyPr>
          <a:lstStyle/>
          <a:p>
            <a:pPr marL="1341438" lvl="0" indent="-1341438" algn="just">
              <a:lnSpc>
                <a:spcPct val="115000"/>
              </a:lnSpc>
              <a:spcBef>
                <a:spcPts val="0"/>
              </a:spcBef>
              <a:buSzPts val="1840"/>
              <a:buNone/>
            </a:pPr>
            <a:r>
              <a:rPr lang="hy-AM" sz="2000" b="1" dirty="0"/>
              <a:t>Ծնողների իրավունքների ու պարտականությունների հավասարությունը</a:t>
            </a:r>
            <a:endParaRPr sz="2000" dirty="0">
              <a:solidFill>
                <a:schemeClr val="bg2">
                  <a:lumMod val="25000"/>
                </a:schemeClr>
              </a:solidFill>
            </a:endParaRPr>
          </a:p>
        </p:txBody>
      </p:sp>
      <p:sp>
        <p:nvSpPr>
          <p:cNvPr id="207" name="Google Shape;207;p26"/>
          <p:cNvSpPr txBox="1"/>
          <p:nvPr/>
        </p:nvSpPr>
        <p:spPr>
          <a:xfrm>
            <a:off x="734970" y="745013"/>
            <a:ext cx="1808987" cy="377876"/>
          </a:xfrm>
          <a:prstGeom prst="rect">
            <a:avLst/>
          </a:prstGeom>
          <a:noFill/>
          <a:ln>
            <a:noFill/>
          </a:ln>
        </p:spPr>
        <p:txBody>
          <a:bodyPr spcFirstLastPara="1" wrap="square" lIns="91425" tIns="45700" rIns="91425" bIns="45700" anchor="b" anchorCtr="0">
            <a:normAutofit/>
          </a:bodyPr>
          <a:lstStyle/>
          <a:p>
            <a:pPr marL="0" marR="0" lvl="0" indent="0" algn="r" rtl="0">
              <a:spcBef>
                <a:spcPts val="0"/>
              </a:spcBef>
              <a:spcAft>
                <a:spcPts val="0"/>
              </a:spcAft>
              <a:buClr>
                <a:srgbClr val="E3E7F1"/>
              </a:buClr>
              <a:buSzPts val="1400"/>
              <a:buFont typeface="Gill Sans"/>
              <a:buNone/>
            </a:pPr>
            <a:endParaRPr dirty="0">
              <a:solidFill>
                <a:schemeClr val="tx2">
                  <a:lumMod val="75000"/>
                </a:schemeClr>
              </a:solidFill>
            </a:endParaRPr>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475179" y="6357667"/>
            <a:ext cx="4137556" cy="422785"/>
          </a:xfrm>
          <a:prstGeom prst="rect">
            <a:avLst/>
          </a:prstGeom>
          <a:noFill/>
          <a:ln>
            <a:noFill/>
          </a:ln>
        </p:spPr>
      </p:pic>
      <p:sp>
        <p:nvSpPr>
          <p:cNvPr id="5" name="Прямоугольник 4"/>
          <p:cNvSpPr/>
          <p:nvPr/>
        </p:nvSpPr>
        <p:spPr>
          <a:xfrm>
            <a:off x="1516284" y="2280095"/>
            <a:ext cx="9109276" cy="3539430"/>
          </a:xfrm>
          <a:prstGeom prst="rect">
            <a:avLst/>
          </a:prstGeom>
        </p:spPr>
        <p:txBody>
          <a:bodyPr wrap="square">
            <a:spAutoFit/>
          </a:bodyPr>
          <a:lstStyle/>
          <a:p>
            <a:r>
              <a:rPr lang="hy-AM" sz="2800" dirty="0">
                <a:solidFill>
                  <a:srgbClr val="C00000"/>
                </a:solidFill>
              </a:rPr>
              <a:t>1. Ծնողներն ունեն հավասար իրավունքներ և կրում են հավասար պարտականություններ իրենց երեխաների նկատմամբ (ծնողական իրավունքներ)։</a:t>
            </a:r>
            <a:br>
              <a:rPr lang="hy-AM" sz="2800" dirty="0"/>
            </a:br>
            <a:endParaRPr lang="hy-AM" sz="2800" dirty="0"/>
          </a:p>
          <a:p>
            <a:r>
              <a:rPr lang="hy-AM" sz="2800" dirty="0"/>
              <a:t>2. Ծնողական իրավունքները դադարում են երեխաների տասնութ տարեկանը լրանալով, ինչպես նաև սահմանված կարգով երեխաների ամուսնանալու դեպքերում։</a:t>
            </a:r>
          </a:p>
        </p:txBody>
      </p:sp>
      <p:sp>
        <p:nvSpPr>
          <p:cNvPr id="4" name="Slide Number Placeholder 3">
            <a:extLst>
              <a:ext uri="{FF2B5EF4-FFF2-40B4-BE49-F238E27FC236}">
                <a16:creationId xmlns:a16="http://schemas.microsoft.com/office/drawing/2014/main" id="{F3BFE5CC-0A63-22B8-DD9A-6F68BF924BD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48</a:t>
            </a:fld>
            <a:endParaRPr lang="ru-RU"/>
          </a:p>
        </p:txBody>
      </p:sp>
    </p:spTree>
    <p:extLst>
      <p:ext uri="{BB962C8B-B14F-4D97-AF65-F5344CB8AC3E}">
        <p14:creationId xmlns:p14="http://schemas.microsoft.com/office/powerpoint/2010/main" val="24288049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49</a:t>
            </a:fld>
            <a:endParaRPr lang="ru-RU"/>
          </a:p>
        </p:txBody>
      </p:sp>
      <p:sp>
        <p:nvSpPr>
          <p:cNvPr id="4" name="Текст 3"/>
          <p:cNvSpPr>
            <a:spLocks noGrp="1"/>
          </p:cNvSpPr>
          <p:nvPr>
            <p:ph type="body" idx="1"/>
          </p:nvPr>
        </p:nvSpPr>
        <p:spPr>
          <a:xfrm>
            <a:off x="569618" y="1753441"/>
            <a:ext cx="6224721" cy="3633047"/>
          </a:xfrm>
        </p:spPr>
        <p:txBody>
          <a:bodyPr>
            <a:noAutofit/>
          </a:bodyPr>
          <a:lstStyle/>
          <a:p>
            <a:r>
              <a:rPr lang="hy-AM" sz="2000" dirty="0"/>
              <a:t> Ծնողներն իրավունք ունեն և պարտավոր են հոգ տանել իրենց երեխաների դաստիարակության, առողջության, լիարժեք ու ներդաշնակ զարգացման մասին:</a:t>
            </a:r>
          </a:p>
          <a:p>
            <a:endParaRPr lang="hy-AM" sz="2000" dirty="0"/>
          </a:p>
          <a:p>
            <a:r>
              <a:rPr lang="hy-AM" sz="2000" dirty="0"/>
              <a:t>Ծնողները բոլոր այլ անձանց հանդեպ ունեն իրենց երեխաներին դաստիարակելու նախապատվության իրավունք։</a:t>
            </a:r>
          </a:p>
          <a:p>
            <a:endParaRPr lang="hy-AM" sz="2000" dirty="0"/>
          </a:p>
          <a:p>
            <a:r>
              <a:rPr lang="hy-AM" sz="2000" dirty="0"/>
              <a:t>2. Ծնողներն իրավունք ունեն և պարտավոր են հոգ տանել իրենց երեխաների կրթության մասին:</a:t>
            </a:r>
          </a:p>
          <a:p>
            <a:endParaRPr lang="hy-AM" sz="2000" dirty="0"/>
          </a:p>
          <a:p>
            <a:r>
              <a:rPr lang="hy-AM" sz="2000" dirty="0"/>
              <a:t>Ծնողները, երեխաների կարծիքը հաշվի առնելով հանդերձ, ունեն կրթական հաստատության և երեխաների ուսուցման ձևի ընտրության իրավունք մինչև երեխաների հիմնական ընդհանուր կրթություն ստանալը։</a:t>
            </a:r>
            <a:endParaRPr lang="ru-RU" sz="2000" dirty="0"/>
          </a:p>
        </p:txBody>
      </p:sp>
      <p:pic>
        <p:nvPicPr>
          <p:cNvPr id="10242" name="Picture 2" descr="C:\Users\Anahit\Desktop\who-cards-12-rights-children-01.tmb-1920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3707" y="759853"/>
            <a:ext cx="5338293" cy="53382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57281C0-EAC7-64C3-31C3-02B5ADC960E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19677" y="6183691"/>
            <a:ext cx="4137556" cy="422785"/>
          </a:xfrm>
          <a:prstGeom prst="rect">
            <a:avLst/>
          </a:prstGeom>
          <a:noFill/>
          <a:ln>
            <a:noFill/>
          </a:ln>
        </p:spPr>
      </p:pic>
    </p:spTree>
    <p:extLst>
      <p:ext uri="{BB962C8B-B14F-4D97-AF65-F5344CB8AC3E}">
        <p14:creationId xmlns:p14="http://schemas.microsoft.com/office/powerpoint/2010/main" val="2537593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90EB7086-616E-4D44-94BE-D0F763561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Title 2">
            <a:extLst>
              <a:ext uri="{FF2B5EF4-FFF2-40B4-BE49-F238E27FC236}">
                <a16:creationId xmlns:a16="http://schemas.microsoft.com/office/drawing/2014/main" id="{3791F8FB-B41F-25A5-4390-B0C6BE87BFEC}"/>
              </a:ext>
            </a:extLst>
          </p:cNvPr>
          <p:cNvSpPr>
            <a:spLocks noGrp="1"/>
          </p:cNvSpPr>
          <p:nvPr>
            <p:ph type="title"/>
          </p:nvPr>
        </p:nvSpPr>
        <p:spPr>
          <a:xfrm>
            <a:off x="581191" y="4610099"/>
            <a:ext cx="10993549" cy="1066801"/>
          </a:xfrm>
        </p:spPr>
        <p:txBody>
          <a:bodyPr vert="horz" lIns="91440" tIns="45720" rIns="91440" bIns="45720" rtlCol="0" anchor="b">
            <a:normAutofit/>
          </a:bodyPr>
          <a:lstStyle/>
          <a:p>
            <a:pPr>
              <a:lnSpc>
                <a:spcPct val="90000"/>
              </a:lnSpc>
              <a:spcBef>
                <a:spcPct val="0"/>
              </a:spcBef>
            </a:pPr>
            <a:r>
              <a:rPr lang="en-US">
                <a:solidFill>
                  <a:schemeClr val="bg1"/>
                </a:solidFill>
                <a:effectLst/>
              </a:rPr>
              <a:t>Մոդուլ 1. </a:t>
            </a:r>
            <a:br>
              <a:rPr lang="en-US">
                <a:solidFill>
                  <a:schemeClr val="bg1"/>
                </a:solidFill>
                <a:effectLst/>
              </a:rPr>
            </a:br>
            <a:r>
              <a:rPr lang="en-US">
                <a:solidFill>
                  <a:schemeClr val="bg1"/>
                </a:solidFill>
                <a:effectLst/>
              </a:rPr>
              <a:t>Ճանաչում ենք երեխաների հանդեպ բռնությունը (ԵՀԲ)</a:t>
            </a:r>
            <a:endParaRPr lang="en-US">
              <a:solidFill>
                <a:schemeClr val="bg1"/>
              </a:solidFill>
            </a:endParaRPr>
          </a:p>
        </p:txBody>
      </p:sp>
      <p:sp useBgFill="1">
        <p:nvSpPr>
          <p:cNvPr id="19" name="Rectangle 18">
            <a:extLst>
              <a:ext uri="{FF2B5EF4-FFF2-40B4-BE49-F238E27FC236}">
                <a16:creationId xmlns:a16="http://schemas.microsoft.com/office/drawing/2014/main" id="{066AE2FE-036E-44DB-8A9A-8E3261C9F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3900"/>
            <a:ext cx="12192000" cy="37081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5">
            <a:extLst>
              <a:ext uri="{FF2B5EF4-FFF2-40B4-BE49-F238E27FC236}">
                <a16:creationId xmlns:a16="http://schemas.microsoft.com/office/drawing/2014/main" id="{A68B24BC-8851-57DC-42EF-2603D2CD056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3883" y="723899"/>
            <a:ext cx="5403275" cy="356616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5F4D885F-2444-7E55-CAED-8881393E0861}"/>
              </a:ext>
            </a:extLst>
          </p:cNvPr>
          <p:cNvSpPr>
            <a:spLocks noGrp="1"/>
          </p:cNvSpPr>
          <p:nvPr>
            <p:ph type="sldNum" idx="12"/>
          </p:nvPr>
        </p:nvSpPr>
        <p:spPr>
          <a:xfrm>
            <a:off x="10558300" y="6400800"/>
            <a:ext cx="1016440" cy="365125"/>
          </a:xfrm>
        </p:spPr>
        <p:txBody>
          <a:bodyPr vert="horz" lIns="91440" tIns="45720" rIns="91440" bIns="45720" rtlCol="0" anchor="ctr">
            <a:normAutofit/>
          </a:bodyPr>
          <a:lstStyle/>
          <a:p>
            <a:pPr lvl="0" indent="0">
              <a:spcBef>
                <a:spcPts val="0"/>
              </a:spcBef>
              <a:spcAft>
                <a:spcPts val="600"/>
              </a:spcAft>
              <a:buNone/>
            </a:pPr>
            <a:fld id="{00000000-1234-1234-1234-123412341234}" type="slidenum">
              <a:rPr lang="en-US" kern="1200" smtClean="0">
                <a:solidFill>
                  <a:schemeClr val="accent1">
                    <a:lumMod val="75000"/>
                    <a:lumOff val="25000"/>
                  </a:schemeClr>
                </a:solidFill>
                <a:latin typeface="+mn-lt"/>
                <a:ea typeface="+mn-ea"/>
                <a:cs typeface="+mn-cs"/>
              </a:rPr>
              <a:pPr lvl="0" indent="0">
                <a:spcBef>
                  <a:spcPts val="0"/>
                </a:spcBef>
                <a:spcAft>
                  <a:spcPts val="600"/>
                </a:spcAft>
                <a:buNone/>
              </a:pPr>
              <a:t>5</a:t>
            </a:fld>
            <a:endParaRPr lang="en-US" kern="1200">
              <a:solidFill>
                <a:schemeClr val="accent1">
                  <a:lumMod val="75000"/>
                  <a:lumOff val="25000"/>
                </a:schemeClr>
              </a:solidFill>
              <a:latin typeface="+mn-lt"/>
              <a:ea typeface="+mn-ea"/>
              <a:cs typeface="+mn-cs"/>
            </a:endParaRPr>
          </a:p>
        </p:txBody>
      </p:sp>
    </p:spTree>
    <p:extLst>
      <p:ext uri="{BB962C8B-B14F-4D97-AF65-F5344CB8AC3E}">
        <p14:creationId xmlns:p14="http://schemas.microsoft.com/office/powerpoint/2010/main" val="2209462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50</a:t>
            </a:fld>
            <a:endParaRPr lang="ru-RU"/>
          </a:p>
        </p:txBody>
      </p:sp>
      <p:graphicFrame>
        <p:nvGraphicFramePr>
          <p:cNvPr id="6" name="Текст 3">
            <a:extLst>
              <a:ext uri="{FF2B5EF4-FFF2-40B4-BE49-F238E27FC236}">
                <a16:creationId xmlns:a16="http://schemas.microsoft.com/office/drawing/2014/main" id="{80703558-4548-0C5B-1CE8-4125930FD4FF}"/>
              </a:ext>
            </a:extLst>
          </p:cNvPr>
          <p:cNvGraphicFramePr/>
          <p:nvPr>
            <p:extLst>
              <p:ext uri="{D42A27DB-BD31-4B8C-83A1-F6EECF244321}">
                <p14:modId xmlns:p14="http://schemas.microsoft.com/office/powerpoint/2010/main" val="3740302626"/>
              </p:ext>
            </p:extLst>
          </p:nvPr>
        </p:nvGraphicFramePr>
        <p:xfrm>
          <a:off x="639065" y="654924"/>
          <a:ext cx="10571911" cy="55481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2BADC8C4-EBBA-C191-1D97-47980F3B965A}"/>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986440" y="6212521"/>
            <a:ext cx="4137556" cy="422785"/>
          </a:xfrm>
          <a:prstGeom prst="rect">
            <a:avLst/>
          </a:prstGeom>
          <a:noFill/>
          <a:ln>
            <a:noFill/>
          </a:ln>
        </p:spPr>
      </p:pic>
    </p:spTree>
    <p:extLst>
      <p:ext uri="{BB962C8B-B14F-4D97-AF65-F5344CB8AC3E}">
        <p14:creationId xmlns:p14="http://schemas.microsoft.com/office/powerpoint/2010/main" val="6733497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51</a:t>
            </a:fld>
            <a:endParaRPr lang="ru-RU"/>
          </a:p>
        </p:txBody>
      </p:sp>
      <p:sp>
        <p:nvSpPr>
          <p:cNvPr id="4" name="Текст 3"/>
          <p:cNvSpPr>
            <a:spLocks noGrp="1"/>
          </p:cNvSpPr>
          <p:nvPr>
            <p:ph type="body" idx="1"/>
          </p:nvPr>
        </p:nvSpPr>
        <p:spPr>
          <a:xfrm>
            <a:off x="581193" y="2602526"/>
            <a:ext cx="4569541" cy="1287929"/>
          </a:xfrm>
        </p:spPr>
        <p:txBody>
          <a:bodyPr>
            <a:noAutofit/>
          </a:bodyPr>
          <a:lstStyle/>
          <a:p>
            <a:r>
              <a:rPr lang="hy-AM" sz="2000" dirty="0"/>
              <a:t>Երեխայի կենսական շահերն ապահովելու նպատակով ծնողները կամ նրանցից մեկը կարող են զրկվել ծնողական իրավունքներից, եթե նրանք`</a:t>
            </a:r>
            <a:endParaRPr lang="ru-RU" sz="2000" dirty="0"/>
          </a:p>
        </p:txBody>
      </p:sp>
      <p:sp>
        <p:nvSpPr>
          <p:cNvPr id="5" name="Текст 4"/>
          <p:cNvSpPr>
            <a:spLocks noGrp="1"/>
          </p:cNvSpPr>
          <p:nvPr>
            <p:ph type="body" idx="2"/>
          </p:nvPr>
        </p:nvSpPr>
        <p:spPr>
          <a:xfrm>
            <a:off x="4757195" y="1735228"/>
            <a:ext cx="7090678" cy="3633047"/>
          </a:xfrm>
        </p:spPr>
        <p:txBody>
          <a:bodyPr>
            <a:noAutofit/>
          </a:bodyPr>
          <a:lstStyle/>
          <a:p>
            <a:r>
              <a:rPr lang="hy-AM" sz="2000" dirty="0"/>
              <a:t>դաժանաբար են վարվում երեխայի հետ, մասնավորապես`</a:t>
            </a:r>
          </a:p>
          <a:p>
            <a:r>
              <a:rPr lang="hy-AM" sz="2000" dirty="0"/>
              <a:t>ա. պարբերաբար այնպիսի ֆիզիկական բռնություն են գործադրում նրա նկատմամբ, որը չի պարունակում Հայաստանի Հանրապետության քրեական օրենսգրքով նախատեսված հանցակազմի հատկանիշներ,</a:t>
            </a:r>
          </a:p>
          <a:p>
            <a:r>
              <a:rPr lang="hy-AM" sz="2000" dirty="0"/>
              <a:t>բ. պարբերաբար հոգեբանական բռնություն են գործադրում նրա նկատմամբ, այն է` դիտավորությամբ հոգեկան ուժեղ տառապանք պատճառելը, այդ թվում` ֆիզիկական, սեռական բռնություն գործադրելու սպառնալիքը, արժանապատվության պարբերական նվաստացումը:</a:t>
            </a:r>
          </a:p>
        </p:txBody>
      </p:sp>
      <p:graphicFrame>
        <p:nvGraphicFramePr>
          <p:cNvPr id="6" name="Таблица 5"/>
          <p:cNvGraphicFramePr>
            <a:graphicFrameLocks noGrp="1"/>
          </p:cNvGraphicFramePr>
          <p:nvPr>
            <p:extLst>
              <p:ext uri="{D42A27DB-BD31-4B8C-83A1-F6EECF244321}">
                <p14:modId xmlns:p14="http://schemas.microsoft.com/office/powerpoint/2010/main" val="1729454183"/>
              </p:ext>
            </p:extLst>
          </p:nvPr>
        </p:nvGraphicFramePr>
        <p:xfrm>
          <a:off x="2865963" y="739896"/>
          <a:ext cx="7010400" cy="384810"/>
        </p:xfrm>
        <a:graphic>
          <a:graphicData uri="http://schemas.openxmlformats.org/drawingml/2006/table">
            <a:tbl>
              <a:tblPr/>
              <a:tblGrid>
                <a:gridCol w="7010400">
                  <a:extLst>
                    <a:ext uri="{9D8B030D-6E8A-4147-A177-3AD203B41FA5}">
                      <a16:colId xmlns:a16="http://schemas.microsoft.com/office/drawing/2014/main" val="20000"/>
                    </a:ext>
                  </a:extLst>
                </a:gridCol>
              </a:tblGrid>
              <a:tr h="0">
                <a:tc>
                  <a:txBody>
                    <a:bodyPr/>
                    <a:lstStyle/>
                    <a:p>
                      <a:pPr algn="l"/>
                      <a:r>
                        <a:rPr lang="hy-AM" sz="2400" b="1" dirty="0">
                          <a:solidFill>
                            <a:srgbClr val="C00000"/>
                          </a:solidFill>
                        </a:rPr>
                        <a:t>Ծնողական իրավունքներից զրկելը</a:t>
                      </a:r>
                      <a:endParaRPr lang="hy-AM" sz="2400" dirty="0">
                        <a:solidFill>
                          <a:srgbClr val="C00000"/>
                        </a:solidFill>
                      </a:endParaRPr>
                    </a:p>
                  </a:txBody>
                  <a:tcPr marL="9525" marR="9525" marT="9525" marB="9525">
                    <a:lnL>
                      <a:noFill/>
                    </a:lnL>
                    <a:lnR>
                      <a:noFill/>
                    </a:lnR>
                    <a:lnT>
                      <a:noFill/>
                    </a:lnT>
                    <a:lnB>
                      <a:noFill/>
                    </a:lnB>
                    <a:solidFill>
                      <a:srgbClr val="FFFFFF"/>
                    </a:solidFill>
                  </a:tcPr>
                </a:tc>
                <a:extLst>
                  <a:ext uri="{0D108BD9-81ED-4DB2-BD59-A6C34878D82A}">
                    <a16:rowId xmlns:a16="http://schemas.microsoft.com/office/drawing/2014/main" val="10000"/>
                  </a:ext>
                </a:extLst>
              </a:tr>
            </a:tbl>
          </a:graphicData>
        </a:graphic>
      </p:graphicFrame>
      <p:sp>
        <p:nvSpPr>
          <p:cNvPr id="7" name="Rectangle 1"/>
          <p:cNvSpPr>
            <a:spLocks noGrp="1" noChangeArrowheads="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ru-RU" altLang="ru-RU" sz="1800" b="0" i="0" u="none" strike="noStrike" cap="none" normalizeH="0" baseline="0" dirty="0">
                <a:ln>
                  <a:noFill/>
                </a:ln>
                <a:solidFill>
                  <a:schemeClr val="tx1"/>
                </a:solidFill>
                <a:effectLst/>
                <a:latin typeface="Arial" pitchFamily="34" charset="0"/>
                <a:cs typeface="Arial" pitchFamily="34" charset="0"/>
              </a:rPr>
            </a:b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3" name="Picture 2">
            <a:extLst>
              <a:ext uri="{FF2B5EF4-FFF2-40B4-BE49-F238E27FC236}">
                <a16:creationId xmlns:a16="http://schemas.microsoft.com/office/drawing/2014/main" id="{A342FC2E-CF1A-C18F-1F84-118367B8162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44127" y="6183691"/>
            <a:ext cx="4137556" cy="422785"/>
          </a:xfrm>
          <a:prstGeom prst="rect">
            <a:avLst/>
          </a:prstGeom>
          <a:noFill/>
          <a:ln>
            <a:noFill/>
          </a:ln>
        </p:spPr>
      </p:pic>
    </p:spTree>
    <p:extLst>
      <p:ext uri="{BB962C8B-B14F-4D97-AF65-F5344CB8AC3E}">
        <p14:creationId xmlns:p14="http://schemas.microsoft.com/office/powerpoint/2010/main" val="17290762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7" name="Google Shape;217;p27"/>
          <p:cNvSpPr txBox="1">
            <a:spLocks noGrp="1"/>
          </p:cNvSpPr>
          <p:nvPr>
            <p:ph type="sldNum" idx="12"/>
          </p:nvPr>
        </p:nvSpPr>
        <p:spPr>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ru-RU">
                <a:solidFill>
                  <a:srgbClr val="FFFFFF"/>
                </a:solidFill>
              </a:rPr>
              <a:t>52</a:t>
            </a:fld>
            <a:endParaRPr>
              <a:solidFill>
                <a:srgbClr val="FFFFFF"/>
              </a:solidFill>
            </a:endParaRPr>
          </a:p>
        </p:txBody>
      </p:sp>
      <p:sp>
        <p:nvSpPr>
          <p:cNvPr id="220" name="Google Shape;220;p27"/>
          <p:cNvSpPr txBox="1"/>
          <p:nvPr/>
        </p:nvSpPr>
        <p:spPr>
          <a:xfrm>
            <a:off x="613610" y="543052"/>
            <a:ext cx="1713193" cy="506412"/>
          </a:xfrm>
          <a:prstGeom prst="rect">
            <a:avLst/>
          </a:prstGeom>
          <a:noFill/>
          <a:ln>
            <a:noFill/>
          </a:ln>
        </p:spPr>
        <p:txBody>
          <a:bodyPr spcFirstLastPara="1" wrap="square" lIns="91425" tIns="45700" rIns="91425" bIns="45700" anchor="b" anchorCtr="0">
            <a:normAutofit/>
          </a:bodyPr>
          <a:lstStyle/>
          <a:p>
            <a:pPr marL="0" marR="0" lvl="0" indent="0" algn="r" rtl="0">
              <a:spcBef>
                <a:spcPts val="0"/>
              </a:spcBef>
              <a:spcAft>
                <a:spcPts val="0"/>
              </a:spcAft>
              <a:buClr>
                <a:srgbClr val="E3E7F1"/>
              </a:buClr>
              <a:buSzPts val="1400"/>
              <a:buFont typeface="Gill Sans"/>
              <a:buNone/>
            </a:pPr>
            <a:endParaRPr dirty="0">
              <a:solidFill>
                <a:schemeClr val="tx2">
                  <a:lumMod val="75000"/>
                </a:schemeClr>
              </a:solidFill>
            </a:endParaRPr>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517585" y="6279167"/>
            <a:ext cx="4137556" cy="422785"/>
          </a:xfrm>
          <a:prstGeom prst="rect">
            <a:avLst/>
          </a:prstGeom>
          <a:noFill/>
          <a:ln>
            <a:noFill/>
          </a:ln>
        </p:spPr>
      </p:pic>
      <p:sp>
        <p:nvSpPr>
          <p:cNvPr id="17" name="Text Box 31">
            <a:extLst>
              <a:ext uri="{FF2B5EF4-FFF2-40B4-BE49-F238E27FC236}">
                <a16:creationId xmlns:a16="http://schemas.microsoft.com/office/drawing/2014/main" id="{D7B429C1-D5FD-293A-8B7B-AE69398B0977}"/>
              </a:ext>
            </a:extLst>
          </p:cNvPr>
          <p:cNvSpPr txBox="1">
            <a:spLocks noChangeArrowheads="1"/>
          </p:cNvSpPr>
          <p:nvPr/>
        </p:nvSpPr>
        <p:spPr bwMode="auto">
          <a:xfrm>
            <a:off x="4336578" y="12768577"/>
            <a:ext cx="3476625" cy="1038225"/>
          </a:xfrm>
          <a:prstGeom prst="rect">
            <a:avLst/>
          </a:prstGeom>
          <a:solidFill>
            <a:srgbClr val="FFFFFF"/>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100" b="0" i="0" u="none" strike="noStrike" cap="none" normalizeH="0" baseline="0">
                <a:ln>
                  <a:noFill/>
                </a:ln>
                <a:solidFill>
                  <a:schemeClr val="tx1"/>
                </a:solidFill>
                <a:effectLst/>
                <a:latin typeface="Constantia" panose="02030602050306030303" pitchFamily="18" charset="0"/>
                <a:ea typeface="PMingLiU" panose="02020500000000000000" pitchFamily="18" charset="-120"/>
                <a:cs typeface="Times New Roman" panose="02020603050405020304" pitchFamily="18" charset="0"/>
              </a:rPr>
              <a:t>I know what makes a good facilitator</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100" b="0" i="0" u="none" strike="noStrike" cap="none" normalizeH="0" baseline="0">
                <a:ln>
                  <a:noFill/>
                </a:ln>
                <a:solidFill>
                  <a:schemeClr val="tx1"/>
                </a:solidFill>
                <a:effectLst/>
                <a:latin typeface="Constantia" panose="02030602050306030303" pitchFamily="18" charset="0"/>
                <a:ea typeface="PMingLiU" panose="02020500000000000000" pitchFamily="18" charset="-120"/>
                <a:cs typeface="Times New Roman" panose="02020603050405020304" pitchFamily="18" charset="0"/>
              </a:rPr>
              <a:t>I understand how to facilitate groups of children</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100" b="0" i="0" u="none" strike="noStrike" cap="none" normalizeH="0" baseline="0">
                <a:ln>
                  <a:noFill/>
                </a:ln>
                <a:solidFill>
                  <a:schemeClr val="tx1"/>
                </a:solidFill>
                <a:effectLst/>
                <a:latin typeface="Constantia" panose="02030602050306030303" pitchFamily="18" charset="0"/>
                <a:ea typeface="PMingLiU" panose="02020500000000000000" pitchFamily="18" charset="-120"/>
                <a:cs typeface="Times New Roman" panose="02020603050405020304" pitchFamily="18" charset="0"/>
              </a:rPr>
              <a:t>I know how to manage groups with children of different ages, behaviour, gender and abilities</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100" b="0" i="0" u="none" strike="noStrike" cap="none" normalizeH="0" baseline="0">
                <a:ln>
                  <a:noFill/>
                </a:ln>
                <a:solidFill>
                  <a:schemeClr val="tx1"/>
                </a:solidFill>
                <a:effectLst/>
                <a:latin typeface="Constantia" panose="02030602050306030303" pitchFamily="18" charset="0"/>
                <a:ea typeface="PMingLiU" panose="02020500000000000000" pitchFamily="18" charset="-120"/>
                <a:cs typeface="Times New Roman" panose="02020603050405020304" pitchFamily="18" charset="0"/>
              </a:rPr>
              <a:t>I know how to monitor children’s progress</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27">
            <a:extLst>
              <a:ext uri="{FF2B5EF4-FFF2-40B4-BE49-F238E27FC236}">
                <a16:creationId xmlns:a16="http://schemas.microsoft.com/office/drawing/2014/main" id="{219A6C96-099A-563B-7D06-9EE40DA70EAC}"/>
              </a:ext>
            </a:extLst>
          </p:cNvPr>
          <p:cNvSpPr>
            <a:spLocks noChangeArrowheads="1"/>
          </p:cNvSpPr>
          <p:nvPr/>
        </p:nvSpPr>
        <p:spPr bwMode="auto">
          <a:xfrm>
            <a:off x="1221903" y="-8541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28">
            <a:extLst>
              <a:ext uri="{FF2B5EF4-FFF2-40B4-BE49-F238E27FC236}">
                <a16:creationId xmlns:a16="http://schemas.microsoft.com/office/drawing/2014/main" id="{E47A6D33-E6B3-7FFF-0781-370ACF91A6D8}"/>
              </a:ext>
            </a:extLst>
          </p:cNvPr>
          <p:cNvSpPr>
            <a:spLocks noChangeArrowheads="1"/>
          </p:cNvSpPr>
          <p:nvPr/>
        </p:nvSpPr>
        <p:spPr bwMode="auto">
          <a:xfrm>
            <a:off x="1221903" y="152272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y-AM" altLang="zh-CN"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hy-AM" altLang="zh-CN" sz="1800" b="0" i="0" u="none" strike="noStrike" cap="none" normalizeH="0" baseline="0">
              <a:ln>
                <a:noFill/>
              </a:ln>
              <a:solidFill>
                <a:schemeClr val="tx1"/>
              </a:solidFill>
              <a:effectLst/>
              <a:latin typeface="Arial" panose="020B0604020202020204" pitchFamily="34" charset="0"/>
            </a:endParaRPr>
          </a:p>
        </p:txBody>
      </p:sp>
      <p:sp>
        <p:nvSpPr>
          <p:cNvPr id="23" name="Rectangle 29">
            <a:extLst>
              <a:ext uri="{FF2B5EF4-FFF2-40B4-BE49-F238E27FC236}">
                <a16:creationId xmlns:a16="http://schemas.microsoft.com/office/drawing/2014/main" id="{A9EF576D-B1A5-EC69-9FBD-1F61BFDE1E5F}"/>
              </a:ext>
            </a:extLst>
          </p:cNvPr>
          <p:cNvSpPr>
            <a:spLocks noChangeArrowheads="1"/>
          </p:cNvSpPr>
          <p:nvPr/>
        </p:nvSpPr>
        <p:spPr bwMode="auto">
          <a:xfrm>
            <a:off x="1221903" y="268160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y-AM" altLang="zh-CN"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hy-AM" altLang="zh-CN" sz="1800" b="0" i="0" u="none" strike="noStrike" cap="none" normalizeH="0" baseline="0">
              <a:ln>
                <a:noFill/>
              </a:ln>
              <a:solidFill>
                <a:schemeClr val="tx1"/>
              </a:solidFill>
              <a:effectLst/>
              <a:latin typeface="Arial" panose="020B0604020202020204" pitchFamily="34" charset="0"/>
            </a:endParaRPr>
          </a:p>
        </p:txBody>
      </p:sp>
      <p:sp>
        <p:nvSpPr>
          <p:cNvPr id="24" name="Rectangle 30">
            <a:extLst>
              <a:ext uri="{FF2B5EF4-FFF2-40B4-BE49-F238E27FC236}">
                <a16:creationId xmlns:a16="http://schemas.microsoft.com/office/drawing/2014/main" id="{823CA510-5CED-0D84-34E1-97E2A7EDD527}"/>
              </a:ext>
            </a:extLst>
          </p:cNvPr>
          <p:cNvSpPr>
            <a:spLocks noChangeArrowheads="1"/>
          </p:cNvSpPr>
          <p:nvPr/>
        </p:nvSpPr>
        <p:spPr bwMode="auto">
          <a:xfrm>
            <a:off x="1221903" y="37944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y-AM" altLang="zh-CN"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hy-AM" altLang="zh-CN" sz="1800" b="0" i="0" u="none" strike="noStrike" cap="none" normalizeH="0" baseline="0">
              <a:ln>
                <a:noFill/>
              </a:ln>
              <a:solidFill>
                <a:schemeClr val="tx1"/>
              </a:solidFill>
              <a:effectLst/>
              <a:latin typeface="Arial" panose="020B0604020202020204" pitchFamily="34" charset="0"/>
            </a:endParaRPr>
          </a:p>
        </p:txBody>
      </p:sp>
      <p:sp>
        <p:nvSpPr>
          <p:cNvPr id="25" name="Rectangle 31">
            <a:extLst>
              <a:ext uri="{FF2B5EF4-FFF2-40B4-BE49-F238E27FC236}">
                <a16:creationId xmlns:a16="http://schemas.microsoft.com/office/drawing/2014/main" id="{04073AB8-51AD-805B-DBC4-C58E28672C1A}"/>
              </a:ext>
            </a:extLst>
          </p:cNvPr>
          <p:cNvSpPr>
            <a:spLocks noChangeArrowheads="1"/>
          </p:cNvSpPr>
          <p:nvPr/>
        </p:nvSpPr>
        <p:spPr bwMode="auto">
          <a:xfrm>
            <a:off x="1221903" y="495966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218" name="Picture 2" descr="C:\Users\Anahit\Desktop\colorful-balloons-scattered-on-floor-510603001-21a682b6c25a4881b626bcbd3b80414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2" y="20686"/>
            <a:ext cx="12192000" cy="58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1178" y="458650"/>
            <a:ext cx="11009644" cy="5844677"/>
          </a:xfrm>
        </p:spPr>
        <p:txBody>
          <a:bodyPr>
            <a:normAutofit/>
          </a:bodyPr>
          <a:lstStyle/>
          <a:p>
            <a:pPr marL="0" indent="0">
              <a:buNone/>
            </a:pPr>
            <a:r>
              <a:rPr lang="hy-AM" sz="2200" b="1" dirty="0">
                <a:solidFill>
                  <a:schemeClr val="tx1"/>
                </a:solidFill>
                <a:latin typeface="Arial" panose="020B0604020202020204" pitchFamily="34" charset="0"/>
                <a:cs typeface="Arial" panose="020B0604020202020204" pitchFamily="34" charset="0"/>
              </a:rPr>
              <a:t>Ընտանեկան բռնության կանխարգելման և բռնության ենթարկված անձի պաշտպանության կազմակերպման գործընթացում ներգրավված հիմնական կառույցներն ըստ  օրենքի</a:t>
            </a:r>
          </a:p>
          <a:p>
            <a:pPr lvl="0">
              <a:buFont typeface="Wingdings" panose="05000000000000000000" pitchFamily="2" charset="2"/>
              <a:buChar char="q"/>
            </a:pPr>
            <a:r>
              <a:rPr lang="hy-AM" sz="2300" dirty="0">
                <a:solidFill>
                  <a:srgbClr val="C00000"/>
                </a:solidFill>
                <a:latin typeface="Arial" panose="020B0604020202020204" pitchFamily="34" charset="0"/>
                <a:cs typeface="Arial" panose="020B0604020202020204" pitchFamily="34" charset="0"/>
              </a:rPr>
              <a:t>ՀՀ ԱՍԳՆ</a:t>
            </a:r>
            <a:r>
              <a:rPr lang="en-US" sz="2300" dirty="0">
                <a:solidFill>
                  <a:srgbClr val="C00000"/>
                </a:solidFill>
                <a:latin typeface="Arial" panose="020B0604020202020204" pitchFamily="34" charset="0"/>
                <a:cs typeface="Arial" panose="020B0604020202020204" pitchFamily="34" charset="0"/>
              </a:rPr>
              <a:t>`</a:t>
            </a:r>
            <a:r>
              <a:rPr lang="hy-AM" sz="2300" dirty="0">
                <a:solidFill>
                  <a:srgbClr val="C00000"/>
                </a:solidFill>
                <a:latin typeface="Arial" panose="020B0604020202020204" pitchFamily="34" charset="0"/>
                <a:cs typeface="Arial" panose="020B0604020202020204" pitchFamily="34" charset="0"/>
              </a:rPr>
              <a:t>լիազոր մարմինը</a:t>
            </a:r>
            <a:endParaRPr lang="en-US" sz="2300" dirty="0">
              <a:solidFill>
                <a:srgbClr val="C00000"/>
              </a:solidFill>
              <a:latin typeface="Arial" panose="020B0604020202020204" pitchFamily="34" charset="0"/>
              <a:cs typeface="Arial" panose="020B0604020202020204" pitchFamily="34" charset="0"/>
            </a:endParaRPr>
          </a:p>
          <a:p>
            <a:pPr lvl="0">
              <a:buFont typeface="Wingdings" panose="05000000000000000000" pitchFamily="2" charset="2"/>
              <a:buChar char="q"/>
            </a:pPr>
            <a:r>
              <a:rPr lang="en-US" sz="2300" dirty="0" err="1">
                <a:solidFill>
                  <a:srgbClr val="C00000"/>
                </a:solidFill>
                <a:latin typeface="Arial" panose="020B0604020202020204" pitchFamily="34" charset="0"/>
                <a:cs typeface="Arial" panose="020B0604020202020204" pitchFamily="34" charset="0"/>
              </a:rPr>
              <a:t>Ոստիկանություն</a:t>
            </a:r>
            <a:r>
              <a:rPr lang="hy-AM" sz="2300" dirty="0">
                <a:solidFill>
                  <a:srgbClr val="C00000"/>
                </a:solidFill>
                <a:latin typeface="Arial" panose="020B0604020202020204" pitchFamily="34" charset="0"/>
                <a:cs typeface="Arial" panose="020B0604020202020204" pitchFamily="34" charset="0"/>
              </a:rPr>
              <a:t>ը</a:t>
            </a:r>
            <a:endParaRPr lang="en-US" sz="2300" dirty="0">
              <a:solidFill>
                <a:srgbClr val="C00000"/>
              </a:solidFill>
              <a:latin typeface="Arial" panose="020B0604020202020204" pitchFamily="34" charset="0"/>
              <a:cs typeface="Arial" panose="020B0604020202020204" pitchFamily="34" charset="0"/>
            </a:endParaRPr>
          </a:p>
          <a:p>
            <a:pPr lvl="0">
              <a:buFont typeface="Wingdings" panose="05000000000000000000" pitchFamily="2" charset="2"/>
              <a:buChar char="q"/>
            </a:pPr>
            <a:r>
              <a:rPr lang="hy-AM" sz="2300" dirty="0">
                <a:solidFill>
                  <a:srgbClr val="C00000"/>
                </a:solidFill>
                <a:latin typeface="Arial" panose="020B0604020202020204" pitchFamily="34" charset="0"/>
                <a:cs typeface="Arial" panose="020B0604020202020204" pitchFamily="34" charset="0"/>
              </a:rPr>
              <a:t>ՀՀ Կրթության, գիտության, մշակույթի և սպորտի նախարարությունը</a:t>
            </a:r>
            <a:endParaRPr lang="en-US" sz="2300" dirty="0">
              <a:solidFill>
                <a:srgbClr val="C00000"/>
              </a:solidFill>
              <a:latin typeface="Arial" panose="020B0604020202020204" pitchFamily="34" charset="0"/>
              <a:cs typeface="Arial" panose="020B0604020202020204" pitchFamily="34" charset="0"/>
            </a:endParaRPr>
          </a:p>
          <a:p>
            <a:pPr lvl="0">
              <a:buFont typeface="Wingdings" panose="05000000000000000000" pitchFamily="2" charset="2"/>
              <a:buChar char="q"/>
            </a:pPr>
            <a:r>
              <a:rPr lang="hy-AM" sz="2300" dirty="0">
                <a:solidFill>
                  <a:srgbClr val="C00000"/>
                </a:solidFill>
                <a:latin typeface="Arial" panose="020B0604020202020204" pitchFamily="34" charset="0"/>
                <a:cs typeface="Arial" panose="020B0604020202020204" pitchFamily="34" charset="0"/>
              </a:rPr>
              <a:t>ՀՀ Առողջապահության նախարարությունը</a:t>
            </a:r>
            <a:endParaRPr lang="en-US" sz="2300" dirty="0">
              <a:solidFill>
                <a:srgbClr val="C00000"/>
              </a:solidFill>
              <a:latin typeface="Arial" panose="020B0604020202020204" pitchFamily="34" charset="0"/>
              <a:cs typeface="Arial" panose="020B0604020202020204" pitchFamily="34" charset="0"/>
            </a:endParaRPr>
          </a:p>
          <a:p>
            <a:pPr lvl="0">
              <a:buFont typeface="Wingdings" panose="05000000000000000000" pitchFamily="2" charset="2"/>
              <a:buChar char="q"/>
            </a:pPr>
            <a:r>
              <a:rPr lang="hy-AM" sz="2300" dirty="0">
                <a:solidFill>
                  <a:srgbClr val="C00000"/>
                </a:solidFill>
                <a:latin typeface="Arial" panose="020B0604020202020204" pitchFamily="34" charset="0"/>
                <a:cs typeface="Arial" panose="020B0604020202020204" pitchFamily="34" charset="0"/>
              </a:rPr>
              <a:t>Խնամակալության և հոգաբարձության մարմինները</a:t>
            </a:r>
            <a:endParaRPr lang="en-US" sz="2300" dirty="0">
              <a:solidFill>
                <a:srgbClr val="C00000"/>
              </a:solidFill>
              <a:latin typeface="Arial" panose="020B0604020202020204" pitchFamily="34" charset="0"/>
              <a:cs typeface="Arial" panose="020B0604020202020204" pitchFamily="34" charset="0"/>
            </a:endParaRPr>
          </a:p>
          <a:p>
            <a:pPr lvl="0">
              <a:buFont typeface="Wingdings" panose="05000000000000000000" pitchFamily="2" charset="2"/>
              <a:buChar char="q"/>
            </a:pPr>
            <a:r>
              <a:rPr lang="hy-AM" sz="2300" dirty="0">
                <a:solidFill>
                  <a:srgbClr val="C00000"/>
                </a:solidFill>
                <a:latin typeface="Arial" panose="020B0604020202020204" pitchFamily="34" charset="0"/>
                <a:cs typeface="Arial" panose="020B0604020202020204" pitchFamily="34" charset="0"/>
              </a:rPr>
              <a:t>Ընտանիքում բռնության ենթարկվածներին աջակցություն ցույց տվող հատուկ կառույցներ, այդ թվում՝ աջակցության կենտրոնները և ապաստարանները:</a:t>
            </a:r>
            <a:endParaRPr lang="en-US" sz="2300" dirty="0">
              <a:solidFill>
                <a:srgbClr val="C00000"/>
              </a:solidFill>
              <a:latin typeface="Arial" panose="020B0604020202020204" pitchFamily="34" charset="0"/>
              <a:cs typeface="Arial" panose="020B0604020202020204" pitchFamily="34" charset="0"/>
            </a:endParaRPr>
          </a:p>
          <a:p>
            <a:endParaRPr lang="en-US" sz="2600" dirty="0">
              <a:solidFill>
                <a:srgbClr val="C00000"/>
              </a:solidFill>
              <a:latin typeface="Sylfaen" panose="010A0502050306030303" pitchFamily="18" charset="0"/>
            </a:endParaRPr>
          </a:p>
        </p:txBody>
      </p:sp>
      <p:pic>
        <p:nvPicPr>
          <p:cNvPr id="2" name="Picture 1">
            <a:extLst>
              <a:ext uri="{FF2B5EF4-FFF2-40B4-BE49-F238E27FC236}">
                <a16:creationId xmlns:a16="http://schemas.microsoft.com/office/drawing/2014/main" id="{1FA96CD0-A80F-DFF4-DDCF-746F51F6908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9362" y="6289042"/>
            <a:ext cx="4137556" cy="422785"/>
          </a:xfrm>
          <a:prstGeom prst="rect">
            <a:avLst/>
          </a:prstGeom>
          <a:noFill/>
          <a:ln>
            <a:noFill/>
          </a:ln>
        </p:spPr>
      </p:pic>
      <p:sp>
        <p:nvSpPr>
          <p:cNvPr id="4" name="Slide Number Placeholder 3">
            <a:extLst>
              <a:ext uri="{FF2B5EF4-FFF2-40B4-BE49-F238E27FC236}">
                <a16:creationId xmlns:a16="http://schemas.microsoft.com/office/drawing/2014/main" id="{FD01BB8C-7D6E-A321-24DE-E7F8551E69E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53</a:t>
            </a:fld>
            <a:endParaRPr lang="ru-RU"/>
          </a:p>
        </p:txBody>
      </p:sp>
    </p:spTree>
    <p:extLst>
      <p:ext uri="{BB962C8B-B14F-4D97-AF65-F5344CB8AC3E}">
        <p14:creationId xmlns:p14="http://schemas.microsoft.com/office/powerpoint/2010/main" val="90194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heel(1)">
                                      <p:cBhvr>
                                        <p:cTn id="7" dur="2000"/>
                                        <p:tgtEl>
                                          <p:spTgt spid="3">
                                            <p:txEl>
                                              <p:pRg st="1" end="1"/>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heel(1)">
                                      <p:cBhvr>
                                        <p:cTn id="10" dur="2000"/>
                                        <p:tgtEl>
                                          <p:spTgt spid="3">
                                            <p:txEl>
                                              <p:pRg st="2" end="2"/>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heel(1)">
                                      <p:cBhvr>
                                        <p:cTn id="13" dur="2000"/>
                                        <p:tgtEl>
                                          <p:spTgt spid="3">
                                            <p:txEl>
                                              <p:pRg st="3" end="3"/>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heel(1)">
                                      <p:cBhvr>
                                        <p:cTn id="16" dur="2000"/>
                                        <p:tgtEl>
                                          <p:spTgt spid="3">
                                            <p:txEl>
                                              <p:pRg st="4" end="4"/>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heel(1)">
                                      <p:cBhvr>
                                        <p:cTn id="19" dur="2000"/>
                                        <p:tgtEl>
                                          <p:spTgt spid="3">
                                            <p:txEl>
                                              <p:pRg st="5" end="5"/>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heel(1)">
                                      <p:cBhvr>
                                        <p:cTn id="2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5034" y="601884"/>
            <a:ext cx="11130769" cy="4977113"/>
          </a:xfrm>
        </p:spPr>
        <p:txBody>
          <a:bodyPr>
            <a:normAutofit/>
          </a:bodyPr>
          <a:lstStyle/>
          <a:p>
            <a:pPr marL="0" indent="0">
              <a:buNone/>
            </a:pPr>
            <a:r>
              <a:rPr lang="hy-AM" sz="2200" b="1" i="1" dirty="0"/>
              <a:t>Ընտանիքում անձի նկատմամբ բռնության կանխարգելման և բռնության ենթարկված անձի պաշտպանության կազմակերպման պետականորեն սահմանված </a:t>
            </a:r>
            <a:r>
              <a:rPr lang="hy-AM" sz="2200" b="1" i="1" dirty="0">
                <a:solidFill>
                  <a:srgbClr val="007033"/>
                </a:solidFill>
              </a:rPr>
              <a:t>սկզբունքները. </a:t>
            </a:r>
          </a:p>
          <a:p>
            <a:pPr lvl="0">
              <a:buFont typeface="Wingdings" panose="05000000000000000000" pitchFamily="2" charset="2"/>
              <a:buChar char="q"/>
            </a:pPr>
            <a:endParaRPr lang="en-US" sz="2000" dirty="0"/>
          </a:p>
          <a:p>
            <a:pPr lvl="0">
              <a:buFont typeface="Wingdings" panose="05000000000000000000" pitchFamily="2" charset="2"/>
              <a:buChar char="q"/>
            </a:pPr>
            <a:r>
              <a:rPr lang="hy-AM" sz="2000" dirty="0"/>
              <a:t>ընտանիքում բռնության ենթարկված </a:t>
            </a:r>
            <a:r>
              <a:rPr lang="hy-AM" sz="2000" b="1" dirty="0"/>
              <a:t>անձանց անվտանգության և </a:t>
            </a:r>
            <a:r>
              <a:rPr lang="hy-AM" sz="2000" dirty="0"/>
              <a:t>պաշտպանության ապահովման առաջնայնություն, </a:t>
            </a:r>
            <a:endParaRPr lang="en-US" sz="2000" dirty="0"/>
          </a:p>
          <a:p>
            <a:pPr lvl="0">
              <a:buFont typeface="Wingdings" panose="05000000000000000000" pitchFamily="2" charset="2"/>
              <a:buChar char="q"/>
            </a:pPr>
            <a:r>
              <a:rPr lang="hy-AM" sz="2000" b="1" dirty="0"/>
              <a:t>ընտանիքին  աջակցություն</a:t>
            </a:r>
            <a:r>
              <a:rPr lang="hy-AM" sz="2000" dirty="0"/>
              <a:t>, համերաշխության վերականգնում,</a:t>
            </a:r>
            <a:endParaRPr lang="en-US" sz="2000" dirty="0"/>
          </a:p>
          <a:p>
            <a:pPr lvl="0">
              <a:buFont typeface="Wingdings" panose="05000000000000000000" pitchFamily="2" charset="2"/>
              <a:buChar char="q"/>
            </a:pPr>
            <a:r>
              <a:rPr lang="hy-AM" sz="2000" dirty="0"/>
              <a:t>երեխայի </a:t>
            </a:r>
            <a:r>
              <a:rPr lang="hy-AM" sz="2000" b="1" dirty="0"/>
              <a:t>լավագույն շահի </a:t>
            </a:r>
            <a:r>
              <a:rPr lang="hy-AM" sz="2000" dirty="0"/>
              <a:t>առաջնահերթություն,</a:t>
            </a:r>
            <a:endParaRPr lang="en-US" sz="2000" dirty="0"/>
          </a:p>
          <a:p>
            <a:pPr lvl="0">
              <a:buFont typeface="Wingdings" panose="05000000000000000000" pitchFamily="2" charset="2"/>
              <a:buChar char="q"/>
            </a:pPr>
            <a:r>
              <a:rPr lang="hy-AM" sz="2000" dirty="0"/>
              <a:t>իրավահավասարություն և խտրականության արգելք,</a:t>
            </a:r>
            <a:endParaRPr lang="en-US" sz="2000" dirty="0"/>
          </a:p>
          <a:p>
            <a:pPr lvl="0">
              <a:buFont typeface="Wingdings" panose="05000000000000000000" pitchFamily="2" charset="2"/>
              <a:buChar char="q"/>
            </a:pPr>
            <a:r>
              <a:rPr lang="hy-AM" sz="2000" dirty="0"/>
              <a:t>արդարադատության մատչելիություն,</a:t>
            </a:r>
            <a:endParaRPr lang="en-US" sz="2000" dirty="0"/>
          </a:p>
          <a:p>
            <a:pPr lvl="0">
              <a:buFont typeface="Wingdings" panose="05000000000000000000" pitchFamily="2" charset="2"/>
              <a:buChar char="q"/>
            </a:pPr>
            <a:r>
              <a:rPr lang="hy-AM" sz="2000" dirty="0"/>
              <a:t>ընտանեկան կյանքի վերաբերյալ տեղեկությունների անձեռնմխելիություն,</a:t>
            </a:r>
            <a:endParaRPr lang="en-US" sz="2000" dirty="0"/>
          </a:p>
          <a:p>
            <a:pPr>
              <a:buFont typeface="Wingdings" panose="05000000000000000000" pitchFamily="2" charset="2"/>
              <a:buChar char="q"/>
            </a:pPr>
            <a:r>
              <a:rPr lang="hy-AM" sz="2000" dirty="0"/>
              <a:t>ՏԻՄ և ՔՀ միջև համագործակցության ապահովում։</a:t>
            </a:r>
            <a:endParaRPr lang="en-US" sz="2000" dirty="0"/>
          </a:p>
        </p:txBody>
      </p:sp>
      <p:pic>
        <p:nvPicPr>
          <p:cNvPr id="2" name="Picture 1">
            <a:extLst>
              <a:ext uri="{FF2B5EF4-FFF2-40B4-BE49-F238E27FC236}">
                <a16:creationId xmlns:a16="http://schemas.microsoft.com/office/drawing/2014/main" id="{E60EE758-9492-FB13-189B-88A1F6BF5FB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9362" y="6289042"/>
            <a:ext cx="4137556" cy="422785"/>
          </a:xfrm>
          <a:prstGeom prst="rect">
            <a:avLst/>
          </a:prstGeom>
          <a:noFill/>
          <a:ln>
            <a:noFill/>
          </a:ln>
        </p:spPr>
      </p:pic>
      <p:sp>
        <p:nvSpPr>
          <p:cNvPr id="4" name="Slide Number Placeholder 3">
            <a:extLst>
              <a:ext uri="{FF2B5EF4-FFF2-40B4-BE49-F238E27FC236}">
                <a16:creationId xmlns:a16="http://schemas.microsoft.com/office/drawing/2014/main" id="{C63D9FEF-2834-0500-8E11-F2B6C0565FA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54</a:t>
            </a:fld>
            <a:endParaRPr lang="ru-RU"/>
          </a:p>
        </p:txBody>
      </p:sp>
    </p:spTree>
    <p:extLst>
      <p:ext uri="{BB962C8B-B14F-4D97-AF65-F5344CB8AC3E}">
        <p14:creationId xmlns:p14="http://schemas.microsoft.com/office/powerpoint/2010/main" val="308883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circle(in)">
                                      <p:cBhvr>
                                        <p:cTn id="13" dur="2000"/>
                                        <p:tgtEl>
                                          <p:spTgt spid="3">
                                            <p:txEl>
                                              <p:pRg st="4" end="4"/>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circle(in)">
                                      <p:cBhvr>
                                        <p:cTn id="16" dur="2000"/>
                                        <p:tgtEl>
                                          <p:spTgt spid="3">
                                            <p:txEl>
                                              <p:pRg st="5" end="5"/>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circle(in)">
                                      <p:cBhvr>
                                        <p:cTn id="19" dur="2000"/>
                                        <p:tgtEl>
                                          <p:spTgt spid="3">
                                            <p:txEl>
                                              <p:pRg st="6" end="6"/>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circle(in)">
                                      <p:cBhvr>
                                        <p:cTn id="22" dur="2000"/>
                                        <p:tgtEl>
                                          <p:spTgt spid="3">
                                            <p:txEl>
                                              <p:pRg st="7" end="7"/>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circle(in)">
                                      <p:cBhvr>
                                        <p:cTn id="25"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55</a:t>
            </a:fld>
            <a:endParaRPr lang="ru-RU"/>
          </a:p>
        </p:txBody>
      </p:sp>
      <p:pic>
        <p:nvPicPr>
          <p:cNvPr id="3" name="Picture 2">
            <a:extLst>
              <a:ext uri="{FF2B5EF4-FFF2-40B4-BE49-F238E27FC236}">
                <a16:creationId xmlns:a16="http://schemas.microsoft.com/office/drawing/2014/main" id="{352838CC-9DC1-ED38-D56F-3761DDDC683C}"/>
              </a:ext>
            </a:extLst>
          </p:cNvPr>
          <p:cNvPicPr>
            <a:picLocks noChangeAspect="1"/>
          </p:cNvPicPr>
          <p:nvPr/>
        </p:nvPicPr>
        <p:blipFill>
          <a:blip r:embed="rId2"/>
          <a:stretch>
            <a:fillRect/>
          </a:stretch>
        </p:blipFill>
        <p:spPr>
          <a:xfrm>
            <a:off x="163072" y="732400"/>
            <a:ext cx="11865856" cy="4729011"/>
          </a:xfrm>
          <a:prstGeom prst="rect">
            <a:avLst/>
          </a:prstGeom>
        </p:spPr>
      </p:pic>
      <p:sp>
        <p:nvSpPr>
          <p:cNvPr id="4" name="Rectangle: Rounded Corners 3">
            <a:extLst>
              <a:ext uri="{FF2B5EF4-FFF2-40B4-BE49-F238E27FC236}">
                <a16:creationId xmlns:a16="http://schemas.microsoft.com/office/drawing/2014/main" id="{397755F5-7BC1-ED9A-DC5C-E0C469E9B117}"/>
              </a:ext>
            </a:extLst>
          </p:cNvPr>
          <p:cNvSpPr/>
          <p:nvPr/>
        </p:nvSpPr>
        <p:spPr>
          <a:xfrm>
            <a:off x="2546430" y="4755373"/>
            <a:ext cx="7454095" cy="14120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y-AM" sz="2800" b="1" dirty="0"/>
              <a:t>Երեխաների իրավունքների մասին կոնվենցիա </a:t>
            </a:r>
            <a:endParaRPr lang="ru-RU" sz="2800" b="1" dirty="0"/>
          </a:p>
        </p:txBody>
      </p:sp>
    </p:spTree>
    <p:extLst>
      <p:ext uri="{BB962C8B-B14F-4D97-AF65-F5344CB8AC3E}">
        <p14:creationId xmlns:p14="http://schemas.microsoft.com/office/powerpoint/2010/main" val="14479131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18953" y="1012954"/>
            <a:ext cx="10154094" cy="4832092"/>
          </a:xfrm>
          <a:prstGeom prst="rect">
            <a:avLst/>
          </a:prstGeom>
        </p:spPr>
        <p:txBody>
          <a:bodyPr wrap="square">
            <a:spAutoFit/>
          </a:bodyPr>
          <a:lstStyle/>
          <a:p>
            <a:pPr algn="just"/>
            <a:r>
              <a:rPr lang="hy-AM" sz="2800" dirty="0">
                <a:solidFill>
                  <a:srgbClr val="C00000"/>
                </a:solidFill>
              </a:rPr>
              <a:t>«Կոնվենցիան» (օրինակ ՝ Երեխայի իրավունքների մասին կոնվենցիան) պետությունների միջև պաշտոնական համաձայնագիր է: «Կոնվենցիա» ընդհանուր տերմինը հոմանիշ է «պայմանագիր» ընդհանուր տերմինին:</a:t>
            </a:r>
          </a:p>
          <a:p>
            <a:pPr algn="just"/>
            <a:endParaRPr lang="hy-AM" sz="2400" dirty="0"/>
          </a:p>
          <a:p>
            <a:pPr marL="285750" indent="-285750" algn="just">
              <a:buFont typeface="Arial" pitchFamily="34" charset="0"/>
              <a:buChar char="•"/>
            </a:pPr>
            <a:r>
              <a:rPr lang="hy-AM" sz="2400" dirty="0"/>
              <a:t>կոնվենցիայի ընդունումը </a:t>
            </a:r>
            <a:r>
              <a:rPr lang="en-US" sz="2400" dirty="0"/>
              <a:t>(</a:t>
            </a:r>
            <a:r>
              <a:rPr lang="hy-AM" sz="2400" dirty="0"/>
              <a:t>քննարկում, բանակցություն ընդունման համար՝ ապա վերջնական տեքստի ընդունում</a:t>
            </a:r>
            <a:r>
              <a:rPr lang="en-US" sz="2400" dirty="0"/>
              <a:t>)</a:t>
            </a:r>
            <a:r>
              <a:rPr lang="hy-AM" sz="2400" dirty="0"/>
              <a:t> և վավերացումը </a:t>
            </a:r>
            <a:r>
              <a:rPr lang="en-US" sz="2400" dirty="0"/>
              <a:t>(</a:t>
            </a:r>
            <a:r>
              <a:rPr lang="hy-AM" sz="2400" dirty="0"/>
              <a:t>արդեն ընդունված փաստաթղթի շրջանակներում իրավաբանորեն պարտավորվածություն ձեռք բերելն է</a:t>
            </a:r>
            <a:r>
              <a:rPr lang="en-US" sz="2400" dirty="0"/>
              <a:t>)</a:t>
            </a:r>
            <a:r>
              <a:rPr lang="hy-AM" sz="2400" dirty="0"/>
              <a:t>։</a:t>
            </a:r>
          </a:p>
          <a:p>
            <a:pPr algn="just"/>
            <a:endParaRPr lang="hy-AM" sz="2400" dirty="0"/>
          </a:p>
          <a:p>
            <a:pPr marL="285750" indent="-285750" algn="just">
              <a:buFont typeface="Arial" pitchFamily="34" charset="0"/>
              <a:buChar char="•"/>
            </a:pPr>
            <a:r>
              <a:rPr lang="hy-AM" sz="2400" dirty="0"/>
              <a:t>Ներքին օրենսդրության համապատասխանեցում։</a:t>
            </a:r>
          </a:p>
          <a:p>
            <a:endParaRPr lang="ru-RU" sz="2800" dirty="0"/>
          </a:p>
        </p:txBody>
      </p:sp>
      <p:pic>
        <p:nvPicPr>
          <p:cNvPr id="3" name="Picture 2">
            <a:extLst>
              <a:ext uri="{FF2B5EF4-FFF2-40B4-BE49-F238E27FC236}">
                <a16:creationId xmlns:a16="http://schemas.microsoft.com/office/drawing/2014/main" id="{5B42BDA7-07C4-4C62-9DB6-4806F9B479A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8896" y="6277468"/>
            <a:ext cx="4137556" cy="422785"/>
          </a:xfrm>
          <a:prstGeom prst="rect">
            <a:avLst/>
          </a:prstGeom>
          <a:noFill/>
          <a:ln>
            <a:noFill/>
          </a:ln>
        </p:spPr>
      </p:pic>
    </p:spTree>
    <p:extLst>
      <p:ext uri="{BB962C8B-B14F-4D97-AF65-F5344CB8AC3E}">
        <p14:creationId xmlns:p14="http://schemas.microsoft.com/office/powerpoint/2010/main" val="5913359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21676" y="1496741"/>
            <a:ext cx="11148647" cy="3864519"/>
          </a:xfrm>
          <a:prstGeom prst="rect">
            <a:avLst/>
          </a:prstGeom>
          <a:noFill/>
          <a:ln>
            <a:noFill/>
          </a:ln>
          <a:effectLst/>
        </p:spPr>
        <p:txBody>
          <a:bodyPr vert="horz" wrap="square" lIns="91440" tIns="45720" rIns="91440" bIns="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hy-AM" sz="2400" b="1" i="1" u="none" strike="noStrike" cap="none" normalizeH="0" baseline="0" dirty="0">
                <a:ln>
                  <a:noFill/>
                </a:ln>
                <a:solidFill>
                  <a:schemeClr val="accent1">
                    <a:lumMod val="75000"/>
                  </a:schemeClr>
                </a:solidFill>
                <a:effectLst/>
                <a:latin typeface="inherit" charset="0"/>
                <a:ea typeface="Times New Roman" pitchFamily="18" charset="0"/>
                <a:cs typeface="Courier New" pitchFamily="49" charset="0"/>
              </a:rPr>
              <a:t>ՄԱԿ-ի Երեխայի իրավունքների մասին կոնվենցիան (CRC) </a:t>
            </a:r>
            <a:r>
              <a:rPr kumimoji="0" lang="hy-AM" sz="2400" b="0" i="1" u="none" strike="noStrike" cap="none" normalizeH="0" baseline="0" dirty="0">
                <a:ln>
                  <a:noFill/>
                </a:ln>
                <a:solidFill>
                  <a:schemeClr val="accent1">
                    <a:lumMod val="75000"/>
                  </a:schemeClr>
                </a:solidFill>
                <a:effectLst/>
                <a:latin typeface="inherit" charset="0"/>
                <a:ea typeface="Times New Roman" pitchFamily="18" charset="0"/>
                <a:cs typeface="Courier New" pitchFamily="49" charset="0"/>
              </a:rPr>
              <a:t>պատմության մեջ ամենալայն վավերացված մարդու իրավունքների միջազգային պայմանագիրն է և նախանշում է երեխաների հիմնական իրավունքները և երեխաների նկատմամբ կառավարությունների պարտավորությունները: Կոնվենցիան ստեղծում է գլոբալ ստանդարտներ քաղաքականությունների մշակման համար և ըստ դրա՝ տարբեր ծրագրերի մշակման համար, որտեղ կենտրոնում երեխայի շահն է, նրա իրավունքների պաշտպանությունը։</a:t>
            </a:r>
            <a:r>
              <a:rPr kumimoji="0" lang="ru-RU" sz="2400" b="0" i="1" u="none" strike="noStrike" cap="none" normalizeH="0" baseline="0" dirty="0">
                <a:ln>
                  <a:noFill/>
                </a:ln>
                <a:solidFill>
                  <a:schemeClr val="accent1">
                    <a:lumMod val="75000"/>
                  </a:schemeClr>
                </a:solidFill>
                <a:effectLst/>
                <a:latin typeface="Arial" pitchFamily="34" charset="0"/>
                <a:cs typeface="Arial" pitchFamily="34" charset="0"/>
              </a:rPr>
              <a:t> </a:t>
            </a:r>
          </a:p>
        </p:txBody>
      </p:sp>
      <p:pic>
        <p:nvPicPr>
          <p:cNvPr id="2" name="Picture 1">
            <a:extLst>
              <a:ext uri="{FF2B5EF4-FFF2-40B4-BE49-F238E27FC236}">
                <a16:creationId xmlns:a16="http://schemas.microsoft.com/office/drawing/2014/main" id="{82D84D0E-057B-E241-8D8F-643DA53095C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1489" y="6323766"/>
            <a:ext cx="4137556" cy="422785"/>
          </a:xfrm>
          <a:prstGeom prst="rect">
            <a:avLst/>
          </a:prstGeom>
          <a:noFill/>
          <a:ln>
            <a:noFill/>
          </a:ln>
        </p:spPr>
      </p:pic>
    </p:spTree>
    <p:extLst>
      <p:ext uri="{BB962C8B-B14F-4D97-AF65-F5344CB8AC3E}">
        <p14:creationId xmlns:p14="http://schemas.microsoft.com/office/powerpoint/2010/main" val="42229806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351" y="1659285"/>
            <a:ext cx="10825297" cy="3539430"/>
          </a:xfrm>
          <a:prstGeom prst="rect">
            <a:avLst/>
          </a:prstGeom>
        </p:spPr>
        <p:txBody>
          <a:bodyPr wrap="square">
            <a:spAutoFit/>
          </a:bodyPr>
          <a:lstStyle/>
          <a:p>
            <a:pPr marL="285750" indent="-285750">
              <a:buFont typeface="Arial" pitchFamily="34" charset="0"/>
              <a:buChar char="•"/>
            </a:pPr>
            <a:r>
              <a:rPr lang="hy-AM" sz="3200" dirty="0"/>
              <a:t>Կոնվենցիան ընդունվել է Միավորված ազգերի կազմակերպության կողմից 1989 թվականի նոյեմբերին։</a:t>
            </a:r>
            <a:endParaRPr lang="en-US" sz="3200" dirty="0"/>
          </a:p>
          <a:p>
            <a:endParaRPr lang="hy-AM" sz="3200" dirty="0"/>
          </a:p>
          <a:p>
            <a:pPr marL="285750" indent="-285750">
              <a:buFont typeface="Arial" pitchFamily="34" charset="0"/>
              <a:buChar char="•"/>
            </a:pPr>
            <a:r>
              <a:rPr lang="hy-AM" sz="3200" dirty="0"/>
              <a:t>Կոնվենցիան բաղկացած է 54 հոդվածներից, որոնցից 41-ը վերաբերում են բովանդակային խնդիրներին,</a:t>
            </a:r>
            <a:r>
              <a:rPr lang="en-US" sz="3200" dirty="0"/>
              <a:t> </a:t>
            </a:r>
            <a:r>
              <a:rPr lang="hy-AM" sz="3200" dirty="0"/>
              <a:t>իսկ մնացածն  ընթացակարգային են:</a:t>
            </a:r>
            <a:endParaRPr lang="ru-RU" sz="3200" dirty="0"/>
          </a:p>
        </p:txBody>
      </p:sp>
      <p:pic>
        <p:nvPicPr>
          <p:cNvPr id="3" name="Picture 2">
            <a:extLst>
              <a:ext uri="{FF2B5EF4-FFF2-40B4-BE49-F238E27FC236}">
                <a16:creationId xmlns:a16="http://schemas.microsoft.com/office/drawing/2014/main" id="{AEBDBEC9-760D-E353-2B02-7B8F083FA1B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9362" y="6289042"/>
            <a:ext cx="4137556" cy="422785"/>
          </a:xfrm>
          <a:prstGeom prst="rect">
            <a:avLst/>
          </a:prstGeom>
          <a:noFill/>
          <a:ln>
            <a:noFill/>
          </a:ln>
        </p:spPr>
      </p:pic>
    </p:spTree>
    <p:extLst>
      <p:ext uri="{BB962C8B-B14F-4D97-AF65-F5344CB8AC3E}">
        <p14:creationId xmlns:p14="http://schemas.microsoft.com/office/powerpoint/2010/main" val="13868576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lvl="0" algn="ctr"/>
            <a:br>
              <a:rPr lang="ru-RU" b="1" dirty="0">
                <a:latin typeface="GHEA Grapalat" panose="02000506050000020003" pitchFamily="50" charset="0"/>
              </a:rPr>
            </a:br>
            <a:endParaRPr lang="ru-RU" dirty="0">
              <a:latin typeface="GHEA Grapalat" panose="02000506050000020003" pitchFamily="50" charset="0"/>
            </a:endParaRPr>
          </a:p>
        </p:txBody>
      </p:sp>
      <p:sp>
        <p:nvSpPr>
          <p:cNvPr id="3" name="Текст 2"/>
          <p:cNvSpPr>
            <a:spLocks noGrp="1"/>
          </p:cNvSpPr>
          <p:nvPr>
            <p:ph type="body" idx="1"/>
          </p:nvPr>
        </p:nvSpPr>
        <p:spPr>
          <a:xfrm>
            <a:off x="581193" y="1918388"/>
            <a:ext cx="5393102" cy="900040"/>
          </a:xfrm>
        </p:spPr>
        <p:txBody>
          <a:bodyPr/>
          <a:lstStyle/>
          <a:p>
            <a:pPr lvl="0"/>
            <a:r>
              <a:rPr lang="hy-AM" sz="2400" b="1" dirty="0">
                <a:solidFill>
                  <a:schemeClr val="tx1"/>
                </a:solidFill>
                <a:latin typeface="GHEA Grapalat" panose="02000803050000020003" pitchFamily="50" charset="0"/>
              </a:rPr>
              <a:t>Խտրականության բացառում</a:t>
            </a:r>
            <a:endParaRPr lang="ru-RU" sz="2400" b="1" dirty="0">
              <a:solidFill>
                <a:schemeClr val="tx1"/>
              </a:solidFill>
              <a:latin typeface="GHEA Grapalat" panose="02000803050000020003" pitchFamily="50" charset="0"/>
            </a:endParaRPr>
          </a:p>
          <a:p>
            <a:endParaRPr lang="ru-RU" sz="2000" dirty="0"/>
          </a:p>
        </p:txBody>
      </p:sp>
      <p:sp>
        <p:nvSpPr>
          <p:cNvPr id="4" name="Объект 3"/>
          <p:cNvSpPr>
            <a:spLocks noGrp="1"/>
          </p:cNvSpPr>
          <p:nvPr>
            <p:ph sz="half" idx="2"/>
          </p:nvPr>
        </p:nvSpPr>
        <p:spPr>
          <a:xfrm>
            <a:off x="581194" y="2926052"/>
            <a:ext cx="5393100" cy="3445719"/>
          </a:xfrm>
        </p:spPr>
        <p:txBody>
          <a:bodyPr>
            <a:normAutofit fontScale="47500" lnSpcReduction="20000"/>
          </a:bodyPr>
          <a:lstStyle/>
          <a:p>
            <a:r>
              <a:rPr lang="en-US" sz="3800" b="1" dirty="0">
                <a:latin typeface="GHEA Grapalat" panose="02000803050000020003" pitchFamily="50" charset="0"/>
              </a:rPr>
              <a:t>Հ ո դ վ ա ծ  2</a:t>
            </a:r>
            <a:endParaRPr lang="ru-RU" sz="3800" dirty="0">
              <a:latin typeface="GHEA Grapalat" panose="02000803050000020003" pitchFamily="50" charset="0"/>
            </a:endParaRPr>
          </a:p>
          <a:p>
            <a:pPr marL="0" indent="0">
              <a:buNone/>
            </a:pPr>
            <a:r>
              <a:rPr lang="en-US" sz="3800" dirty="0">
                <a:latin typeface="GHEA Grapalat" panose="02000803050000020003" pitchFamily="50" charset="0"/>
              </a:rPr>
              <a:t>1. </a:t>
            </a:r>
            <a:r>
              <a:rPr lang="en-US" sz="3800" dirty="0" err="1">
                <a:latin typeface="GHEA Grapalat" panose="02000803050000020003" pitchFamily="50" charset="0"/>
              </a:rPr>
              <a:t>Մասնակից</a:t>
            </a:r>
            <a:r>
              <a:rPr lang="en-US" sz="3800" dirty="0">
                <a:latin typeface="GHEA Grapalat" panose="02000803050000020003" pitchFamily="50" charset="0"/>
              </a:rPr>
              <a:t> </a:t>
            </a:r>
            <a:r>
              <a:rPr lang="en-US" sz="3800" dirty="0" err="1">
                <a:latin typeface="GHEA Grapalat" panose="02000803050000020003" pitchFamily="50" charset="0"/>
              </a:rPr>
              <a:t>պետությունները</a:t>
            </a:r>
            <a:r>
              <a:rPr lang="en-US" sz="3800" dirty="0">
                <a:latin typeface="GHEA Grapalat" panose="02000803050000020003" pitchFamily="50" charset="0"/>
              </a:rPr>
              <a:t> </a:t>
            </a:r>
            <a:r>
              <a:rPr lang="en-US" sz="3800" dirty="0" err="1">
                <a:latin typeface="GHEA Grapalat" panose="02000803050000020003" pitchFamily="50" charset="0"/>
              </a:rPr>
              <a:t>հարգում</a:t>
            </a:r>
            <a:r>
              <a:rPr lang="en-US" sz="3800" dirty="0">
                <a:latin typeface="GHEA Grapalat" panose="02000803050000020003" pitchFamily="50" charset="0"/>
              </a:rPr>
              <a:t> և </a:t>
            </a:r>
            <a:r>
              <a:rPr lang="en-US" sz="3800" dirty="0" err="1">
                <a:latin typeface="GHEA Grapalat" panose="02000803050000020003" pitchFamily="50" charset="0"/>
              </a:rPr>
              <a:t>ապահովում</a:t>
            </a:r>
            <a:r>
              <a:rPr lang="en-US" sz="3800" dirty="0">
                <a:latin typeface="GHEA Grapalat" panose="02000803050000020003" pitchFamily="50" charset="0"/>
              </a:rPr>
              <a:t> </a:t>
            </a:r>
            <a:r>
              <a:rPr lang="en-US" sz="3800" dirty="0" err="1">
                <a:latin typeface="GHEA Grapalat" panose="02000803050000020003" pitchFamily="50" charset="0"/>
              </a:rPr>
              <a:t>են</a:t>
            </a:r>
            <a:r>
              <a:rPr lang="en-US" sz="3800" dirty="0">
                <a:latin typeface="GHEA Grapalat" panose="02000803050000020003" pitchFamily="50" charset="0"/>
              </a:rPr>
              <a:t> </a:t>
            </a:r>
            <a:r>
              <a:rPr lang="en-US" sz="3800" dirty="0" err="1">
                <a:latin typeface="GHEA Grapalat" panose="02000803050000020003" pitchFamily="50" charset="0"/>
              </a:rPr>
              <a:t>սույն</a:t>
            </a:r>
            <a:r>
              <a:rPr lang="en-US" sz="3800" dirty="0">
                <a:latin typeface="GHEA Grapalat" panose="02000803050000020003" pitchFamily="50" charset="0"/>
              </a:rPr>
              <a:t> </a:t>
            </a:r>
            <a:r>
              <a:rPr lang="en-US" sz="3800" dirty="0" err="1">
                <a:latin typeface="GHEA Grapalat" panose="02000803050000020003" pitchFamily="50" charset="0"/>
              </a:rPr>
              <a:t>Կոնվենցիայով</a:t>
            </a:r>
            <a:r>
              <a:rPr lang="en-US" sz="3800" dirty="0">
                <a:latin typeface="GHEA Grapalat" panose="02000803050000020003" pitchFamily="50" charset="0"/>
              </a:rPr>
              <a:t> </a:t>
            </a:r>
            <a:r>
              <a:rPr lang="en-US" sz="3800" dirty="0" err="1">
                <a:latin typeface="GHEA Grapalat" panose="02000803050000020003" pitchFamily="50" charset="0"/>
              </a:rPr>
              <a:t>նախատեսված</a:t>
            </a:r>
            <a:r>
              <a:rPr lang="en-US" sz="3800" dirty="0">
                <a:latin typeface="GHEA Grapalat" panose="02000803050000020003" pitchFamily="50" charset="0"/>
              </a:rPr>
              <a:t> </a:t>
            </a:r>
            <a:r>
              <a:rPr lang="en-US" sz="3800" dirty="0" err="1">
                <a:latin typeface="GHEA Grapalat" panose="02000803050000020003" pitchFamily="50" charset="0"/>
              </a:rPr>
              <a:t>բոլոր</a:t>
            </a:r>
            <a:r>
              <a:rPr lang="en-US" sz="3800" dirty="0">
                <a:latin typeface="GHEA Grapalat" panose="02000803050000020003" pitchFamily="50" charset="0"/>
              </a:rPr>
              <a:t> </a:t>
            </a:r>
            <a:r>
              <a:rPr lang="en-US" sz="3800" dirty="0" err="1">
                <a:latin typeface="GHEA Grapalat" panose="02000803050000020003" pitchFamily="50" charset="0"/>
              </a:rPr>
              <a:t>իրավունքները</a:t>
            </a:r>
            <a:r>
              <a:rPr lang="en-US" sz="3800" dirty="0">
                <a:latin typeface="GHEA Grapalat" panose="02000803050000020003" pitchFamily="50" charset="0"/>
              </a:rPr>
              <a:t>՝ </a:t>
            </a:r>
            <a:r>
              <a:rPr lang="en-US" sz="3800" dirty="0" err="1">
                <a:latin typeface="GHEA Grapalat" panose="02000803050000020003" pitchFamily="50" charset="0"/>
              </a:rPr>
              <a:t>իրենց</a:t>
            </a:r>
            <a:r>
              <a:rPr lang="en-US" sz="3800" dirty="0">
                <a:latin typeface="GHEA Grapalat" panose="02000803050000020003" pitchFamily="50" charset="0"/>
              </a:rPr>
              <a:t> </a:t>
            </a:r>
            <a:r>
              <a:rPr lang="en-US" sz="3800" dirty="0" err="1">
                <a:latin typeface="GHEA Grapalat" panose="02000803050000020003" pitchFamily="50" charset="0"/>
              </a:rPr>
              <a:t>իրավազորության</a:t>
            </a:r>
            <a:r>
              <a:rPr lang="en-US" sz="3800" dirty="0">
                <a:latin typeface="GHEA Grapalat" panose="02000803050000020003" pitchFamily="50" charset="0"/>
              </a:rPr>
              <a:t> </a:t>
            </a:r>
            <a:r>
              <a:rPr lang="en-US" sz="3800" dirty="0" err="1">
                <a:latin typeface="GHEA Grapalat" panose="02000803050000020003" pitchFamily="50" charset="0"/>
              </a:rPr>
              <a:t>ներքո</a:t>
            </a:r>
            <a:r>
              <a:rPr lang="en-US" sz="3800" dirty="0">
                <a:latin typeface="GHEA Grapalat" panose="02000803050000020003" pitchFamily="50" charset="0"/>
              </a:rPr>
              <a:t> </a:t>
            </a:r>
            <a:r>
              <a:rPr lang="en-US" sz="3800" dirty="0" err="1">
                <a:latin typeface="GHEA Grapalat" panose="02000803050000020003" pitchFamily="50" charset="0"/>
              </a:rPr>
              <a:t>գտնվող</a:t>
            </a:r>
            <a:r>
              <a:rPr lang="en-US" sz="3800" dirty="0">
                <a:latin typeface="GHEA Grapalat" panose="02000803050000020003" pitchFamily="50" charset="0"/>
              </a:rPr>
              <a:t> </a:t>
            </a:r>
            <a:r>
              <a:rPr lang="en-US" sz="3800" dirty="0" err="1">
                <a:latin typeface="GHEA Grapalat" panose="02000803050000020003" pitchFamily="50" charset="0"/>
              </a:rPr>
              <a:t>յուրաքանչյուր</a:t>
            </a:r>
            <a:r>
              <a:rPr lang="en-US" sz="3800" dirty="0">
                <a:latin typeface="GHEA Grapalat" panose="02000803050000020003" pitchFamily="50" charset="0"/>
              </a:rPr>
              <a:t> </a:t>
            </a:r>
            <a:r>
              <a:rPr lang="en-US" sz="3800" dirty="0" err="1">
                <a:latin typeface="GHEA Grapalat" panose="02000803050000020003" pitchFamily="50" charset="0"/>
              </a:rPr>
              <a:t>երեխայի</a:t>
            </a:r>
            <a:r>
              <a:rPr lang="en-US" sz="3800" dirty="0">
                <a:latin typeface="GHEA Grapalat" panose="02000803050000020003" pitchFamily="50" charset="0"/>
              </a:rPr>
              <a:t> </a:t>
            </a:r>
            <a:r>
              <a:rPr lang="en-US" sz="3800" dirty="0" err="1">
                <a:latin typeface="GHEA Grapalat" panose="02000803050000020003" pitchFamily="50" charset="0"/>
              </a:rPr>
              <a:t>համար</a:t>
            </a:r>
            <a:r>
              <a:rPr lang="en-US" sz="3800" dirty="0">
                <a:latin typeface="GHEA Grapalat" panose="02000803050000020003" pitchFamily="50" charset="0"/>
              </a:rPr>
              <a:t>, </a:t>
            </a:r>
            <a:r>
              <a:rPr lang="en-US" sz="3800" dirty="0" err="1">
                <a:latin typeface="GHEA Grapalat" panose="02000803050000020003" pitchFamily="50" charset="0"/>
              </a:rPr>
              <a:t>առանց</a:t>
            </a:r>
            <a:r>
              <a:rPr lang="en-US" sz="3800" dirty="0">
                <a:latin typeface="GHEA Grapalat" panose="02000803050000020003" pitchFamily="50" charset="0"/>
              </a:rPr>
              <a:t> </a:t>
            </a:r>
            <a:r>
              <a:rPr lang="en-US" sz="3800" dirty="0" err="1">
                <a:latin typeface="GHEA Grapalat" panose="02000803050000020003" pitchFamily="50" charset="0"/>
              </a:rPr>
              <a:t>որևէ</a:t>
            </a:r>
            <a:r>
              <a:rPr lang="en-US" sz="3800" dirty="0">
                <a:latin typeface="GHEA Grapalat" panose="02000803050000020003" pitchFamily="50" charset="0"/>
              </a:rPr>
              <a:t> </a:t>
            </a:r>
            <a:r>
              <a:rPr lang="en-US" sz="3800" dirty="0" err="1">
                <a:latin typeface="GHEA Grapalat" panose="02000803050000020003" pitchFamily="50" charset="0"/>
              </a:rPr>
              <a:t>խտրականության</a:t>
            </a:r>
            <a:r>
              <a:rPr lang="en-US" sz="3800" dirty="0">
                <a:latin typeface="GHEA Grapalat" panose="02000803050000020003" pitchFamily="50" charset="0"/>
              </a:rPr>
              <a:t>, </a:t>
            </a:r>
            <a:r>
              <a:rPr lang="en-US" sz="3800" dirty="0" err="1">
                <a:latin typeface="GHEA Grapalat" panose="02000803050000020003" pitchFamily="50" charset="0"/>
              </a:rPr>
              <a:t>անկախ</a:t>
            </a:r>
            <a:r>
              <a:rPr lang="en-US" sz="3800" dirty="0">
                <a:latin typeface="GHEA Grapalat" panose="02000803050000020003" pitchFamily="50" charset="0"/>
              </a:rPr>
              <a:t> </a:t>
            </a:r>
            <a:r>
              <a:rPr lang="en-US" sz="3800" dirty="0" err="1">
                <a:latin typeface="GHEA Grapalat" panose="02000803050000020003" pitchFamily="50" charset="0"/>
              </a:rPr>
              <a:t>երեխայի</a:t>
            </a:r>
            <a:r>
              <a:rPr lang="en-US" sz="3800" dirty="0">
                <a:latin typeface="GHEA Grapalat" panose="02000803050000020003" pitchFamily="50" charset="0"/>
              </a:rPr>
              <a:t> </a:t>
            </a:r>
            <a:r>
              <a:rPr lang="en-US" sz="3800" dirty="0" err="1">
                <a:latin typeface="GHEA Grapalat" panose="02000803050000020003" pitchFamily="50" charset="0"/>
              </a:rPr>
              <a:t>կամ</a:t>
            </a:r>
            <a:r>
              <a:rPr lang="en-US" sz="3800" dirty="0">
                <a:latin typeface="GHEA Grapalat" panose="02000803050000020003" pitchFamily="50" charset="0"/>
              </a:rPr>
              <a:t> </a:t>
            </a:r>
            <a:r>
              <a:rPr lang="en-US" sz="3800" dirty="0" err="1">
                <a:latin typeface="GHEA Grapalat" panose="02000803050000020003" pitchFamily="50" charset="0"/>
              </a:rPr>
              <a:t>նրա</a:t>
            </a:r>
            <a:r>
              <a:rPr lang="en-US" sz="3800" dirty="0">
                <a:latin typeface="GHEA Grapalat" panose="02000803050000020003" pitchFamily="50" charset="0"/>
              </a:rPr>
              <a:t> </a:t>
            </a:r>
            <a:r>
              <a:rPr lang="en-US" sz="3800" dirty="0" err="1">
                <a:latin typeface="GHEA Grapalat" panose="02000803050000020003" pitchFamily="50" charset="0"/>
              </a:rPr>
              <a:t>ծնողների</a:t>
            </a:r>
            <a:r>
              <a:rPr lang="en-US" sz="3800" dirty="0">
                <a:latin typeface="GHEA Grapalat" panose="02000803050000020003" pitchFamily="50" charset="0"/>
              </a:rPr>
              <a:t> </a:t>
            </a:r>
            <a:r>
              <a:rPr lang="en-US" sz="3800" dirty="0" err="1">
                <a:latin typeface="GHEA Grapalat" panose="02000803050000020003" pitchFamily="50" charset="0"/>
              </a:rPr>
              <a:t>կամ</a:t>
            </a:r>
            <a:r>
              <a:rPr lang="en-US" sz="3800" dirty="0">
                <a:latin typeface="GHEA Grapalat" panose="02000803050000020003" pitchFamily="50" charset="0"/>
              </a:rPr>
              <a:t> </a:t>
            </a:r>
            <a:r>
              <a:rPr lang="en-US" sz="3800" dirty="0" err="1">
                <a:latin typeface="GHEA Grapalat" panose="02000803050000020003" pitchFamily="50" charset="0"/>
              </a:rPr>
              <a:t>օրինական</a:t>
            </a:r>
            <a:r>
              <a:rPr lang="en-US" sz="3800" dirty="0">
                <a:latin typeface="GHEA Grapalat" panose="02000803050000020003" pitchFamily="50" charset="0"/>
              </a:rPr>
              <a:t> </a:t>
            </a:r>
            <a:r>
              <a:rPr lang="en-US" sz="3800" dirty="0" err="1">
                <a:latin typeface="GHEA Grapalat" panose="02000803050000020003" pitchFamily="50" charset="0"/>
              </a:rPr>
              <a:t>խնամակալների</a:t>
            </a:r>
            <a:r>
              <a:rPr lang="en-US" sz="3800" dirty="0">
                <a:latin typeface="GHEA Grapalat" panose="02000803050000020003" pitchFamily="50" charset="0"/>
              </a:rPr>
              <a:t> </a:t>
            </a:r>
            <a:r>
              <a:rPr lang="en-US" sz="3800" dirty="0" err="1">
                <a:latin typeface="GHEA Grapalat" panose="02000803050000020003" pitchFamily="50" charset="0"/>
              </a:rPr>
              <a:t>ռասայից</a:t>
            </a:r>
            <a:r>
              <a:rPr lang="en-US" sz="3800" dirty="0">
                <a:latin typeface="GHEA Grapalat" panose="02000803050000020003" pitchFamily="50" charset="0"/>
              </a:rPr>
              <a:t>, </a:t>
            </a:r>
            <a:r>
              <a:rPr lang="en-US" sz="3800" dirty="0" err="1">
                <a:latin typeface="GHEA Grapalat" panose="02000803050000020003" pitchFamily="50" charset="0"/>
              </a:rPr>
              <a:t>մաշկի</a:t>
            </a:r>
            <a:r>
              <a:rPr lang="en-US" sz="3800" dirty="0">
                <a:latin typeface="GHEA Grapalat" panose="02000803050000020003" pitchFamily="50" charset="0"/>
              </a:rPr>
              <a:t> </a:t>
            </a:r>
            <a:r>
              <a:rPr lang="en-US" sz="3800" dirty="0" err="1">
                <a:latin typeface="GHEA Grapalat" panose="02000803050000020003" pitchFamily="50" charset="0"/>
              </a:rPr>
              <a:t>գույնից</a:t>
            </a:r>
            <a:r>
              <a:rPr lang="en-US" sz="3800" dirty="0">
                <a:latin typeface="GHEA Grapalat" panose="02000803050000020003" pitchFamily="50" charset="0"/>
              </a:rPr>
              <a:t>, </a:t>
            </a:r>
            <a:r>
              <a:rPr lang="en-US" sz="3800" dirty="0" err="1">
                <a:latin typeface="GHEA Grapalat" panose="02000803050000020003" pitchFamily="50" charset="0"/>
              </a:rPr>
              <a:t>սեռից</a:t>
            </a:r>
            <a:r>
              <a:rPr lang="en-US" sz="3800" dirty="0">
                <a:latin typeface="GHEA Grapalat" panose="02000803050000020003" pitchFamily="50" charset="0"/>
              </a:rPr>
              <a:t>, </a:t>
            </a:r>
            <a:r>
              <a:rPr lang="en-US" sz="3800" dirty="0" err="1">
                <a:latin typeface="GHEA Grapalat" panose="02000803050000020003" pitchFamily="50" charset="0"/>
              </a:rPr>
              <a:t>լեզվից</a:t>
            </a:r>
            <a:r>
              <a:rPr lang="en-US" sz="3800" dirty="0">
                <a:latin typeface="GHEA Grapalat" panose="02000803050000020003" pitchFamily="50" charset="0"/>
              </a:rPr>
              <a:t>, </a:t>
            </a:r>
            <a:r>
              <a:rPr lang="en-US" sz="3800" dirty="0" err="1">
                <a:latin typeface="GHEA Grapalat" panose="02000803050000020003" pitchFamily="50" charset="0"/>
              </a:rPr>
              <a:t>կրոնից</a:t>
            </a:r>
            <a:r>
              <a:rPr lang="en-US" sz="3800" dirty="0">
                <a:latin typeface="GHEA Grapalat" panose="02000803050000020003" pitchFamily="50" charset="0"/>
              </a:rPr>
              <a:t>, </a:t>
            </a:r>
            <a:r>
              <a:rPr lang="en-US" sz="3800" dirty="0" err="1">
                <a:latin typeface="GHEA Grapalat" panose="02000803050000020003" pitchFamily="50" charset="0"/>
              </a:rPr>
              <a:t>քաղաքական</a:t>
            </a:r>
            <a:r>
              <a:rPr lang="en-US" sz="3800" dirty="0">
                <a:latin typeface="GHEA Grapalat" panose="02000803050000020003" pitchFamily="50" charset="0"/>
              </a:rPr>
              <a:t> և </a:t>
            </a:r>
            <a:r>
              <a:rPr lang="en-US" sz="3800" dirty="0" err="1">
                <a:latin typeface="GHEA Grapalat" panose="02000803050000020003" pitchFamily="50" charset="0"/>
              </a:rPr>
              <a:t>այլ</a:t>
            </a:r>
            <a:r>
              <a:rPr lang="en-US" sz="3800" dirty="0">
                <a:latin typeface="GHEA Grapalat" panose="02000803050000020003" pitchFamily="50" charset="0"/>
              </a:rPr>
              <a:t> </a:t>
            </a:r>
            <a:r>
              <a:rPr lang="en-US" sz="3800" dirty="0" err="1">
                <a:latin typeface="GHEA Grapalat" panose="02000803050000020003" pitchFamily="50" charset="0"/>
              </a:rPr>
              <a:t>համոզմունքից</a:t>
            </a:r>
            <a:r>
              <a:rPr lang="en-US" sz="3800" dirty="0">
                <a:latin typeface="GHEA Grapalat" panose="02000803050000020003" pitchFamily="50" charset="0"/>
              </a:rPr>
              <a:t>, </a:t>
            </a:r>
            <a:r>
              <a:rPr lang="en-US" sz="3800" dirty="0" err="1">
                <a:latin typeface="GHEA Grapalat" panose="02000803050000020003" pitchFamily="50" charset="0"/>
              </a:rPr>
              <a:t>ազգային</a:t>
            </a:r>
            <a:r>
              <a:rPr lang="en-US" sz="3800" dirty="0">
                <a:latin typeface="GHEA Grapalat" panose="02000803050000020003" pitchFamily="50" charset="0"/>
              </a:rPr>
              <a:t>, </a:t>
            </a:r>
            <a:r>
              <a:rPr lang="en-US" sz="3800" dirty="0" err="1">
                <a:latin typeface="GHEA Grapalat" panose="02000803050000020003" pitchFamily="50" charset="0"/>
              </a:rPr>
              <a:t>էթնիկական</a:t>
            </a:r>
            <a:r>
              <a:rPr lang="en-US" sz="3800" dirty="0">
                <a:latin typeface="GHEA Grapalat" panose="02000803050000020003" pitchFamily="50" charset="0"/>
              </a:rPr>
              <a:t> </a:t>
            </a:r>
            <a:r>
              <a:rPr lang="en-US" sz="3800" dirty="0" err="1">
                <a:latin typeface="GHEA Grapalat" panose="02000803050000020003" pitchFamily="50" charset="0"/>
              </a:rPr>
              <a:t>կամ</a:t>
            </a:r>
            <a:r>
              <a:rPr lang="en-US" sz="3800" dirty="0">
                <a:latin typeface="GHEA Grapalat" panose="02000803050000020003" pitchFamily="50" charset="0"/>
              </a:rPr>
              <a:t> </a:t>
            </a:r>
            <a:r>
              <a:rPr lang="en-US" sz="3800" dirty="0" err="1">
                <a:latin typeface="GHEA Grapalat" panose="02000803050000020003" pitchFamily="50" charset="0"/>
              </a:rPr>
              <a:t>սոցիալական</a:t>
            </a:r>
            <a:r>
              <a:rPr lang="en-US" sz="3800" dirty="0">
                <a:latin typeface="GHEA Grapalat" panose="02000803050000020003" pitchFamily="50" charset="0"/>
              </a:rPr>
              <a:t> </a:t>
            </a:r>
            <a:r>
              <a:rPr lang="en-US" sz="3800" dirty="0" err="1">
                <a:latin typeface="GHEA Grapalat" panose="02000803050000020003" pitchFamily="50" charset="0"/>
              </a:rPr>
              <a:t>ծագումից</a:t>
            </a:r>
            <a:r>
              <a:rPr lang="en-US" sz="3800" dirty="0">
                <a:latin typeface="GHEA Grapalat" panose="02000803050000020003" pitchFamily="50" charset="0"/>
              </a:rPr>
              <a:t>, </a:t>
            </a:r>
            <a:r>
              <a:rPr lang="en-US" sz="3800" dirty="0" err="1">
                <a:latin typeface="GHEA Grapalat" panose="02000803050000020003" pitchFamily="50" charset="0"/>
              </a:rPr>
              <a:t>գույքային</a:t>
            </a:r>
            <a:r>
              <a:rPr lang="en-US" sz="3800" dirty="0">
                <a:latin typeface="GHEA Grapalat" panose="02000803050000020003" pitchFamily="50" charset="0"/>
              </a:rPr>
              <a:t> </a:t>
            </a:r>
            <a:r>
              <a:rPr lang="en-US" sz="3800" dirty="0" err="1">
                <a:latin typeface="GHEA Grapalat" panose="02000803050000020003" pitchFamily="50" charset="0"/>
              </a:rPr>
              <a:t>դրությունից</a:t>
            </a:r>
            <a:r>
              <a:rPr lang="en-US" sz="3800" dirty="0">
                <a:latin typeface="GHEA Grapalat" panose="02000803050000020003" pitchFamily="50" charset="0"/>
              </a:rPr>
              <a:t>, </a:t>
            </a:r>
            <a:r>
              <a:rPr lang="en-US" sz="3800" dirty="0" err="1">
                <a:latin typeface="GHEA Grapalat" panose="02000803050000020003" pitchFamily="50" charset="0"/>
              </a:rPr>
              <a:t>առողջական</a:t>
            </a:r>
            <a:r>
              <a:rPr lang="en-US" sz="3800" dirty="0">
                <a:latin typeface="GHEA Grapalat" panose="02000803050000020003" pitchFamily="50" charset="0"/>
              </a:rPr>
              <a:t> </a:t>
            </a:r>
            <a:r>
              <a:rPr lang="en-US" sz="3800" dirty="0" err="1">
                <a:latin typeface="GHEA Grapalat" panose="02000803050000020003" pitchFamily="50" charset="0"/>
              </a:rPr>
              <a:t>վիճակից</a:t>
            </a:r>
            <a:r>
              <a:rPr lang="en-US" sz="3800" dirty="0">
                <a:latin typeface="GHEA Grapalat" panose="02000803050000020003" pitchFamily="50" charset="0"/>
              </a:rPr>
              <a:t> և </a:t>
            </a:r>
            <a:r>
              <a:rPr lang="en-US" sz="3800" dirty="0" err="1">
                <a:latin typeface="GHEA Grapalat" panose="02000803050000020003" pitchFamily="50" charset="0"/>
              </a:rPr>
              <a:t>ծննդից</a:t>
            </a:r>
            <a:r>
              <a:rPr lang="en-US" sz="3800" dirty="0">
                <a:latin typeface="GHEA Grapalat" panose="02000803050000020003" pitchFamily="50" charset="0"/>
              </a:rPr>
              <a:t> </a:t>
            </a:r>
            <a:r>
              <a:rPr lang="en-US" sz="3800" dirty="0" err="1">
                <a:latin typeface="GHEA Grapalat" panose="02000803050000020003" pitchFamily="50" charset="0"/>
              </a:rPr>
              <a:t>կամ</a:t>
            </a:r>
            <a:r>
              <a:rPr lang="en-US" sz="3800" dirty="0">
                <a:latin typeface="GHEA Grapalat" panose="02000803050000020003" pitchFamily="50" charset="0"/>
              </a:rPr>
              <a:t> </a:t>
            </a:r>
            <a:r>
              <a:rPr lang="en-US" sz="3800" dirty="0" err="1">
                <a:latin typeface="GHEA Grapalat" panose="02000803050000020003" pitchFamily="50" charset="0"/>
              </a:rPr>
              <a:t>այլ</a:t>
            </a:r>
            <a:r>
              <a:rPr lang="en-US" sz="3800" dirty="0">
                <a:latin typeface="GHEA Grapalat" panose="02000803050000020003" pitchFamily="50" charset="0"/>
              </a:rPr>
              <a:t> </a:t>
            </a:r>
            <a:r>
              <a:rPr lang="en-US" sz="3800" dirty="0" err="1">
                <a:latin typeface="GHEA Grapalat" panose="02000803050000020003" pitchFamily="50" charset="0"/>
              </a:rPr>
              <a:t>կարգավիճակից</a:t>
            </a:r>
            <a:r>
              <a:rPr lang="en-US" sz="3800" dirty="0">
                <a:latin typeface="GHEA Grapalat" panose="02000803050000020003" pitchFamily="50" charset="0"/>
              </a:rPr>
              <a:t>:</a:t>
            </a:r>
            <a:endParaRPr lang="ru-RU" sz="3800" dirty="0">
              <a:latin typeface="GHEA Grapalat" panose="02000803050000020003" pitchFamily="50" charset="0"/>
            </a:endParaRPr>
          </a:p>
          <a:p>
            <a:endParaRPr lang="ru-RU" dirty="0"/>
          </a:p>
        </p:txBody>
      </p:sp>
      <p:sp>
        <p:nvSpPr>
          <p:cNvPr id="5" name="Текст 4"/>
          <p:cNvSpPr>
            <a:spLocks noGrp="1"/>
          </p:cNvSpPr>
          <p:nvPr>
            <p:ph type="body" sz="quarter" idx="3"/>
          </p:nvPr>
        </p:nvSpPr>
        <p:spPr>
          <a:xfrm>
            <a:off x="6096000" y="1886858"/>
            <a:ext cx="5087073" cy="1303382"/>
          </a:xfrm>
        </p:spPr>
        <p:txBody>
          <a:bodyPr/>
          <a:lstStyle/>
          <a:p>
            <a:pPr lvl="0"/>
            <a:r>
              <a:rPr lang="hy-AM" sz="2400" b="1" dirty="0">
                <a:solidFill>
                  <a:schemeClr val="tx1"/>
                </a:solidFill>
                <a:latin typeface="GHEA Grapalat" panose="02000803050000020003" pitchFamily="50" charset="0"/>
              </a:rPr>
              <a:t>Երեխայի լավագույն շահի ապահովում </a:t>
            </a:r>
            <a:endParaRPr lang="en-US" sz="2400" b="1" dirty="0">
              <a:solidFill>
                <a:schemeClr val="tx1"/>
              </a:solidFill>
              <a:latin typeface="GHEA Grapalat" panose="02000803050000020003" pitchFamily="50" charset="0"/>
            </a:endParaRPr>
          </a:p>
          <a:p>
            <a:endParaRPr lang="ru-RU" dirty="0"/>
          </a:p>
        </p:txBody>
      </p:sp>
      <p:sp>
        <p:nvSpPr>
          <p:cNvPr id="6" name="Объект 5"/>
          <p:cNvSpPr>
            <a:spLocks noGrp="1"/>
          </p:cNvSpPr>
          <p:nvPr>
            <p:ph sz="quarter" idx="4"/>
          </p:nvPr>
        </p:nvSpPr>
        <p:spPr>
          <a:xfrm>
            <a:off x="6095999" y="3052176"/>
            <a:ext cx="5393100" cy="2934999"/>
          </a:xfrm>
        </p:spPr>
        <p:txBody>
          <a:bodyPr>
            <a:normAutofit fontScale="47500" lnSpcReduction="20000"/>
          </a:bodyPr>
          <a:lstStyle/>
          <a:p>
            <a:pPr lvl="0"/>
            <a:r>
              <a:rPr lang="en-US" sz="3800" b="1" dirty="0">
                <a:latin typeface="GHEA Grapalat" panose="02000506050000020003" pitchFamily="50" charset="0"/>
              </a:rPr>
              <a:t>Հ ո դ վ ա ծ  3</a:t>
            </a:r>
            <a:endParaRPr lang="ru-RU" sz="3800" dirty="0">
              <a:latin typeface="GHEA Grapalat" panose="02000506050000020003" pitchFamily="50" charset="0"/>
            </a:endParaRPr>
          </a:p>
          <a:p>
            <a:pPr marL="0" lvl="0" indent="0">
              <a:buNone/>
            </a:pPr>
            <a:r>
              <a:rPr lang="en-US" sz="3400" dirty="0">
                <a:latin typeface="GHEA Grapalat" panose="02000506050000020003" pitchFamily="50" charset="0"/>
              </a:rPr>
              <a:t>1. </a:t>
            </a:r>
            <a:r>
              <a:rPr lang="en-US" sz="3800" dirty="0" err="1">
                <a:latin typeface="GHEA Grapalat" panose="02000506050000020003" pitchFamily="50" charset="0"/>
              </a:rPr>
              <a:t>Երեխաների</a:t>
            </a:r>
            <a:r>
              <a:rPr lang="en-US" sz="3800" dirty="0">
                <a:latin typeface="GHEA Grapalat" panose="02000506050000020003" pitchFamily="50" charset="0"/>
              </a:rPr>
              <a:t> </a:t>
            </a:r>
            <a:r>
              <a:rPr lang="en-US" sz="3800" dirty="0" err="1">
                <a:latin typeface="GHEA Grapalat" panose="02000506050000020003" pitchFamily="50" charset="0"/>
              </a:rPr>
              <a:t>նկատմամբ</a:t>
            </a:r>
            <a:r>
              <a:rPr lang="en-US" sz="3800" dirty="0">
                <a:latin typeface="GHEA Grapalat" panose="02000506050000020003" pitchFamily="50" charset="0"/>
              </a:rPr>
              <a:t> </a:t>
            </a:r>
            <a:r>
              <a:rPr lang="en-US" sz="3800" dirty="0" err="1">
                <a:latin typeface="GHEA Grapalat" panose="02000506050000020003" pitchFamily="50" charset="0"/>
              </a:rPr>
              <a:t>բոլոր</a:t>
            </a:r>
            <a:r>
              <a:rPr lang="en-US" sz="3800" dirty="0">
                <a:latin typeface="GHEA Grapalat" panose="02000506050000020003" pitchFamily="50" charset="0"/>
              </a:rPr>
              <a:t> </a:t>
            </a:r>
            <a:r>
              <a:rPr lang="en-US" sz="3800" dirty="0" err="1">
                <a:latin typeface="GHEA Grapalat" panose="02000506050000020003" pitchFamily="50" charset="0"/>
              </a:rPr>
              <a:t>գործողություններում</a:t>
            </a:r>
            <a:r>
              <a:rPr lang="en-US" sz="3800" dirty="0">
                <a:latin typeface="GHEA Grapalat" panose="02000506050000020003" pitchFamily="50" charset="0"/>
              </a:rPr>
              <a:t>, </a:t>
            </a:r>
            <a:r>
              <a:rPr lang="en-US" sz="3800" dirty="0" err="1">
                <a:latin typeface="GHEA Grapalat" panose="02000506050000020003" pitchFamily="50" charset="0"/>
              </a:rPr>
              <a:t>անկախ</a:t>
            </a:r>
            <a:r>
              <a:rPr lang="en-US" sz="3800" dirty="0">
                <a:latin typeface="GHEA Grapalat" panose="02000506050000020003" pitchFamily="50" charset="0"/>
              </a:rPr>
              <a:t> </a:t>
            </a:r>
            <a:r>
              <a:rPr lang="en-US" sz="3800" dirty="0" err="1">
                <a:latin typeface="GHEA Grapalat" panose="02000506050000020003" pitchFamily="50" charset="0"/>
              </a:rPr>
              <a:t>այն</a:t>
            </a:r>
            <a:r>
              <a:rPr lang="en-US" sz="3800" dirty="0">
                <a:latin typeface="GHEA Grapalat" panose="02000506050000020003" pitchFamily="50" charset="0"/>
              </a:rPr>
              <a:t> </a:t>
            </a:r>
            <a:r>
              <a:rPr lang="en-US" sz="3800" dirty="0" err="1">
                <a:latin typeface="GHEA Grapalat" panose="02000506050000020003" pitchFamily="50" charset="0"/>
              </a:rPr>
              <a:t>բանից</a:t>
            </a:r>
            <a:r>
              <a:rPr lang="en-US" sz="3800" dirty="0">
                <a:latin typeface="GHEA Grapalat" panose="02000506050000020003" pitchFamily="50" charset="0"/>
              </a:rPr>
              <a:t>, </a:t>
            </a:r>
            <a:r>
              <a:rPr lang="en-US" sz="3800" dirty="0" err="1">
                <a:latin typeface="GHEA Grapalat" panose="02000506050000020003" pitchFamily="50" charset="0"/>
              </a:rPr>
              <a:t>թե</a:t>
            </a:r>
            <a:r>
              <a:rPr lang="en-US" sz="3800" dirty="0">
                <a:latin typeface="GHEA Grapalat" panose="02000506050000020003" pitchFamily="50" charset="0"/>
              </a:rPr>
              <a:t> </a:t>
            </a:r>
            <a:r>
              <a:rPr lang="en-US" sz="3800" dirty="0" err="1">
                <a:latin typeface="GHEA Grapalat" panose="02000506050000020003" pitchFamily="50" charset="0"/>
              </a:rPr>
              <a:t>դրանք</a:t>
            </a:r>
            <a:r>
              <a:rPr lang="en-US" sz="3800" dirty="0">
                <a:latin typeface="GHEA Grapalat" panose="02000506050000020003" pitchFamily="50" charset="0"/>
              </a:rPr>
              <a:t> </a:t>
            </a:r>
            <a:r>
              <a:rPr lang="en-US" sz="3800" dirty="0" err="1">
                <a:latin typeface="GHEA Grapalat" panose="02000506050000020003" pitchFamily="50" charset="0"/>
              </a:rPr>
              <a:t>ձեռնարկվում</a:t>
            </a:r>
            <a:r>
              <a:rPr lang="en-US" sz="3800" dirty="0">
                <a:latin typeface="GHEA Grapalat" panose="02000506050000020003" pitchFamily="50" charset="0"/>
              </a:rPr>
              <a:t> </a:t>
            </a:r>
            <a:r>
              <a:rPr lang="en-US" sz="3800" dirty="0" err="1">
                <a:latin typeface="GHEA Grapalat" panose="02000506050000020003" pitchFamily="50" charset="0"/>
              </a:rPr>
              <a:t>են</a:t>
            </a:r>
            <a:r>
              <a:rPr lang="en-US" sz="3800" dirty="0">
                <a:latin typeface="GHEA Grapalat" panose="02000506050000020003" pitchFamily="50" charset="0"/>
              </a:rPr>
              <a:t> </a:t>
            </a:r>
            <a:r>
              <a:rPr lang="en-US" sz="3800" dirty="0" err="1">
                <a:latin typeface="GHEA Grapalat" panose="02000506050000020003" pitchFamily="50" charset="0"/>
              </a:rPr>
              <a:t>սոցիալական</a:t>
            </a:r>
            <a:r>
              <a:rPr lang="en-US" sz="3800" dirty="0">
                <a:latin typeface="GHEA Grapalat" panose="02000506050000020003" pitchFamily="50" charset="0"/>
              </a:rPr>
              <a:t> </a:t>
            </a:r>
            <a:r>
              <a:rPr lang="en-US" sz="3800" dirty="0" err="1">
                <a:latin typeface="GHEA Grapalat" panose="02000506050000020003" pitchFamily="50" charset="0"/>
              </a:rPr>
              <a:t>ապահովության</a:t>
            </a:r>
            <a:r>
              <a:rPr lang="en-US" sz="3800" dirty="0">
                <a:latin typeface="GHEA Grapalat" panose="02000506050000020003" pitchFamily="50" charset="0"/>
              </a:rPr>
              <a:t> </a:t>
            </a:r>
            <a:r>
              <a:rPr lang="en-US" sz="3800" dirty="0" err="1">
                <a:latin typeface="GHEA Grapalat" panose="02000506050000020003" pitchFamily="50" charset="0"/>
              </a:rPr>
              <a:t>հարցերով</a:t>
            </a:r>
            <a:r>
              <a:rPr lang="en-US" sz="3800" dirty="0">
                <a:latin typeface="GHEA Grapalat" panose="02000506050000020003" pitchFamily="50" charset="0"/>
              </a:rPr>
              <a:t> </a:t>
            </a:r>
            <a:r>
              <a:rPr lang="en-US" sz="3800" dirty="0" err="1">
                <a:latin typeface="GHEA Grapalat" panose="02000506050000020003" pitchFamily="50" charset="0"/>
              </a:rPr>
              <a:t>զբաղվող</a:t>
            </a:r>
            <a:r>
              <a:rPr lang="en-US" sz="3800" dirty="0">
                <a:latin typeface="GHEA Grapalat" panose="02000506050000020003" pitchFamily="50" charset="0"/>
              </a:rPr>
              <a:t> </a:t>
            </a:r>
            <a:r>
              <a:rPr lang="en-US" sz="3800" dirty="0" err="1">
                <a:latin typeface="GHEA Grapalat" panose="02000506050000020003" pitchFamily="50" charset="0"/>
              </a:rPr>
              <a:t>պետական</a:t>
            </a:r>
            <a:r>
              <a:rPr lang="en-US" sz="3800" dirty="0">
                <a:latin typeface="GHEA Grapalat" panose="02000506050000020003" pitchFamily="50" charset="0"/>
              </a:rPr>
              <a:t> </a:t>
            </a:r>
            <a:r>
              <a:rPr lang="en-US" sz="3800" dirty="0" err="1">
                <a:latin typeface="GHEA Grapalat" panose="02000506050000020003" pitchFamily="50" charset="0"/>
              </a:rPr>
              <a:t>կամ</a:t>
            </a:r>
            <a:r>
              <a:rPr lang="en-US" sz="3800" dirty="0">
                <a:latin typeface="GHEA Grapalat" panose="02000506050000020003" pitchFamily="50" charset="0"/>
              </a:rPr>
              <a:t> </a:t>
            </a:r>
            <a:r>
              <a:rPr lang="en-US" sz="3800" dirty="0" err="1">
                <a:latin typeface="GHEA Grapalat" panose="02000506050000020003" pitchFamily="50" charset="0"/>
              </a:rPr>
              <a:t>մասնավոր</a:t>
            </a:r>
            <a:r>
              <a:rPr lang="en-US" sz="3800" dirty="0">
                <a:latin typeface="GHEA Grapalat" panose="02000506050000020003" pitchFamily="50" charset="0"/>
              </a:rPr>
              <a:t> </a:t>
            </a:r>
            <a:r>
              <a:rPr lang="en-US" sz="3800" dirty="0" err="1">
                <a:latin typeface="GHEA Grapalat" panose="02000506050000020003" pitchFamily="50" charset="0"/>
              </a:rPr>
              <a:t>հիմնարկների</a:t>
            </a:r>
            <a:r>
              <a:rPr lang="en-US" sz="3800" dirty="0">
                <a:latin typeface="GHEA Grapalat" panose="02000506050000020003" pitchFamily="50" charset="0"/>
              </a:rPr>
              <a:t>, </a:t>
            </a:r>
            <a:r>
              <a:rPr lang="en-US" sz="3800" dirty="0" err="1">
                <a:latin typeface="GHEA Grapalat" panose="02000506050000020003" pitchFamily="50" charset="0"/>
              </a:rPr>
              <a:t>դատարանների</a:t>
            </a:r>
            <a:r>
              <a:rPr lang="en-US" sz="3800" dirty="0">
                <a:latin typeface="GHEA Grapalat" panose="02000506050000020003" pitchFamily="50" charset="0"/>
              </a:rPr>
              <a:t>, </a:t>
            </a:r>
            <a:r>
              <a:rPr lang="en-US" sz="3800" dirty="0" err="1">
                <a:latin typeface="GHEA Grapalat" panose="02000506050000020003" pitchFamily="50" charset="0"/>
              </a:rPr>
              <a:t>վարչական</a:t>
            </a:r>
            <a:r>
              <a:rPr lang="en-US" sz="3800" dirty="0">
                <a:latin typeface="GHEA Grapalat" panose="02000506050000020003" pitchFamily="50" charset="0"/>
              </a:rPr>
              <a:t> </a:t>
            </a:r>
            <a:r>
              <a:rPr lang="en-US" sz="3800" dirty="0" err="1">
                <a:latin typeface="GHEA Grapalat" panose="02000506050000020003" pitchFamily="50" charset="0"/>
              </a:rPr>
              <a:t>կամ</a:t>
            </a:r>
            <a:r>
              <a:rPr lang="en-US" sz="3800" dirty="0">
                <a:latin typeface="GHEA Grapalat" panose="02000506050000020003" pitchFamily="50" charset="0"/>
              </a:rPr>
              <a:t> </a:t>
            </a:r>
            <a:r>
              <a:rPr lang="en-US" sz="3800" dirty="0" err="1">
                <a:latin typeface="GHEA Grapalat" panose="02000506050000020003" pitchFamily="50" charset="0"/>
              </a:rPr>
              <a:t>օրենսդրական</a:t>
            </a:r>
            <a:r>
              <a:rPr lang="en-US" sz="3800" dirty="0">
                <a:latin typeface="GHEA Grapalat" panose="02000506050000020003" pitchFamily="50" charset="0"/>
              </a:rPr>
              <a:t> </a:t>
            </a:r>
            <a:r>
              <a:rPr lang="en-US" sz="3800" dirty="0" err="1">
                <a:latin typeface="GHEA Grapalat" panose="02000506050000020003" pitchFamily="50" charset="0"/>
              </a:rPr>
              <a:t>մարմինների</a:t>
            </a:r>
            <a:r>
              <a:rPr lang="en-US" sz="3800" dirty="0">
                <a:latin typeface="GHEA Grapalat" panose="02000506050000020003" pitchFamily="50" charset="0"/>
              </a:rPr>
              <a:t> </a:t>
            </a:r>
            <a:r>
              <a:rPr lang="en-US" sz="3800" dirty="0" err="1">
                <a:latin typeface="GHEA Grapalat" panose="02000506050000020003" pitchFamily="50" charset="0"/>
              </a:rPr>
              <a:t>կողմից</a:t>
            </a:r>
            <a:r>
              <a:rPr lang="en-US" sz="3800" dirty="0">
                <a:latin typeface="GHEA Grapalat" panose="02000506050000020003" pitchFamily="50" charset="0"/>
              </a:rPr>
              <a:t>, </a:t>
            </a:r>
            <a:r>
              <a:rPr lang="en-US" sz="3800" dirty="0" err="1">
                <a:latin typeface="GHEA Grapalat" panose="02000506050000020003" pitchFamily="50" charset="0"/>
              </a:rPr>
              <a:t>առաջնահերթ</a:t>
            </a:r>
            <a:r>
              <a:rPr lang="en-US" sz="3800" dirty="0">
                <a:latin typeface="GHEA Grapalat" panose="02000506050000020003" pitchFamily="50" charset="0"/>
              </a:rPr>
              <a:t> </a:t>
            </a:r>
            <a:r>
              <a:rPr lang="en-US" sz="3800" dirty="0" err="1">
                <a:latin typeface="GHEA Grapalat" panose="02000506050000020003" pitchFamily="50" charset="0"/>
              </a:rPr>
              <a:t>ուշադրություն</a:t>
            </a:r>
            <a:r>
              <a:rPr lang="en-US" sz="3800" dirty="0">
                <a:latin typeface="GHEA Grapalat" panose="02000506050000020003" pitchFamily="50" charset="0"/>
              </a:rPr>
              <a:t> է </a:t>
            </a:r>
            <a:r>
              <a:rPr lang="en-US" sz="3800" dirty="0" err="1">
                <a:latin typeface="GHEA Grapalat" panose="02000506050000020003" pitchFamily="50" charset="0"/>
              </a:rPr>
              <a:t>դարձվում</a:t>
            </a:r>
            <a:r>
              <a:rPr lang="en-US" sz="3800" dirty="0">
                <a:latin typeface="GHEA Grapalat" panose="02000506050000020003" pitchFamily="50" charset="0"/>
              </a:rPr>
              <a:t> </a:t>
            </a:r>
            <a:r>
              <a:rPr lang="en-US" sz="3800" dirty="0" err="1">
                <a:latin typeface="GHEA Grapalat" panose="02000506050000020003" pitchFamily="50" charset="0"/>
              </a:rPr>
              <a:t>երեխայի</a:t>
            </a:r>
            <a:r>
              <a:rPr lang="en-US" sz="3800" dirty="0">
                <a:latin typeface="GHEA Grapalat" panose="02000506050000020003" pitchFamily="50" charset="0"/>
              </a:rPr>
              <a:t> </a:t>
            </a:r>
            <a:r>
              <a:rPr lang="en-US" sz="3800" dirty="0" err="1">
                <a:latin typeface="GHEA Grapalat" panose="02000506050000020003" pitchFamily="50" charset="0"/>
              </a:rPr>
              <a:t>լավագույն</a:t>
            </a:r>
            <a:r>
              <a:rPr lang="en-US" sz="3800" dirty="0">
                <a:latin typeface="GHEA Grapalat" panose="02000506050000020003" pitchFamily="50" charset="0"/>
              </a:rPr>
              <a:t> </a:t>
            </a:r>
            <a:r>
              <a:rPr lang="en-US" sz="3800" dirty="0" err="1">
                <a:latin typeface="GHEA Grapalat" panose="02000506050000020003" pitchFamily="50" charset="0"/>
              </a:rPr>
              <a:t>շահերին</a:t>
            </a:r>
            <a:r>
              <a:rPr lang="en-US" sz="3800" dirty="0">
                <a:latin typeface="GHEA Grapalat" panose="02000506050000020003" pitchFamily="50" charset="0"/>
              </a:rPr>
              <a:t>:</a:t>
            </a:r>
            <a:endParaRPr lang="ru-RU" sz="3800" dirty="0">
              <a:latin typeface="GHEA Grapalat" panose="02000506050000020003" pitchFamily="50" charset="0"/>
            </a:endParaRPr>
          </a:p>
          <a:p>
            <a:endParaRPr lang="ru-RU" dirty="0"/>
          </a:p>
        </p:txBody>
      </p:sp>
      <p:sp>
        <p:nvSpPr>
          <p:cNvPr id="8" name="TextBox 7">
            <a:extLst>
              <a:ext uri="{FF2B5EF4-FFF2-40B4-BE49-F238E27FC236}">
                <a16:creationId xmlns:a16="http://schemas.microsoft.com/office/drawing/2014/main" id="{1F17FB0D-725F-47A4-87EC-BAA76040EF93}"/>
              </a:ext>
            </a:extLst>
          </p:cNvPr>
          <p:cNvSpPr txBox="1"/>
          <p:nvPr/>
        </p:nvSpPr>
        <p:spPr>
          <a:xfrm>
            <a:off x="581195" y="714703"/>
            <a:ext cx="11127472" cy="461665"/>
          </a:xfrm>
          <a:prstGeom prst="rect">
            <a:avLst/>
          </a:prstGeom>
          <a:noFill/>
        </p:spPr>
        <p:txBody>
          <a:bodyPr wrap="square">
            <a:spAutoFit/>
          </a:bodyPr>
          <a:lstStyle/>
          <a:p>
            <a:r>
              <a:rPr lang="en-US" sz="2400" b="1" dirty="0" err="1">
                <a:solidFill>
                  <a:schemeClr val="bg1"/>
                </a:solidFill>
              </a:rPr>
              <a:t>Երեխայի</a:t>
            </a:r>
            <a:r>
              <a:rPr lang="en-US" sz="2400" b="1" dirty="0">
                <a:solidFill>
                  <a:schemeClr val="bg1"/>
                </a:solidFill>
              </a:rPr>
              <a:t> </a:t>
            </a:r>
            <a:r>
              <a:rPr lang="en-US" sz="2400" b="1" dirty="0" err="1">
                <a:solidFill>
                  <a:schemeClr val="bg1"/>
                </a:solidFill>
              </a:rPr>
              <a:t>իրավունքների</a:t>
            </a:r>
            <a:r>
              <a:rPr lang="en-US" sz="2400" b="1" dirty="0">
                <a:solidFill>
                  <a:schemeClr val="bg1"/>
                </a:solidFill>
              </a:rPr>
              <a:t> </a:t>
            </a:r>
            <a:r>
              <a:rPr lang="en-US" sz="2400" b="1" dirty="0" err="1">
                <a:solidFill>
                  <a:schemeClr val="bg1"/>
                </a:solidFill>
              </a:rPr>
              <a:t>մասին</a:t>
            </a:r>
            <a:r>
              <a:rPr lang="en-US" sz="2400" b="1" dirty="0">
                <a:solidFill>
                  <a:schemeClr val="bg1"/>
                </a:solidFill>
              </a:rPr>
              <a:t> կ</a:t>
            </a:r>
            <a:r>
              <a:rPr lang="hy-AM" sz="2400" b="1" dirty="0">
                <a:solidFill>
                  <a:schemeClr val="bg1"/>
                </a:solidFill>
              </a:rPr>
              <a:t>ոնվենցիայի</a:t>
            </a:r>
            <a:r>
              <a:rPr lang="en-US" sz="2400" b="1" dirty="0">
                <a:solidFill>
                  <a:schemeClr val="bg1"/>
                </a:solidFill>
              </a:rPr>
              <a:t> </a:t>
            </a:r>
            <a:r>
              <a:rPr lang="en-US" sz="2400" b="1" dirty="0" err="1">
                <a:solidFill>
                  <a:schemeClr val="bg1"/>
                </a:solidFill>
              </a:rPr>
              <a:t>հիմնական</a:t>
            </a:r>
            <a:r>
              <a:rPr lang="hy-AM" sz="2400" b="1" dirty="0">
                <a:solidFill>
                  <a:schemeClr val="bg1"/>
                </a:solidFill>
              </a:rPr>
              <a:t> սկզբունքներ</a:t>
            </a:r>
            <a:endParaRPr lang="en-US" sz="2400" dirty="0"/>
          </a:p>
        </p:txBody>
      </p:sp>
    </p:spTree>
    <p:extLst>
      <p:ext uri="{BB962C8B-B14F-4D97-AF65-F5344CB8AC3E}">
        <p14:creationId xmlns:p14="http://schemas.microsoft.com/office/powerpoint/2010/main" val="1228490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50F8AC-EC54-473D-B2B8-39131C1DFAB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6</a:t>
            </a:fld>
            <a:endParaRPr lang="ru-RU"/>
          </a:p>
        </p:txBody>
      </p:sp>
      <p:sp>
        <p:nvSpPr>
          <p:cNvPr id="3" name="Google Shape;204;p26">
            <a:extLst>
              <a:ext uri="{FF2B5EF4-FFF2-40B4-BE49-F238E27FC236}">
                <a16:creationId xmlns:a16="http://schemas.microsoft.com/office/drawing/2014/main" id="{63F4AB30-FDBD-4668-AED4-D4DCD124CA79}"/>
              </a:ext>
            </a:extLst>
          </p:cNvPr>
          <p:cNvSpPr txBox="1">
            <a:spLocks/>
          </p:cNvSpPr>
          <p:nvPr/>
        </p:nvSpPr>
        <p:spPr>
          <a:xfrm>
            <a:off x="356210" y="2791295"/>
            <a:ext cx="5899673" cy="2472676"/>
          </a:xfrm>
          <a:prstGeom prst="rect">
            <a:avLst/>
          </a:prstGeom>
          <a:noFill/>
          <a:ln>
            <a:noFill/>
          </a:ln>
        </p:spPr>
        <p:txBody>
          <a:bodyPr spcFirstLastPara="1" wrap="square" lIns="91425" tIns="45700" rIns="91425" bIns="45700"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1341438" indent="-1341438" algn="just">
              <a:lnSpc>
                <a:spcPct val="115000"/>
              </a:lnSpc>
              <a:spcBef>
                <a:spcPts val="0"/>
              </a:spcBef>
              <a:spcAft>
                <a:spcPts val="0"/>
              </a:spcAft>
              <a:buSzPts val="1840"/>
              <a:buFont typeface="Wingdings 2" panose="05020102010507070707" pitchFamily="18" charset="2"/>
              <a:buNone/>
            </a:pPr>
            <a:r>
              <a:rPr lang="hy-AM" sz="2000" b="1" dirty="0">
                <a:solidFill>
                  <a:schemeClr val="bg2">
                    <a:lumMod val="25000"/>
                  </a:schemeClr>
                </a:solidFill>
              </a:rPr>
              <a:t>Հրահանգ</a:t>
            </a:r>
            <a:endParaRPr lang="en-US" sz="2000" b="1" dirty="0">
              <a:solidFill>
                <a:schemeClr val="bg2">
                  <a:lumMod val="25000"/>
                </a:schemeClr>
              </a:solidFill>
            </a:endParaRPr>
          </a:p>
          <a:p>
            <a:pPr marL="1341438" indent="-1341438" algn="just">
              <a:lnSpc>
                <a:spcPct val="115000"/>
              </a:lnSpc>
              <a:spcBef>
                <a:spcPts val="0"/>
              </a:spcBef>
              <a:spcAft>
                <a:spcPts val="0"/>
              </a:spcAft>
              <a:buSzPts val="1840"/>
              <a:buFont typeface="Wingdings 2" panose="05020102010507070707" pitchFamily="18" charset="2"/>
              <a:buNone/>
            </a:pPr>
            <a:endParaRPr lang="hy-AM" sz="2000" b="1" dirty="0">
              <a:solidFill>
                <a:schemeClr val="bg2">
                  <a:lumMod val="25000"/>
                </a:schemeClr>
              </a:solidFill>
            </a:endParaRPr>
          </a:p>
          <a:p>
            <a:pPr marL="1341438" indent="-1341438" algn="r">
              <a:lnSpc>
                <a:spcPct val="150000"/>
              </a:lnSpc>
              <a:spcBef>
                <a:spcPts val="600"/>
              </a:spcBef>
              <a:spcAft>
                <a:spcPts val="0"/>
              </a:spcAft>
              <a:buSzPts val="1840"/>
              <a:buNone/>
            </a:pPr>
            <a:r>
              <a:rPr lang="hy-AM" sz="2000" b="1" dirty="0">
                <a:solidFill>
                  <a:schemeClr val="bg2">
                    <a:lumMod val="25000"/>
                  </a:schemeClr>
                </a:solidFill>
              </a:rPr>
              <a:t> </a:t>
            </a:r>
            <a:r>
              <a:rPr lang="en-US" sz="2400" dirty="0" err="1">
                <a:solidFill>
                  <a:schemeClr val="bg2">
                    <a:lumMod val="25000"/>
                  </a:schemeClr>
                </a:solidFill>
              </a:rPr>
              <a:t>Լրացր</a:t>
            </a:r>
            <a:r>
              <a:rPr lang="hy-AM" sz="2400" dirty="0">
                <a:solidFill>
                  <a:schemeClr val="bg2">
                    <a:lumMod val="25000"/>
                  </a:schemeClr>
                </a:solidFill>
              </a:rPr>
              <a:t>ե՛ք </a:t>
            </a:r>
            <a:r>
              <a:rPr lang="en-US" sz="2400" dirty="0" err="1">
                <a:solidFill>
                  <a:schemeClr val="bg2">
                    <a:lumMod val="25000"/>
                  </a:schemeClr>
                </a:solidFill>
              </a:rPr>
              <a:t>հարցաթերթիկը</a:t>
            </a:r>
            <a:r>
              <a:rPr lang="en-US" sz="2400" dirty="0">
                <a:solidFill>
                  <a:schemeClr val="bg2">
                    <a:lumMod val="25000"/>
                  </a:schemeClr>
                </a:solidFill>
              </a:rPr>
              <a:t>, </a:t>
            </a:r>
            <a:r>
              <a:rPr lang="en-US" sz="2400" dirty="0" err="1">
                <a:solidFill>
                  <a:schemeClr val="bg2">
                    <a:lumMod val="25000"/>
                  </a:schemeClr>
                </a:solidFill>
              </a:rPr>
              <a:t>որից</a:t>
            </a:r>
            <a:r>
              <a:rPr lang="en-US" sz="2400" dirty="0">
                <a:solidFill>
                  <a:schemeClr val="bg2">
                    <a:lumMod val="25000"/>
                  </a:schemeClr>
                </a:solidFill>
              </a:rPr>
              <a:t> </a:t>
            </a:r>
            <a:r>
              <a:rPr lang="en-US" sz="2400" dirty="0" err="1">
                <a:solidFill>
                  <a:schemeClr val="bg2">
                    <a:lumMod val="25000"/>
                  </a:schemeClr>
                </a:solidFill>
              </a:rPr>
              <a:t>հետո</a:t>
            </a:r>
            <a:r>
              <a:rPr lang="en-US" sz="2400" dirty="0">
                <a:solidFill>
                  <a:schemeClr val="bg2">
                    <a:lumMod val="25000"/>
                  </a:schemeClr>
                </a:solidFill>
              </a:rPr>
              <a:t> </a:t>
            </a:r>
            <a:r>
              <a:rPr lang="en-US" sz="2400" dirty="0" err="1">
                <a:solidFill>
                  <a:schemeClr val="bg2">
                    <a:lumMod val="25000"/>
                  </a:schemeClr>
                </a:solidFill>
              </a:rPr>
              <a:t>զույգերով</a:t>
            </a:r>
            <a:r>
              <a:rPr lang="en-US" sz="2400" dirty="0">
                <a:solidFill>
                  <a:schemeClr val="bg2">
                    <a:lumMod val="25000"/>
                  </a:schemeClr>
                </a:solidFill>
              </a:rPr>
              <a:t> </a:t>
            </a:r>
            <a:r>
              <a:rPr lang="en-US" sz="2400" dirty="0" err="1">
                <a:solidFill>
                  <a:schemeClr val="bg2">
                    <a:lumMod val="25000"/>
                  </a:schemeClr>
                </a:solidFill>
              </a:rPr>
              <a:t>քննարկե</a:t>
            </a:r>
            <a:r>
              <a:rPr lang="hy-AM" sz="2400" dirty="0">
                <a:solidFill>
                  <a:schemeClr val="bg2">
                    <a:lumMod val="25000"/>
                  </a:schemeClr>
                </a:solidFill>
              </a:rPr>
              <a:t>՛</a:t>
            </a:r>
            <a:r>
              <a:rPr lang="en-US" sz="2400" dirty="0">
                <a:solidFill>
                  <a:schemeClr val="bg2">
                    <a:lumMod val="25000"/>
                  </a:schemeClr>
                </a:solidFill>
              </a:rPr>
              <a:t>ք </a:t>
            </a:r>
            <a:r>
              <a:rPr lang="en-US" sz="2400" dirty="0" err="1">
                <a:solidFill>
                  <a:schemeClr val="bg2">
                    <a:lumMod val="25000"/>
                  </a:schemeClr>
                </a:solidFill>
              </a:rPr>
              <a:t>տարբերությունները</a:t>
            </a:r>
            <a:r>
              <a:rPr lang="hy-AM" sz="2400" dirty="0">
                <a:solidFill>
                  <a:schemeClr val="bg2">
                    <a:lumMod val="25000"/>
                  </a:schemeClr>
                </a:solidFill>
              </a:rPr>
              <a:t> </a:t>
            </a:r>
            <a:r>
              <a:rPr lang="en-US" sz="2400" dirty="0" err="1">
                <a:solidFill>
                  <a:schemeClr val="bg2">
                    <a:lumMod val="25000"/>
                  </a:schemeClr>
                </a:solidFill>
              </a:rPr>
              <a:t>պատասխանների</a:t>
            </a:r>
            <a:r>
              <a:rPr lang="en-US" sz="2400" dirty="0">
                <a:solidFill>
                  <a:schemeClr val="bg2">
                    <a:lumMod val="25000"/>
                  </a:schemeClr>
                </a:solidFill>
              </a:rPr>
              <a:t> </a:t>
            </a:r>
            <a:r>
              <a:rPr lang="en-US" sz="2400" dirty="0" err="1">
                <a:solidFill>
                  <a:schemeClr val="bg2">
                    <a:lumMod val="25000"/>
                  </a:schemeClr>
                </a:solidFill>
              </a:rPr>
              <a:t>մեջ</a:t>
            </a:r>
            <a:r>
              <a:rPr lang="hy-AM" sz="2400" dirty="0">
                <a:solidFill>
                  <a:schemeClr val="bg2">
                    <a:lumMod val="25000"/>
                  </a:schemeClr>
                </a:solidFill>
              </a:rPr>
              <a:t>: </a:t>
            </a:r>
            <a:endParaRPr lang="hy-AM" sz="2000" dirty="0">
              <a:solidFill>
                <a:schemeClr val="bg2">
                  <a:lumMod val="25000"/>
                </a:schemeClr>
              </a:solidFill>
            </a:endParaRPr>
          </a:p>
        </p:txBody>
      </p:sp>
      <p:pic>
        <p:nvPicPr>
          <p:cNvPr id="4" name="Google Shape;205;p26" descr="Секундомер">
            <a:extLst>
              <a:ext uri="{FF2B5EF4-FFF2-40B4-BE49-F238E27FC236}">
                <a16:creationId xmlns:a16="http://schemas.microsoft.com/office/drawing/2014/main" id="{66A01282-6E22-4430-A1C4-1C3BCA7B9FF8}"/>
              </a:ext>
            </a:extLst>
          </p:cNvPr>
          <p:cNvPicPr preferRelativeResize="0"/>
          <p:nvPr/>
        </p:nvPicPr>
        <p:blipFill rotWithShape="1">
          <a:blip r:embed="rId2">
            <a:alphaModFix/>
          </a:blip>
          <a:srcRect/>
          <a:stretch/>
        </p:blipFill>
        <p:spPr>
          <a:xfrm>
            <a:off x="178400" y="675828"/>
            <a:ext cx="681809" cy="651887"/>
          </a:xfrm>
          <a:prstGeom prst="rect">
            <a:avLst/>
          </a:prstGeom>
          <a:noFill/>
          <a:ln>
            <a:noFill/>
          </a:ln>
        </p:spPr>
      </p:pic>
      <p:sp>
        <p:nvSpPr>
          <p:cNvPr id="5" name="Google Shape;206;p26">
            <a:extLst>
              <a:ext uri="{FF2B5EF4-FFF2-40B4-BE49-F238E27FC236}">
                <a16:creationId xmlns:a16="http://schemas.microsoft.com/office/drawing/2014/main" id="{34277AD3-F237-451A-960D-A5B9A1262756}"/>
              </a:ext>
            </a:extLst>
          </p:cNvPr>
          <p:cNvSpPr/>
          <p:nvPr/>
        </p:nvSpPr>
        <p:spPr>
          <a:xfrm>
            <a:off x="1153387" y="874823"/>
            <a:ext cx="1354024" cy="4302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200"/>
              <a:buFont typeface="Arial"/>
              <a:buNone/>
            </a:pPr>
            <a:r>
              <a:rPr lang="ru-RU" sz="2200" b="1" dirty="0">
                <a:solidFill>
                  <a:schemeClr val="dk1"/>
                </a:solidFill>
                <a:latin typeface="Arial" panose="020B0604020202020204" pitchFamily="34" charset="0"/>
                <a:ea typeface="Calibri"/>
                <a:cs typeface="Arial" panose="020B0604020202020204" pitchFamily="34" charset="0"/>
                <a:sym typeface="Calibri"/>
              </a:rPr>
              <a:t> </a:t>
            </a:r>
            <a:r>
              <a:rPr lang="en-US" sz="2000" dirty="0">
                <a:solidFill>
                  <a:schemeClr val="bg2">
                    <a:lumMod val="25000"/>
                  </a:schemeClr>
                </a:solidFill>
                <a:latin typeface="Arial" panose="020B0604020202020204" pitchFamily="34" charset="0"/>
                <a:ea typeface="Calibri"/>
                <a:cs typeface="Arial" panose="020B0604020202020204" pitchFamily="34" charset="0"/>
                <a:sym typeface="Calibri"/>
              </a:rPr>
              <a:t>20</a:t>
            </a:r>
            <a:r>
              <a:rPr lang="ru-RU" sz="2000" dirty="0">
                <a:solidFill>
                  <a:schemeClr val="bg2">
                    <a:lumMod val="25000"/>
                  </a:schemeClr>
                </a:solidFill>
                <a:latin typeface="Arial" panose="020B0604020202020204" pitchFamily="34" charset="0"/>
                <a:ea typeface="Calibri"/>
                <a:cs typeface="Arial" panose="020B0604020202020204" pitchFamily="34" charset="0"/>
                <a:sym typeface="Calibri"/>
              </a:rPr>
              <a:t> ր</a:t>
            </a:r>
            <a:r>
              <a:rPr lang="ru-RU" sz="2000" dirty="0">
                <a:solidFill>
                  <a:schemeClr val="tx2">
                    <a:lumMod val="75000"/>
                  </a:schemeClr>
                </a:solidFill>
                <a:latin typeface="Arial" panose="020B0604020202020204" pitchFamily="34" charset="0"/>
                <a:ea typeface="Calibri"/>
                <a:cs typeface="Arial" panose="020B0604020202020204" pitchFamily="34" charset="0"/>
                <a:sym typeface="Calibri"/>
              </a:rPr>
              <a:t>ոպե</a:t>
            </a:r>
            <a:endParaRPr sz="2000" dirty="0">
              <a:solidFill>
                <a:schemeClr val="tx2">
                  <a:lumMod val="75000"/>
                </a:schemeClr>
              </a:solidFill>
              <a:latin typeface="Arial" panose="020B0604020202020204" pitchFamily="34" charset="0"/>
              <a:ea typeface="Calibri"/>
              <a:cs typeface="Arial" panose="020B0604020202020204" pitchFamily="34" charset="0"/>
              <a:sym typeface="Calibri"/>
            </a:endParaRPr>
          </a:p>
        </p:txBody>
      </p:sp>
      <p:sp>
        <p:nvSpPr>
          <p:cNvPr id="6" name="TextBox 5">
            <a:extLst>
              <a:ext uri="{FF2B5EF4-FFF2-40B4-BE49-F238E27FC236}">
                <a16:creationId xmlns:a16="http://schemas.microsoft.com/office/drawing/2014/main" id="{3A8D7D54-1EED-464B-A566-B109B33870E1}"/>
              </a:ext>
            </a:extLst>
          </p:cNvPr>
          <p:cNvSpPr txBox="1"/>
          <p:nvPr/>
        </p:nvSpPr>
        <p:spPr>
          <a:xfrm>
            <a:off x="765618" y="570264"/>
            <a:ext cx="1731564" cy="338554"/>
          </a:xfrm>
          <a:prstGeom prst="rect">
            <a:avLst/>
          </a:prstGeom>
          <a:noFill/>
        </p:spPr>
        <p:txBody>
          <a:bodyPr wrap="none" rtlCol="0">
            <a:spAutoFit/>
          </a:bodyPr>
          <a:lstStyle/>
          <a:p>
            <a:r>
              <a:rPr lang="en-US" sz="1600" b="1" dirty="0" err="1"/>
              <a:t>Վարժություն</a:t>
            </a:r>
            <a:r>
              <a:rPr lang="en-US" sz="1600" b="1" dirty="0"/>
              <a:t> 1</a:t>
            </a:r>
          </a:p>
        </p:txBody>
      </p:sp>
      <p:graphicFrame>
        <p:nvGraphicFramePr>
          <p:cNvPr id="7" name="Table 6">
            <a:extLst>
              <a:ext uri="{FF2B5EF4-FFF2-40B4-BE49-F238E27FC236}">
                <a16:creationId xmlns:a16="http://schemas.microsoft.com/office/drawing/2014/main" id="{C0DA1857-6D87-4AE3-A9B8-408710F1BCE7}"/>
              </a:ext>
            </a:extLst>
          </p:cNvPr>
          <p:cNvGraphicFramePr>
            <a:graphicFrameLocks noGrp="1"/>
          </p:cNvGraphicFramePr>
          <p:nvPr>
            <p:extLst>
              <p:ext uri="{D42A27DB-BD31-4B8C-83A1-F6EECF244321}">
                <p14:modId xmlns:p14="http://schemas.microsoft.com/office/powerpoint/2010/main" val="4238044813"/>
              </p:ext>
            </p:extLst>
          </p:nvPr>
        </p:nvGraphicFramePr>
        <p:xfrm>
          <a:off x="6747647" y="665320"/>
          <a:ext cx="4579389" cy="6058281"/>
        </p:xfrm>
        <a:graphic>
          <a:graphicData uri="http://schemas.openxmlformats.org/drawingml/2006/table">
            <a:tbl>
              <a:tblPr firstRow="1" firstCol="1" lastRow="1" lastCol="1" bandRow="1" bandCol="1"/>
              <a:tblGrid>
                <a:gridCol w="285808">
                  <a:extLst>
                    <a:ext uri="{9D8B030D-6E8A-4147-A177-3AD203B41FA5}">
                      <a16:colId xmlns:a16="http://schemas.microsoft.com/office/drawing/2014/main" val="2206450571"/>
                    </a:ext>
                  </a:extLst>
                </a:gridCol>
                <a:gridCol w="1831200">
                  <a:extLst>
                    <a:ext uri="{9D8B030D-6E8A-4147-A177-3AD203B41FA5}">
                      <a16:colId xmlns:a16="http://schemas.microsoft.com/office/drawing/2014/main" val="1071825954"/>
                    </a:ext>
                  </a:extLst>
                </a:gridCol>
                <a:gridCol w="603013">
                  <a:extLst>
                    <a:ext uri="{9D8B030D-6E8A-4147-A177-3AD203B41FA5}">
                      <a16:colId xmlns:a16="http://schemas.microsoft.com/office/drawing/2014/main" val="470105839"/>
                    </a:ext>
                  </a:extLst>
                </a:gridCol>
                <a:gridCol w="529599">
                  <a:extLst>
                    <a:ext uri="{9D8B030D-6E8A-4147-A177-3AD203B41FA5}">
                      <a16:colId xmlns:a16="http://schemas.microsoft.com/office/drawing/2014/main" val="2096874427"/>
                    </a:ext>
                  </a:extLst>
                </a:gridCol>
                <a:gridCol w="623330">
                  <a:extLst>
                    <a:ext uri="{9D8B030D-6E8A-4147-A177-3AD203B41FA5}">
                      <a16:colId xmlns:a16="http://schemas.microsoft.com/office/drawing/2014/main" val="1253256985"/>
                    </a:ext>
                  </a:extLst>
                </a:gridCol>
                <a:gridCol w="706439">
                  <a:extLst>
                    <a:ext uri="{9D8B030D-6E8A-4147-A177-3AD203B41FA5}">
                      <a16:colId xmlns:a16="http://schemas.microsoft.com/office/drawing/2014/main" val="3827288031"/>
                    </a:ext>
                  </a:extLst>
                </a:gridCol>
              </a:tblGrid>
              <a:tr h="537020">
                <a:tc>
                  <a:txBody>
                    <a:bodyPr/>
                    <a:lstStyle/>
                    <a:p>
                      <a:pPr>
                        <a:lnSpc>
                          <a:spcPct val="115000"/>
                        </a:lnSpc>
                        <a:spcAft>
                          <a:spcPts val="1000"/>
                        </a:spcAft>
                      </a:pPr>
                      <a:r>
                        <a:rPr lang="hy-AM" sz="800" b="1">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solidFill>
                      <a:srgbClr val="EBDFEA"/>
                    </a:solidFill>
                  </a:tcPr>
                </a:tc>
                <a:tc>
                  <a:txBody>
                    <a:bodyPr/>
                    <a:lstStyle/>
                    <a:p>
                      <a:pPr>
                        <a:lnSpc>
                          <a:spcPct val="115000"/>
                        </a:lnSpc>
                        <a:spcAft>
                          <a:spcPts val="1000"/>
                        </a:spcAft>
                      </a:pPr>
                      <a:r>
                        <a:rPr lang="hy-AM"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solidFill>
                      <a:srgbClr val="EBDFEA"/>
                    </a:solidFill>
                  </a:tcPr>
                </a:tc>
                <a:tc>
                  <a:txBody>
                    <a:bodyPr/>
                    <a:lstStyle/>
                    <a:p>
                      <a:pPr algn="ctr">
                        <a:lnSpc>
                          <a:spcPct val="115000"/>
                        </a:lnSpc>
                        <a:spcAft>
                          <a:spcPts val="1000"/>
                        </a:spcAft>
                      </a:pPr>
                      <a:r>
                        <a:rPr lang="en-US" sz="800" b="1" i="1">
                          <a:solidFill>
                            <a:srgbClr val="000000"/>
                          </a:solidFill>
                          <a:effectLst/>
                          <a:latin typeface="GHEA Grapalat" panose="02000506050000020003" pitchFamily="50" charset="0"/>
                          <a:ea typeface="Calibri" panose="020F0502020204030204" pitchFamily="34" charset="0"/>
                          <a:cs typeface="Calibri" panose="020F0502020204030204" pitchFamily="34" charset="0"/>
                        </a:rPr>
                        <a:t>Լիովին համաձայն եմ</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solidFill>
                      <a:srgbClr val="EBDFEA"/>
                    </a:solidFill>
                  </a:tcPr>
                </a:tc>
                <a:tc>
                  <a:txBody>
                    <a:bodyPr/>
                    <a:lstStyle/>
                    <a:p>
                      <a:pPr algn="ctr">
                        <a:lnSpc>
                          <a:spcPct val="115000"/>
                        </a:lnSpc>
                        <a:spcAft>
                          <a:spcPts val="1000"/>
                        </a:spcAft>
                      </a:pPr>
                      <a:r>
                        <a:rPr lang="en-US" sz="800" b="1" i="1">
                          <a:solidFill>
                            <a:srgbClr val="000000"/>
                          </a:solidFill>
                          <a:effectLst/>
                          <a:latin typeface="GHEA Grapalat" panose="02000506050000020003" pitchFamily="50" charset="0"/>
                          <a:ea typeface="Calibri" panose="020F0502020204030204" pitchFamily="34" charset="0"/>
                          <a:cs typeface="Calibri" panose="020F0502020204030204" pitchFamily="34" charset="0"/>
                        </a:rPr>
                        <a:t>Համաձայն եմ</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solidFill>
                      <a:srgbClr val="EBDFEA"/>
                    </a:solidFill>
                  </a:tcPr>
                </a:tc>
                <a:tc>
                  <a:txBody>
                    <a:bodyPr/>
                    <a:lstStyle/>
                    <a:p>
                      <a:pPr algn="ctr">
                        <a:lnSpc>
                          <a:spcPct val="115000"/>
                        </a:lnSpc>
                        <a:spcAft>
                          <a:spcPts val="1000"/>
                        </a:spcAft>
                      </a:pPr>
                      <a:r>
                        <a:rPr lang="en-US" sz="800" b="1" i="1" dirty="0" err="1">
                          <a:solidFill>
                            <a:srgbClr val="000000"/>
                          </a:solidFill>
                          <a:effectLst/>
                          <a:latin typeface="GHEA Grapalat" panose="02000506050000020003" pitchFamily="50" charset="0"/>
                          <a:ea typeface="Calibri" panose="020F0502020204030204" pitchFamily="34" charset="0"/>
                          <a:cs typeface="Calibri" panose="020F0502020204030204" pitchFamily="34" charset="0"/>
                        </a:rPr>
                        <a:t>Համաձայն</a:t>
                      </a:r>
                      <a:r>
                        <a:rPr lang="en-US" sz="800" b="1" i="1" dirty="0">
                          <a:solidFill>
                            <a:srgbClr val="000000"/>
                          </a:solidFill>
                          <a:effectLst/>
                          <a:latin typeface="GHEA Grapalat" panose="02000506050000020003" pitchFamily="50" charset="0"/>
                          <a:ea typeface="Calibri" panose="020F0502020204030204" pitchFamily="34" charset="0"/>
                          <a:cs typeface="Calibri" panose="020F0502020204030204" pitchFamily="34" charset="0"/>
                        </a:rPr>
                        <a:t> </a:t>
                      </a:r>
                      <a:r>
                        <a:rPr lang="en-US" sz="800" b="1" i="1" dirty="0" err="1">
                          <a:solidFill>
                            <a:srgbClr val="000000"/>
                          </a:solidFill>
                          <a:effectLst/>
                          <a:latin typeface="GHEA Grapalat" panose="02000506050000020003" pitchFamily="50" charset="0"/>
                          <a:ea typeface="Calibri" panose="020F0502020204030204" pitchFamily="34" charset="0"/>
                          <a:cs typeface="Calibri" panose="020F0502020204030204" pitchFamily="34" charset="0"/>
                        </a:rPr>
                        <a:t>չեմ</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solidFill>
                      <a:srgbClr val="EBDFEA"/>
                    </a:solidFill>
                  </a:tcPr>
                </a:tc>
                <a:tc>
                  <a:txBody>
                    <a:bodyPr/>
                    <a:lstStyle/>
                    <a:p>
                      <a:pPr algn="ctr">
                        <a:lnSpc>
                          <a:spcPct val="115000"/>
                        </a:lnSpc>
                        <a:spcAft>
                          <a:spcPts val="1000"/>
                        </a:spcAft>
                      </a:pPr>
                      <a:r>
                        <a:rPr lang="en-US" sz="800" b="1" i="1" dirty="0" err="1">
                          <a:solidFill>
                            <a:srgbClr val="000000"/>
                          </a:solidFill>
                          <a:effectLst/>
                          <a:latin typeface="GHEA Grapalat" panose="02000506050000020003" pitchFamily="50" charset="0"/>
                          <a:ea typeface="Calibri" panose="020F0502020204030204" pitchFamily="34" charset="0"/>
                          <a:cs typeface="Calibri" panose="020F0502020204030204" pitchFamily="34" charset="0"/>
                        </a:rPr>
                        <a:t>Կտրականապես</a:t>
                      </a:r>
                      <a:r>
                        <a:rPr lang="en-US" sz="800" b="1" i="1" dirty="0">
                          <a:solidFill>
                            <a:srgbClr val="000000"/>
                          </a:solidFill>
                          <a:effectLst/>
                          <a:latin typeface="GHEA Grapalat" panose="02000506050000020003" pitchFamily="50" charset="0"/>
                          <a:ea typeface="Calibri" panose="020F0502020204030204" pitchFamily="34" charset="0"/>
                          <a:cs typeface="Calibri" panose="020F0502020204030204" pitchFamily="34" charset="0"/>
                        </a:rPr>
                        <a:t> </a:t>
                      </a:r>
                      <a:r>
                        <a:rPr lang="en-US" sz="800" b="1" i="1" dirty="0" err="1">
                          <a:solidFill>
                            <a:srgbClr val="000000"/>
                          </a:solidFill>
                          <a:effectLst/>
                          <a:latin typeface="GHEA Grapalat" panose="02000506050000020003" pitchFamily="50" charset="0"/>
                          <a:ea typeface="Calibri" panose="020F0502020204030204" pitchFamily="34" charset="0"/>
                          <a:cs typeface="Calibri" panose="020F0502020204030204" pitchFamily="34" charset="0"/>
                        </a:rPr>
                        <a:t>համաձայն</a:t>
                      </a:r>
                      <a:r>
                        <a:rPr lang="en-US" sz="800" b="1" i="1" dirty="0">
                          <a:solidFill>
                            <a:srgbClr val="000000"/>
                          </a:solidFill>
                          <a:effectLst/>
                          <a:latin typeface="GHEA Grapalat" panose="02000506050000020003" pitchFamily="50" charset="0"/>
                          <a:ea typeface="Calibri" panose="020F0502020204030204" pitchFamily="34" charset="0"/>
                          <a:cs typeface="Calibri" panose="020F0502020204030204" pitchFamily="34" charset="0"/>
                        </a:rPr>
                        <a:t> </a:t>
                      </a:r>
                      <a:r>
                        <a:rPr lang="en-US" sz="800" b="1" i="1" dirty="0" err="1">
                          <a:solidFill>
                            <a:srgbClr val="000000"/>
                          </a:solidFill>
                          <a:effectLst/>
                          <a:latin typeface="GHEA Grapalat" panose="02000506050000020003" pitchFamily="50" charset="0"/>
                          <a:ea typeface="Calibri" panose="020F0502020204030204" pitchFamily="34" charset="0"/>
                          <a:cs typeface="Calibri" panose="020F0502020204030204" pitchFamily="34" charset="0"/>
                        </a:rPr>
                        <a:t>չեմ</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solidFill>
                      <a:srgbClr val="EBDFEA"/>
                    </a:solidFill>
                  </a:tcPr>
                </a:tc>
                <a:extLst>
                  <a:ext uri="{0D108BD9-81ED-4DB2-BD59-A6C34878D82A}">
                    <a16:rowId xmlns:a16="http://schemas.microsoft.com/office/drawing/2014/main" val="3035935642"/>
                  </a:ext>
                </a:extLst>
              </a:tr>
              <a:tr h="400881">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Երեխաներին խփելը, ծեծելը միշտ սխալ է, դա երեխայի նկատմամբ բռնության ձև է: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extLst>
                  <a:ext uri="{0D108BD9-81ED-4DB2-BD59-A6C34878D82A}">
                    <a16:rowId xmlns:a16="http://schemas.microsoft.com/office/drawing/2014/main" val="1583780530"/>
                  </a:ext>
                </a:extLst>
              </a:tr>
              <a:tr h="400881">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Երեխաների հանդեպ սեռական բռնությունը մեր համայնքում խնդիր չէ:</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extLst>
                  <a:ext uri="{0D108BD9-81ED-4DB2-BD59-A6C34878D82A}">
                    <a16:rowId xmlns:a16="http://schemas.microsoft.com/office/drawing/2014/main" val="2441714286"/>
                  </a:ext>
                </a:extLst>
              </a:tr>
              <a:tr h="264495">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solidFill>
                            <a:srgbClr val="000000"/>
                          </a:solidFill>
                          <a:effectLst/>
                          <a:latin typeface="GHEA Grapalat" panose="02000506050000020003" pitchFamily="50" charset="0"/>
                          <a:ea typeface="Calibri" panose="020F0502020204030204" pitchFamily="34" charset="0"/>
                          <a:cs typeface="Calibri" panose="020F0502020204030204" pitchFamily="34" charset="0"/>
                        </a:rPr>
                        <a:t>Դպրոցում երեխաներին խրատելու համար փայտ օգտագործելը լավ է:</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solidFill>
                      <a:srgbClr val="FFFFFF"/>
                    </a:solidFill>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extLst>
                  <a:ext uri="{0D108BD9-81ED-4DB2-BD59-A6C34878D82A}">
                    <a16:rowId xmlns:a16="http://schemas.microsoft.com/office/drawing/2014/main" val="60023271"/>
                  </a:ext>
                </a:extLst>
              </a:tr>
              <a:tr h="810039">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Երեխայի հանդեպ բռնության մասին հաղորդելը, հավանաբար, կվատթարացնի իրավիճակը երեխայի համար, ուստի ավելի լավ է  դրա մասին չբարձրաձայնել , ոչինչ չասել/չանել:</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extLst>
                  <a:ext uri="{0D108BD9-81ED-4DB2-BD59-A6C34878D82A}">
                    <a16:rowId xmlns:a16="http://schemas.microsoft.com/office/drawing/2014/main" val="1996189440"/>
                  </a:ext>
                </a:extLst>
              </a:tr>
              <a:tr h="537267">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Հաշմանդամ երեխաների համար ավելի </a:t>
                      </a:r>
                      <a:r>
                        <a:rPr lang="hy-AM" sz="800">
                          <a:effectLst/>
                          <a:latin typeface="GHEA Grapalat" panose="02000506050000020003" pitchFamily="50" charset="0"/>
                          <a:ea typeface="Calibri" panose="020F0502020204030204" pitchFamily="34" charset="0"/>
                          <a:cs typeface="Calibri" panose="020F0502020204030204" pitchFamily="34" charset="0"/>
                        </a:rPr>
                        <a:t>մեծ </a:t>
                      </a:r>
                      <a:r>
                        <a:rPr lang="en-US" sz="800">
                          <a:effectLst/>
                          <a:latin typeface="GHEA Grapalat" panose="02000506050000020003" pitchFamily="50" charset="0"/>
                          <a:ea typeface="Calibri" panose="020F0502020204030204" pitchFamily="34" charset="0"/>
                          <a:cs typeface="Calibri" panose="020F0502020204030204" pitchFamily="34" charset="0"/>
                        </a:rPr>
                        <a:t>է բռնության ենթարկվել</a:t>
                      </a:r>
                      <a:r>
                        <a:rPr lang="hy-AM" sz="800">
                          <a:effectLst/>
                          <a:latin typeface="GHEA Grapalat" panose="02000506050000020003" pitchFamily="50" charset="0"/>
                          <a:ea typeface="Calibri" panose="020F0502020204030204" pitchFamily="34" charset="0"/>
                          <a:cs typeface="Calibri" panose="020F0502020204030204" pitchFamily="34" charset="0"/>
                        </a:rPr>
                        <a:t>ու </a:t>
                      </a:r>
                      <a:r>
                        <a:rPr lang="en-US" sz="800">
                          <a:effectLst/>
                          <a:latin typeface="GHEA Grapalat" panose="02000506050000020003" pitchFamily="50" charset="0"/>
                          <a:ea typeface="Calibri" panose="020F0502020204030204" pitchFamily="34" charset="0"/>
                          <a:cs typeface="Calibri" panose="020F0502020204030204" pitchFamily="34" charset="0"/>
                        </a:rPr>
                        <a:t>վտանգը</a:t>
                      </a:r>
                      <a:r>
                        <a:rPr lang="hy-AM" sz="800">
                          <a:effectLst/>
                          <a:latin typeface="GHEA Grapalat" panose="02000506050000020003" pitchFamily="50" charset="0"/>
                          <a:ea typeface="Calibri" panose="020F0502020204030204" pitchFamily="34" charset="0"/>
                          <a:cs typeface="Calibri" panose="020F0502020204030204" pitchFamily="34" charset="0"/>
                        </a:rPr>
                        <a:t>, </a:t>
                      </a:r>
                      <a:r>
                        <a:rPr lang="en-US" sz="800">
                          <a:effectLst/>
                          <a:latin typeface="GHEA Grapalat" panose="02000506050000020003" pitchFamily="50" charset="0"/>
                          <a:ea typeface="Calibri" panose="020F0502020204030204" pitchFamily="34" charset="0"/>
                          <a:cs typeface="Calibri" panose="020F0502020204030204" pitchFamily="34" charset="0"/>
                        </a:rPr>
                        <a:t>քան մյուս երեխաների համար:</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extLst>
                  <a:ext uri="{0D108BD9-81ED-4DB2-BD59-A6C34878D82A}">
                    <a16:rowId xmlns:a16="http://schemas.microsoft.com/office/drawing/2014/main" val="2505265321"/>
                  </a:ext>
                </a:extLst>
              </a:tr>
              <a:tr h="537267">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Չկա ԵՀԲ</a:t>
                      </a:r>
                      <a:r>
                        <a:rPr lang="hy-AM" sz="800">
                          <a:effectLst/>
                          <a:latin typeface="GHEA Grapalat" panose="02000506050000020003" pitchFamily="50" charset="0"/>
                          <a:ea typeface="Calibri" panose="020F0502020204030204" pitchFamily="34" charset="0"/>
                          <a:cs typeface="Calibri" panose="020F0502020204030204" pitchFamily="34" charset="0"/>
                        </a:rPr>
                        <a:t>-ի </a:t>
                      </a:r>
                      <a:r>
                        <a:rPr lang="en-US" sz="800">
                          <a:effectLst/>
                          <a:latin typeface="GHEA Grapalat" panose="02000506050000020003" pitchFamily="50" charset="0"/>
                          <a:ea typeface="Calibri" panose="020F0502020204030204" pitchFamily="34" charset="0"/>
                          <a:cs typeface="Calibri" panose="020F0502020204030204" pitchFamily="34" charset="0"/>
                        </a:rPr>
                        <a:t>դեպքերի մասին հայտնելու պատշաճ համակարգ/մեխանիզմ, ուստի չարժե որևէ բռնության մասին հաղորդել:</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dirty="0">
                          <a:effectLst/>
                          <a:latin typeface="GHEA Grapalat" panose="02000506050000020003" pitchFamily="50" charset="0"/>
                          <a:ea typeface="Calibri" panose="020F0502020204030204" pitchFamily="34" charset="0"/>
                          <a:cs typeface="Calibri" panose="020F0502020204030204" pitchFamily="34"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extLst>
                  <a:ext uri="{0D108BD9-81ED-4DB2-BD59-A6C34878D82A}">
                    <a16:rowId xmlns:a16="http://schemas.microsoft.com/office/drawing/2014/main" val="3736223371"/>
                  </a:ext>
                </a:extLst>
              </a:tr>
              <a:tr h="400881">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7</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Ես այնքան էլ չէի վստահի ոստիկանությանը, որպեսզի հաղորդեի ԵՀԲ դեպքի մասին:</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extLst>
                  <a:ext uri="{0D108BD9-81ED-4DB2-BD59-A6C34878D82A}">
                    <a16:rowId xmlns:a16="http://schemas.microsoft.com/office/drawing/2014/main" val="1513669959"/>
                  </a:ext>
                </a:extLst>
              </a:tr>
              <a:tr h="400881">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Երեխաների հետ աշխատող անձնակազմը դժվար թե բռնության ենթարկի նրանց:</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dirty="0">
                          <a:effectLst/>
                          <a:latin typeface="GHEA Grapalat" panose="02000506050000020003" pitchFamily="50" charset="0"/>
                          <a:ea typeface="Calibri" panose="020F0502020204030204" pitchFamily="34" charset="0"/>
                          <a:cs typeface="Calibri" panose="020F0502020204030204" pitchFamily="34"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extLst>
                  <a:ext uri="{0D108BD9-81ED-4DB2-BD59-A6C34878D82A}">
                    <a16:rowId xmlns:a16="http://schemas.microsoft.com/office/drawing/2014/main" val="4083589898"/>
                  </a:ext>
                </a:extLst>
              </a:tr>
              <a:tr h="400881">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9</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Երեխաները հաճախ պատմություններ են հորինում բռնության ենթարկվելու մասին:</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extLst>
                  <a:ext uri="{0D108BD9-81ED-4DB2-BD59-A6C34878D82A}">
                    <a16:rowId xmlns:a16="http://schemas.microsoft.com/office/drawing/2014/main" val="1769751201"/>
                  </a:ext>
                </a:extLst>
              </a:tr>
              <a:tr h="400881">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10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Տղաներն ավելի քիչ են ենթարկվում սեռական բռնության, քան աղջիկները։</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extLst>
                  <a:ext uri="{0D108BD9-81ED-4DB2-BD59-A6C34878D82A}">
                    <a16:rowId xmlns:a16="http://schemas.microsoft.com/office/drawing/2014/main" val="2597420709"/>
                  </a:ext>
                </a:extLst>
              </a:tr>
              <a:tr h="264495">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11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Եկեղեցականը երբեք երեխային բռնության չի ենթարկի:</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extLst>
                  <a:ext uri="{0D108BD9-81ED-4DB2-BD59-A6C34878D82A}">
                    <a16:rowId xmlns:a16="http://schemas.microsoft.com/office/drawing/2014/main" val="2818617261"/>
                  </a:ext>
                </a:extLst>
              </a:tr>
              <a:tr h="537267">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12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Հիմնականում տղամարդիկ են բռնության ենթարկում երեխաներին, կանանց հետ երեխաները ավելի ապահով են։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indent="-11430">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a:effectLst/>
                          <a:latin typeface="GHEA Grapalat" panose="02000506050000020003" pitchFamily="50"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tc>
                  <a:txBody>
                    <a:bodyPr/>
                    <a:lstStyle/>
                    <a:p>
                      <a:pPr>
                        <a:lnSpc>
                          <a:spcPct val="115000"/>
                        </a:lnSpc>
                        <a:spcAft>
                          <a:spcPts val="1000"/>
                        </a:spcAft>
                      </a:pPr>
                      <a:r>
                        <a:rPr lang="en-US" sz="800" dirty="0">
                          <a:effectLst/>
                          <a:latin typeface="GHEA Grapalat" panose="02000506050000020003" pitchFamily="50" charset="0"/>
                          <a:ea typeface="Calibri" panose="020F0502020204030204" pitchFamily="34" charset="0"/>
                          <a:cs typeface="Calibri" panose="020F0502020204030204" pitchFamily="34"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5178" marR="35178" marT="0" marB="0">
                    <a:lnL w="12700" cap="flat" cmpd="sng" algn="ctr">
                      <a:solidFill>
                        <a:srgbClr val="9C5F95"/>
                      </a:solidFill>
                      <a:prstDash val="solid"/>
                      <a:round/>
                      <a:headEnd type="none" w="med" len="med"/>
                      <a:tailEnd type="none" w="med" len="med"/>
                    </a:lnL>
                    <a:lnR w="12700" cap="flat" cmpd="sng" algn="ctr">
                      <a:solidFill>
                        <a:srgbClr val="9C5F95"/>
                      </a:solidFill>
                      <a:prstDash val="solid"/>
                      <a:round/>
                      <a:headEnd type="none" w="med" len="med"/>
                      <a:tailEnd type="none" w="med" len="med"/>
                    </a:lnR>
                    <a:lnT w="12700" cap="flat" cmpd="sng" algn="ctr">
                      <a:solidFill>
                        <a:srgbClr val="9C5F95"/>
                      </a:solidFill>
                      <a:prstDash val="solid"/>
                      <a:round/>
                      <a:headEnd type="none" w="med" len="med"/>
                      <a:tailEnd type="none" w="med" len="med"/>
                    </a:lnT>
                    <a:lnB w="12700" cap="flat" cmpd="sng" algn="ctr">
                      <a:solidFill>
                        <a:srgbClr val="9C5F95"/>
                      </a:solidFill>
                      <a:prstDash val="solid"/>
                      <a:round/>
                      <a:headEnd type="none" w="med" len="med"/>
                      <a:tailEnd type="none" w="med" len="med"/>
                    </a:lnB>
                  </a:tcPr>
                </a:tc>
                <a:extLst>
                  <a:ext uri="{0D108BD9-81ED-4DB2-BD59-A6C34878D82A}">
                    <a16:rowId xmlns:a16="http://schemas.microsoft.com/office/drawing/2014/main" val="3228139927"/>
                  </a:ext>
                </a:extLst>
              </a:tr>
            </a:tbl>
          </a:graphicData>
        </a:graphic>
      </p:graphicFrame>
    </p:spTree>
    <p:extLst>
      <p:ext uri="{BB962C8B-B14F-4D97-AF65-F5344CB8AC3E}">
        <p14:creationId xmlns:p14="http://schemas.microsoft.com/office/powerpoint/2010/main" val="29274354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491001" y="1645918"/>
            <a:ext cx="5573486" cy="1445623"/>
          </a:xfrm>
        </p:spPr>
        <p:txBody>
          <a:bodyPr/>
          <a:lstStyle/>
          <a:p>
            <a:pPr lvl="0"/>
            <a:endParaRPr lang="en-US" sz="2000" dirty="0">
              <a:solidFill>
                <a:schemeClr val="tx1"/>
              </a:solidFill>
              <a:latin typeface="GHEA Grapalat" panose="02000803050000020003" pitchFamily="50" charset="0"/>
            </a:endParaRPr>
          </a:p>
          <a:p>
            <a:pPr lvl="0"/>
            <a:endParaRPr lang="en-US" sz="2000" dirty="0">
              <a:solidFill>
                <a:schemeClr val="tx1"/>
              </a:solidFill>
              <a:latin typeface="GHEA Grapalat" panose="02000803050000020003" pitchFamily="50" charset="0"/>
            </a:endParaRPr>
          </a:p>
          <a:p>
            <a:pPr lvl="0"/>
            <a:endParaRPr lang="en-US" sz="2000" dirty="0">
              <a:solidFill>
                <a:schemeClr val="tx1"/>
              </a:solidFill>
              <a:latin typeface="GHEA Grapalat" panose="02000803050000020003" pitchFamily="50" charset="0"/>
            </a:endParaRPr>
          </a:p>
          <a:p>
            <a:pPr lvl="0" algn="ctr"/>
            <a:r>
              <a:rPr lang="en-US" sz="2800" b="1" dirty="0">
                <a:solidFill>
                  <a:schemeClr val="bg1"/>
                </a:solidFill>
                <a:latin typeface="GHEA Grapalat" panose="02000506050000020003" pitchFamily="50" charset="0"/>
              </a:rPr>
              <a:t>                                                       </a:t>
            </a:r>
          </a:p>
          <a:p>
            <a:pPr lvl="0" algn="ctr"/>
            <a:endParaRPr lang="en-US" sz="2800" b="1" dirty="0">
              <a:solidFill>
                <a:schemeClr val="bg1"/>
              </a:solidFill>
              <a:latin typeface="GHEA Grapalat" panose="02000506050000020003" pitchFamily="50" charset="0"/>
            </a:endParaRPr>
          </a:p>
          <a:p>
            <a:pPr lvl="0" algn="ctr"/>
            <a:endParaRPr lang="en-US" sz="2800" b="1" dirty="0">
              <a:solidFill>
                <a:schemeClr val="bg1"/>
              </a:solidFill>
              <a:latin typeface="GHEA Grapalat" panose="02000506050000020003" pitchFamily="50" charset="0"/>
            </a:endParaRPr>
          </a:p>
          <a:p>
            <a:pPr lvl="0" algn="ctr"/>
            <a:r>
              <a:rPr lang="en-US" sz="2400" b="1" dirty="0" err="1">
                <a:solidFill>
                  <a:schemeClr val="bg1"/>
                </a:solidFill>
                <a:latin typeface="GHEA Grapalat" panose="02000506050000020003" pitchFamily="50" charset="0"/>
              </a:rPr>
              <a:t>Երեխայի</a:t>
            </a:r>
            <a:r>
              <a:rPr lang="en-US" sz="2400" b="1" dirty="0">
                <a:solidFill>
                  <a:schemeClr val="bg1"/>
                </a:solidFill>
                <a:latin typeface="GHEA Grapalat" panose="02000506050000020003" pitchFamily="50" charset="0"/>
              </a:rPr>
              <a:t> </a:t>
            </a:r>
            <a:r>
              <a:rPr lang="en-US" sz="2400" b="1" dirty="0" err="1">
                <a:solidFill>
                  <a:schemeClr val="bg1"/>
                </a:solidFill>
                <a:latin typeface="GHEA Grapalat" panose="02000506050000020003" pitchFamily="50" charset="0"/>
              </a:rPr>
              <a:t>իրավունքի</a:t>
            </a:r>
            <a:r>
              <a:rPr lang="en-US" sz="2400" b="1" dirty="0">
                <a:solidFill>
                  <a:schemeClr val="bg1"/>
                </a:solidFill>
                <a:latin typeface="GHEA Grapalat" panose="02000506050000020003" pitchFamily="50" charset="0"/>
              </a:rPr>
              <a:t> </a:t>
            </a:r>
            <a:r>
              <a:rPr lang="en-US" sz="2400" b="1" dirty="0" err="1">
                <a:solidFill>
                  <a:schemeClr val="bg1"/>
                </a:solidFill>
                <a:latin typeface="GHEA Grapalat" panose="02000506050000020003" pitchFamily="50" charset="0"/>
              </a:rPr>
              <a:t>մասին</a:t>
            </a:r>
            <a:r>
              <a:rPr lang="en-US" sz="2400" b="1" dirty="0">
                <a:solidFill>
                  <a:schemeClr val="bg1"/>
                </a:solidFill>
                <a:latin typeface="GHEA Grapalat" panose="02000506050000020003" pitchFamily="50" charset="0"/>
              </a:rPr>
              <a:t> </a:t>
            </a:r>
            <a:r>
              <a:rPr lang="hy-AM" sz="2400" b="1" dirty="0">
                <a:solidFill>
                  <a:schemeClr val="bg1"/>
                </a:solidFill>
                <a:latin typeface="GHEA Grapalat" panose="02000506050000020003" pitchFamily="50" charset="0"/>
              </a:rPr>
              <a:t>ոնվենցիայի սկզբունքներն են</a:t>
            </a:r>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lgn="ctr"/>
            <a:r>
              <a:rPr lang="en-US" sz="2400" b="1" dirty="0" err="1">
                <a:solidFill>
                  <a:schemeClr val="bg1"/>
                </a:solidFill>
                <a:latin typeface="GHEA Grapalat" panose="02000506050000020003" pitchFamily="50" charset="0"/>
              </a:rPr>
              <a:t>Երեխայի</a:t>
            </a:r>
            <a:r>
              <a:rPr lang="en-US" sz="2400" b="1" dirty="0">
                <a:solidFill>
                  <a:schemeClr val="bg1"/>
                </a:solidFill>
                <a:latin typeface="GHEA Grapalat" panose="02000506050000020003" pitchFamily="50" charset="0"/>
              </a:rPr>
              <a:t> </a:t>
            </a:r>
            <a:r>
              <a:rPr lang="en-US" sz="2400" b="1" dirty="0" err="1">
                <a:solidFill>
                  <a:schemeClr val="bg1"/>
                </a:solidFill>
                <a:latin typeface="GHEA Grapalat" panose="02000506050000020003" pitchFamily="50" charset="0"/>
              </a:rPr>
              <a:t>իրավունքի</a:t>
            </a:r>
            <a:r>
              <a:rPr lang="en-US" sz="2400" b="1" dirty="0">
                <a:solidFill>
                  <a:schemeClr val="bg1"/>
                </a:solidFill>
                <a:latin typeface="GHEA Grapalat" panose="02000506050000020003" pitchFamily="50" charset="0"/>
              </a:rPr>
              <a:t> </a:t>
            </a:r>
            <a:r>
              <a:rPr lang="en-US" sz="2400" b="1" dirty="0" err="1">
                <a:solidFill>
                  <a:schemeClr val="bg1"/>
                </a:solidFill>
                <a:latin typeface="GHEA Grapalat" panose="02000506050000020003" pitchFamily="50" charset="0"/>
              </a:rPr>
              <a:t>մասին</a:t>
            </a:r>
            <a:r>
              <a:rPr lang="en-US" sz="2400" b="1" dirty="0">
                <a:solidFill>
                  <a:schemeClr val="bg1"/>
                </a:solidFill>
                <a:latin typeface="GHEA Grapalat" panose="02000506050000020003" pitchFamily="50" charset="0"/>
              </a:rPr>
              <a:t> </a:t>
            </a:r>
            <a:r>
              <a:rPr lang="hy-AM" sz="2400" b="1" dirty="0">
                <a:solidFill>
                  <a:schemeClr val="bg1"/>
                </a:solidFill>
                <a:latin typeface="GHEA Grapalat" panose="02000506050000020003" pitchFamily="50" charset="0"/>
              </a:rPr>
              <a:t>ոնվենցիայի սկզբունքներն են</a:t>
            </a:r>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lgn="ctr"/>
            <a:br>
              <a:rPr lang="ru-RU" sz="2400" b="1" dirty="0">
                <a:solidFill>
                  <a:schemeClr val="bg1"/>
                </a:solidFill>
              </a:rPr>
            </a:br>
            <a:r>
              <a:rPr lang="hy-AM" sz="2400" b="1" dirty="0">
                <a:solidFill>
                  <a:schemeClr val="bg1"/>
                </a:solidFill>
              </a:rPr>
              <a:t>         </a:t>
            </a:r>
            <a:br>
              <a:rPr lang="ru-RU" sz="2400" b="1" dirty="0">
                <a:solidFill>
                  <a:schemeClr val="bg1"/>
                </a:solidFill>
              </a:rPr>
            </a:br>
            <a:endParaRPr lang="en-US" sz="2000" dirty="0">
              <a:solidFill>
                <a:schemeClr val="bg1"/>
              </a:solidFill>
              <a:latin typeface="GHEA Grapalat" panose="02000803050000020003" pitchFamily="50" charset="0"/>
            </a:endParaRPr>
          </a:p>
          <a:p>
            <a:pPr lvl="0"/>
            <a:r>
              <a:rPr lang="hy-AM" sz="2400" b="1" dirty="0">
                <a:solidFill>
                  <a:schemeClr val="tx1"/>
                </a:solidFill>
                <a:latin typeface="GHEA Grapalat" panose="02000803050000020003" pitchFamily="50" charset="0"/>
              </a:rPr>
              <a:t>Կյանքի ու զարգացման իրավունքի ապահովում</a:t>
            </a:r>
            <a:endParaRPr lang="ru-RU" sz="2400" b="1" dirty="0">
              <a:solidFill>
                <a:schemeClr val="tx1"/>
              </a:solidFill>
              <a:latin typeface="GHEA Grapalat" panose="02000803050000020003" pitchFamily="50" charset="0"/>
            </a:endParaRPr>
          </a:p>
          <a:p>
            <a:endParaRPr lang="ru-RU" dirty="0"/>
          </a:p>
        </p:txBody>
      </p:sp>
      <p:sp>
        <p:nvSpPr>
          <p:cNvPr id="4" name="Объект 3"/>
          <p:cNvSpPr>
            <a:spLocks noGrp="1"/>
          </p:cNvSpPr>
          <p:nvPr>
            <p:ph sz="half" idx="2"/>
          </p:nvPr>
        </p:nvSpPr>
        <p:spPr/>
        <p:txBody>
          <a:bodyPr>
            <a:normAutofit/>
          </a:bodyPr>
          <a:lstStyle/>
          <a:p>
            <a:r>
              <a:rPr lang="hy-AM" b="1" dirty="0">
                <a:latin typeface="GHEA Grapalat" panose="02000803050000020003" pitchFamily="50" charset="0"/>
              </a:rPr>
              <a:t> Հ ո դ վ ա ծ  </a:t>
            </a:r>
            <a:r>
              <a:rPr lang="en-US" b="1" dirty="0">
                <a:latin typeface="GHEA Grapalat" panose="02000803050000020003" pitchFamily="50" charset="0"/>
              </a:rPr>
              <a:t>6</a:t>
            </a:r>
            <a:endParaRPr lang="en-US" dirty="0"/>
          </a:p>
          <a:p>
            <a:pPr marL="0" indent="0">
              <a:buNone/>
            </a:pPr>
            <a:r>
              <a:rPr lang="en-US" dirty="0">
                <a:latin typeface="GHEA Grapalat" panose="02000803050000020003" pitchFamily="50" charset="0"/>
              </a:rPr>
              <a:t>1. </a:t>
            </a:r>
            <a:r>
              <a:rPr lang="en-US" dirty="0" err="1">
                <a:latin typeface="GHEA Grapalat" panose="02000803050000020003" pitchFamily="50" charset="0"/>
              </a:rPr>
              <a:t>Մասնակից</a:t>
            </a:r>
            <a:r>
              <a:rPr lang="en-US" dirty="0">
                <a:latin typeface="GHEA Grapalat" panose="02000803050000020003" pitchFamily="50" charset="0"/>
              </a:rPr>
              <a:t> </a:t>
            </a:r>
            <a:r>
              <a:rPr lang="en-US" dirty="0" err="1">
                <a:latin typeface="GHEA Grapalat" panose="02000803050000020003" pitchFamily="50" charset="0"/>
              </a:rPr>
              <a:t>պետություններն</a:t>
            </a:r>
            <a:r>
              <a:rPr lang="en-US" dirty="0">
                <a:latin typeface="GHEA Grapalat" panose="02000803050000020003" pitchFamily="50" charset="0"/>
              </a:rPr>
              <a:t> </a:t>
            </a:r>
            <a:r>
              <a:rPr lang="en-US" dirty="0" err="1">
                <a:latin typeface="GHEA Grapalat" panose="02000803050000020003" pitchFamily="50" charset="0"/>
              </a:rPr>
              <a:t>ընդունում</a:t>
            </a:r>
            <a:r>
              <a:rPr lang="en-US" dirty="0">
                <a:latin typeface="GHEA Grapalat" panose="02000803050000020003" pitchFamily="50" charset="0"/>
              </a:rPr>
              <a:t> </a:t>
            </a:r>
            <a:r>
              <a:rPr lang="en-US" dirty="0" err="1">
                <a:latin typeface="GHEA Grapalat" panose="02000803050000020003" pitchFamily="50" charset="0"/>
              </a:rPr>
              <a:t>են</a:t>
            </a:r>
            <a:r>
              <a:rPr lang="en-US" dirty="0">
                <a:latin typeface="GHEA Grapalat" panose="02000803050000020003" pitchFamily="50" charset="0"/>
              </a:rPr>
              <a:t>, </a:t>
            </a:r>
            <a:r>
              <a:rPr lang="en-US" dirty="0" err="1">
                <a:latin typeface="GHEA Grapalat" panose="02000803050000020003" pitchFamily="50" charset="0"/>
              </a:rPr>
              <a:t>որ</a:t>
            </a:r>
            <a:r>
              <a:rPr lang="en-US" dirty="0">
                <a:latin typeface="GHEA Grapalat" panose="02000803050000020003" pitchFamily="50" charset="0"/>
              </a:rPr>
              <a:t> </a:t>
            </a:r>
            <a:r>
              <a:rPr lang="en-US" dirty="0" err="1">
                <a:latin typeface="GHEA Grapalat" panose="02000803050000020003" pitchFamily="50" charset="0"/>
              </a:rPr>
              <a:t>յուրաքանչյուր</a:t>
            </a:r>
            <a:r>
              <a:rPr lang="en-US" dirty="0">
                <a:latin typeface="GHEA Grapalat" panose="02000803050000020003" pitchFamily="50" charset="0"/>
              </a:rPr>
              <a:t> </a:t>
            </a:r>
            <a:r>
              <a:rPr lang="en-US" dirty="0" err="1">
                <a:latin typeface="GHEA Grapalat" panose="02000803050000020003" pitchFamily="50" charset="0"/>
              </a:rPr>
              <a:t>երեխա</a:t>
            </a:r>
            <a:r>
              <a:rPr lang="en-US" dirty="0">
                <a:latin typeface="GHEA Grapalat" panose="02000803050000020003" pitchFamily="50" charset="0"/>
              </a:rPr>
              <a:t> </a:t>
            </a:r>
            <a:r>
              <a:rPr lang="en-US" dirty="0" err="1">
                <a:latin typeface="GHEA Grapalat" panose="02000803050000020003" pitchFamily="50" charset="0"/>
              </a:rPr>
              <a:t>ունի</a:t>
            </a:r>
            <a:r>
              <a:rPr lang="en-US" dirty="0">
                <a:latin typeface="GHEA Grapalat" panose="02000803050000020003" pitchFamily="50" charset="0"/>
              </a:rPr>
              <a:t> </a:t>
            </a:r>
            <a:r>
              <a:rPr lang="en-US" dirty="0" err="1">
                <a:latin typeface="GHEA Grapalat" panose="02000803050000020003" pitchFamily="50" charset="0"/>
              </a:rPr>
              <a:t>կյանքի</a:t>
            </a:r>
            <a:r>
              <a:rPr lang="en-US" dirty="0">
                <a:latin typeface="GHEA Grapalat" panose="02000803050000020003" pitchFamily="50" charset="0"/>
              </a:rPr>
              <a:t> </a:t>
            </a:r>
            <a:r>
              <a:rPr lang="en-US" dirty="0" err="1">
                <a:latin typeface="GHEA Grapalat" panose="02000803050000020003" pitchFamily="50" charset="0"/>
              </a:rPr>
              <a:t>անկապտելի</a:t>
            </a:r>
            <a:r>
              <a:rPr lang="en-US" dirty="0">
                <a:latin typeface="GHEA Grapalat" panose="02000803050000020003" pitchFamily="50" charset="0"/>
              </a:rPr>
              <a:t> </a:t>
            </a:r>
            <a:r>
              <a:rPr lang="en-US" dirty="0" err="1">
                <a:latin typeface="GHEA Grapalat" panose="02000803050000020003" pitchFamily="50" charset="0"/>
              </a:rPr>
              <a:t>իրավունք</a:t>
            </a:r>
            <a:r>
              <a:rPr lang="en-US" dirty="0">
                <a:latin typeface="GHEA Grapalat" panose="02000803050000020003" pitchFamily="50" charset="0"/>
              </a:rPr>
              <a:t>:</a:t>
            </a:r>
            <a:endParaRPr lang="ru-RU" dirty="0">
              <a:latin typeface="GHEA Grapalat" panose="02000803050000020003" pitchFamily="50" charset="0"/>
            </a:endParaRPr>
          </a:p>
          <a:p>
            <a:pPr marL="0" indent="0">
              <a:buNone/>
            </a:pPr>
            <a:r>
              <a:rPr lang="en-US" dirty="0">
                <a:latin typeface="GHEA Grapalat" panose="02000803050000020003" pitchFamily="50" charset="0"/>
              </a:rPr>
              <a:t>2. </a:t>
            </a:r>
            <a:r>
              <a:rPr lang="en-US" dirty="0" err="1">
                <a:latin typeface="GHEA Grapalat" panose="02000803050000020003" pitchFamily="50" charset="0"/>
              </a:rPr>
              <a:t>Մասնակից</a:t>
            </a:r>
            <a:r>
              <a:rPr lang="en-US" dirty="0">
                <a:latin typeface="GHEA Grapalat" panose="02000803050000020003" pitchFamily="50" charset="0"/>
              </a:rPr>
              <a:t> </a:t>
            </a:r>
            <a:r>
              <a:rPr lang="en-US" dirty="0" err="1">
                <a:latin typeface="GHEA Grapalat" panose="02000803050000020003" pitchFamily="50" charset="0"/>
              </a:rPr>
              <a:t>պետությունները</a:t>
            </a:r>
            <a:r>
              <a:rPr lang="en-US" dirty="0">
                <a:latin typeface="GHEA Grapalat" panose="02000803050000020003" pitchFamily="50" charset="0"/>
              </a:rPr>
              <a:t> </a:t>
            </a:r>
            <a:r>
              <a:rPr lang="en-US" dirty="0" err="1">
                <a:latin typeface="GHEA Grapalat" panose="02000803050000020003" pitchFamily="50" charset="0"/>
              </a:rPr>
              <a:t>հնարավոր</a:t>
            </a:r>
            <a:r>
              <a:rPr lang="en-US" dirty="0">
                <a:latin typeface="GHEA Grapalat" panose="02000803050000020003" pitchFamily="50" charset="0"/>
              </a:rPr>
              <a:t> </a:t>
            </a:r>
            <a:r>
              <a:rPr lang="en-US" dirty="0" err="1">
                <a:latin typeface="GHEA Grapalat" panose="02000803050000020003" pitchFamily="50" charset="0"/>
              </a:rPr>
              <a:t>առավելագույն</a:t>
            </a:r>
            <a:r>
              <a:rPr lang="en-US" dirty="0">
                <a:latin typeface="GHEA Grapalat" panose="02000803050000020003" pitchFamily="50" charset="0"/>
              </a:rPr>
              <a:t> </a:t>
            </a:r>
            <a:r>
              <a:rPr lang="en-US" dirty="0" err="1">
                <a:latin typeface="GHEA Grapalat" panose="02000803050000020003" pitchFamily="50" charset="0"/>
              </a:rPr>
              <a:t>չափով</a:t>
            </a:r>
            <a:r>
              <a:rPr lang="en-US" dirty="0">
                <a:latin typeface="GHEA Grapalat" panose="02000803050000020003" pitchFamily="50" charset="0"/>
              </a:rPr>
              <a:t> </a:t>
            </a:r>
            <a:r>
              <a:rPr lang="en-US" dirty="0" err="1">
                <a:latin typeface="GHEA Grapalat" panose="02000803050000020003" pitchFamily="50" charset="0"/>
              </a:rPr>
              <a:t>ապահովում</a:t>
            </a:r>
            <a:r>
              <a:rPr lang="en-US" dirty="0">
                <a:latin typeface="GHEA Grapalat" panose="02000803050000020003" pitchFamily="50" charset="0"/>
              </a:rPr>
              <a:t> </a:t>
            </a:r>
            <a:r>
              <a:rPr lang="en-US" dirty="0" err="1">
                <a:latin typeface="GHEA Grapalat" panose="02000803050000020003" pitchFamily="50" charset="0"/>
              </a:rPr>
              <a:t>են</a:t>
            </a:r>
            <a:r>
              <a:rPr lang="en-US" dirty="0">
                <a:latin typeface="GHEA Grapalat" panose="02000803050000020003" pitchFamily="50" charset="0"/>
              </a:rPr>
              <a:t> </a:t>
            </a:r>
            <a:r>
              <a:rPr lang="en-US" dirty="0" err="1">
                <a:latin typeface="GHEA Grapalat" panose="02000803050000020003" pitchFamily="50" charset="0"/>
              </a:rPr>
              <a:t>երեխայի</a:t>
            </a:r>
            <a:r>
              <a:rPr lang="en-US" dirty="0">
                <a:latin typeface="GHEA Grapalat" panose="02000803050000020003" pitchFamily="50" charset="0"/>
              </a:rPr>
              <a:t> </a:t>
            </a:r>
            <a:r>
              <a:rPr lang="en-US" dirty="0" err="1">
                <a:latin typeface="GHEA Grapalat" panose="02000803050000020003" pitchFamily="50" charset="0"/>
              </a:rPr>
              <a:t>գոյատևումը</a:t>
            </a:r>
            <a:r>
              <a:rPr lang="en-US" dirty="0">
                <a:latin typeface="GHEA Grapalat" panose="02000803050000020003" pitchFamily="50" charset="0"/>
              </a:rPr>
              <a:t> և </a:t>
            </a:r>
            <a:r>
              <a:rPr lang="en-US" dirty="0" err="1">
                <a:latin typeface="GHEA Grapalat" panose="02000803050000020003" pitchFamily="50" charset="0"/>
              </a:rPr>
              <a:t>առողջ</a:t>
            </a:r>
            <a:r>
              <a:rPr lang="en-US" dirty="0">
                <a:latin typeface="GHEA Grapalat" panose="02000803050000020003" pitchFamily="50" charset="0"/>
              </a:rPr>
              <a:t> </a:t>
            </a:r>
            <a:r>
              <a:rPr lang="en-US" dirty="0" err="1">
                <a:latin typeface="GHEA Grapalat" panose="02000803050000020003" pitchFamily="50" charset="0"/>
              </a:rPr>
              <a:t>զարգացումը</a:t>
            </a:r>
            <a:r>
              <a:rPr lang="en-US" dirty="0">
                <a:latin typeface="GHEA Grapalat" panose="02000803050000020003" pitchFamily="50" charset="0"/>
              </a:rPr>
              <a:t>:</a:t>
            </a:r>
            <a:endParaRPr lang="ru-RU" dirty="0">
              <a:latin typeface="GHEA Grapalat" panose="02000803050000020003" pitchFamily="50" charset="0"/>
            </a:endParaRPr>
          </a:p>
          <a:p>
            <a:endParaRPr lang="ru-RU" dirty="0"/>
          </a:p>
        </p:txBody>
      </p:sp>
      <p:sp>
        <p:nvSpPr>
          <p:cNvPr id="5" name="Текст 4"/>
          <p:cNvSpPr>
            <a:spLocks noGrp="1"/>
          </p:cNvSpPr>
          <p:nvPr>
            <p:ph type="body" sz="quarter" idx="3"/>
          </p:nvPr>
        </p:nvSpPr>
        <p:spPr>
          <a:xfrm>
            <a:off x="6315567" y="1787830"/>
            <a:ext cx="5393100" cy="1344349"/>
          </a:xfrm>
        </p:spPr>
        <p:txBody>
          <a:bodyPr/>
          <a:lstStyle/>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endParaRPr lang="hy-AM" sz="2400" b="1" dirty="0">
              <a:solidFill>
                <a:schemeClr val="tx1"/>
              </a:solidFill>
              <a:latin typeface="GHEA Grapalat" panose="02000803050000020003" pitchFamily="50" charset="0"/>
            </a:endParaRPr>
          </a:p>
          <a:p>
            <a:pPr lvl="0" algn="ctr"/>
            <a:endParaRPr lang="en-US" sz="2400" b="1" dirty="0">
              <a:solidFill>
                <a:schemeClr val="bg1"/>
              </a:solidFill>
              <a:latin typeface="GHEA Grapalat" panose="02000506050000020003" pitchFamily="50" charset="0"/>
            </a:endParaRPr>
          </a:p>
          <a:p>
            <a:pPr lvl="0"/>
            <a:r>
              <a:rPr lang="hy-AM" sz="2400" b="1" dirty="0">
                <a:solidFill>
                  <a:schemeClr val="tx1"/>
                </a:solidFill>
                <a:latin typeface="GHEA Grapalat" panose="02000803050000020003" pitchFamily="50" charset="0"/>
              </a:rPr>
              <a:t>Մասնակցության իրավունքի</a:t>
            </a:r>
            <a:r>
              <a:rPr lang="en-US" sz="2400" b="1" dirty="0">
                <a:solidFill>
                  <a:schemeClr val="tx1"/>
                </a:solidFill>
                <a:latin typeface="GHEA Grapalat" panose="02000803050000020003" pitchFamily="50" charset="0"/>
              </a:rPr>
              <a:t> </a:t>
            </a:r>
            <a:r>
              <a:rPr lang="hy-AM" sz="2400" b="1" dirty="0">
                <a:solidFill>
                  <a:schemeClr val="tx1"/>
                </a:solidFill>
                <a:latin typeface="GHEA Grapalat" panose="02000803050000020003" pitchFamily="50" charset="0"/>
              </a:rPr>
              <a:t>ապահովում</a:t>
            </a:r>
            <a:endParaRPr lang="ru-RU" sz="2400" b="1" dirty="0">
              <a:solidFill>
                <a:schemeClr val="tx1"/>
              </a:solidFill>
              <a:latin typeface="GHEA Grapalat" panose="02000803050000020003" pitchFamily="50" charset="0"/>
            </a:endParaRPr>
          </a:p>
          <a:p>
            <a:endParaRPr lang="ru-RU" dirty="0"/>
          </a:p>
        </p:txBody>
      </p:sp>
      <p:sp>
        <p:nvSpPr>
          <p:cNvPr id="6" name="Объект 5"/>
          <p:cNvSpPr>
            <a:spLocks noGrp="1"/>
          </p:cNvSpPr>
          <p:nvPr>
            <p:ph sz="quarter" idx="4"/>
          </p:nvPr>
        </p:nvSpPr>
        <p:spPr/>
        <p:txBody>
          <a:bodyPr>
            <a:normAutofit/>
          </a:bodyPr>
          <a:lstStyle/>
          <a:p>
            <a:pPr algn="just"/>
            <a:r>
              <a:rPr lang="hy-AM" sz="1900" b="1" dirty="0">
                <a:latin typeface="GHEA Grapalat" panose="02000803050000020003" pitchFamily="50" charset="0"/>
              </a:rPr>
              <a:t>Հ ո դ վ ա ծ  12</a:t>
            </a:r>
            <a:endParaRPr lang="hy-AM" sz="1900" dirty="0">
              <a:latin typeface="GHEA Grapalat" panose="02000803050000020003" pitchFamily="50" charset="0"/>
            </a:endParaRPr>
          </a:p>
          <a:p>
            <a:pPr marL="0" indent="0">
              <a:buNone/>
            </a:pPr>
            <a:r>
              <a:rPr lang="hy-AM" dirty="0">
                <a:latin typeface="GHEA Grapalat" panose="02000803050000020003" pitchFamily="50" charset="0"/>
              </a:rPr>
              <a:t>Իր հայացքները ձևակերպելու ընդունակ երեխայի համար մասնակից պետություններն ապահովում են դրանք ազատորեն արտահայտելու իրավունք այն բոլոր դեպքերում, որոնք վերաբերում են երեխային: Երեխայի հայացքների նկատմամբ ցուցաբերվում է նրա տարիքին և հասունությանը համապատասխան պատշաճ ուշադրություն:</a:t>
            </a:r>
            <a:endParaRPr lang="en-US" dirty="0">
              <a:latin typeface="GHEA Grapalat" panose="02000803050000020003" pitchFamily="50" charset="0"/>
            </a:endParaRPr>
          </a:p>
          <a:p>
            <a:pPr marL="457200" indent="-457200" algn="just">
              <a:buAutoNum type="arabicPeriod"/>
            </a:pPr>
            <a:endParaRPr lang="en-US" dirty="0"/>
          </a:p>
          <a:p>
            <a:endParaRPr lang="ru-RU" dirty="0"/>
          </a:p>
        </p:txBody>
      </p:sp>
      <p:sp>
        <p:nvSpPr>
          <p:cNvPr id="7" name="Номер слайда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60</a:t>
            </a:fld>
            <a:endParaRPr lang="ru-RU"/>
          </a:p>
        </p:txBody>
      </p:sp>
      <p:sp>
        <p:nvSpPr>
          <p:cNvPr id="8" name="TextBox 7">
            <a:extLst>
              <a:ext uri="{FF2B5EF4-FFF2-40B4-BE49-F238E27FC236}">
                <a16:creationId xmlns:a16="http://schemas.microsoft.com/office/drawing/2014/main" id="{50FC9F03-5F65-45E1-AC38-74EA9B25E743}"/>
              </a:ext>
            </a:extLst>
          </p:cNvPr>
          <p:cNvSpPr txBox="1"/>
          <p:nvPr/>
        </p:nvSpPr>
        <p:spPr>
          <a:xfrm>
            <a:off x="581195" y="714703"/>
            <a:ext cx="11127472" cy="461665"/>
          </a:xfrm>
          <a:prstGeom prst="rect">
            <a:avLst/>
          </a:prstGeom>
          <a:noFill/>
        </p:spPr>
        <p:txBody>
          <a:bodyPr wrap="square">
            <a:spAutoFit/>
          </a:bodyPr>
          <a:lstStyle/>
          <a:p>
            <a:r>
              <a:rPr lang="en-US" sz="2400" b="1" dirty="0" err="1">
                <a:solidFill>
                  <a:schemeClr val="bg1"/>
                </a:solidFill>
              </a:rPr>
              <a:t>Երեխայի</a:t>
            </a:r>
            <a:r>
              <a:rPr lang="en-US" sz="2400" b="1" dirty="0">
                <a:solidFill>
                  <a:schemeClr val="bg1"/>
                </a:solidFill>
              </a:rPr>
              <a:t> </a:t>
            </a:r>
            <a:r>
              <a:rPr lang="en-US" sz="2400" b="1" dirty="0" err="1">
                <a:solidFill>
                  <a:schemeClr val="bg1"/>
                </a:solidFill>
              </a:rPr>
              <a:t>իրավունքների</a:t>
            </a:r>
            <a:r>
              <a:rPr lang="en-US" sz="2400" b="1" dirty="0">
                <a:solidFill>
                  <a:schemeClr val="bg1"/>
                </a:solidFill>
              </a:rPr>
              <a:t> </a:t>
            </a:r>
            <a:r>
              <a:rPr lang="en-US" sz="2400" b="1" dirty="0" err="1">
                <a:solidFill>
                  <a:schemeClr val="bg1"/>
                </a:solidFill>
              </a:rPr>
              <a:t>մասին</a:t>
            </a:r>
            <a:r>
              <a:rPr lang="en-US" sz="2400" b="1" dirty="0">
                <a:solidFill>
                  <a:schemeClr val="bg1"/>
                </a:solidFill>
              </a:rPr>
              <a:t> կ</a:t>
            </a:r>
            <a:r>
              <a:rPr lang="hy-AM" sz="2400" b="1" dirty="0">
                <a:solidFill>
                  <a:schemeClr val="bg1"/>
                </a:solidFill>
              </a:rPr>
              <a:t>ոնվենցիայի</a:t>
            </a:r>
            <a:r>
              <a:rPr lang="en-US" sz="2400" b="1" dirty="0">
                <a:solidFill>
                  <a:schemeClr val="bg1"/>
                </a:solidFill>
              </a:rPr>
              <a:t> </a:t>
            </a:r>
            <a:r>
              <a:rPr lang="en-US" sz="2400" b="1" dirty="0" err="1">
                <a:solidFill>
                  <a:schemeClr val="bg1"/>
                </a:solidFill>
              </a:rPr>
              <a:t>հիմնական</a:t>
            </a:r>
            <a:r>
              <a:rPr lang="hy-AM" sz="2400" b="1" dirty="0">
                <a:solidFill>
                  <a:schemeClr val="bg1"/>
                </a:solidFill>
              </a:rPr>
              <a:t> սկզբունքներ</a:t>
            </a:r>
            <a:endParaRPr lang="en-US" sz="2400" dirty="0"/>
          </a:p>
        </p:txBody>
      </p:sp>
      <p:sp>
        <p:nvSpPr>
          <p:cNvPr id="9" name="TextBox 8">
            <a:extLst>
              <a:ext uri="{FF2B5EF4-FFF2-40B4-BE49-F238E27FC236}">
                <a16:creationId xmlns:a16="http://schemas.microsoft.com/office/drawing/2014/main" id="{43B7CCFC-F57F-4399-B189-97BFD99016E4}"/>
              </a:ext>
            </a:extLst>
          </p:cNvPr>
          <p:cNvSpPr txBox="1"/>
          <p:nvPr/>
        </p:nvSpPr>
        <p:spPr>
          <a:xfrm>
            <a:off x="3048000" y="2902003"/>
            <a:ext cx="6096000" cy="523220"/>
          </a:xfrm>
          <a:prstGeom prst="rect">
            <a:avLst/>
          </a:prstGeom>
          <a:noFill/>
        </p:spPr>
        <p:txBody>
          <a:bodyPr wrap="square">
            <a:spAutoFit/>
          </a:bodyPr>
          <a:lstStyle/>
          <a:p>
            <a:pPr lvl="0" algn="ctr"/>
            <a:endParaRPr lang="en-US" sz="1400" b="1" dirty="0">
              <a:solidFill>
                <a:schemeClr val="bg1"/>
              </a:solidFill>
              <a:latin typeface="GHEA Grapalat" panose="02000506050000020003" pitchFamily="50" charset="0"/>
            </a:endParaRPr>
          </a:p>
          <a:p>
            <a:pPr lvl="0" algn="ctr"/>
            <a:r>
              <a:rPr lang="en-US" sz="1400" b="1" dirty="0" err="1">
                <a:solidFill>
                  <a:schemeClr val="bg1"/>
                </a:solidFill>
                <a:latin typeface="GHEA Grapalat" panose="02000506050000020003" pitchFamily="50" charset="0"/>
              </a:rPr>
              <a:t>մասին</a:t>
            </a:r>
            <a:r>
              <a:rPr lang="hy-AM" sz="1400" b="1" dirty="0">
                <a:solidFill>
                  <a:schemeClr val="bg1"/>
                </a:solidFill>
                <a:latin typeface="GHEA Grapalat" panose="02000506050000020003" pitchFamily="50" charset="0"/>
              </a:rPr>
              <a:t>ոնվենցիայի սկզբունքներն են</a:t>
            </a:r>
            <a:endParaRPr lang="en-US" dirty="0"/>
          </a:p>
        </p:txBody>
      </p:sp>
    </p:spTree>
    <p:extLst>
      <p:ext uri="{BB962C8B-B14F-4D97-AF65-F5344CB8AC3E}">
        <p14:creationId xmlns:p14="http://schemas.microsoft.com/office/powerpoint/2010/main" val="37010858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202563"/>
          </a:xfrm>
        </p:spPr>
        <p:txBody>
          <a:bodyPr/>
          <a:lstStyle/>
          <a:p>
            <a:pPr algn="ctr"/>
            <a:r>
              <a:rPr lang="hy-AM" b="1" dirty="0">
                <a:solidFill>
                  <a:srgbClr val="007033"/>
                </a:solidFill>
              </a:rPr>
              <a:t>ՌԻՍԿԻ ԳՆԱՀԱՏՈՒՄ</a:t>
            </a:r>
            <a:endParaRPr lang="en-US" b="1" dirty="0">
              <a:solidFill>
                <a:srgbClr val="007033"/>
              </a:solidFill>
            </a:endParaRPr>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hy-AM" sz="2600" dirty="0"/>
              <a:t>Արդյո՞ք ծնողի կողմից երեխայի նկատմամբ բռնություն գործադրելու ռիսկ կա</a:t>
            </a:r>
          </a:p>
          <a:p>
            <a:pPr>
              <a:buFont typeface="Wingdings" panose="05000000000000000000" pitchFamily="2" charset="2"/>
              <a:buChar char="q"/>
            </a:pPr>
            <a:r>
              <a:rPr lang="hy-AM" sz="2600" dirty="0"/>
              <a:t>Արդյո՞ք երեխան խոցելի է</a:t>
            </a:r>
          </a:p>
          <a:p>
            <a:pPr>
              <a:buFont typeface="Wingdings" panose="05000000000000000000" pitchFamily="2" charset="2"/>
              <a:buChar char="q"/>
            </a:pPr>
            <a:r>
              <a:rPr lang="hy-AM" sz="2600" dirty="0"/>
              <a:t>Արդյո՞ք ընտանիքում առկա է բռնության տեսանկյունից ռիսկային ճգնաժամային իրավիճակ։</a:t>
            </a:r>
            <a:endParaRPr lang="en-US" sz="2600" dirty="0"/>
          </a:p>
        </p:txBody>
      </p:sp>
      <p:pic>
        <p:nvPicPr>
          <p:cNvPr id="4" name="Picture 3">
            <a:extLst>
              <a:ext uri="{FF2B5EF4-FFF2-40B4-BE49-F238E27FC236}">
                <a16:creationId xmlns:a16="http://schemas.microsoft.com/office/drawing/2014/main" id="{E340226E-E323-9590-8BF5-1743ACCA678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9362" y="6289042"/>
            <a:ext cx="4137556" cy="422785"/>
          </a:xfrm>
          <a:prstGeom prst="rect">
            <a:avLst/>
          </a:prstGeom>
          <a:noFill/>
          <a:ln>
            <a:noFill/>
          </a:ln>
        </p:spPr>
      </p:pic>
      <p:sp>
        <p:nvSpPr>
          <p:cNvPr id="5" name="Slide Number Placeholder 4">
            <a:extLst>
              <a:ext uri="{FF2B5EF4-FFF2-40B4-BE49-F238E27FC236}">
                <a16:creationId xmlns:a16="http://schemas.microsoft.com/office/drawing/2014/main" id="{68F5C72D-E417-E84F-E651-7200B6724CD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61</a:t>
            </a:fld>
            <a:endParaRPr lang="ru-RU"/>
          </a:p>
        </p:txBody>
      </p:sp>
    </p:spTree>
    <p:extLst>
      <p:ext uri="{BB962C8B-B14F-4D97-AF65-F5344CB8AC3E}">
        <p14:creationId xmlns:p14="http://schemas.microsoft.com/office/powerpoint/2010/main" val="8939102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22323686"/>
              </p:ext>
            </p:extLst>
          </p:nvPr>
        </p:nvGraphicFramePr>
        <p:xfrm>
          <a:off x="304799" y="603382"/>
          <a:ext cx="11582402" cy="5352755"/>
        </p:xfrm>
        <a:graphic>
          <a:graphicData uri="http://schemas.openxmlformats.org/drawingml/2006/table">
            <a:tbl>
              <a:tblPr firstRow="1" bandRow="1">
                <a:tableStyleId>{5C22544A-7EE6-4342-B048-85BDC9FD1C3A}</a:tableStyleId>
              </a:tblPr>
              <a:tblGrid>
                <a:gridCol w="2953465">
                  <a:extLst>
                    <a:ext uri="{9D8B030D-6E8A-4147-A177-3AD203B41FA5}">
                      <a16:colId xmlns:a16="http://schemas.microsoft.com/office/drawing/2014/main" val="4260263536"/>
                    </a:ext>
                  </a:extLst>
                </a:gridCol>
                <a:gridCol w="4768136">
                  <a:extLst>
                    <a:ext uri="{9D8B030D-6E8A-4147-A177-3AD203B41FA5}">
                      <a16:colId xmlns:a16="http://schemas.microsoft.com/office/drawing/2014/main" val="872954640"/>
                    </a:ext>
                  </a:extLst>
                </a:gridCol>
                <a:gridCol w="3860801">
                  <a:extLst>
                    <a:ext uri="{9D8B030D-6E8A-4147-A177-3AD203B41FA5}">
                      <a16:colId xmlns:a16="http://schemas.microsoft.com/office/drawing/2014/main" val="3876781390"/>
                    </a:ext>
                  </a:extLst>
                </a:gridCol>
              </a:tblGrid>
              <a:tr h="843546">
                <a:tc>
                  <a:txBody>
                    <a:bodyPr/>
                    <a:lstStyle/>
                    <a:p>
                      <a:pPr algn="ctr"/>
                      <a:r>
                        <a:rPr lang="hy-AM" sz="2400" dirty="0"/>
                        <a:t>Բարձր ռիսկ</a:t>
                      </a:r>
                      <a:endParaRPr lang="en-US" sz="2400" dirty="0"/>
                    </a:p>
                  </a:txBody>
                  <a:tcPr/>
                </a:tc>
                <a:tc>
                  <a:txBody>
                    <a:bodyPr/>
                    <a:lstStyle/>
                    <a:p>
                      <a:pPr algn="ctr"/>
                      <a:r>
                        <a:rPr lang="hy-AM" sz="2400" dirty="0"/>
                        <a:t>Միջին ռիսկ</a:t>
                      </a:r>
                      <a:endParaRPr lang="en-US" sz="2400" dirty="0"/>
                    </a:p>
                  </a:txBody>
                  <a:tcPr/>
                </a:tc>
                <a:tc>
                  <a:txBody>
                    <a:bodyPr/>
                    <a:lstStyle/>
                    <a:p>
                      <a:pPr algn="ctr"/>
                      <a:r>
                        <a:rPr lang="hy-AM" sz="2400" dirty="0"/>
                        <a:t>Ցածր ռիսկ կամ ռիսկի բացակայություն</a:t>
                      </a:r>
                      <a:endParaRPr lang="en-US" sz="2400" dirty="0"/>
                    </a:p>
                  </a:txBody>
                  <a:tcPr/>
                </a:tc>
                <a:extLst>
                  <a:ext uri="{0D108BD9-81ED-4DB2-BD59-A6C34878D82A}">
                    <a16:rowId xmlns:a16="http://schemas.microsoft.com/office/drawing/2014/main" val="1457803316"/>
                  </a:ext>
                </a:extLst>
              </a:tr>
              <a:tr h="4509209">
                <a:tc>
                  <a:txBody>
                    <a:bodyPr/>
                    <a:lstStyle/>
                    <a:p>
                      <a:r>
                        <a:rPr lang="hy-AM" sz="2400" dirty="0"/>
                        <a:t>Երեխան լրջորեն վնասվում է, անգամ առկա է մահվան վտանգը, եթե անհապաղ պաշտպանական </a:t>
                      </a:r>
                      <a:r>
                        <a:rPr lang="hy-AM" sz="2400"/>
                        <a:t>միջամտություն չիրականացվի։</a:t>
                      </a:r>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y-AM" sz="2400" dirty="0"/>
                        <a:t>Երեխային, հավանական է, որոշակի նշանակալից վնաս է հասցվում: </a:t>
                      </a:r>
                    </a:p>
                    <a:p>
                      <a:pPr marL="0" marR="0" lvl="0" indent="0" algn="l" defTabSz="914400" rtl="0" eaLnBrk="1" fontAlgn="auto" latinLnBrk="0" hangingPunct="1">
                        <a:lnSpc>
                          <a:spcPct val="100000"/>
                        </a:lnSpc>
                        <a:spcBef>
                          <a:spcPts val="0"/>
                        </a:spcBef>
                        <a:spcAft>
                          <a:spcPts val="0"/>
                        </a:spcAft>
                        <a:buClrTx/>
                        <a:buSzTx/>
                        <a:buFontTx/>
                        <a:buNone/>
                        <a:tabLst/>
                        <a:defRPr/>
                      </a:pPr>
                      <a:r>
                        <a:rPr lang="hy-AM" sz="2400" dirty="0"/>
                        <a:t>Առկա են ռիսկի գործոններ, որոնք կարող են նպաստել երեխայի նկատմամբ բռնության կիրառմանը,սակայն երեխային լուրջ վտանգ </a:t>
                      </a:r>
                      <a:r>
                        <a:rPr lang="hy-AM" sz="2400"/>
                        <a:t>չի սպառնում։</a:t>
                      </a:r>
                      <a:endParaRPr lang="hy-AM" sz="2400" dirty="0"/>
                    </a:p>
                    <a:p>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y-AM" sz="2400" dirty="0"/>
                        <a:t>Տանը ապահով է երեխայի համար և կարիք չկա միջամտել` երեխային պաշտպանելու համար:</a:t>
                      </a:r>
                      <a:endParaRPr lang="en-US" sz="2400" dirty="0"/>
                    </a:p>
                    <a:p>
                      <a:endParaRPr lang="en-US" sz="2400" dirty="0"/>
                    </a:p>
                  </a:txBody>
                  <a:tcPr/>
                </a:tc>
                <a:extLst>
                  <a:ext uri="{0D108BD9-81ED-4DB2-BD59-A6C34878D82A}">
                    <a16:rowId xmlns:a16="http://schemas.microsoft.com/office/drawing/2014/main" val="2955019186"/>
                  </a:ext>
                </a:extLst>
              </a:tr>
            </a:tbl>
          </a:graphicData>
        </a:graphic>
      </p:graphicFrame>
      <p:pic>
        <p:nvPicPr>
          <p:cNvPr id="2" name="Picture 1">
            <a:extLst>
              <a:ext uri="{FF2B5EF4-FFF2-40B4-BE49-F238E27FC236}">
                <a16:creationId xmlns:a16="http://schemas.microsoft.com/office/drawing/2014/main" id="{1B3F0DB2-3F1B-6E0B-527B-FD823BA202B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9362" y="6289042"/>
            <a:ext cx="4137556" cy="422785"/>
          </a:xfrm>
          <a:prstGeom prst="rect">
            <a:avLst/>
          </a:prstGeom>
          <a:noFill/>
          <a:ln>
            <a:noFill/>
          </a:ln>
        </p:spPr>
      </p:pic>
      <p:sp>
        <p:nvSpPr>
          <p:cNvPr id="3" name="Slide Number Placeholder 2">
            <a:extLst>
              <a:ext uri="{FF2B5EF4-FFF2-40B4-BE49-F238E27FC236}">
                <a16:creationId xmlns:a16="http://schemas.microsoft.com/office/drawing/2014/main" id="{222BF464-D174-50CC-7C14-5A74CED66EF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62</a:t>
            </a:fld>
            <a:endParaRPr lang="ru-RU"/>
          </a:p>
        </p:txBody>
      </p:sp>
    </p:spTree>
    <p:extLst>
      <p:ext uri="{BB962C8B-B14F-4D97-AF65-F5344CB8AC3E}">
        <p14:creationId xmlns:p14="http://schemas.microsoft.com/office/powerpoint/2010/main" val="24007744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9">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11">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13">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15">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8" name="Rectangle 17">
            <a:extLst>
              <a:ext uri="{FF2B5EF4-FFF2-40B4-BE49-F238E27FC236}">
                <a16:creationId xmlns:a16="http://schemas.microsoft.com/office/drawing/2014/main" id="{28D511D2-9CF1-40DE-BB88-A5A48A0E8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5" descr="Yellow umbrella in a sea of black umbrellas">
            <a:extLst>
              <a:ext uri="{FF2B5EF4-FFF2-40B4-BE49-F238E27FC236}">
                <a16:creationId xmlns:a16="http://schemas.microsoft.com/office/drawing/2014/main" id="{1B7BDC5C-7803-1B49-F5F5-4C0B73689A22}"/>
              </a:ext>
            </a:extLst>
          </p:cNvPr>
          <p:cNvPicPr>
            <a:picLocks noChangeAspect="1"/>
          </p:cNvPicPr>
          <p:nvPr/>
        </p:nvPicPr>
        <p:blipFill rotWithShape="1">
          <a:blip r:embed="rId2"/>
          <a:srcRect t="4271" b="1979"/>
          <a:stretch/>
        </p:blipFill>
        <p:spPr>
          <a:xfrm>
            <a:off x="20" y="0"/>
            <a:ext cx="12191980" cy="6857990"/>
          </a:xfrm>
          <a:prstGeom prst="rect">
            <a:avLst/>
          </a:prstGeom>
        </p:spPr>
      </p:pic>
      <p:grpSp>
        <p:nvGrpSpPr>
          <p:cNvPr id="30" name="Group 19">
            <a:extLst>
              <a:ext uri="{FF2B5EF4-FFF2-40B4-BE49-F238E27FC236}">
                <a16:creationId xmlns:a16="http://schemas.microsoft.com/office/drawing/2014/main" id="{40ADCA80-A0B1-4379-94EC-0A1A73BE1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21" name="Rectangle 20">
              <a:extLst>
                <a:ext uri="{FF2B5EF4-FFF2-40B4-BE49-F238E27FC236}">
                  <a16:creationId xmlns:a16="http://schemas.microsoft.com/office/drawing/2014/main" id="{1EB4D79C-3A0E-4CB5-9A3D-BB816FD52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3839C3D0-536E-4C48-A1C1-D9B718A84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3890FBD2-CFDA-90A1-12A9-BF38D74DD942}"/>
              </a:ext>
            </a:extLst>
          </p:cNvPr>
          <p:cNvSpPr>
            <a:spLocks noGrp="1"/>
          </p:cNvSpPr>
          <p:nvPr>
            <p:ph type="title"/>
          </p:nvPr>
        </p:nvSpPr>
        <p:spPr>
          <a:xfrm>
            <a:off x="584200" y="2142067"/>
            <a:ext cx="3412067" cy="2971801"/>
          </a:xfrm>
        </p:spPr>
        <p:txBody>
          <a:bodyPr vert="horz" lIns="91440" tIns="45720" rIns="91440" bIns="45720" rtlCol="0" anchor="b">
            <a:normAutofit fontScale="90000"/>
          </a:bodyPr>
          <a:lstStyle/>
          <a:p>
            <a:pPr algn="ctr">
              <a:lnSpc>
                <a:spcPct val="150000"/>
              </a:lnSpc>
            </a:pPr>
            <a:r>
              <a:rPr lang="en-US" dirty="0" err="1">
                <a:effectLst/>
              </a:rPr>
              <a:t>Մոդուլ</a:t>
            </a:r>
            <a:r>
              <a:rPr lang="en-US" dirty="0">
                <a:effectLst/>
              </a:rPr>
              <a:t> 3. </a:t>
            </a:r>
            <a:br>
              <a:rPr lang="en-US" dirty="0">
                <a:effectLst/>
              </a:rPr>
            </a:br>
            <a:r>
              <a:rPr lang="en-US" dirty="0" err="1">
                <a:effectLst/>
              </a:rPr>
              <a:t>Անվտանգ</a:t>
            </a:r>
            <a:r>
              <a:rPr lang="en-US" dirty="0">
                <a:effectLst/>
              </a:rPr>
              <a:t> և </a:t>
            </a:r>
            <a:r>
              <a:rPr lang="en-US" dirty="0" err="1">
                <a:effectLst/>
              </a:rPr>
              <a:t>բռնությունից</a:t>
            </a:r>
            <a:r>
              <a:rPr lang="en-US" dirty="0">
                <a:effectLst/>
              </a:rPr>
              <a:t> </a:t>
            </a:r>
            <a:r>
              <a:rPr lang="en-US" dirty="0" err="1">
                <a:effectLst/>
              </a:rPr>
              <a:t>պաշտպանված</a:t>
            </a:r>
            <a:r>
              <a:rPr lang="en-US" dirty="0">
                <a:effectLst/>
              </a:rPr>
              <a:t> </a:t>
            </a:r>
            <a:r>
              <a:rPr lang="en-US" dirty="0" err="1">
                <a:effectLst/>
              </a:rPr>
              <a:t>միջավայրի</a:t>
            </a:r>
            <a:r>
              <a:rPr lang="en-US" dirty="0">
                <a:effectLst/>
              </a:rPr>
              <a:t> </a:t>
            </a:r>
            <a:r>
              <a:rPr lang="en-US" dirty="0" err="1">
                <a:effectLst/>
              </a:rPr>
              <a:t>ստեղծում</a:t>
            </a:r>
            <a:endParaRPr lang="en-US" dirty="0"/>
          </a:p>
        </p:txBody>
      </p:sp>
      <p:sp>
        <p:nvSpPr>
          <p:cNvPr id="4" name="Slide Number Placeholder 3">
            <a:extLst>
              <a:ext uri="{FF2B5EF4-FFF2-40B4-BE49-F238E27FC236}">
                <a16:creationId xmlns:a16="http://schemas.microsoft.com/office/drawing/2014/main" id="{A8D093A4-38A2-5DC1-5E70-662A675AE8D1}"/>
              </a:ext>
            </a:extLst>
          </p:cNvPr>
          <p:cNvSpPr>
            <a:spLocks noGrp="1"/>
          </p:cNvSpPr>
          <p:nvPr>
            <p:ph type="sldNum" sz="quarter" idx="12"/>
          </p:nvPr>
        </p:nvSpPr>
        <p:spPr>
          <a:xfrm>
            <a:off x="3454399" y="766070"/>
            <a:ext cx="542673" cy="365125"/>
          </a:xfrm>
        </p:spPr>
        <p:txBody>
          <a:bodyPr vert="horz" lIns="91440" tIns="45720" rIns="91440" bIns="45720" rtlCol="0" anchor="ctr">
            <a:normAutofit/>
          </a:bodyPr>
          <a:lstStyle/>
          <a:p>
            <a:pPr lvl="0" indent="0" defTabSz="457200">
              <a:spcBef>
                <a:spcPts val="0"/>
              </a:spcBef>
              <a:spcAft>
                <a:spcPts val="600"/>
              </a:spcAft>
              <a:buNone/>
            </a:pPr>
            <a:fld id="{00000000-1234-1234-1234-123412341234}" type="slidenum">
              <a:rPr lang="en-US" kern="1200" smtClean="0">
                <a:solidFill>
                  <a:schemeClr val="accent1">
                    <a:lumMod val="75000"/>
                    <a:lumOff val="25000"/>
                  </a:schemeClr>
                </a:solidFill>
                <a:latin typeface="+mn-lt"/>
                <a:ea typeface="+mn-ea"/>
                <a:cs typeface="+mn-cs"/>
              </a:rPr>
              <a:pPr lvl="0" indent="0" defTabSz="457200">
                <a:spcBef>
                  <a:spcPts val="0"/>
                </a:spcBef>
                <a:spcAft>
                  <a:spcPts val="600"/>
                </a:spcAft>
                <a:buNone/>
              </a:pPr>
              <a:t>63</a:t>
            </a:fld>
            <a:endParaRPr lang="en-US" kern="1200">
              <a:solidFill>
                <a:schemeClr val="accent1">
                  <a:lumMod val="75000"/>
                  <a:lumOff val="25000"/>
                </a:schemeClr>
              </a:solidFill>
              <a:latin typeface="+mn-lt"/>
              <a:ea typeface="+mn-ea"/>
              <a:cs typeface="+mn-cs"/>
            </a:endParaRPr>
          </a:p>
        </p:txBody>
      </p:sp>
    </p:spTree>
    <p:extLst>
      <p:ext uri="{BB962C8B-B14F-4D97-AF65-F5344CB8AC3E}">
        <p14:creationId xmlns:p14="http://schemas.microsoft.com/office/powerpoint/2010/main" val="10678459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64</a:t>
            </a:fld>
            <a:endParaRPr lang="ru-RU"/>
          </a:p>
        </p:txBody>
      </p:sp>
      <p:sp>
        <p:nvSpPr>
          <p:cNvPr id="3" name="Title 2"/>
          <p:cNvSpPr>
            <a:spLocks noGrp="1"/>
          </p:cNvSpPr>
          <p:nvPr>
            <p:ph type="title"/>
          </p:nvPr>
        </p:nvSpPr>
        <p:spPr>
          <a:xfrm>
            <a:off x="2538944" y="0"/>
            <a:ext cx="7530073" cy="453683"/>
          </a:xfrm>
        </p:spPr>
        <p:txBody>
          <a:bodyPr>
            <a:normAutofit fontScale="90000"/>
          </a:bodyPr>
          <a:lstStyle/>
          <a:p>
            <a:r>
              <a:rPr lang="hy-AM" sz="2700" b="1" dirty="0">
                <a:solidFill>
                  <a:schemeClr val="accent2">
                    <a:lumMod val="75000"/>
                  </a:schemeClr>
                </a:solidFill>
              </a:rPr>
              <a:t>Երեխային շրջապատող միջավայրը</a:t>
            </a:r>
            <a:endParaRPr lang="en-US" dirty="0"/>
          </a:p>
        </p:txBody>
      </p:sp>
      <p:sp>
        <p:nvSpPr>
          <p:cNvPr id="4" name="Text Placeholder 3"/>
          <p:cNvSpPr>
            <a:spLocks noGrp="1"/>
          </p:cNvSpPr>
          <p:nvPr>
            <p:ph type="body" idx="1"/>
          </p:nvPr>
        </p:nvSpPr>
        <p:spPr>
          <a:xfrm>
            <a:off x="324656" y="682093"/>
            <a:ext cx="11266680" cy="3387489"/>
          </a:xfrm>
        </p:spPr>
        <p:txBody>
          <a:bodyPr>
            <a:normAutofit/>
          </a:bodyPr>
          <a:lstStyle/>
          <a:p>
            <a:r>
              <a:rPr lang="hy-AM" dirty="0"/>
              <a:t>Երեխային մեծացնելը ներառում է երեխայի շուրջը գտնվող մարդկանց, կառույցների ու համակարգերի ներգրավվածությունը և մասնակցությունը: </a:t>
            </a:r>
          </a:p>
          <a:p>
            <a:endParaRPr lang="hy-AM" dirty="0"/>
          </a:p>
          <a:p>
            <a:r>
              <a:rPr lang="hy-AM" dirty="0"/>
              <a:t>Տարբեր դերակատարների միջև հարաբերությունները, հաստատությունների և կառույցների առկայությունը, որոնք կարևոր դեր են խաղում երեխայի շուրջ դրական միջավայրի ստեղծման գործընթացում</a:t>
            </a:r>
            <a:r>
              <a:rPr lang="en-US" dirty="0"/>
              <a:t>:</a:t>
            </a:r>
            <a:endParaRPr lang="hy-AM" dirty="0"/>
          </a:p>
          <a:p>
            <a:endParaRPr lang="hy-AM" dirty="0"/>
          </a:p>
          <a:p>
            <a:r>
              <a:rPr lang="hy-AM" dirty="0"/>
              <a:t>Որքան մոտ են գտնվում «պաշտպանիչ գործոնները» երեխային, այնքան ավելի մեծ է նրանց ազդեցությունը երեխայի զարգացման և բարեկեցության վրա, ու այնքան էլ մեծ է նրանց դերը երեխայի պաշտպանության մեջ։</a:t>
            </a:r>
            <a:r>
              <a:rPr lang="x-none" dirty="0"/>
              <a:t> </a:t>
            </a:r>
            <a:r>
              <a:rPr lang="en-US" dirty="0"/>
              <a:t> </a:t>
            </a:r>
            <a:r>
              <a:rPr lang="x-none" dirty="0"/>
              <a:t> </a:t>
            </a:r>
            <a:endParaRPr lang="en-US" dirty="0"/>
          </a:p>
        </p:txBody>
      </p:sp>
      <p:grpSp>
        <p:nvGrpSpPr>
          <p:cNvPr id="14" name="Group 13"/>
          <p:cNvGrpSpPr/>
          <p:nvPr/>
        </p:nvGrpSpPr>
        <p:grpSpPr>
          <a:xfrm>
            <a:off x="6497618" y="4744664"/>
            <a:ext cx="5572462" cy="1921507"/>
            <a:chOff x="0" y="4668820"/>
            <a:chExt cx="5475642" cy="1484555"/>
          </a:xfrm>
        </p:grpSpPr>
        <p:sp>
          <p:nvSpPr>
            <p:cNvPr id="9" name="Oval 8"/>
            <p:cNvSpPr/>
            <p:nvPr/>
          </p:nvSpPr>
          <p:spPr>
            <a:xfrm>
              <a:off x="0" y="4668820"/>
              <a:ext cx="5475642" cy="14845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93115" y="4889348"/>
              <a:ext cx="4661765" cy="1129554"/>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60000"/>
                    <a:lumOff val="40000"/>
                  </a:schemeClr>
                </a:solidFill>
              </a:endParaRPr>
            </a:p>
          </p:txBody>
        </p:sp>
        <p:sp>
          <p:nvSpPr>
            <p:cNvPr id="11" name="Oval 10"/>
            <p:cNvSpPr/>
            <p:nvPr/>
          </p:nvSpPr>
          <p:spPr>
            <a:xfrm>
              <a:off x="118335" y="5045336"/>
              <a:ext cx="3539266" cy="75303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3114" y="5217457"/>
              <a:ext cx="2316599" cy="473337"/>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5255" y="4816607"/>
            <a:ext cx="1143000" cy="1276350"/>
          </a:xfrm>
          <a:prstGeom prst="rect">
            <a:avLst/>
          </a:prstGeom>
        </p:spPr>
      </p:pic>
      <p:cxnSp>
        <p:nvCxnSpPr>
          <p:cNvPr id="18" name="Straight Connector 17"/>
          <p:cNvCxnSpPr/>
          <p:nvPr/>
        </p:nvCxnSpPr>
        <p:spPr>
          <a:xfrm>
            <a:off x="11591336" y="4355340"/>
            <a:ext cx="0" cy="826782"/>
          </a:xfrm>
          <a:prstGeom prst="line">
            <a:avLst/>
          </a:prstGeom>
        </p:spPr>
        <p:style>
          <a:lnRef idx="2">
            <a:schemeClr val="accent6"/>
          </a:lnRef>
          <a:fillRef idx="0">
            <a:schemeClr val="accent6"/>
          </a:fillRef>
          <a:effectRef idx="1">
            <a:schemeClr val="accent6"/>
          </a:effectRef>
          <a:fontRef idx="minor">
            <a:schemeClr val="tx1"/>
          </a:fontRef>
        </p:style>
      </p:cxnSp>
      <p:grpSp>
        <p:nvGrpSpPr>
          <p:cNvPr id="3076" name="Group 3075"/>
          <p:cNvGrpSpPr/>
          <p:nvPr/>
        </p:nvGrpSpPr>
        <p:grpSpPr>
          <a:xfrm>
            <a:off x="7053943" y="4032858"/>
            <a:ext cx="4537393" cy="1372045"/>
            <a:chOff x="7138358" y="3840480"/>
            <a:chExt cx="4537393" cy="1372045"/>
          </a:xfrm>
        </p:grpSpPr>
        <p:sp>
          <p:nvSpPr>
            <p:cNvPr id="16" name="Rectangle 15"/>
            <p:cNvSpPr/>
            <p:nvPr/>
          </p:nvSpPr>
          <p:spPr>
            <a:xfrm>
              <a:off x="7138358" y="3877204"/>
              <a:ext cx="843816" cy="452197"/>
            </a:xfrm>
            <a:prstGeom prst="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hy-AM" b="1" dirty="0">
                  <a:ln w="0"/>
                  <a:solidFill>
                    <a:schemeClr val="accent1"/>
                  </a:solidFill>
                  <a:effectLst>
                    <a:outerShdw blurRad="38100" dist="25400" dir="5400000" algn="ctr" rotWithShape="0">
                      <a:srgbClr val="6E747A">
                        <a:alpha val="43000"/>
                      </a:srgbClr>
                    </a:outerShdw>
                  </a:effectLst>
                </a:rPr>
                <a:t>ՄԻԿՐՈ</a:t>
              </a:r>
              <a:endParaRPr lang="en-US" b="1" dirty="0">
                <a:ln w="0"/>
                <a:solidFill>
                  <a:schemeClr val="accent1"/>
                </a:solidFill>
                <a:effectLst>
                  <a:outerShdw blurRad="38100" dist="25400" dir="5400000" algn="ctr" rotWithShape="0">
                    <a:srgbClr val="6E747A">
                      <a:alpha val="43000"/>
                    </a:srgbClr>
                  </a:outerShdw>
                </a:effectLst>
              </a:endParaRPr>
            </a:p>
          </p:txBody>
        </p:sp>
        <p:sp>
          <p:nvSpPr>
            <p:cNvPr id="19" name="Rectangle 18"/>
            <p:cNvSpPr/>
            <p:nvPr/>
          </p:nvSpPr>
          <p:spPr>
            <a:xfrm>
              <a:off x="8266296" y="3840480"/>
              <a:ext cx="892884" cy="488921"/>
            </a:xfrm>
            <a:prstGeom prst="rect">
              <a:avLst/>
            </a:prstGeom>
            <a:solidFill>
              <a:schemeClr val="accent1">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hy-AM" b="1" dirty="0">
                  <a:ln w="0"/>
                  <a:solidFill>
                    <a:schemeClr val="accent1"/>
                  </a:solidFill>
                  <a:effectLst>
                    <a:outerShdw blurRad="38100" dist="25400" dir="5400000" algn="ctr" rotWithShape="0">
                      <a:srgbClr val="6E747A">
                        <a:alpha val="43000"/>
                      </a:srgbClr>
                    </a:outerShdw>
                  </a:effectLst>
                </a:rPr>
                <a:t>ՄԵՍՈ</a:t>
              </a:r>
              <a:endParaRPr lang="en-US" b="1" dirty="0">
                <a:ln w="0"/>
                <a:solidFill>
                  <a:schemeClr val="accent1"/>
                </a:solidFill>
                <a:effectLst>
                  <a:outerShdw blurRad="38100" dist="25400" dir="5400000" algn="ctr" rotWithShape="0">
                    <a:srgbClr val="6E747A">
                      <a:alpha val="43000"/>
                    </a:srgbClr>
                  </a:outerShdw>
                </a:effectLst>
              </a:endParaRPr>
            </a:p>
          </p:txBody>
        </p:sp>
        <p:sp>
          <p:nvSpPr>
            <p:cNvPr id="20" name="Rectangle 19"/>
            <p:cNvSpPr/>
            <p:nvPr/>
          </p:nvSpPr>
          <p:spPr>
            <a:xfrm>
              <a:off x="9533069" y="3840480"/>
              <a:ext cx="892884" cy="488921"/>
            </a:xfrm>
            <a:prstGeom prst="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hy-AM" b="1" dirty="0">
                  <a:ln w="0"/>
                  <a:solidFill>
                    <a:schemeClr val="accent1"/>
                  </a:solidFill>
                  <a:effectLst>
                    <a:outerShdw blurRad="38100" dist="25400" dir="5400000" algn="ctr" rotWithShape="0">
                      <a:srgbClr val="6E747A">
                        <a:alpha val="43000"/>
                      </a:srgbClr>
                    </a:outerShdw>
                  </a:effectLst>
                </a:rPr>
                <a:t>ԷՔՍՈ</a:t>
              </a:r>
              <a:endParaRPr lang="en-US" b="1" dirty="0"/>
            </a:p>
          </p:txBody>
        </p:sp>
        <p:sp>
          <p:nvSpPr>
            <p:cNvPr id="21" name="Rectangle 20"/>
            <p:cNvSpPr/>
            <p:nvPr/>
          </p:nvSpPr>
          <p:spPr>
            <a:xfrm>
              <a:off x="10782867" y="3840480"/>
              <a:ext cx="892884" cy="508411"/>
            </a:xfrm>
            <a:prstGeom prst="rect">
              <a:avLst/>
            </a:prstGeom>
            <a:solidFill>
              <a:schemeClr val="accent2">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hy-AM" b="1" dirty="0">
                  <a:ln w="0"/>
                  <a:solidFill>
                    <a:schemeClr val="accent1"/>
                  </a:solidFill>
                  <a:effectLst>
                    <a:outerShdw blurRad="38100" dist="25400" dir="5400000" algn="ctr" rotWithShape="0">
                      <a:srgbClr val="6E747A">
                        <a:alpha val="43000"/>
                      </a:srgbClr>
                    </a:outerShdw>
                  </a:effectLst>
                </a:rPr>
                <a:t>ՄԱԿՐՈ</a:t>
              </a:r>
              <a:endParaRPr lang="en-US" b="1" dirty="0">
                <a:ln w="0"/>
                <a:solidFill>
                  <a:schemeClr val="accent1"/>
                </a:solidFill>
                <a:effectLst>
                  <a:outerShdw blurRad="38100" dist="25400" dir="5400000" algn="ctr" rotWithShape="0">
                    <a:srgbClr val="6E747A">
                      <a:alpha val="43000"/>
                    </a:srgbClr>
                  </a:outerShdw>
                </a:effectLst>
              </a:endParaRPr>
            </a:p>
          </p:txBody>
        </p:sp>
        <p:cxnSp>
          <p:nvCxnSpPr>
            <p:cNvPr id="26" name="Straight Connector 25"/>
            <p:cNvCxnSpPr/>
            <p:nvPr/>
          </p:nvCxnSpPr>
          <p:spPr>
            <a:xfrm flipH="1">
              <a:off x="10425953" y="4293054"/>
              <a:ext cx="1861" cy="696690"/>
            </a:xfrm>
            <a:prstGeom prst="line">
              <a:avLst/>
            </a:prstGeom>
          </p:spPr>
          <p:style>
            <a:lnRef idx="2">
              <a:schemeClr val="accent6"/>
            </a:lnRef>
            <a:fillRef idx="0">
              <a:schemeClr val="accent6"/>
            </a:fillRef>
            <a:effectRef idx="1">
              <a:schemeClr val="accent6"/>
            </a:effectRef>
            <a:fontRef idx="minor">
              <a:schemeClr val="tx1"/>
            </a:fontRef>
          </p:style>
        </p:cxnSp>
        <p:cxnSp>
          <p:nvCxnSpPr>
            <p:cNvPr id="28" name="Straight Connector 27"/>
            <p:cNvCxnSpPr/>
            <p:nvPr/>
          </p:nvCxnSpPr>
          <p:spPr>
            <a:xfrm>
              <a:off x="9143162" y="4314064"/>
              <a:ext cx="0" cy="751231"/>
            </a:xfrm>
            <a:prstGeom prst="line">
              <a:avLst/>
            </a:prstGeom>
          </p:spPr>
          <p:style>
            <a:lnRef idx="2">
              <a:schemeClr val="accent6"/>
            </a:lnRef>
            <a:fillRef idx="0">
              <a:schemeClr val="accent6"/>
            </a:fillRef>
            <a:effectRef idx="1">
              <a:schemeClr val="accent6"/>
            </a:effectRef>
            <a:fontRef idx="minor">
              <a:schemeClr val="tx1"/>
            </a:fontRef>
          </p:style>
        </p:cxnSp>
        <p:cxnSp>
          <p:nvCxnSpPr>
            <p:cNvPr id="29" name="Straight Connector 28"/>
            <p:cNvCxnSpPr/>
            <p:nvPr/>
          </p:nvCxnSpPr>
          <p:spPr>
            <a:xfrm>
              <a:off x="7982174" y="4238513"/>
              <a:ext cx="0" cy="974012"/>
            </a:xfrm>
            <a:prstGeom prst="line">
              <a:avLst/>
            </a:prstGeom>
          </p:spPr>
          <p:style>
            <a:lnRef idx="2">
              <a:schemeClr val="accent6"/>
            </a:lnRef>
            <a:fillRef idx="0">
              <a:schemeClr val="accent6"/>
            </a:fillRef>
            <a:effectRef idx="1">
              <a:schemeClr val="accent6"/>
            </a:effectRef>
            <a:fontRef idx="minor">
              <a:schemeClr val="tx1"/>
            </a:fontRef>
          </p:style>
        </p:cxnSp>
      </p:grpSp>
      <p:pic>
        <p:nvPicPr>
          <p:cNvPr id="37" name="Picture 36"/>
          <p:cNvPicPr/>
          <p:nvPr/>
        </p:nvPicPr>
        <p:blipFill>
          <a:blip r:embed="rId4">
            <a:extLst>
              <a:ext uri="{28A0092B-C50C-407E-A947-70E740481C1C}">
                <a14:useLocalDpi xmlns:a14="http://schemas.microsoft.com/office/drawing/2010/main" val="0"/>
              </a:ext>
            </a:extLst>
          </a:blip>
          <a:srcRect/>
          <a:stretch>
            <a:fillRect/>
          </a:stretch>
        </p:blipFill>
        <p:spPr bwMode="auto">
          <a:xfrm>
            <a:off x="528003" y="6268422"/>
            <a:ext cx="3915503" cy="447392"/>
          </a:xfrm>
          <a:prstGeom prst="rect">
            <a:avLst/>
          </a:prstGeom>
          <a:noFill/>
          <a:ln>
            <a:noFill/>
          </a:ln>
        </p:spPr>
      </p:pic>
    </p:spTree>
    <p:extLst>
      <p:ext uri="{BB962C8B-B14F-4D97-AF65-F5344CB8AC3E}">
        <p14:creationId xmlns:p14="http://schemas.microsoft.com/office/powerpoint/2010/main" val="13996487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65</a:t>
            </a:fld>
            <a:endParaRPr lang="ru-RU"/>
          </a:p>
        </p:txBody>
      </p:sp>
      <p:sp>
        <p:nvSpPr>
          <p:cNvPr id="3" name="Title 2"/>
          <p:cNvSpPr>
            <a:spLocks noGrp="1"/>
          </p:cNvSpPr>
          <p:nvPr>
            <p:ph type="title"/>
          </p:nvPr>
        </p:nvSpPr>
        <p:spPr>
          <a:xfrm>
            <a:off x="2851056" y="0"/>
            <a:ext cx="7185828" cy="507471"/>
          </a:xfrm>
        </p:spPr>
        <p:txBody>
          <a:bodyPr>
            <a:normAutofit/>
          </a:bodyPr>
          <a:lstStyle/>
          <a:p>
            <a:r>
              <a:rPr lang="hy-AM" sz="2400" b="1" dirty="0">
                <a:solidFill>
                  <a:schemeClr val="accent2">
                    <a:lumMod val="75000"/>
                  </a:schemeClr>
                </a:solidFill>
                <a:sym typeface="Arial"/>
              </a:rPr>
              <a:t>Ռիսկային և պաշտպանիչ գործոնները </a:t>
            </a:r>
            <a:endParaRPr lang="en-US" sz="2400" b="1" dirty="0">
              <a:solidFill>
                <a:schemeClr val="accent2">
                  <a:lumMod val="75000"/>
                </a:schemeClr>
              </a:solidFill>
              <a:sym typeface="Arial"/>
            </a:endParaRPr>
          </a:p>
        </p:txBody>
      </p:sp>
      <p:sp>
        <p:nvSpPr>
          <p:cNvPr id="4" name="Text Placeholder 3"/>
          <p:cNvSpPr>
            <a:spLocks noGrp="1"/>
          </p:cNvSpPr>
          <p:nvPr>
            <p:ph type="body" idx="1"/>
          </p:nvPr>
        </p:nvSpPr>
        <p:spPr>
          <a:xfrm>
            <a:off x="277689" y="824794"/>
            <a:ext cx="7279857" cy="4270786"/>
          </a:xfrm>
        </p:spPr>
        <p:txBody>
          <a:bodyPr>
            <a:normAutofit/>
          </a:bodyPr>
          <a:lstStyle/>
          <a:p>
            <a:r>
              <a:rPr lang="hy-AM" dirty="0"/>
              <a:t>Երեխաների զարգացման և պաշտպանության համար կարևոր է կենտրոնանալ երեխայի </a:t>
            </a:r>
            <a:r>
              <a:rPr lang="hy-AM"/>
              <a:t>կյանքում պաշտպանիչ </a:t>
            </a:r>
            <a:r>
              <a:rPr lang="hy-AM" dirty="0"/>
              <a:t>գործոնների ամրապնդման վրա։ Մենք չենք շեշտադրում խնդիրները, «դեֆիցիտը» կամ ռիսկի գործոնները առանձնացնելով՝ փորձելով դա «շտկել»: </a:t>
            </a:r>
          </a:p>
          <a:p>
            <a:endParaRPr lang="hy-AM" dirty="0"/>
          </a:p>
          <a:p>
            <a:r>
              <a:rPr lang="hy-AM" dirty="0"/>
              <a:t>«Պաշտպանիչ գործոններից» յուրաքանչյուրը կարող է կարևոր դեր խաղալ երեխաների պաշտպանության և երեխաների համար ապահով և հոգատար միջավայր ստեղծելու գործում:</a:t>
            </a:r>
          </a:p>
          <a:p>
            <a:pPr marL="123444" indent="0">
              <a:buNone/>
            </a:pPr>
            <a:endParaRPr lang="en-US" dirty="0"/>
          </a:p>
          <a:p>
            <a:r>
              <a:rPr lang="hy-AM" dirty="0"/>
              <a:t>Բոլոր երեխաների համար, հատկապես առավել խոցելի, անվտանգ միջավայր ստեղծելը մեր աշխատանքի մի մասն է, որը հատուկ ծրագրերի իրականացում չի պահանջում:</a:t>
            </a:r>
            <a:endParaRPr lang="en-US" dirty="0"/>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581193" y="6325497"/>
            <a:ext cx="3915503" cy="447392"/>
          </a:xfrm>
          <a:prstGeom prst="rect">
            <a:avLst/>
          </a:prstGeom>
          <a:noFill/>
          <a:ln>
            <a:noFill/>
          </a:ln>
        </p:spPr>
      </p:pic>
      <p:sp>
        <p:nvSpPr>
          <p:cNvPr id="7" name="Oval 6"/>
          <p:cNvSpPr/>
          <p:nvPr/>
        </p:nvSpPr>
        <p:spPr>
          <a:xfrm>
            <a:off x="7476566" y="3130475"/>
            <a:ext cx="4371308" cy="34760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y-AM" sz="1800" dirty="0"/>
          </a:p>
          <a:p>
            <a:pPr algn="ctr"/>
            <a:endParaRPr lang="hy-AM" sz="1800" dirty="0"/>
          </a:p>
          <a:p>
            <a:pPr algn="ctr"/>
            <a:endParaRPr lang="hy-AM" sz="1800" dirty="0"/>
          </a:p>
          <a:p>
            <a:pPr algn="ctr"/>
            <a:endParaRPr lang="hy-AM" sz="1800" dirty="0"/>
          </a:p>
          <a:p>
            <a:pPr algn="ctr"/>
            <a:endParaRPr lang="hy-AM" sz="1800" dirty="0"/>
          </a:p>
          <a:p>
            <a:pPr algn="ctr"/>
            <a:endParaRPr lang="hy-AM" sz="1800" dirty="0"/>
          </a:p>
          <a:p>
            <a:pPr algn="ctr"/>
            <a:endParaRPr lang="hy-AM" sz="1800" dirty="0"/>
          </a:p>
          <a:p>
            <a:pPr algn="ctr"/>
            <a:endParaRPr lang="hy-AM" sz="1800" dirty="0"/>
          </a:p>
          <a:p>
            <a:pPr algn="ctr"/>
            <a:endParaRPr lang="en-US" sz="1800" b="1" dirty="0"/>
          </a:p>
          <a:p>
            <a:pPr algn="ctr"/>
            <a:endParaRPr lang="hy-AM" sz="1800" b="1" dirty="0"/>
          </a:p>
          <a:p>
            <a:pPr algn="ctr"/>
            <a:endParaRPr lang="hy-AM" sz="1800" b="1" dirty="0"/>
          </a:p>
          <a:p>
            <a:pPr algn="ctr"/>
            <a:r>
              <a:rPr lang="hy-AM" sz="1800" b="1" dirty="0"/>
              <a:t>համայնք</a:t>
            </a:r>
            <a:endParaRPr lang="en-US" sz="1800" b="1" dirty="0"/>
          </a:p>
          <a:p>
            <a:pPr algn="ctr"/>
            <a:endParaRPr lang="en-US" dirty="0"/>
          </a:p>
        </p:txBody>
      </p:sp>
      <p:grpSp>
        <p:nvGrpSpPr>
          <p:cNvPr id="12" name="Group 11"/>
          <p:cNvGrpSpPr/>
          <p:nvPr/>
        </p:nvGrpSpPr>
        <p:grpSpPr>
          <a:xfrm>
            <a:off x="7911792" y="3422537"/>
            <a:ext cx="3409826" cy="2594317"/>
            <a:chOff x="8705385" y="3852701"/>
            <a:chExt cx="2673275" cy="2194022"/>
          </a:xfrm>
        </p:grpSpPr>
        <p:sp>
          <p:nvSpPr>
            <p:cNvPr id="8" name="Oval 7"/>
            <p:cNvSpPr/>
            <p:nvPr/>
          </p:nvSpPr>
          <p:spPr>
            <a:xfrm>
              <a:off x="8705385" y="3852701"/>
              <a:ext cx="2673275" cy="219402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hy-AM" dirty="0"/>
            </a:p>
            <a:p>
              <a:pPr algn="ctr"/>
              <a:endParaRPr lang="hy-AM" dirty="0"/>
            </a:p>
            <a:p>
              <a:pPr algn="ctr"/>
              <a:endParaRPr lang="hy-AM" dirty="0"/>
            </a:p>
            <a:p>
              <a:pPr algn="ctr"/>
              <a:endParaRPr lang="hy-AM" dirty="0"/>
            </a:p>
            <a:p>
              <a:pPr algn="ctr"/>
              <a:endParaRPr lang="hy-AM" dirty="0"/>
            </a:p>
            <a:p>
              <a:pPr algn="ctr"/>
              <a:endParaRPr lang="hy-AM" dirty="0"/>
            </a:p>
            <a:p>
              <a:pPr algn="ctr"/>
              <a:endParaRPr lang="hy-AM" dirty="0"/>
            </a:p>
            <a:p>
              <a:pPr algn="ctr"/>
              <a:endParaRPr lang="en-US" sz="1600" b="1" dirty="0">
                <a:solidFill>
                  <a:schemeClr val="tx1"/>
                </a:solidFill>
              </a:endParaRPr>
            </a:p>
            <a:p>
              <a:pPr algn="ctr"/>
              <a:r>
                <a:rPr lang="hy-AM" sz="1600" b="1" dirty="0">
                  <a:solidFill>
                    <a:schemeClr val="accent6">
                      <a:lumMod val="75000"/>
                    </a:schemeClr>
                  </a:solidFill>
                </a:rPr>
                <a:t>ընտանիք</a:t>
              </a:r>
              <a:endParaRPr lang="en-US" sz="1600" b="1" dirty="0">
                <a:solidFill>
                  <a:schemeClr val="accent6">
                    <a:lumMod val="75000"/>
                  </a:schemeClr>
                </a:solidFill>
              </a:endParaRPr>
            </a:p>
            <a:p>
              <a:pPr algn="ctr"/>
              <a:endParaRPr lang="hy-AM" dirty="0"/>
            </a:p>
          </p:txBody>
        </p:sp>
        <p:sp>
          <p:nvSpPr>
            <p:cNvPr id="10" name="Oval 9"/>
            <p:cNvSpPr/>
            <p:nvPr/>
          </p:nvSpPr>
          <p:spPr>
            <a:xfrm>
              <a:off x="9232862" y="4078789"/>
              <a:ext cx="1610876" cy="1305253"/>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600" b="1" dirty="0"/>
            </a:p>
            <a:p>
              <a:pPr algn="ctr"/>
              <a:endParaRPr lang="en-US" sz="1600" b="1" dirty="0"/>
            </a:p>
            <a:p>
              <a:pPr algn="ctr"/>
              <a:endParaRPr lang="en-US" sz="1600" b="1" dirty="0"/>
            </a:p>
            <a:p>
              <a:pPr algn="ctr"/>
              <a:r>
                <a:rPr lang="hy-AM" sz="1600" b="1" dirty="0"/>
                <a:t>Երեխա</a:t>
              </a:r>
              <a:endParaRPr lang="en-US" sz="1600" b="1"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7338" y="4192828"/>
              <a:ext cx="684101" cy="684101"/>
            </a:xfrm>
            <a:prstGeom prst="rect">
              <a:avLst/>
            </a:prstGeom>
          </p:spPr>
        </p:pic>
      </p:grpSp>
    </p:spTree>
    <p:extLst>
      <p:ext uri="{BB962C8B-B14F-4D97-AF65-F5344CB8AC3E}">
        <p14:creationId xmlns:p14="http://schemas.microsoft.com/office/powerpoint/2010/main" val="35846232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84FDA8-2938-46B8-9FD1-7FA303E741D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66</a:t>
            </a:fld>
            <a:endParaRPr lang="ru-RU"/>
          </a:p>
        </p:txBody>
      </p:sp>
      <p:pic>
        <p:nvPicPr>
          <p:cNvPr id="3" name="Google Shape;205;p26" descr="Секундомер">
            <a:extLst>
              <a:ext uri="{FF2B5EF4-FFF2-40B4-BE49-F238E27FC236}">
                <a16:creationId xmlns:a16="http://schemas.microsoft.com/office/drawing/2014/main" id="{AF079FF6-01D1-4200-929B-2FB31FE2FCCD}"/>
              </a:ext>
            </a:extLst>
          </p:cNvPr>
          <p:cNvPicPr preferRelativeResize="0"/>
          <p:nvPr/>
        </p:nvPicPr>
        <p:blipFill rotWithShape="1">
          <a:blip r:embed="rId2">
            <a:alphaModFix/>
          </a:blip>
          <a:srcRect/>
          <a:stretch/>
        </p:blipFill>
        <p:spPr>
          <a:xfrm>
            <a:off x="9435205" y="609586"/>
            <a:ext cx="681809" cy="651887"/>
          </a:xfrm>
          <a:prstGeom prst="rect">
            <a:avLst/>
          </a:prstGeom>
          <a:noFill/>
          <a:ln>
            <a:noFill/>
          </a:ln>
        </p:spPr>
      </p:pic>
      <p:sp>
        <p:nvSpPr>
          <p:cNvPr id="4" name="Google Shape;206;p26">
            <a:extLst>
              <a:ext uri="{FF2B5EF4-FFF2-40B4-BE49-F238E27FC236}">
                <a16:creationId xmlns:a16="http://schemas.microsoft.com/office/drawing/2014/main" id="{F42CD026-DA7D-455C-9117-2E0D7FC70A8D}"/>
              </a:ext>
            </a:extLst>
          </p:cNvPr>
          <p:cNvSpPr/>
          <p:nvPr/>
        </p:nvSpPr>
        <p:spPr>
          <a:xfrm>
            <a:off x="10413417" y="821212"/>
            <a:ext cx="1354024" cy="4302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200"/>
              <a:buFont typeface="Arial"/>
              <a:buNone/>
            </a:pPr>
            <a:r>
              <a:rPr lang="ru-RU" sz="2200" b="1" dirty="0">
                <a:solidFill>
                  <a:schemeClr val="dk1"/>
                </a:solidFill>
                <a:latin typeface="Arial" panose="020B0604020202020204" pitchFamily="34" charset="0"/>
                <a:ea typeface="Calibri"/>
                <a:cs typeface="Arial" panose="020B0604020202020204" pitchFamily="34" charset="0"/>
                <a:sym typeface="Calibri"/>
              </a:rPr>
              <a:t> </a:t>
            </a:r>
            <a:r>
              <a:rPr lang="en-US" sz="2000" dirty="0">
                <a:solidFill>
                  <a:schemeClr val="bg2">
                    <a:lumMod val="25000"/>
                  </a:schemeClr>
                </a:solidFill>
                <a:latin typeface="Arial" panose="020B0604020202020204" pitchFamily="34" charset="0"/>
                <a:ea typeface="Calibri"/>
                <a:cs typeface="Arial" panose="020B0604020202020204" pitchFamily="34" charset="0"/>
                <a:sym typeface="Calibri"/>
              </a:rPr>
              <a:t>20</a:t>
            </a:r>
            <a:r>
              <a:rPr lang="ru-RU" sz="2000" dirty="0">
                <a:solidFill>
                  <a:schemeClr val="bg2">
                    <a:lumMod val="25000"/>
                  </a:schemeClr>
                </a:solidFill>
                <a:latin typeface="Arial" panose="020B0604020202020204" pitchFamily="34" charset="0"/>
                <a:ea typeface="Calibri"/>
                <a:cs typeface="Arial" panose="020B0604020202020204" pitchFamily="34" charset="0"/>
                <a:sym typeface="Calibri"/>
              </a:rPr>
              <a:t> ր</a:t>
            </a:r>
            <a:r>
              <a:rPr lang="ru-RU" sz="2000" dirty="0">
                <a:solidFill>
                  <a:schemeClr val="tx2">
                    <a:lumMod val="75000"/>
                  </a:schemeClr>
                </a:solidFill>
                <a:latin typeface="Arial" panose="020B0604020202020204" pitchFamily="34" charset="0"/>
                <a:ea typeface="Calibri"/>
                <a:cs typeface="Arial" panose="020B0604020202020204" pitchFamily="34" charset="0"/>
                <a:sym typeface="Calibri"/>
              </a:rPr>
              <a:t>ոպե</a:t>
            </a:r>
            <a:endParaRPr sz="2000" dirty="0">
              <a:solidFill>
                <a:schemeClr val="tx2">
                  <a:lumMod val="75000"/>
                </a:schemeClr>
              </a:solidFill>
              <a:latin typeface="Arial" panose="020B0604020202020204" pitchFamily="34" charset="0"/>
              <a:ea typeface="Calibri"/>
              <a:cs typeface="Arial" panose="020B0604020202020204" pitchFamily="34" charset="0"/>
              <a:sym typeface="Calibri"/>
            </a:endParaRPr>
          </a:p>
        </p:txBody>
      </p:sp>
      <p:sp>
        <p:nvSpPr>
          <p:cNvPr id="5" name="TextBox 4">
            <a:extLst>
              <a:ext uri="{FF2B5EF4-FFF2-40B4-BE49-F238E27FC236}">
                <a16:creationId xmlns:a16="http://schemas.microsoft.com/office/drawing/2014/main" id="{1CC9EAFB-E035-4AE6-AD40-D45610DC671B}"/>
              </a:ext>
            </a:extLst>
          </p:cNvPr>
          <p:cNvSpPr txBox="1"/>
          <p:nvPr/>
        </p:nvSpPr>
        <p:spPr>
          <a:xfrm>
            <a:off x="10117014" y="536738"/>
            <a:ext cx="1731564" cy="338554"/>
          </a:xfrm>
          <a:prstGeom prst="rect">
            <a:avLst/>
          </a:prstGeom>
          <a:noFill/>
        </p:spPr>
        <p:txBody>
          <a:bodyPr wrap="none" rtlCol="0">
            <a:spAutoFit/>
          </a:bodyPr>
          <a:lstStyle/>
          <a:p>
            <a:r>
              <a:rPr lang="en-US" sz="1600" b="1" dirty="0" err="1">
                <a:solidFill>
                  <a:schemeClr val="tx1"/>
                </a:solidFill>
              </a:rPr>
              <a:t>Վարժություն</a:t>
            </a:r>
            <a:r>
              <a:rPr lang="en-US" sz="1600" b="1" dirty="0">
                <a:solidFill>
                  <a:schemeClr val="tx1"/>
                </a:solidFill>
              </a:rPr>
              <a:t> 1</a:t>
            </a:r>
          </a:p>
        </p:txBody>
      </p:sp>
      <p:sp>
        <p:nvSpPr>
          <p:cNvPr id="6" name="Google Shape;204;p26">
            <a:extLst>
              <a:ext uri="{FF2B5EF4-FFF2-40B4-BE49-F238E27FC236}">
                <a16:creationId xmlns:a16="http://schemas.microsoft.com/office/drawing/2014/main" id="{73EFA809-0994-4CD1-B6EC-5F48A85662EB}"/>
              </a:ext>
            </a:extLst>
          </p:cNvPr>
          <p:cNvSpPr txBox="1">
            <a:spLocks/>
          </p:cNvSpPr>
          <p:nvPr/>
        </p:nvSpPr>
        <p:spPr>
          <a:xfrm>
            <a:off x="830475" y="2999536"/>
            <a:ext cx="10254080" cy="1477826"/>
          </a:xfrm>
          <a:prstGeom prst="rect">
            <a:avLst/>
          </a:prstGeom>
          <a:noFill/>
          <a:ln>
            <a:noFill/>
          </a:ln>
        </p:spPr>
        <p:txBody>
          <a:bodyPr spcFirstLastPara="1" wrap="square" lIns="91425" tIns="45700" rIns="91425" bIns="45700"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1341438" indent="-1341438" algn="just">
              <a:lnSpc>
                <a:spcPct val="150000"/>
              </a:lnSpc>
              <a:spcBef>
                <a:spcPts val="0"/>
              </a:spcBef>
              <a:spcAft>
                <a:spcPts val="0"/>
              </a:spcAft>
              <a:buSzPts val="1840"/>
              <a:buFont typeface="Wingdings 2" panose="05020102010507070707" pitchFamily="18" charset="2"/>
              <a:buNone/>
            </a:pPr>
            <a:endParaRPr lang="hy-AM" sz="2800" b="1" dirty="0">
              <a:solidFill>
                <a:schemeClr val="bg2">
                  <a:lumMod val="25000"/>
                </a:schemeClr>
              </a:solidFill>
            </a:endParaRPr>
          </a:p>
          <a:p>
            <a:pPr marL="0" indent="0" algn="ctr">
              <a:lnSpc>
                <a:spcPct val="150000"/>
              </a:lnSpc>
              <a:spcBef>
                <a:spcPts val="600"/>
              </a:spcBef>
              <a:spcAft>
                <a:spcPts val="0"/>
              </a:spcAft>
              <a:buSzPts val="1840"/>
              <a:buNone/>
            </a:pPr>
            <a:r>
              <a:rPr lang="en-US" sz="2800" b="1" dirty="0" err="1">
                <a:solidFill>
                  <a:schemeClr val="bg2">
                    <a:lumMod val="25000"/>
                  </a:schemeClr>
                </a:solidFill>
              </a:rPr>
              <a:t>Ռիսկային</a:t>
            </a:r>
            <a:r>
              <a:rPr lang="en-US" sz="2800" b="1" dirty="0">
                <a:solidFill>
                  <a:schemeClr val="bg2">
                    <a:lumMod val="25000"/>
                  </a:schemeClr>
                </a:solidFill>
              </a:rPr>
              <a:t> և </a:t>
            </a:r>
            <a:r>
              <a:rPr lang="en-US" sz="2800" b="1" dirty="0" err="1">
                <a:solidFill>
                  <a:schemeClr val="bg2">
                    <a:lumMod val="25000"/>
                  </a:schemeClr>
                </a:solidFill>
              </a:rPr>
              <a:t>պաշտպանիչ</a:t>
            </a:r>
            <a:r>
              <a:rPr lang="en-US" sz="2800" b="1" dirty="0">
                <a:solidFill>
                  <a:schemeClr val="bg2">
                    <a:lumMod val="25000"/>
                  </a:schemeClr>
                </a:solidFill>
              </a:rPr>
              <a:t> </a:t>
            </a:r>
            <a:r>
              <a:rPr lang="en-US" sz="2800" b="1" dirty="0" err="1">
                <a:solidFill>
                  <a:schemeClr val="bg2">
                    <a:lumMod val="25000"/>
                  </a:schemeClr>
                </a:solidFill>
              </a:rPr>
              <a:t>գործոններ</a:t>
            </a:r>
            <a:endParaRPr lang="en-US" sz="2800" b="1" dirty="0">
              <a:solidFill>
                <a:schemeClr val="bg2">
                  <a:lumMod val="25000"/>
                </a:schemeClr>
              </a:solidFill>
            </a:endParaRPr>
          </a:p>
          <a:p>
            <a:pPr marL="0" indent="0" algn="ctr">
              <a:lnSpc>
                <a:spcPct val="150000"/>
              </a:lnSpc>
              <a:spcBef>
                <a:spcPts val="600"/>
              </a:spcBef>
              <a:spcAft>
                <a:spcPts val="0"/>
              </a:spcAft>
              <a:buSzPts val="1840"/>
              <a:buNone/>
            </a:pPr>
            <a:endParaRPr lang="en-US" sz="2800" b="1" dirty="0">
              <a:solidFill>
                <a:schemeClr val="bg2">
                  <a:lumMod val="25000"/>
                </a:schemeClr>
              </a:solidFill>
            </a:endParaRPr>
          </a:p>
          <a:p>
            <a:pPr marL="0" indent="0" algn="just">
              <a:lnSpc>
                <a:spcPct val="115000"/>
              </a:lnSpc>
              <a:spcBef>
                <a:spcPts val="600"/>
              </a:spcBef>
              <a:spcAft>
                <a:spcPts val="0"/>
              </a:spcAft>
              <a:buSzPts val="1840"/>
              <a:buNone/>
            </a:pPr>
            <a:r>
              <a:rPr lang="hy-AM" sz="2400" b="1" dirty="0">
                <a:solidFill>
                  <a:schemeClr val="bg2">
                    <a:lumMod val="25000"/>
                  </a:schemeClr>
                </a:solidFill>
              </a:rPr>
              <a:t>Հրահանգ</a:t>
            </a:r>
            <a:r>
              <a:rPr lang="en-US" sz="2400" b="1" dirty="0">
                <a:solidFill>
                  <a:schemeClr val="bg2">
                    <a:lumMod val="25000"/>
                  </a:schemeClr>
                </a:solidFill>
              </a:rPr>
              <a:t>՝ </a:t>
            </a:r>
          </a:p>
          <a:p>
            <a:pPr marL="0" indent="0" algn="just">
              <a:lnSpc>
                <a:spcPct val="115000"/>
              </a:lnSpc>
              <a:spcBef>
                <a:spcPts val="600"/>
              </a:spcBef>
              <a:spcAft>
                <a:spcPts val="0"/>
              </a:spcAft>
              <a:buSzPts val="1840"/>
              <a:buNone/>
            </a:pPr>
            <a:r>
              <a:rPr lang="en-US" sz="2400" dirty="0">
                <a:solidFill>
                  <a:schemeClr val="bg2">
                    <a:lumMod val="25000"/>
                  </a:schemeClr>
                </a:solidFill>
              </a:rPr>
              <a:t>	</a:t>
            </a:r>
            <a:r>
              <a:rPr lang="en-US" sz="2400" dirty="0" err="1">
                <a:solidFill>
                  <a:schemeClr val="bg2">
                    <a:lumMod val="25000"/>
                  </a:schemeClr>
                </a:solidFill>
              </a:rPr>
              <a:t>Խմբային</a:t>
            </a:r>
            <a:r>
              <a:rPr lang="en-US" sz="2400" dirty="0">
                <a:solidFill>
                  <a:schemeClr val="bg2">
                    <a:lumMod val="25000"/>
                  </a:schemeClr>
                </a:solidFill>
              </a:rPr>
              <a:t> </a:t>
            </a:r>
            <a:r>
              <a:rPr lang="en-US" sz="2400" dirty="0" err="1">
                <a:solidFill>
                  <a:schemeClr val="bg2">
                    <a:lumMod val="25000"/>
                  </a:schemeClr>
                </a:solidFill>
              </a:rPr>
              <a:t>քննարկման</a:t>
            </a:r>
            <a:r>
              <a:rPr lang="en-US" sz="2400" dirty="0">
                <a:solidFill>
                  <a:schemeClr val="bg2">
                    <a:lumMod val="25000"/>
                  </a:schemeClr>
                </a:solidFill>
              </a:rPr>
              <a:t> </a:t>
            </a:r>
            <a:r>
              <a:rPr lang="en-US" sz="2400" dirty="0" err="1">
                <a:solidFill>
                  <a:schemeClr val="bg2">
                    <a:lumMod val="25000"/>
                  </a:schemeClr>
                </a:solidFill>
              </a:rPr>
              <a:t>արդյունքում</a:t>
            </a:r>
            <a:r>
              <a:rPr lang="en-US" sz="2400" dirty="0">
                <a:solidFill>
                  <a:schemeClr val="bg2">
                    <a:lumMod val="25000"/>
                  </a:schemeClr>
                </a:solidFill>
              </a:rPr>
              <a:t> </a:t>
            </a:r>
            <a:r>
              <a:rPr lang="en-US" sz="2400" dirty="0" err="1">
                <a:solidFill>
                  <a:schemeClr val="bg2">
                    <a:lumMod val="25000"/>
                  </a:schemeClr>
                </a:solidFill>
              </a:rPr>
              <a:t>ընտրեք</a:t>
            </a:r>
            <a:r>
              <a:rPr lang="en-US" sz="2400" dirty="0">
                <a:solidFill>
                  <a:schemeClr val="bg2">
                    <a:lumMod val="25000"/>
                  </a:schemeClr>
                </a:solidFill>
              </a:rPr>
              <a:t> </a:t>
            </a:r>
            <a:r>
              <a:rPr lang="en-US" sz="2400" dirty="0" err="1">
                <a:solidFill>
                  <a:schemeClr val="bg2">
                    <a:lumMod val="25000"/>
                  </a:schemeClr>
                </a:solidFill>
              </a:rPr>
              <a:t>երկուական</a:t>
            </a:r>
            <a:r>
              <a:rPr lang="en-US" sz="2400" dirty="0">
                <a:solidFill>
                  <a:schemeClr val="bg2">
                    <a:lumMod val="25000"/>
                  </a:schemeClr>
                </a:solidFill>
              </a:rPr>
              <a:t> </a:t>
            </a:r>
            <a:r>
              <a:rPr lang="en-US" sz="2400" dirty="0" err="1">
                <a:solidFill>
                  <a:schemeClr val="bg2">
                    <a:lumMod val="25000"/>
                  </a:schemeClr>
                </a:solidFill>
              </a:rPr>
              <a:t>ռիսկային</a:t>
            </a:r>
            <a:r>
              <a:rPr lang="en-US" sz="2400" dirty="0">
                <a:solidFill>
                  <a:schemeClr val="bg2">
                    <a:lumMod val="25000"/>
                  </a:schemeClr>
                </a:solidFill>
              </a:rPr>
              <a:t> և </a:t>
            </a:r>
            <a:r>
              <a:rPr lang="en-US" sz="2400" dirty="0" err="1">
                <a:solidFill>
                  <a:schemeClr val="bg2">
                    <a:lumMod val="25000"/>
                  </a:schemeClr>
                </a:solidFill>
              </a:rPr>
              <a:t>պաշտպանիչ</a:t>
            </a:r>
            <a:r>
              <a:rPr lang="en-US" sz="2400" dirty="0">
                <a:solidFill>
                  <a:schemeClr val="bg2">
                    <a:lumMod val="25000"/>
                  </a:schemeClr>
                </a:solidFill>
              </a:rPr>
              <a:t> </a:t>
            </a:r>
            <a:r>
              <a:rPr lang="en-US" sz="2400" dirty="0" err="1">
                <a:solidFill>
                  <a:schemeClr val="bg2">
                    <a:lumMod val="25000"/>
                  </a:schemeClr>
                </a:solidFill>
              </a:rPr>
              <a:t>գործոններ</a:t>
            </a:r>
            <a:r>
              <a:rPr lang="en-US" sz="2400" dirty="0">
                <a:solidFill>
                  <a:schemeClr val="bg2">
                    <a:lumMod val="25000"/>
                  </a:schemeClr>
                </a:solidFill>
              </a:rPr>
              <a:t>, </a:t>
            </a:r>
            <a:r>
              <a:rPr lang="en-US" sz="2400" dirty="0" err="1">
                <a:solidFill>
                  <a:schemeClr val="bg2">
                    <a:lumMod val="25000"/>
                  </a:schemeClr>
                </a:solidFill>
              </a:rPr>
              <a:t>որոնք</a:t>
            </a:r>
            <a:r>
              <a:rPr lang="en-US" sz="2400" dirty="0">
                <a:solidFill>
                  <a:schemeClr val="bg2">
                    <a:lumMod val="25000"/>
                  </a:schemeClr>
                </a:solidFill>
              </a:rPr>
              <a:t> </a:t>
            </a:r>
            <a:r>
              <a:rPr lang="en-US" sz="2400" dirty="0" err="1">
                <a:solidFill>
                  <a:schemeClr val="bg2">
                    <a:lumMod val="25000"/>
                  </a:schemeClr>
                </a:solidFill>
              </a:rPr>
              <a:t>համարում</a:t>
            </a:r>
            <a:r>
              <a:rPr lang="en-US" sz="2400" dirty="0">
                <a:solidFill>
                  <a:schemeClr val="bg2">
                    <a:lumMod val="25000"/>
                  </a:schemeClr>
                </a:solidFill>
              </a:rPr>
              <a:t> </a:t>
            </a:r>
            <a:r>
              <a:rPr lang="en-US" sz="2400" dirty="0" err="1">
                <a:solidFill>
                  <a:schemeClr val="bg2">
                    <a:lumMod val="25000"/>
                  </a:schemeClr>
                </a:solidFill>
              </a:rPr>
              <a:t>եք</a:t>
            </a:r>
            <a:r>
              <a:rPr lang="en-US" sz="2400" dirty="0">
                <a:solidFill>
                  <a:schemeClr val="bg2">
                    <a:lumMod val="25000"/>
                  </a:schemeClr>
                </a:solidFill>
              </a:rPr>
              <a:t> </a:t>
            </a:r>
            <a:r>
              <a:rPr lang="en-US" sz="2400" dirty="0" err="1">
                <a:solidFill>
                  <a:schemeClr val="bg2">
                    <a:lumMod val="25000"/>
                  </a:schemeClr>
                </a:solidFill>
              </a:rPr>
              <a:t>առավել</a:t>
            </a:r>
            <a:r>
              <a:rPr lang="en-US" sz="2400" dirty="0">
                <a:solidFill>
                  <a:schemeClr val="bg2">
                    <a:lumMod val="25000"/>
                  </a:schemeClr>
                </a:solidFill>
              </a:rPr>
              <a:t> </a:t>
            </a:r>
            <a:r>
              <a:rPr lang="en-US" sz="2400" dirty="0" err="1">
                <a:solidFill>
                  <a:schemeClr val="bg2">
                    <a:lumMod val="25000"/>
                  </a:schemeClr>
                </a:solidFill>
              </a:rPr>
              <a:t>կարևոր</a:t>
            </a:r>
            <a:r>
              <a:rPr lang="en-US" sz="2400" dirty="0">
                <a:solidFill>
                  <a:schemeClr val="bg2">
                    <a:lumMod val="25000"/>
                  </a:schemeClr>
                </a:solidFill>
              </a:rPr>
              <a:t> և/</a:t>
            </a:r>
            <a:r>
              <a:rPr lang="en-US" sz="2400" dirty="0" err="1">
                <a:solidFill>
                  <a:schemeClr val="bg2">
                    <a:lumMod val="25000"/>
                  </a:schemeClr>
                </a:solidFill>
              </a:rPr>
              <a:t>կամ</a:t>
            </a:r>
            <a:r>
              <a:rPr lang="en-US" sz="2400" dirty="0">
                <a:solidFill>
                  <a:schemeClr val="bg2">
                    <a:lumMod val="25000"/>
                  </a:schemeClr>
                </a:solidFill>
              </a:rPr>
              <a:t> </a:t>
            </a:r>
            <a:r>
              <a:rPr lang="en-US" sz="2400" dirty="0" err="1">
                <a:solidFill>
                  <a:schemeClr val="bg2">
                    <a:lumMod val="25000"/>
                  </a:schemeClr>
                </a:solidFill>
              </a:rPr>
              <a:t>հաճախ</a:t>
            </a:r>
            <a:r>
              <a:rPr lang="en-US" sz="2400" dirty="0">
                <a:solidFill>
                  <a:schemeClr val="bg2">
                    <a:lumMod val="25000"/>
                  </a:schemeClr>
                </a:solidFill>
              </a:rPr>
              <a:t> </a:t>
            </a:r>
            <a:r>
              <a:rPr lang="en-US" sz="2400" dirty="0" err="1">
                <a:solidFill>
                  <a:schemeClr val="bg2">
                    <a:lumMod val="25000"/>
                  </a:schemeClr>
                </a:solidFill>
              </a:rPr>
              <a:t>հանդիպող</a:t>
            </a:r>
            <a:r>
              <a:rPr lang="en-US" sz="2400" dirty="0">
                <a:solidFill>
                  <a:schemeClr val="bg2">
                    <a:lumMod val="25000"/>
                  </a:schemeClr>
                </a:solidFill>
              </a:rPr>
              <a:t>:</a:t>
            </a:r>
          </a:p>
          <a:p>
            <a:pPr marL="0" indent="0" algn="just">
              <a:lnSpc>
                <a:spcPct val="115000"/>
              </a:lnSpc>
              <a:spcBef>
                <a:spcPts val="600"/>
              </a:spcBef>
              <a:spcAft>
                <a:spcPts val="0"/>
              </a:spcAft>
              <a:buSzPts val="1840"/>
              <a:buNone/>
            </a:pPr>
            <a:endParaRPr lang="en-US" sz="2000" dirty="0">
              <a:solidFill>
                <a:schemeClr val="bg2">
                  <a:lumMod val="25000"/>
                </a:schemeClr>
              </a:solidFill>
              <a:latin typeface="Arial" panose="020B0604020202020204" pitchFamily="34" charset="0"/>
              <a:cs typeface="Arial" panose="020B0604020202020204" pitchFamily="34" charset="0"/>
            </a:endParaRPr>
          </a:p>
          <a:p>
            <a:pPr marL="1341438" indent="-1341438" algn="just">
              <a:lnSpc>
                <a:spcPct val="115000"/>
              </a:lnSpc>
              <a:spcBef>
                <a:spcPts val="600"/>
              </a:spcBef>
              <a:spcAft>
                <a:spcPts val="0"/>
              </a:spcAft>
              <a:buSzPts val="1840"/>
              <a:buNone/>
            </a:pPr>
            <a:endParaRPr lang="hy-AM" sz="2000" dirty="0">
              <a:solidFill>
                <a:schemeClr val="bg2">
                  <a:lumMod val="25000"/>
                </a:schemeClr>
              </a:solidFill>
            </a:endParaRPr>
          </a:p>
        </p:txBody>
      </p:sp>
    </p:spTree>
    <p:extLst>
      <p:ext uri="{BB962C8B-B14F-4D97-AF65-F5344CB8AC3E}">
        <p14:creationId xmlns:p14="http://schemas.microsoft.com/office/powerpoint/2010/main" val="36950369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84FDA8-2938-46B8-9FD1-7FA303E741D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67</a:t>
            </a:fld>
            <a:endParaRPr lang="ru-RU"/>
          </a:p>
        </p:txBody>
      </p:sp>
      <p:pic>
        <p:nvPicPr>
          <p:cNvPr id="3" name="Google Shape;205;p26" descr="Секундомер">
            <a:extLst>
              <a:ext uri="{FF2B5EF4-FFF2-40B4-BE49-F238E27FC236}">
                <a16:creationId xmlns:a16="http://schemas.microsoft.com/office/drawing/2014/main" id="{AF079FF6-01D1-4200-929B-2FB31FE2FCCD}"/>
              </a:ext>
            </a:extLst>
          </p:cNvPr>
          <p:cNvPicPr preferRelativeResize="0"/>
          <p:nvPr/>
        </p:nvPicPr>
        <p:blipFill rotWithShape="1">
          <a:blip r:embed="rId2">
            <a:alphaModFix/>
          </a:blip>
          <a:srcRect/>
          <a:stretch/>
        </p:blipFill>
        <p:spPr>
          <a:xfrm>
            <a:off x="9435205" y="649145"/>
            <a:ext cx="681809" cy="651887"/>
          </a:xfrm>
          <a:prstGeom prst="rect">
            <a:avLst/>
          </a:prstGeom>
          <a:noFill/>
          <a:ln>
            <a:noFill/>
          </a:ln>
        </p:spPr>
      </p:pic>
      <p:sp>
        <p:nvSpPr>
          <p:cNvPr id="4" name="Google Shape;206;p26">
            <a:extLst>
              <a:ext uri="{FF2B5EF4-FFF2-40B4-BE49-F238E27FC236}">
                <a16:creationId xmlns:a16="http://schemas.microsoft.com/office/drawing/2014/main" id="{F42CD026-DA7D-455C-9117-2E0D7FC70A8D}"/>
              </a:ext>
            </a:extLst>
          </p:cNvPr>
          <p:cNvSpPr/>
          <p:nvPr/>
        </p:nvSpPr>
        <p:spPr>
          <a:xfrm>
            <a:off x="10413417" y="821212"/>
            <a:ext cx="1354024" cy="4302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200"/>
              <a:buFont typeface="Arial"/>
              <a:buNone/>
            </a:pPr>
            <a:r>
              <a:rPr lang="ru-RU" sz="2200" b="1" dirty="0">
                <a:solidFill>
                  <a:schemeClr val="dk1"/>
                </a:solidFill>
                <a:latin typeface="Arial" panose="020B0604020202020204" pitchFamily="34" charset="0"/>
                <a:ea typeface="Calibri"/>
                <a:cs typeface="Arial" panose="020B0604020202020204" pitchFamily="34" charset="0"/>
                <a:sym typeface="Calibri"/>
              </a:rPr>
              <a:t> </a:t>
            </a:r>
            <a:r>
              <a:rPr lang="en-US" sz="2000" dirty="0">
                <a:solidFill>
                  <a:schemeClr val="bg2">
                    <a:lumMod val="25000"/>
                  </a:schemeClr>
                </a:solidFill>
                <a:latin typeface="Arial" panose="020B0604020202020204" pitchFamily="34" charset="0"/>
                <a:ea typeface="Calibri"/>
                <a:cs typeface="Arial" panose="020B0604020202020204" pitchFamily="34" charset="0"/>
                <a:sym typeface="Calibri"/>
              </a:rPr>
              <a:t>75</a:t>
            </a:r>
            <a:r>
              <a:rPr lang="ru-RU" sz="2000" dirty="0">
                <a:solidFill>
                  <a:schemeClr val="bg2">
                    <a:lumMod val="25000"/>
                  </a:schemeClr>
                </a:solidFill>
                <a:latin typeface="Arial" panose="020B0604020202020204" pitchFamily="34" charset="0"/>
                <a:ea typeface="Calibri"/>
                <a:cs typeface="Arial" panose="020B0604020202020204" pitchFamily="34" charset="0"/>
                <a:sym typeface="Calibri"/>
              </a:rPr>
              <a:t> ր</a:t>
            </a:r>
            <a:r>
              <a:rPr lang="ru-RU" sz="2000" dirty="0">
                <a:solidFill>
                  <a:schemeClr val="tx2">
                    <a:lumMod val="75000"/>
                  </a:schemeClr>
                </a:solidFill>
                <a:latin typeface="Arial" panose="020B0604020202020204" pitchFamily="34" charset="0"/>
                <a:ea typeface="Calibri"/>
                <a:cs typeface="Arial" panose="020B0604020202020204" pitchFamily="34" charset="0"/>
                <a:sym typeface="Calibri"/>
              </a:rPr>
              <a:t>ոպե</a:t>
            </a:r>
            <a:endParaRPr sz="2000" dirty="0">
              <a:solidFill>
                <a:schemeClr val="tx2">
                  <a:lumMod val="75000"/>
                </a:schemeClr>
              </a:solidFill>
              <a:latin typeface="Arial" panose="020B0604020202020204" pitchFamily="34" charset="0"/>
              <a:ea typeface="Calibri"/>
              <a:cs typeface="Arial" panose="020B0604020202020204" pitchFamily="34" charset="0"/>
              <a:sym typeface="Calibri"/>
            </a:endParaRPr>
          </a:p>
        </p:txBody>
      </p:sp>
      <p:sp>
        <p:nvSpPr>
          <p:cNvPr id="5" name="TextBox 4">
            <a:extLst>
              <a:ext uri="{FF2B5EF4-FFF2-40B4-BE49-F238E27FC236}">
                <a16:creationId xmlns:a16="http://schemas.microsoft.com/office/drawing/2014/main" id="{1CC9EAFB-E035-4AE6-AD40-D45610DC671B}"/>
              </a:ext>
            </a:extLst>
          </p:cNvPr>
          <p:cNvSpPr txBox="1"/>
          <p:nvPr/>
        </p:nvSpPr>
        <p:spPr>
          <a:xfrm>
            <a:off x="10117014" y="536738"/>
            <a:ext cx="1731564" cy="338554"/>
          </a:xfrm>
          <a:prstGeom prst="rect">
            <a:avLst/>
          </a:prstGeom>
          <a:noFill/>
        </p:spPr>
        <p:txBody>
          <a:bodyPr wrap="none" rtlCol="0">
            <a:spAutoFit/>
          </a:bodyPr>
          <a:lstStyle/>
          <a:p>
            <a:r>
              <a:rPr lang="en-US" sz="1600" b="1" dirty="0" err="1">
                <a:solidFill>
                  <a:schemeClr val="tx1"/>
                </a:solidFill>
              </a:rPr>
              <a:t>Վարժություն</a:t>
            </a:r>
            <a:r>
              <a:rPr lang="en-US" sz="1600" b="1" dirty="0">
                <a:solidFill>
                  <a:schemeClr val="tx1"/>
                </a:solidFill>
              </a:rPr>
              <a:t> 2</a:t>
            </a:r>
          </a:p>
        </p:txBody>
      </p:sp>
      <p:sp>
        <p:nvSpPr>
          <p:cNvPr id="6" name="Google Shape;204;p26">
            <a:extLst>
              <a:ext uri="{FF2B5EF4-FFF2-40B4-BE49-F238E27FC236}">
                <a16:creationId xmlns:a16="http://schemas.microsoft.com/office/drawing/2014/main" id="{73EFA809-0994-4CD1-B6EC-5F48A85662EB}"/>
              </a:ext>
            </a:extLst>
          </p:cNvPr>
          <p:cNvSpPr txBox="1">
            <a:spLocks/>
          </p:cNvSpPr>
          <p:nvPr/>
        </p:nvSpPr>
        <p:spPr>
          <a:xfrm>
            <a:off x="968959" y="875292"/>
            <a:ext cx="10254080" cy="1477826"/>
          </a:xfrm>
          <a:prstGeom prst="rect">
            <a:avLst/>
          </a:prstGeom>
          <a:noFill/>
          <a:ln>
            <a:noFill/>
          </a:ln>
        </p:spPr>
        <p:txBody>
          <a:bodyPr spcFirstLastPara="1" wrap="square" lIns="91425" tIns="45700" rIns="91425" bIns="45700"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1341438" indent="-1341438" algn="just">
              <a:lnSpc>
                <a:spcPct val="150000"/>
              </a:lnSpc>
              <a:spcBef>
                <a:spcPts val="0"/>
              </a:spcBef>
              <a:spcAft>
                <a:spcPts val="0"/>
              </a:spcAft>
              <a:buSzPts val="1840"/>
              <a:buFont typeface="Wingdings 2" panose="05020102010507070707" pitchFamily="18" charset="2"/>
              <a:buNone/>
            </a:pPr>
            <a:endParaRPr lang="hy-AM" sz="2800" b="1" dirty="0">
              <a:solidFill>
                <a:schemeClr val="bg2">
                  <a:lumMod val="25000"/>
                </a:schemeClr>
              </a:solidFill>
            </a:endParaRPr>
          </a:p>
          <a:p>
            <a:pPr marL="0" indent="0" algn="ctr">
              <a:lnSpc>
                <a:spcPct val="150000"/>
              </a:lnSpc>
              <a:spcBef>
                <a:spcPts val="600"/>
              </a:spcBef>
              <a:spcAft>
                <a:spcPts val="0"/>
              </a:spcAft>
              <a:buSzPts val="1840"/>
              <a:buNone/>
            </a:pPr>
            <a:r>
              <a:rPr lang="en-US" sz="2800" b="1" dirty="0" err="1">
                <a:solidFill>
                  <a:schemeClr val="bg2">
                    <a:lumMod val="25000"/>
                  </a:schemeClr>
                </a:solidFill>
              </a:rPr>
              <a:t>Ռիսկային</a:t>
            </a:r>
            <a:r>
              <a:rPr lang="en-US" sz="2800" b="1" dirty="0">
                <a:solidFill>
                  <a:schemeClr val="bg2">
                    <a:lumMod val="25000"/>
                  </a:schemeClr>
                </a:solidFill>
              </a:rPr>
              <a:t> և </a:t>
            </a:r>
            <a:r>
              <a:rPr lang="en-US" sz="2800" b="1" dirty="0" err="1">
                <a:solidFill>
                  <a:schemeClr val="bg2">
                    <a:lumMod val="25000"/>
                  </a:schemeClr>
                </a:solidFill>
              </a:rPr>
              <a:t>պաշտպանիչ</a:t>
            </a:r>
            <a:r>
              <a:rPr lang="en-US" sz="2800" b="1" dirty="0">
                <a:solidFill>
                  <a:schemeClr val="bg2">
                    <a:lumMod val="25000"/>
                  </a:schemeClr>
                </a:solidFill>
              </a:rPr>
              <a:t> </a:t>
            </a:r>
            <a:r>
              <a:rPr lang="en-US" sz="2800" b="1" dirty="0" err="1">
                <a:solidFill>
                  <a:schemeClr val="bg2">
                    <a:lumMod val="25000"/>
                  </a:schemeClr>
                </a:solidFill>
              </a:rPr>
              <a:t>գործոնների</a:t>
            </a:r>
            <a:r>
              <a:rPr lang="en-US" sz="2800" b="1" dirty="0">
                <a:solidFill>
                  <a:schemeClr val="bg2">
                    <a:lumMod val="25000"/>
                  </a:schemeClr>
                </a:solidFill>
              </a:rPr>
              <a:t> </a:t>
            </a:r>
            <a:r>
              <a:rPr lang="en-US" sz="2800" b="1" dirty="0" err="1">
                <a:solidFill>
                  <a:schemeClr val="bg2">
                    <a:lumMod val="25000"/>
                  </a:schemeClr>
                </a:solidFill>
              </a:rPr>
              <a:t>քարտեզագրում</a:t>
            </a:r>
            <a:endParaRPr lang="en-US" sz="2400" b="1" dirty="0">
              <a:solidFill>
                <a:schemeClr val="bg2">
                  <a:lumMod val="25000"/>
                </a:schemeClr>
              </a:solidFill>
            </a:endParaRPr>
          </a:p>
          <a:p>
            <a:pPr marL="0" indent="0" algn="just">
              <a:lnSpc>
                <a:spcPct val="115000"/>
              </a:lnSpc>
              <a:spcBef>
                <a:spcPts val="600"/>
              </a:spcBef>
              <a:spcAft>
                <a:spcPts val="0"/>
              </a:spcAft>
              <a:buSzPts val="1840"/>
              <a:buNone/>
            </a:pPr>
            <a:endParaRPr lang="en-US" sz="2000" dirty="0">
              <a:solidFill>
                <a:schemeClr val="bg2">
                  <a:lumMod val="25000"/>
                </a:schemeClr>
              </a:solidFill>
              <a:latin typeface="Arial" panose="020B0604020202020204" pitchFamily="34" charset="0"/>
              <a:cs typeface="Arial" panose="020B0604020202020204" pitchFamily="34" charset="0"/>
            </a:endParaRPr>
          </a:p>
          <a:p>
            <a:pPr marL="1341438" indent="-1341438" algn="just">
              <a:lnSpc>
                <a:spcPct val="115000"/>
              </a:lnSpc>
              <a:spcBef>
                <a:spcPts val="600"/>
              </a:spcBef>
              <a:spcAft>
                <a:spcPts val="0"/>
              </a:spcAft>
              <a:buSzPts val="1840"/>
              <a:buNone/>
            </a:pPr>
            <a:endParaRPr lang="hy-AM" sz="2000" dirty="0">
              <a:solidFill>
                <a:schemeClr val="bg2">
                  <a:lumMod val="25000"/>
                </a:schemeClr>
              </a:solidFill>
            </a:endParaRPr>
          </a:p>
        </p:txBody>
      </p:sp>
      <p:graphicFrame>
        <p:nvGraphicFramePr>
          <p:cNvPr id="8" name="Diagram 7">
            <a:extLst>
              <a:ext uri="{FF2B5EF4-FFF2-40B4-BE49-F238E27FC236}">
                <a16:creationId xmlns:a16="http://schemas.microsoft.com/office/drawing/2014/main" id="{7511A02B-1659-4471-843C-A7805AA9CA20}"/>
              </a:ext>
            </a:extLst>
          </p:cNvPr>
          <p:cNvGraphicFramePr/>
          <p:nvPr>
            <p:extLst>
              <p:ext uri="{D42A27DB-BD31-4B8C-83A1-F6EECF244321}">
                <p14:modId xmlns:p14="http://schemas.microsoft.com/office/powerpoint/2010/main" val="32905138"/>
              </p:ext>
            </p:extLst>
          </p:nvPr>
        </p:nvGraphicFramePr>
        <p:xfrm>
          <a:off x="1075175" y="2064570"/>
          <a:ext cx="9837336" cy="2090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B9613D0-08EB-4C88-A7EC-E8F7066A2A83}"/>
              </a:ext>
            </a:extLst>
          </p:cNvPr>
          <p:cNvSpPr txBox="1"/>
          <p:nvPr/>
        </p:nvSpPr>
        <p:spPr>
          <a:xfrm>
            <a:off x="1075175" y="4324013"/>
            <a:ext cx="9837336" cy="2246769"/>
          </a:xfrm>
          <a:prstGeom prst="rect">
            <a:avLst/>
          </a:prstGeom>
          <a:noFill/>
        </p:spPr>
        <p:txBody>
          <a:bodyPr wrap="square" rtlCol="0">
            <a:spAutoFit/>
          </a:bodyPr>
          <a:lstStyle/>
          <a:p>
            <a:r>
              <a:rPr lang="en-US" sz="2000" b="1" dirty="0" err="1"/>
              <a:t>Հրահանգ</a:t>
            </a:r>
            <a:r>
              <a:rPr lang="en-US" sz="2000" b="1" dirty="0"/>
              <a:t>՝ </a:t>
            </a:r>
            <a:endParaRPr lang="hy-AM" sz="2000" b="1" dirty="0"/>
          </a:p>
          <a:p>
            <a:endParaRPr lang="hy-AM" sz="2000" b="1" dirty="0"/>
          </a:p>
          <a:p>
            <a:pPr marL="342900" indent="-342900">
              <a:buFont typeface="Arial" panose="020B0604020202020204" pitchFamily="34" charset="0"/>
              <a:buChar char="•"/>
            </a:pPr>
            <a:r>
              <a:rPr lang="hy-AM" sz="2000" b="1" dirty="0"/>
              <a:t>Յուրաքանչյուր խնդրի համար նշել ռիսկային և պաշտպանիչ գործոններ։</a:t>
            </a:r>
          </a:p>
          <a:p>
            <a:pPr marL="342900" indent="-342900">
              <a:buFont typeface="Arial" panose="020B0604020202020204" pitchFamily="34" charset="0"/>
              <a:buChar char="•"/>
            </a:pPr>
            <a:r>
              <a:rPr lang="hy-AM" sz="2000" b="1" dirty="0"/>
              <a:t>2 տարբեր գույնի կպչուն թղթերի վրա առանձնացնել առավել տարածված գործոնները և ներկայացնել դրանք։</a:t>
            </a:r>
          </a:p>
          <a:p>
            <a:pPr marL="342900" indent="-342900">
              <a:buFont typeface="Arial" panose="020B0604020202020204" pitchFamily="34" charset="0"/>
              <a:buChar char="•"/>
            </a:pPr>
            <a:endParaRPr lang="en-US" sz="2000" b="1" dirty="0"/>
          </a:p>
        </p:txBody>
      </p:sp>
    </p:spTree>
    <p:extLst>
      <p:ext uri="{BB962C8B-B14F-4D97-AF65-F5344CB8AC3E}">
        <p14:creationId xmlns:p14="http://schemas.microsoft.com/office/powerpoint/2010/main" val="4711659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8011" y="2294289"/>
            <a:ext cx="4474901" cy="1013800"/>
          </a:xfrm>
        </p:spPr>
        <p:txBody>
          <a:bodyPr/>
          <a:lstStyle/>
          <a:p>
            <a:r>
              <a:rPr lang="hy-AM" dirty="0">
                <a:solidFill>
                  <a:srgbClr val="002060"/>
                </a:solidFill>
              </a:rPr>
              <a:t>Ռիսկային գործոններ</a:t>
            </a:r>
            <a:endParaRPr lang="en-US" sz="1200" dirty="0">
              <a:solidFill>
                <a:srgbClr val="002060"/>
              </a:solidFill>
            </a:endParaRPr>
          </a:p>
        </p:txBody>
      </p:sp>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368" y="1838099"/>
            <a:ext cx="5567422" cy="501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2"/>
          <p:cNvSpPr txBox="1">
            <a:spLocks/>
          </p:cNvSpPr>
          <p:nvPr/>
        </p:nvSpPr>
        <p:spPr>
          <a:xfrm>
            <a:off x="678011" y="4187841"/>
            <a:ext cx="4474901" cy="10138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buClrTx/>
              <a:buFontTx/>
            </a:pPr>
            <a:r>
              <a:rPr lang="hy-AM" dirty="0">
                <a:solidFill>
                  <a:srgbClr val="002060"/>
                </a:solidFill>
              </a:rPr>
              <a:t>պաշտպանիչ գործոններ</a:t>
            </a:r>
            <a:endParaRPr lang="en-US" sz="1200" dirty="0">
              <a:solidFill>
                <a:srgbClr val="002060"/>
              </a:solidFill>
            </a:endParaRPr>
          </a:p>
        </p:txBody>
      </p:sp>
      <p:sp>
        <p:nvSpPr>
          <p:cNvPr id="7" name="Rectangle 6"/>
          <p:cNvSpPr/>
          <p:nvPr/>
        </p:nvSpPr>
        <p:spPr>
          <a:xfrm>
            <a:off x="2655120" y="741176"/>
            <a:ext cx="6431569" cy="523220"/>
          </a:xfrm>
          <a:prstGeom prst="rect">
            <a:avLst/>
          </a:prstGeom>
        </p:spPr>
        <p:txBody>
          <a:bodyPr wrap="none">
            <a:spAutoFit/>
          </a:bodyPr>
          <a:lstStyle/>
          <a:p>
            <a:r>
              <a:rPr lang="hy-AM" sz="2800" kern="1200" cap="all" dirty="0">
                <a:solidFill>
                  <a:srgbClr val="002060"/>
                </a:solidFill>
                <a:latin typeface="+mj-lt"/>
                <a:ea typeface="+mj-ea"/>
                <a:cs typeface="+mj-cs"/>
              </a:rPr>
              <a:t>երեխայի միջավայրի պատկերը </a:t>
            </a:r>
            <a:endParaRPr lang="en-US" sz="2800" kern="1200" cap="all" dirty="0">
              <a:solidFill>
                <a:srgbClr val="002060"/>
              </a:solidFill>
              <a:latin typeface="+mj-lt"/>
              <a:ea typeface="+mj-ea"/>
              <a:cs typeface="+mj-cs"/>
            </a:endParaRP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581193" y="6325497"/>
            <a:ext cx="3915503" cy="447392"/>
          </a:xfrm>
          <a:prstGeom prst="rect">
            <a:avLst/>
          </a:prstGeom>
          <a:noFill/>
          <a:ln>
            <a:noFill/>
          </a:ln>
        </p:spPr>
      </p:pic>
      <p:sp>
        <p:nvSpPr>
          <p:cNvPr id="2" name="Slide Number Placeholder 1">
            <a:extLst>
              <a:ext uri="{FF2B5EF4-FFF2-40B4-BE49-F238E27FC236}">
                <a16:creationId xmlns:a16="http://schemas.microsoft.com/office/drawing/2014/main" id="{A139384C-EF25-E188-AD6E-6CB953A2BDE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68</a:t>
            </a:fld>
            <a:endParaRPr lang="ru-RU"/>
          </a:p>
        </p:txBody>
      </p:sp>
    </p:spTree>
    <p:extLst>
      <p:ext uri="{BB962C8B-B14F-4D97-AF65-F5344CB8AC3E}">
        <p14:creationId xmlns:p14="http://schemas.microsoft.com/office/powerpoint/2010/main" val="42330752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69</a:t>
            </a:fld>
            <a:endParaRPr lang="ru-RU"/>
          </a:p>
        </p:txBody>
      </p:sp>
      <p:sp>
        <p:nvSpPr>
          <p:cNvPr id="4" name="Text Placeholder 3"/>
          <p:cNvSpPr>
            <a:spLocks noGrp="1"/>
          </p:cNvSpPr>
          <p:nvPr>
            <p:ph type="body" idx="1"/>
          </p:nvPr>
        </p:nvSpPr>
        <p:spPr>
          <a:xfrm>
            <a:off x="388822" y="1747704"/>
            <a:ext cx="7202481" cy="3567890"/>
          </a:xfrm>
        </p:spPr>
        <p:txBody>
          <a:bodyPr>
            <a:noAutofit/>
          </a:bodyPr>
          <a:lstStyle/>
          <a:p>
            <a:r>
              <a:rPr lang="hy-AM" sz="2400" dirty="0"/>
              <a:t>Երեխայի միջավայրի յուրաքանչյուր մակարդակում պետք է իմանալ պաշտպանիչ ու ռիսկային գործոնները և միևնույն ժամանակ ստեղծել, ուժեղացնել պաշտպանիչ միջավայրը՝ երեխայի բարեկեցիկ կյանքն ապահովելու համար։ </a:t>
            </a:r>
          </a:p>
          <a:p>
            <a:pPr marL="123444" indent="0">
              <a:buNone/>
            </a:pPr>
            <a:endParaRPr lang="hy-AM" sz="2400" dirty="0"/>
          </a:p>
          <a:p>
            <a:r>
              <a:rPr lang="hy-AM" sz="2400" dirty="0"/>
              <a:t>Դպրոցում գոյություն ունեն և՛ պաշտպանիչ և՛ ռիսկային գործոններ, և պետք է ներգրավելով երեխաների քննարկումների մեջ, իրականացնել</a:t>
            </a:r>
            <a:r>
              <a:rPr lang="en-US" sz="2400" dirty="0"/>
              <a:t> </a:t>
            </a:r>
            <a:r>
              <a:rPr lang="hy-AM" sz="2400" dirty="0"/>
              <a:t>գործողություններ՝ պաշտպանիչ գործոններն ավելացնելու նպատակով։</a:t>
            </a:r>
            <a:endParaRPr lang="en-US" sz="2400" dirty="0"/>
          </a:p>
        </p:txBody>
      </p:sp>
      <p:sp>
        <p:nvSpPr>
          <p:cNvPr id="6" name="Google Shape;238;p29"/>
          <p:cNvSpPr/>
          <p:nvPr/>
        </p:nvSpPr>
        <p:spPr>
          <a:xfrm>
            <a:off x="4947376" y="611706"/>
            <a:ext cx="2462563" cy="487506"/>
          </a:xfrm>
          <a:prstGeom prst="rect">
            <a:avLst/>
          </a:prstGeom>
          <a:noFill/>
          <a:ln>
            <a:noFill/>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None/>
            </a:pPr>
            <a:r>
              <a:rPr lang="hy-AM" sz="2400" b="1" kern="1200" cap="all" dirty="0">
                <a:solidFill>
                  <a:schemeClr val="accent2">
                    <a:lumMod val="75000"/>
                  </a:schemeClr>
                </a:solidFill>
                <a:latin typeface="+mj-lt"/>
                <a:ea typeface="+mj-ea"/>
                <a:cs typeface="+mj-cs"/>
              </a:rPr>
              <a:t>ամփոփում</a:t>
            </a:r>
            <a:endParaRPr sz="2400" b="1" kern="1200" cap="all" dirty="0">
              <a:solidFill>
                <a:schemeClr val="accent2">
                  <a:lumMod val="75000"/>
                </a:schemeClr>
              </a:solidFill>
              <a:latin typeface="+mj-lt"/>
              <a:ea typeface="+mj-ea"/>
              <a:cs typeface="+mj-cs"/>
              <a:sym typeface="Calibri"/>
            </a:endParaRPr>
          </a:p>
        </p:txBody>
      </p:sp>
      <p:pic>
        <p:nvPicPr>
          <p:cNvPr id="7" name="Picture 4" descr="C:\Users\Zara Aslanyan\Desktop\det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1304" y="1599572"/>
            <a:ext cx="4349060" cy="32617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581193" y="6325497"/>
            <a:ext cx="3915503" cy="447392"/>
          </a:xfrm>
          <a:prstGeom prst="rect">
            <a:avLst/>
          </a:prstGeom>
          <a:noFill/>
          <a:ln>
            <a:noFill/>
          </a:ln>
        </p:spPr>
      </p:pic>
    </p:spTree>
    <p:extLst>
      <p:ext uri="{BB962C8B-B14F-4D97-AF65-F5344CB8AC3E}">
        <p14:creationId xmlns:p14="http://schemas.microsoft.com/office/powerpoint/2010/main" val="323554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84FDA8-2938-46B8-9FD1-7FA303E741D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7</a:t>
            </a:fld>
            <a:endParaRPr lang="ru-RU"/>
          </a:p>
        </p:txBody>
      </p:sp>
      <p:pic>
        <p:nvPicPr>
          <p:cNvPr id="3" name="Google Shape;205;p26" descr="Секундомер">
            <a:extLst>
              <a:ext uri="{FF2B5EF4-FFF2-40B4-BE49-F238E27FC236}">
                <a16:creationId xmlns:a16="http://schemas.microsoft.com/office/drawing/2014/main" id="{AF079FF6-01D1-4200-929B-2FB31FE2FCCD}"/>
              </a:ext>
            </a:extLst>
          </p:cNvPr>
          <p:cNvPicPr preferRelativeResize="0"/>
          <p:nvPr/>
        </p:nvPicPr>
        <p:blipFill rotWithShape="1">
          <a:blip r:embed="rId2">
            <a:alphaModFix/>
          </a:blip>
          <a:srcRect/>
          <a:stretch/>
        </p:blipFill>
        <p:spPr>
          <a:xfrm>
            <a:off x="9637223" y="687409"/>
            <a:ext cx="681809" cy="651887"/>
          </a:xfrm>
          <a:prstGeom prst="rect">
            <a:avLst/>
          </a:prstGeom>
          <a:noFill/>
          <a:ln>
            <a:noFill/>
          </a:ln>
        </p:spPr>
      </p:pic>
      <p:sp>
        <p:nvSpPr>
          <p:cNvPr id="4" name="Google Shape;206;p26">
            <a:extLst>
              <a:ext uri="{FF2B5EF4-FFF2-40B4-BE49-F238E27FC236}">
                <a16:creationId xmlns:a16="http://schemas.microsoft.com/office/drawing/2014/main" id="{F42CD026-DA7D-455C-9117-2E0D7FC70A8D}"/>
              </a:ext>
            </a:extLst>
          </p:cNvPr>
          <p:cNvSpPr/>
          <p:nvPr/>
        </p:nvSpPr>
        <p:spPr>
          <a:xfrm>
            <a:off x="10413417" y="821212"/>
            <a:ext cx="1354024" cy="4302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200"/>
              <a:buFont typeface="Arial"/>
              <a:buNone/>
            </a:pPr>
            <a:r>
              <a:rPr lang="ru-RU" sz="2200" b="1" dirty="0">
                <a:solidFill>
                  <a:schemeClr val="dk1"/>
                </a:solidFill>
                <a:latin typeface="Arial" panose="020B0604020202020204" pitchFamily="34" charset="0"/>
                <a:ea typeface="Calibri"/>
                <a:cs typeface="Arial" panose="020B0604020202020204" pitchFamily="34" charset="0"/>
                <a:sym typeface="Calibri"/>
              </a:rPr>
              <a:t> </a:t>
            </a:r>
            <a:r>
              <a:rPr lang="en-US" sz="2000" dirty="0">
                <a:solidFill>
                  <a:schemeClr val="bg2">
                    <a:lumMod val="25000"/>
                  </a:schemeClr>
                </a:solidFill>
                <a:latin typeface="Arial" panose="020B0604020202020204" pitchFamily="34" charset="0"/>
                <a:ea typeface="Calibri"/>
                <a:cs typeface="Arial" panose="020B0604020202020204" pitchFamily="34" charset="0"/>
                <a:sym typeface="Calibri"/>
              </a:rPr>
              <a:t>40</a:t>
            </a:r>
            <a:r>
              <a:rPr lang="ru-RU" sz="2000" dirty="0">
                <a:solidFill>
                  <a:schemeClr val="bg2">
                    <a:lumMod val="25000"/>
                  </a:schemeClr>
                </a:solidFill>
                <a:latin typeface="Arial" panose="020B0604020202020204" pitchFamily="34" charset="0"/>
                <a:ea typeface="Calibri"/>
                <a:cs typeface="Arial" panose="020B0604020202020204" pitchFamily="34" charset="0"/>
                <a:sym typeface="Calibri"/>
              </a:rPr>
              <a:t> ր</a:t>
            </a:r>
            <a:r>
              <a:rPr lang="ru-RU" sz="2000" dirty="0">
                <a:solidFill>
                  <a:schemeClr val="tx2">
                    <a:lumMod val="75000"/>
                  </a:schemeClr>
                </a:solidFill>
                <a:latin typeface="Arial" panose="020B0604020202020204" pitchFamily="34" charset="0"/>
                <a:ea typeface="Calibri"/>
                <a:cs typeface="Arial" panose="020B0604020202020204" pitchFamily="34" charset="0"/>
                <a:sym typeface="Calibri"/>
              </a:rPr>
              <a:t>ոպե</a:t>
            </a:r>
            <a:endParaRPr sz="2000" dirty="0">
              <a:solidFill>
                <a:schemeClr val="tx2">
                  <a:lumMod val="75000"/>
                </a:schemeClr>
              </a:solidFill>
              <a:latin typeface="Arial" panose="020B0604020202020204" pitchFamily="34" charset="0"/>
              <a:ea typeface="Calibri"/>
              <a:cs typeface="Arial" panose="020B0604020202020204" pitchFamily="34" charset="0"/>
              <a:sym typeface="Calibri"/>
            </a:endParaRPr>
          </a:p>
        </p:txBody>
      </p:sp>
      <p:sp>
        <p:nvSpPr>
          <p:cNvPr id="5" name="TextBox 4">
            <a:extLst>
              <a:ext uri="{FF2B5EF4-FFF2-40B4-BE49-F238E27FC236}">
                <a16:creationId xmlns:a16="http://schemas.microsoft.com/office/drawing/2014/main" id="{1CC9EAFB-E035-4AE6-AD40-D45610DC671B}"/>
              </a:ext>
            </a:extLst>
          </p:cNvPr>
          <p:cNvSpPr txBox="1"/>
          <p:nvPr/>
        </p:nvSpPr>
        <p:spPr>
          <a:xfrm>
            <a:off x="10224647" y="525636"/>
            <a:ext cx="1731564" cy="338554"/>
          </a:xfrm>
          <a:prstGeom prst="rect">
            <a:avLst/>
          </a:prstGeom>
          <a:noFill/>
        </p:spPr>
        <p:txBody>
          <a:bodyPr wrap="none" rtlCol="0">
            <a:spAutoFit/>
          </a:bodyPr>
          <a:lstStyle/>
          <a:p>
            <a:r>
              <a:rPr lang="en-US" sz="1600" b="1" dirty="0" err="1"/>
              <a:t>Վարժություն</a:t>
            </a:r>
            <a:r>
              <a:rPr lang="en-US" sz="1600" b="1" dirty="0"/>
              <a:t> 2</a:t>
            </a:r>
          </a:p>
        </p:txBody>
      </p:sp>
      <p:sp>
        <p:nvSpPr>
          <p:cNvPr id="6" name="Google Shape;204;p26">
            <a:extLst>
              <a:ext uri="{FF2B5EF4-FFF2-40B4-BE49-F238E27FC236}">
                <a16:creationId xmlns:a16="http://schemas.microsoft.com/office/drawing/2014/main" id="{73EFA809-0994-4CD1-B6EC-5F48A85662EB}"/>
              </a:ext>
            </a:extLst>
          </p:cNvPr>
          <p:cNvSpPr txBox="1">
            <a:spLocks/>
          </p:cNvSpPr>
          <p:nvPr/>
        </p:nvSpPr>
        <p:spPr>
          <a:xfrm>
            <a:off x="968960" y="2952739"/>
            <a:ext cx="10254080" cy="1477826"/>
          </a:xfrm>
          <a:prstGeom prst="rect">
            <a:avLst/>
          </a:prstGeom>
          <a:noFill/>
          <a:ln>
            <a:noFill/>
          </a:ln>
        </p:spPr>
        <p:txBody>
          <a:bodyPr spcFirstLastPara="1" wrap="square" lIns="91425" tIns="45700" rIns="91425" bIns="45700"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1341438" indent="-1341438" algn="just">
              <a:lnSpc>
                <a:spcPct val="115000"/>
              </a:lnSpc>
              <a:spcBef>
                <a:spcPts val="0"/>
              </a:spcBef>
              <a:spcAft>
                <a:spcPts val="0"/>
              </a:spcAft>
              <a:buSzPts val="1840"/>
              <a:buFont typeface="Wingdings 2" panose="05020102010507070707" pitchFamily="18" charset="2"/>
              <a:buNone/>
            </a:pPr>
            <a:r>
              <a:rPr lang="hy-AM" sz="2000" b="1" dirty="0">
                <a:solidFill>
                  <a:schemeClr val="bg2">
                    <a:lumMod val="25000"/>
                  </a:schemeClr>
                </a:solidFill>
              </a:rPr>
              <a:t>Հրահանգ</a:t>
            </a:r>
            <a:r>
              <a:rPr lang="en-US" sz="2000" b="1" dirty="0">
                <a:solidFill>
                  <a:schemeClr val="bg2">
                    <a:lumMod val="25000"/>
                  </a:schemeClr>
                </a:solidFill>
              </a:rPr>
              <a:t>՝</a:t>
            </a:r>
          </a:p>
          <a:p>
            <a:pPr marL="1341438" indent="-1341438" algn="just">
              <a:lnSpc>
                <a:spcPct val="150000"/>
              </a:lnSpc>
              <a:spcBef>
                <a:spcPts val="0"/>
              </a:spcBef>
              <a:spcAft>
                <a:spcPts val="0"/>
              </a:spcAft>
              <a:buSzPts val="1840"/>
              <a:buFont typeface="Wingdings 2" panose="05020102010507070707" pitchFamily="18" charset="2"/>
              <a:buNone/>
            </a:pPr>
            <a:endParaRPr lang="hy-AM" sz="2000" b="1" dirty="0">
              <a:solidFill>
                <a:schemeClr val="bg2">
                  <a:lumMod val="25000"/>
                </a:schemeClr>
              </a:solidFill>
            </a:endParaRPr>
          </a:p>
          <a:p>
            <a:pPr marL="0" indent="0" algn="just">
              <a:lnSpc>
                <a:spcPct val="150000"/>
              </a:lnSpc>
              <a:spcBef>
                <a:spcPts val="600"/>
              </a:spcBef>
              <a:spcAft>
                <a:spcPts val="0"/>
              </a:spcAft>
              <a:buSzPts val="1840"/>
              <a:buNone/>
            </a:pPr>
            <a:r>
              <a:rPr lang="en-US" sz="2000" b="1" dirty="0" err="1">
                <a:solidFill>
                  <a:schemeClr val="bg2">
                    <a:lumMod val="25000"/>
                  </a:schemeClr>
                </a:solidFill>
              </a:rPr>
              <a:t>Մեկնաբան</a:t>
            </a:r>
            <a:r>
              <a:rPr lang="hy-AM" sz="2000" b="1" dirty="0">
                <a:solidFill>
                  <a:schemeClr val="bg2">
                    <a:lumMod val="25000"/>
                  </a:schemeClr>
                </a:solidFill>
              </a:rPr>
              <a:t>ե՛ք </a:t>
            </a:r>
            <a:r>
              <a:rPr lang="en-US" sz="2000" b="1" dirty="0" err="1">
                <a:solidFill>
                  <a:schemeClr val="bg2">
                    <a:lumMod val="25000"/>
                  </a:schemeClr>
                </a:solidFill>
              </a:rPr>
              <a:t>երեխաների</a:t>
            </a:r>
            <a:r>
              <a:rPr lang="en-US" sz="2000" b="1" dirty="0">
                <a:solidFill>
                  <a:schemeClr val="bg2">
                    <a:lumMod val="25000"/>
                  </a:schemeClr>
                </a:solidFill>
              </a:rPr>
              <a:t> </a:t>
            </a:r>
            <a:r>
              <a:rPr lang="en-US" sz="2000" b="1" dirty="0" err="1">
                <a:solidFill>
                  <a:schemeClr val="bg2">
                    <a:lumMod val="25000"/>
                  </a:schemeClr>
                </a:solidFill>
              </a:rPr>
              <a:t>հանդեպ</a:t>
            </a:r>
            <a:r>
              <a:rPr lang="en-US" sz="2000" b="1" dirty="0">
                <a:solidFill>
                  <a:schemeClr val="bg2">
                    <a:lumMod val="25000"/>
                  </a:schemeClr>
                </a:solidFill>
              </a:rPr>
              <a:t> </a:t>
            </a:r>
            <a:r>
              <a:rPr lang="en-US" sz="2000" b="1" dirty="0" err="1">
                <a:solidFill>
                  <a:schemeClr val="bg2">
                    <a:lumMod val="25000"/>
                  </a:schemeClr>
                </a:solidFill>
              </a:rPr>
              <a:t>բռնության</a:t>
            </a:r>
            <a:r>
              <a:rPr lang="en-US" sz="2000" b="1" dirty="0">
                <a:solidFill>
                  <a:schemeClr val="bg2">
                    <a:lumMod val="25000"/>
                  </a:schemeClr>
                </a:solidFill>
              </a:rPr>
              <a:t> </a:t>
            </a:r>
            <a:r>
              <a:rPr lang="en-US" sz="2000" b="1" dirty="0" err="1">
                <a:solidFill>
                  <a:schemeClr val="bg2">
                    <a:lumMod val="25000"/>
                  </a:schemeClr>
                </a:solidFill>
              </a:rPr>
              <a:t>հետ</a:t>
            </a:r>
            <a:r>
              <a:rPr lang="en-US" sz="2000" b="1" dirty="0">
                <a:solidFill>
                  <a:schemeClr val="bg2">
                    <a:lumMod val="25000"/>
                  </a:schemeClr>
                </a:solidFill>
              </a:rPr>
              <a:t> </a:t>
            </a:r>
            <a:r>
              <a:rPr lang="en-US" sz="2000" b="1" dirty="0" err="1">
                <a:solidFill>
                  <a:schemeClr val="bg2">
                    <a:lumMod val="25000"/>
                  </a:schemeClr>
                </a:solidFill>
              </a:rPr>
              <a:t>կապված</a:t>
            </a:r>
            <a:r>
              <a:rPr lang="en-US" sz="2000" b="1" dirty="0">
                <a:solidFill>
                  <a:schemeClr val="bg2">
                    <a:lumMod val="25000"/>
                  </a:schemeClr>
                </a:solidFill>
              </a:rPr>
              <a:t> </a:t>
            </a:r>
            <a:r>
              <a:rPr lang="en-US" sz="2000" b="1" dirty="0" err="1">
                <a:solidFill>
                  <a:schemeClr val="bg2">
                    <a:lumMod val="25000"/>
                  </a:schemeClr>
                </a:solidFill>
              </a:rPr>
              <a:t>միֆերը</a:t>
            </a:r>
            <a:r>
              <a:rPr lang="en-US" sz="2000" b="1" dirty="0">
                <a:solidFill>
                  <a:schemeClr val="bg2">
                    <a:lumMod val="25000"/>
                  </a:schemeClr>
                </a:solidFill>
              </a:rPr>
              <a:t>՝ </a:t>
            </a:r>
            <a:r>
              <a:rPr lang="en-US" sz="2000" b="1" dirty="0" err="1">
                <a:solidFill>
                  <a:schemeClr val="bg2">
                    <a:lumMod val="25000"/>
                  </a:schemeClr>
                </a:solidFill>
              </a:rPr>
              <a:t>պատասխանելով</a:t>
            </a:r>
            <a:r>
              <a:rPr lang="en-US" sz="2000" b="1" dirty="0">
                <a:solidFill>
                  <a:schemeClr val="bg2">
                    <a:lumMod val="25000"/>
                  </a:schemeClr>
                </a:solidFill>
              </a:rPr>
              <a:t> </a:t>
            </a:r>
            <a:r>
              <a:rPr lang="en-US" sz="2000" b="1" dirty="0" err="1">
                <a:solidFill>
                  <a:schemeClr val="bg2">
                    <a:lumMod val="25000"/>
                  </a:schemeClr>
                </a:solidFill>
              </a:rPr>
              <a:t>տրված</a:t>
            </a:r>
            <a:r>
              <a:rPr lang="en-US" sz="2000" b="1" dirty="0">
                <a:solidFill>
                  <a:schemeClr val="bg2">
                    <a:lumMod val="25000"/>
                  </a:schemeClr>
                </a:solidFill>
              </a:rPr>
              <a:t> </a:t>
            </a:r>
            <a:r>
              <a:rPr lang="en-US" sz="2000" b="1" dirty="0" err="1">
                <a:solidFill>
                  <a:schemeClr val="bg2">
                    <a:lumMod val="25000"/>
                  </a:schemeClr>
                </a:solidFill>
              </a:rPr>
              <a:t>հարցերին</a:t>
            </a:r>
            <a:r>
              <a:rPr lang="en-US" sz="2000" b="1" dirty="0">
                <a:solidFill>
                  <a:schemeClr val="bg2">
                    <a:lumMod val="25000"/>
                  </a:schemeClr>
                </a:solidFill>
              </a:rPr>
              <a:t>.</a:t>
            </a:r>
          </a:p>
          <a:p>
            <a:pPr marL="0" indent="0" algn="just">
              <a:lnSpc>
                <a:spcPct val="115000"/>
              </a:lnSpc>
              <a:spcBef>
                <a:spcPts val="600"/>
              </a:spcBef>
              <a:spcAft>
                <a:spcPts val="0"/>
              </a:spcAft>
              <a:buSzPts val="1840"/>
              <a:buNone/>
            </a:pPr>
            <a:endParaRPr lang="en-US" sz="2000" dirty="0">
              <a:solidFill>
                <a:schemeClr val="bg2">
                  <a:lumMod val="25000"/>
                </a:schemeClr>
              </a:solidFill>
              <a:latin typeface="Arial" panose="020B0604020202020204" pitchFamily="34" charset="0"/>
              <a:cs typeface="Arial" panose="020B0604020202020204" pitchFamily="34" charset="0"/>
            </a:endParaRPr>
          </a:p>
          <a:p>
            <a:pPr marL="446088" indent="-446088" algn="just">
              <a:lnSpc>
                <a:spcPct val="115000"/>
              </a:lnSpc>
              <a:spcBef>
                <a:spcPts val="600"/>
              </a:spcBef>
              <a:spcAft>
                <a:spcPts val="0"/>
              </a:spcAft>
              <a:buSzPts val="1840"/>
              <a:buFont typeface="+mj-lt"/>
              <a:buAutoNum type="arabicPeriod"/>
              <a:tabLst>
                <a:tab pos="627063" algn="l"/>
              </a:tabLst>
            </a:pPr>
            <a:r>
              <a:rPr lang="hy-AM" sz="2000" dirty="0">
                <a:effectLst/>
                <a:latin typeface="Arial" panose="020B0604020202020204" pitchFamily="34" charset="0"/>
                <a:ea typeface="Calibri" panose="020F0502020204030204" pitchFamily="34" charset="0"/>
                <a:cs typeface="Arial" panose="020B0604020202020204" pitchFamily="34" charset="0"/>
              </a:rPr>
              <a:t>Արդյո՞ք մասնակիցները երբևէ լսել են</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hy-AM" sz="2000" dirty="0">
                <a:effectLst/>
                <a:latin typeface="Arial" panose="020B0604020202020204" pitchFamily="34" charset="0"/>
                <a:ea typeface="Calibri" panose="020F0502020204030204" pitchFamily="34" charset="0"/>
                <a:cs typeface="Arial" panose="020B0604020202020204" pitchFamily="34" charset="0"/>
              </a:rPr>
              <a:t>նման համոզմունքներ/կարծիքներ</a:t>
            </a:r>
            <a:r>
              <a:rPr lang="hy-AM" sz="2000" dirty="0">
                <a:effectLst/>
                <a:latin typeface="Arial" panose="020B0604020202020204" pitchFamily="34" charset="0"/>
                <a:ea typeface="Times New Roman" panose="02020603050405020304" pitchFamily="18" charset="0"/>
                <a:cs typeface="Arial" panose="020B0604020202020204" pitchFamily="34" charset="0"/>
              </a:rPr>
              <a:t>:</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446088" indent="-446088" algn="just">
              <a:lnSpc>
                <a:spcPct val="115000"/>
              </a:lnSpc>
              <a:spcBef>
                <a:spcPts val="600"/>
              </a:spcBef>
              <a:spcAft>
                <a:spcPts val="0"/>
              </a:spcAft>
              <a:buSzPts val="1840"/>
              <a:buFont typeface="+mj-lt"/>
              <a:buAutoNum type="arabicPeriod"/>
            </a:pPr>
            <a:r>
              <a:rPr lang="hy-AM" sz="2000" dirty="0">
                <a:effectLst/>
                <a:latin typeface="Arial" panose="020B0604020202020204" pitchFamily="34" charset="0"/>
                <a:ea typeface="Calibri" panose="020F0502020204030204" pitchFamily="34" charset="0"/>
                <a:cs typeface="Arial" panose="020B0604020202020204" pitchFamily="34" charset="0"/>
              </a:rPr>
              <a:t>Ինչի՞ց կարող ե</a:t>
            </a:r>
            <a:r>
              <a:rPr lang="en-US" sz="2000" dirty="0">
                <a:effectLst/>
                <a:latin typeface="Arial" panose="020B0604020202020204" pitchFamily="34" charset="0"/>
                <a:ea typeface="Calibri" panose="020F0502020204030204" pitchFamily="34" charset="0"/>
                <a:cs typeface="Arial" panose="020B0604020202020204" pitchFamily="34" charset="0"/>
              </a:rPr>
              <a:t>ն</a:t>
            </a:r>
            <a:r>
              <a:rPr lang="hy-AM" sz="2000" dirty="0">
                <a:effectLst/>
                <a:latin typeface="Arial" panose="020B0604020202020204" pitchFamily="34" charset="0"/>
                <a:ea typeface="Calibri" panose="020F0502020204030204" pitchFamily="34" charset="0"/>
                <a:cs typeface="Arial" panose="020B0604020202020204" pitchFamily="34" charset="0"/>
              </a:rPr>
              <a:t>ք հետևություն անել, որ նման</a:t>
            </a:r>
            <a:r>
              <a:rPr lang="en-US" sz="2000" dirty="0">
                <a:effectLst/>
                <a:latin typeface="Arial" panose="020B0604020202020204" pitchFamily="34" charset="0"/>
                <a:ea typeface="Calibri" panose="020F0502020204030204" pitchFamily="34" charset="0"/>
                <a:cs typeface="Arial" panose="020B0604020202020204" pitchFamily="34" charset="0"/>
              </a:rPr>
              <a:t>ց</a:t>
            </a:r>
            <a:r>
              <a:rPr lang="hy-AM" sz="2000" dirty="0">
                <a:effectLst/>
                <a:latin typeface="Arial" panose="020B0604020202020204" pitchFamily="34" charset="0"/>
                <a:ea typeface="Calibri" panose="020F0502020204030204" pitchFamily="34" charset="0"/>
                <a:cs typeface="Arial" panose="020B0604020202020204" pitchFamily="34" charset="0"/>
              </a:rPr>
              <a:t> համոզմունքները/կարծիքները միֆեր են, իրականությանը չեն համապատասխանում կամ ապացուցված չեն:</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1341438" indent="-1341438" algn="just">
              <a:lnSpc>
                <a:spcPct val="115000"/>
              </a:lnSpc>
              <a:spcBef>
                <a:spcPts val="600"/>
              </a:spcBef>
              <a:spcAft>
                <a:spcPts val="0"/>
              </a:spcAft>
              <a:buSzPts val="1840"/>
              <a:buNone/>
            </a:pPr>
            <a:endParaRPr lang="hy-AM" sz="2000" dirty="0">
              <a:solidFill>
                <a:schemeClr val="bg2">
                  <a:lumMod val="25000"/>
                </a:schemeClr>
              </a:solidFill>
            </a:endParaRPr>
          </a:p>
        </p:txBody>
      </p:sp>
    </p:spTree>
    <p:extLst>
      <p:ext uri="{BB962C8B-B14F-4D97-AF65-F5344CB8AC3E}">
        <p14:creationId xmlns:p14="http://schemas.microsoft.com/office/powerpoint/2010/main" val="36964359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49DC0F7B-EA19-435F-BA38-A576FE1A6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523F451-F10A-4328-8198-58E5C6166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2873" y="734134"/>
            <a:ext cx="7498616"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Title 2">
            <a:extLst>
              <a:ext uri="{FF2B5EF4-FFF2-40B4-BE49-F238E27FC236}">
                <a16:creationId xmlns:a16="http://schemas.microsoft.com/office/drawing/2014/main" id="{9CDEB162-5EF4-D1E3-A3F3-F33E9F40781D}"/>
              </a:ext>
            </a:extLst>
          </p:cNvPr>
          <p:cNvSpPr>
            <a:spLocks noGrp="1"/>
          </p:cNvSpPr>
          <p:nvPr>
            <p:ph type="title"/>
          </p:nvPr>
        </p:nvSpPr>
        <p:spPr>
          <a:xfrm>
            <a:off x="4642843" y="2228521"/>
            <a:ext cx="6798608" cy="2085869"/>
          </a:xfrm>
        </p:spPr>
        <p:txBody>
          <a:bodyPr vert="horz" lIns="91440" tIns="45720" rIns="91440" bIns="45720" rtlCol="0" anchor="b">
            <a:normAutofit fontScale="90000"/>
          </a:bodyPr>
          <a:lstStyle/>
          <a:p>
            <a:pPr algn="ctr">
              <a:lnSpc>
                <a:spcPct val="150000"/>
              </a:lnSpc>
              <a:spcBef>
                <a:spcPct val="0"/>
              </a:spcBef>
            </a:pPr>
            <a:r>
              <a:rPr lang="en-US" sz="3600" dirty="0" err="1">
                <a:solidFill>
                  <a:srgbClr val="FFFFFF"/>
                </a:solidFill>
                <a:effectLst/>
              </a:rPr>
              <a:t>Մոդուլ</a:t>
            </a:r>
            <a:r>
              <a:rPr lang="en-US" sz="3600" dirty="0">
                <a:solidFill>
                  <a:srgbClr val="FFFFFF"/>
                </a:solidFill>
                <a:effectLst/>
              </a:rPr>
              <a:t> 4. </a:t>
            </a:r>
            <a:br>
              <a:rPr lang="en-US" sz="3600" dirty="0">
                <a:solidFill>
                  <a:srgbClr val="FFFFFF"/>
                </a:solidFill>
                <a:effectLst/>
              </a:rPr>
            </a:br>
            <a:r>
              <a:rPr lang="en-US" sz="3600" dirty="0" err="1">
                <a:solidFill>
                  <a:srgbClr val="FFFFFF"/>
                </a:solidFill>
                <a:effectLst/>
              </a:rPr>
              <a:t>Նպաստում</a:t>
            </a:r>
            <a:r>
              <a:rPr lang="en-US" sz="3600" dirty="0">
                <a:solidFill>
                  <a:srgbClr val="FFFFFF"/>
                </a:solidFill>
                <a:effectLst/>
              </a:rPr>
              <a:t> </a:t>
            </a:r>
            <a:r>
              <a:rPr lang="en-US" sz="3600" dirty="0" err="1">
                <a:solidFill>
                  <a:srgbClr val="FFFFFF"/>
                </a:solidFill>
                <a:effectLst/>
              </a:rPr>
              <a:t>ենք</a:t>
            </a:r>
            <a:r>
              <a:rPr lang="en-US" sz="3600" dirty="0">
                <a:solidFill>
                  <a:srgbClr val="FFFFFF"/>
                </a:solidFill>
                <a:effectLst/>
              </a:rPr>
              <a:t> </a:t>
            </a:r>
            <a:r>
              <a:rPr lang="en-US" sz="3600" dirty="0" err="1">
                <a:solidFill>
                  <a:srgbClr val="FFFFFF"/>
                </a:solidFill>
                <a:effectLst/>
              </a:rPr>
              <a:t>երեխայի</a:t>
            </a:r>
            <a:r>
              <a:rPr lang="en-US" sz="3600" dirty="0">
                <a:solidFill>
                  <a:srgbClr val="FFFFFF"/>
                </a:solidFill>
                <a:effectLst/>
              </a:rPr>
              <a:t> </a:t>
            </a:r>
            <a:r>
              <a:rPr lang="en-US" sz="3600" dirty="0" err="1">
                <a:solidFill>
                  <a:srgbClr val="FFFFFF"/>
                </a:solidFill>
                <a:effectLst/>
              </a:rPr>
              <a:t>զարգացմանն</a:t>
            </a:r>
            <a:r>
              <a:rPr lang="en-US" sz="3600" dirty="0">
                <a:solidFill>
                  <a:srgbClr val="FFFFFF"/>
                </a:solidFill>
                <a:effectLst/>
              </a:rPr>
              <a:t> </a:t>
            </a:r>
            <a:r>
              <a:rPr lang="en-US" sz="3600" dirty="0" err="1">
                <a:solidFill>
                  <a:srgbClr val="FFFFFF"/>
                </a:solidFill>
                <a:effectLst/>
              </a:rPr>
              <a:t>ու</a:t>
            </a:r>
            <a:r>
              <a:rPr lang="en-US" sz="3600" dirty="0">
                <a:solidFill>
                  <a:srgbClr val="FFFFFF"/>
                </a:solidFill>
                <a:effectLst/>
              </a:rPr>
              <a:t> </a:t>
            </a:r>
            <a:r>
              <a:rPr lang="en-US" sz="3600" dirty="0" err="1">
                <a:solidFill>
                  <a:srgbClr val="FFFFFF"/>
                </a:solidFill>
                <a:effectLst/>
              </a:rPr>
              <a:t>աճին</a:t>
            </a:r>
            <a:endParaRPr lang="en-US" sz="3600" dirty="0">
              <a:solidFill>
                <a:srgbClr val="FFFFFF"/>
              </a:solidFill>
            </a:endParaRPr>
          </a:p>
        </p:txBody>
      </p:sp>
      <p:grpSp>
        <p:nvGrpSpPr>
          <p:cNvPr id="23" name="Group 22">
            <a:extLst>
              <a:ext uri="{FF2B5EF4-FFF2-40B4-BE49-F238E27FC236}">
                <a16:creationId xmlns:a16="http://schemas.microsoft.com/office/drawing/2014/main" id="{BDAE63F2-766D-44DB-AAC5-B4B4F123BB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4" name="Rectangle 23">
              <a:extLst>
                <a:ext uri="{FF2B5EF4-FFF2-40B4-BE49-F238E27FC236}">
                  <a16:creationId xmlns:a16="http://schemas.microsoft.com/office/drawing/2014/main" id="{E7293047-1267-4462-B411-F1045BED6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651A4987-1513-4534-8894-FD82F7CDF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D49D1510-6EE8-4974-892D-67ECDC560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6" name="Picture 10">
            <a:extLst>
              <a:ext uri="{FF2B5EF4-FFF2-40B4-BE49-F238E27FC236}">
                <a16:creationId xmlns:a16="http://schemas.microsoft.com/office/drawing/2014/main" id="{DED63B72-5A62-0CE3-4FE3-66648EE4C5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847" b="2"/>
          <a:stretch/>
        </p:blipFill>
        <p:spPr bwMode="auto">
          <a:xfrm>
            <a:off x="478172" y="723899"/>
            <a:ext cx="3671681" cy="56769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D5CCD668-42CE-936D-D737-8759759775CE}"/>
              </a:ext>
            </a:extLst>
          </p:cNvPr>
          <p:cNvSpPr>
            <a:spLocks noGrp="1"/>
          </p:cNvSpPr>
          <p:nvPr>
            <p:ph type="sldNum" idx="12"/>
          </p:nvPr>
        </p:nvSpPr>
        <p:spPr>
          <a:xfrm>
            <a:off x="10558300" y="6400800"/>
            <a:ext cx="1016440" cy="365125"/>
          </a:xfrm>
        </p:spPr>
        <p:txBody>
          <a:bodyPr vert="horz" lIns="91440" tIns="45720" rIns="91440" bIns="45720" rtlCol="0" anchor="ctr">
            <a:normAutofit/>
          </a:bodyPr>
          <a:lstStyle/>
          <a:p>
            <a:pPr lvl="0" indent="0" defTabSz="457200">
              <a:spcBef>
                <a:spcPts val="0"/>
              </a:spcBef>
              <a:spcAft>
                <a:spcPts val="600"/>
              </a:spcAft>
              <a:buNone/>
            </a:pPr>
            <a:fld id="{00000000-1234-1234-1234-123412341234}" type="slidenum">
              <a:rPr lang="en-US" kern="1200" smtClean="0">
                <a:solidFill>
                  <a:schemeClr val="accent1">
                    <a:lumMod val="75000"/>
                    <a:lumOff val="25000"/>
                  </a:schemeClr>
                </a:solidFill>
                <a:latin typeface="+mn-lt"/>
                <a:ea typeface="+mn-ea"/>
                <a:cs typeface="+mn-cs"/>
              </a:rPr>
              <a:pPr lvl="0" indent="0" defTabSz="457200">
                <a:spcBef>
                  <a:spcPts val="0"/>
                </a:spcBef>
                <a:spcAft>
                  <a:spcPts val="600"/>
                </a:spcAft>
                <a:buNone/>
              </a:pPr>
              <a:t>70</a:t>
            </a:fld>
            <a:endParaRPr lang="en-US" kern="1200">
              <a:solidFill>
                <a:schemeClr val="accent1">
                  <a:lumMod val="75000"/>
                  <a:lumOff val="25000"/>
                </a:schemeClr>
              </a:solidFill>
              <a:latin typeface="+mn-lt"/>
              <a:ea typeface="+mn-ea"/>
              <a:cs typeface="+mn-cs"/>
            </a:endParaRPr>
          </a:p>
        </p:txBody>
      </p:sp>
    </p:spTree>
    <p:extLst>
      <p:ext uri="{BB962C8B-B14F-4D97-AF65-F5344CB8AC3E}">
        <p14:creationId xmlns:p14="http://schemas.microsoft.com/office/powerpoint/2010/main" val="193585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71</a:t>
            </a:fld>
            <a:endParaRPr lang="ru-RU"/>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581193" y="6296313"/>
            <a:ext cx="4137556" cy="422785"/>
          </a:xfrm>
          <a:prstGeom prst="rect">
            <a:avLst/>
          </a:prstGeom>
          <a:noFill/>
          <a:ln>
            <a:noFill/>
          </a:ln>
        </p:spPr>
      </p:pic>
      <p:sp>
        <p:nvSpPr>
          <p:cNvPr id="7" name="Title 2"/>
          <p:cNvSpPr txBox="1">
            <a:spLocks/>
          </p:cNvSpPr>
          <p:nvPr/>
        </p:nvSpPr>
        <p:spPr>
          <a:xfrm>
            <a:off x="3396867" y="109368"/>
            <a:ext cx="6174609" cy="371491"/>
          </a:xfrm>
          <a:prstGeom prst="rect">
            <a:avLst/>
          </a:prstGeom>
          <a:noFill/>
          <a:ln>
            <a:noFill/>
          </a:ln>
        </p:spPr>
        <p:txBody>
          <a:bodyPr spcFirstLastPara="1" vert="horz" wrap="square" lIns="91425" tIns="45700" rIns="91425" bIns="45700" rtlCol="0" anchor="b" anchorCtr="0">
            <a:normAutofit fontScale="90000" lnSpcReduction="20000"/>
          </a:bodyPr>
          <a:lstStyle>
            <a:lvl1pPr lvl="0" algn="l" defTabSz="457200" rtl="0" eaLnBrk="1" latinLnBrk="0" hangingPunct="1">
              <a:spcBef>
                <a:spcPts val="0"/>
              </a:spcBef>
              <a:spcAft>
                <a:spcPts val="0"/>
              </a:spcAft>
              <a:buClr>
                <a:schemeClr val="lt1"/>
              </a:buClr>
              <a:buSzPts val="2800"/>
              <a:buFont typeface="Gill Sans"/>
              <a:buNone/>
              <a:defRPr sz="2800" b="0" kern="1200" cap="all">
                <a:solidFill>
                  <a:schemeClr val="lt1"/>
                </a:solidFill>
                <a:latin typeface="+mj-lt"/>
                <a:ea typeface="+mj-ea"/>
                <a:cs typeface="+mj-cs"/>
              </a:defRPr>
            </a:lvl1pPr>
            <a:lvl2pPr lvl="1" algn="l" eaLnBrk="1" hangingPunct="1">
              <a:spcBef>
                <a:spcPts val="0"/>
              </a:spcBef>
              <a:spcAft>
                <a:spcPts val="0"/>
              </a:spcAft>
              <a:buSzPts val="1400"/>
              <a:buNone/>
              <a:defRPr>
                <a:solidFill>
                  <a:schemeClr val="tx2"/>
                </a:solidFill>
              </a:defRPr>
            </a:lvl2pPr>
            <a:lvl3pPr lvl="2" algn="l" eaLnBrk="1" hangingPunct="1">
              <a:spcBef>
                <a:spcPts val="0"/>
              </a:spcBef>
              <a:spcAft>
                <a:spcPts val="0"/>
              </a:spcAft>
              <a:buSzPts val="1400"/>
              <a:buNone/>
              <a:defRPr>
                <a:solidFill>
                  <a:schemeClr val="tx2"/>
                </a:solidFill>
              </a:defRPr>
            </a:lvl3pPr>
            <a:lvl4pPr lvl="3" algn="l" eaLnBrk="1" hangingPunct="1">
              <a:spcBef>
                <a:spcPts val="0"/>
              </a:spcBef>
              <a:spcAft>
                <a:spcPts val="0"/>
              </a:spcAft>
              <a:buSzPts val="1400"/>
              <a:buNone/>
              <a:defRPr>
                <a:solidFill>
                  <a:schemeClr val="tx2"/>
                </a:solidFill>
              </a:defRPr>
            </a:lvl4pPr>
            <a:lvl5pPr lvl="4" algn="l" eaLnBrk="1" hangingPunct="1">
              <a:spcBef>
                <a:spcPts val="0"/>
              </a:spcBef>
              <a:spcAft>
                <a:spcPts val="0"/>
              </a:spcAft>
              <a:buSzPts val="1400"/>
              <a:buNone/>
              <a:defRPr>
                <a:solidFill>
                  <a:schemeClr val="tx2"/>
                </a:solidFill>
              </a:defRPr>
            </a:lvl5pPr>
            <a:lvl6pPr lvl="5" algn="l" eaLnBrk="1" hangingPunct="1">
              <a:spcBef>
                <a:spcPts val="0"/>
              </a:spcBef>
              <a:spcAft>
                <a:spcPts val="0"/>
              </a:spcAft>
              <a:buSzPts val="1400"/>
              <a:buNone/>
              <a:defRPr>
                <a:solidFill>
                  <a:schemeClr val="tx2"/>
                </a:solidFill>
              </a:defRPr>
            </a:lvl6pPr>
            <a:lvl7pPr lvl="6" algn="l" eaLnBrk="1" hangingPunct="1">
              <a:spcBef>
                <a:spcPts val="0"/>
              </a:spcBef>
              <a:spcAft>
                <a:spcPts val="0"/>
              </a:spcAft>
              <a:buSzPts val="1400"/>
              <a:buNone/>
              <a:defRPr>
                <a:solidFill>
                  <a:schemeClr val="tx2"/>
                </a:solidFill>
              </a:defRPr>
            </a:lvl7pPr>
            <a:lvl8pPr lvl="7" algn="l" eaLnBrk="1" hangingPunct="1">
              <a:spcBef>
                <a:spcPts val="0"/>
              </a:spcBef>
              <a:spcAft>
                <a:spcPts val="0"/>
              </a:spcAft>
              <a:buSzPts val="1400"/>
              <a:buNone/>
              <a:defRPr>
                <a:solidFill>
                  <a:schemeClr val="tx2"/>
                </a:solidFill>
              </a:defRPr>
            </a:lvl8pPr>
            <a:lvl9pPr lvl="8" algn="l" eaLnBrk="1" hangingPunct="1">
              <a:spcBef>
                <a:spcPts val="0"/>
              </a:spcBef>
              <a:spcAft>
                <a:spcPts val="0"/>
              </a:spcAft>
              <a:buSzPts val="1400"/>
              <a:buNone/>
              <a:defRPr>
                <a:solidFill>
                  <a:schemeClr val="tx2"/>
                </a:solidFill>
              </a:defRPr>
            </a:lvl9pPr>
          </a:lstStyle>
          <a:p>
            <a:r>
              <a:rPr lang="en-US" sz="2400" b="1" dirty="0">
                <a:solidFill>
                  <a:schemeClr val="accent2">
                    <a:lumMod val="75000"/>
                  </a:schemeClr>
                </a:solidFill>
              </a:rPr>
              <a:t>40</a:t>
            </a:r>
            <a:r>
              <a:rPr lang="ru-RU" sz="2400" b="1" dirty="0">
                <a:solidFill>
                  <a:schemeClr val="accent2">
                    <a:lumMod val="75000"/>
                  </a:schemeClr>
                </a:solidFill>
              </a:rPr>
              <a:t> </a:t>
            </a:r>
            <a:r>
              <a:rPr lang="hy-AM" sz="2400" b="1" dirty="0">
                <a:solidFill>
                  <a:schemeClr val="accent2">
                    <a:lumMod val="75000"/>
                  </a:schemeClr>
                </a:solidFill>
              </a:rPr>
              <a:t>զարգացնող նախադրյալներ  </a:t>
            </a:r>
            <a:endParaRPr lang="en-US" sz="2400" b="1" dirty="0">
              <a:solidFill>
                <a:schemeClr val="accent2">
                  <a:lumMod val="75000"/>
                </a:schemeClr>
              </a:solidFill>
            </a:endParaRPr>
          </a:p>
        </p:txBody>
      </p:sp>
      <p:sp>
        <p:nvSpPr>
          <p:cNvPr id="9" name="Rectangle 8"/>
          <p:cNvSpPr/>
          <p:nvPr/>
        </p:nvSpPr>
        <p:spPr>
          <a:xfrm>
            <a:off x="742277" y="1009880"/>
            <a:ext cx="10793623" cy="4524315"/>
          </a:xfrm>
          <a:prstGeom prst="rect">
            <a:avLst/>
          </a:prstGeom>
        </p:spPr>
        <p:txBody>
          <a:bodyPr wrap="square">
            <a:spAutoFit/>
          </a:bodyPr>
          <a:lstStyle/>
          <a:p>
            <a:pPr algn="just"/>
            <a:r>
              <a:rPr lang="ru-RU" sz="2400" kern="1200" dirty="0">
                <a:solidFill>
                  <a:schemeClr val="tx2"/>
                </a:solidFill>
                <a:latin typeface="+mn-lt"/>
                <a:ea typeface="+mn-ea"/>
                <a:cs typeface="+mn-cs"/>
              </a:rPr>
              <a:t>40 </a:t>
            </a:r>
            <a:r>
              <a:rPr lang="hy-AM" sz="2400" kern="1200" dirty="0">
                <a:solidFill>
                  <a:schemeClr val="tx2"/>
                </a:solidFill>
                <a:latin typeface="+mn-lt"/>
                <a:ea typeface="+mn-ea"/>
                <a:cs typeface="+mn-cs"/>
              </a:rPr>
              <a:t>զարգացնող նախադրյալների տեսությունը մշակվել է </a:t>
            </a:r>
            <a:r>
              <a:rPr lang="ru-RU" sz="2400" kern="1200" dirty="0">
                <a:solidFill>
                  <a:schemeClr val="tx2"/>
                </a:solidFill>
                <a:latin typeface="+mn-lt"/>
                <a:ea typeface="+mn-ea"/>
                <a:cs typeface="+mn-cs"/>
              </a:rPr>
              <a:t>Search Institute-</a:t>
            </a:r>
            <a:r>
              <a:rPr lang="hy-AM" sz="2400" kern="1200" dirty="0">
                <a:solidFill>
                  <a:schemeClr val="tx2"/>
                </a:solidFill>
                <a:latin typeface="+mn-lt"/>
                <a:ea typeface="+mn-ea"/>
                <a:cs typeface="+mn-cs"/>
              </a:rPr>
              <a:t>ի կողմից</a:t>
            </a:r>
            <a:r>
              <a:rPr lang="ru-RU" sz="2400" kern="1200" dirty="0">
                <a:solidFill>
                  <a:schemeClr val="tx2"/>
                </a:solidFill>
                <a:latin typeface="+mn-lt"/>
                <a:ea typeface="+mn-ea"/>
                <a:cs typeface="+mn-cs"/>
              </a:rPr>
              <a:t>, </a:t>
            </a:r>
            <a:r>
              <a:rPr lang="hy-AM" sz="2400" kern="1200" dirty="0">
                <a:solidFill>
                  <a:schemeClr val="tx2"/>
                </a:solidFill>
                <a:latin typeface="+mn-lt"/>
                <a:ea typeface="+mn-ea"/>
                <a:cs typeface="+mn-cs"/>
              </a:rPr>
              <a:t>ներկայացնելու, թե ինչ է պետք, որ </a:t>
            </a:r>
            <a:r>
              <a:rPr lang="en-US" sz="2400" kern="1200" dirty="0" err="1">
                <a:solidFill>
                  <a:schemeClr val="tx2"/>
                </a:solidFill>
                <a:latin typeface="+mn-lt"/>
                <a:ea typeface="+mn-ea"/>
                <a:cs typeface="+mn-cs"/>
              </a:rPr>
              <a:t>երեխաներ</a:t>
            </a:r>
            <a:r>
              <a:rPr lang="hy-AM" sz="2400" kern="1200" dirty="0">
                <a:solidFill>
                  <a:schemeClr val="tx2"/>
                </a:solidFill>
                <a:latin typeface="+mn-lt"/>
                <a:ea typeface="+mn-ea"/>
                <a:cs typeface="+mn-cs"/>
              </a:rPr>
              <a:t>ը</a:t>
            </a:r>
            <a:r>
              <a:rPr lang="en-US" sz="2400" kern="1200" dirty="0">
                <a:solidFill>
                  <a:schemeClr val="tx2"/>
                </a:solidFill>
                <a:latin typeface="+mn-lt"/>
                <a:ea typeface="+mn-ea"/>
                <a:cs typeface="+mn-cs"/>
              </a:rPr>
              <a:t> և </a:t>
            </a:r>
            <a:r>
              <a:rPr lang="en-US" sz="2400" kern="1200" dirty="0" err="1">
                <a:solidFill>
                  <a:schemeClr val="tx2"/>
                </a:solidFill>
                <a:latin typeface="+mn-lt"/>
                <a:ea typeface="+mn-ea"/>
                <a:cs typeface="+mn-cs"/>
              </a:rPr>
              <a:t>երիտասարդներ</a:t>
            </a:r>
            <a:r>
              <a:rPr lang="hy-AM" sz="2400" kern="1200" dirty="0">
                <a:solidFill>
                  <a:schemeClr val="tx2"/>
                </a:solidFill>
                <a:latin typeface="+mn-lt"/>
                <a:ea typeface="+mn-ea"/>
                <a:cs typeface="+mn-cs"/>
              </a:rPr>
              <a:t>ը լինեն </a:t>
            </a:r>
            <a:r>
              <a:rPr lang="en-US" sz="2400" kern="1200" dirty="0" err="1">
                <a:solidFill>
                  <a:schemeClr val="tx2"/>
                </a:solidFill>
                <a:latin typeface="+mn-lt"/>
                <a:ea typeface="+mn-ea"/>
                <a:cs typeface="+mn-cs"/>
              </a:rPr>
              <a:t>հաջողակ</a:t>
            </a:r>
            <a:r>
              <a:rPr lang="hy-AM" sz="2400" kern="1200" dirty="0">
                <a:solidFill>
                  <a:schemeClr val="tx2"/>
                </a:solidFill>
                <a:latin typeface="+mn-lt"/>
                <a:ea typeface="+mn-ea"/>
                <a:cs typeface="+mn-cs"/>
              </a:rPr>
              <a:t> իրենց կյանքում</a:t>
            </a:r>
            <a:r>
              <a:rPr lang="ru-RU" sz="2400" kern="1200" dirty="0">
                <a:solidFill>
                  <a:schemeClr val="tx2"/>
                </a:solidFill>
                <a:latin typeface="+mn-lt"/>
                <a:ea typeface="+mn-ea"/>
                <a:cs typeface="+mn-cs"/>
              </a:rPr>
              <a:t>:</a:t>
            </a:r>
            <a:endParaRPr lang="en-US" sz="2400" kern="1200" dirty="0">
              <a:solidFill>
                <a:schemeClr val="tx2"/>
              </a:solidFill>
              <a:latin typeface="+mn-lt"/>
              <a:ea typeface="+mn-ea"/>
              <a:cs typeface="+mn-cs"/>
            </a:endParaRPr>
          </a:p>
          <a:p>
            <a:r>
              <a:rPr lang="ru-RU" sz="2400" kern="1200" dirty="0">
                <a:solidFill>
                  <a:schemeClr val="tx2"/>
                </a:solidFill>
                <a:latin typeface="+mn-lt"/>
                <a:ea typeface="+mn-ea"/>
                <a:cs typeface="+mn-cs"/>
              </a:rPr>
              <a:t> </a:t>
            </a:r>
            <a:endParaRPr lang="en-US" sz="2400" kern="1200" dirty="0">
              <a:solidFill>
                <a:schemeClr val="tx2"/>
              </a:solidFill>
              <a:latin typeface="+mn-lt"/>
              <a:ea typeface="+mn-ea"/>
              <a:cs typeface="+mn-cs"/>
            </a:endParaRPr>
          </a:p>
          <a:p>
            <a:pPr algn="just"/>
            <a:r>
              <a:rPr lang="en-US" sz="2400" kern="1200" dirty="0">
                <a:solidFill>
                  <a:schemeClr val="tx2"/>
                </a:solidFill>
                <a:latin typeface="+mn-lt"/>
                <a:ea typeface="+mn-ea"/>
                <a:cs typeface="+mn-cs"/>
              </a:rPr>
              <a:t>Զ</a:t>
            </a:r>
            <a:r>
              <a:rPr lang="hy-AM" sz="2400" kern="1200" dirty="0">
                <a:solidFill>
                  <a:schemeClr val="tx2"/>
                </a:solidFill>
                <a:latin typeface="+mn-lt"/>
                <a:ea typeface="+mn-ea"/>
                <a:cs typeface="+mn-cs"/>
              </a:rPr>
              <a:t>արգացնող նախադրյալները դա </a:t>
            </a:r>
            <a:r>
              <a:rPr lang="en-US" sz="2400" kern="1200" dirty="0" err="1">
                <a:solidFill>
                  <a:schemeClr val="tx2"/>
                </a:solidFill>
                <a:latin typeface="+mn-lt"/>
                <a:ea typeface="+mn-ea"/>
                <a:cs typeface="+mn-cs"/>
              </a:rPr>
              <a:t>համակցություն</a:t>
            </a:r>
            <a:r>
              <a:rPr lang="hy-AM" sz="2400" kern="1200" dirty="0">
                <a:solidFill>
                  <a:schemeClr val="tx2"/>
                </a:solidFill>
                <a:latin typeface="+mn-lt"/>
                <a:ea typeface="+mn-ea"/>
                <a:cs typeface="+mn-cs"/>
              </a:rPr>
              <a:t> է </a:t>
            </a:r>
            <a:r>
              <a:rPr lang="en-US" sz="2400" b="1" kern="1200" dirty="0" err="1">
                <a:solidFill>
                  <a:schemeClr val="tx2"/>
                </a:solidFill>
                <a:latin typeface="+mn-lt"/>
                <a:ea typeface="+mn-ea"/>
                <a:cs typeface="+mn-cs"/>
              </a:rPr>
              <a:t>ներքին</a:t>
            </a:r>
            <a:r>
              <a:rPr lang="en-US" sz="2400" kern="1200" dirty="0">
                <a:solidFill>
                  <a:schemeClr val="tx2"/>
                </a:solidFill>
                <a:latin typeface="+mn-lt"/>
                <a:ea typeface="+mn-ea"/>
                <a:cs typeface="+mn-cs"/>
              </a:rPr>
              <a:t> </a:t>
            </a:r>
            <a:r>
              <a:rPr lang="hy-AM" sz="2400" kern="1200" dirty="0">
                <a:solidFill>
                  <a:schemeClr val="tx2"/>
                </a:solidFill>
                <a:latin typeface="+mn-lt"/>
                <a:ea typeface="+mn-ea"/>
                <a:cs typeface="+mn-cs"/>
              </a:rPr>
              <a:t>անհատական </a:t>
            </a:r>
            <a:r>
              <a:rPr lang="en-US" sz="2400" kern="1200" dirty="0" err="1">
                <a:solidFill>
                  <a:schemeClr val="tx2"/>
                </a:solidFill>
                <a:latin typeface="+mn-lt"/>
                <a:ea typeface="+mn-ea"/>
                <a:cs typeface="+mn-cs"/>
              </a:rPr>
              <a:t>կարողությունների</a:t>
            </a:r>
            <a:r>
              <a:rPr lang="hy-AM" sz="2400" kern="1200" dirty="0">
                <a:solidFill>
                  <a:schemeClr val="tx2"/>
                </a:solidFill>
                <a:latin typeface="+mn-lt"/>
                <a:ea typeface="+mn-ea"/>
                <a:cs typeface="+mn-cs"/>
              </a:rPr>
              <a:t>, </a:t>
            </a:r>
            <a:r>
              <a:rPr lang="en-US" sz="2400" kern="1200" dirty="0" err="1">
                <a:solidFill>
                  <a:schemeClr val="tx2"/>
                </a:solidFill>
                <a:latin typeface="+mn-lt"/>
                <a:ea typeface="+mn-ea"/>
                <a:cs typeface="+mn-cs"/>
              </a:rPr>
              <a:t>վերաբերմ</a:t>
            </a:r>
            <a:r>
              <a:rPr lang="hy-AM" sz="2400" kern="1200" dirty="0">
                <a:solidFill>
                  <a:schemeClr val="tx2"/>
                </a:solidFill>
                <a:latin typeface="+mn-lt"/>
                <a:ea typeface="+mn-ea"/>
                <a:cs typeface="+mn-cs"/>
              </a:rPr>
              <a:t>ու</a:t>
            </a:r>
            <a:r>
              <a:rPr lang="en-US" sz="2400" kern="1200" dirty="0">
                <a:solidFill>
                  <a:schemeClr val="tx2"/>
                </a:solidFill>
                <a:latin typeface="+mn-lt"/>
                <a:ea typeface="+mn-ea"/>
                <a:cs typeface="+mn-cs"/>
              </a:rPr>
              <a:t>ն</a:t>
            </a:r>
            <a:r>
              <a:rPr lang="hy-AM" sz="2400" kern="1200" dirty="0">
                <a:solidFill>
                  <a:schemeClr val="tx2"/>
                </a:solidFill>
                <a:latin typeface="+mn-lt"/>
                <a:ea typeface="+mn-ea"/>
                <a:cs typeface="+mn-cs"/>
              </a:rPr>
              <a:t>ք</a:t>
            </a:r>
            <a:r>
              <a:rPr lang="en-US" sz="2400" kern="1200" dirty="0">
                <a:solidFill>
                  <a:schemeClr val="tx2"/>
                </a:solidFill>
                <a:latin typeface="+mn-lt"/>
                <a:ea typeface="+mn-ea"/>
                <a:cs typeface="+mn-cs"/>
              </a:rPr>
              <a:t>ի</a:t>
            </a:r>
            <a:r>
              <a:rPr lang="ru-RU" sz="2400" kern="1200" dirty="0">
                <a:solidFill>
                  <a:schemeClr val="tx2"/>
                </a:solidFill>
                <a:latin typeface="+mn-lt"/>
                <a:ea typeface="+mn-ea"/>
                <a:cs typeface="+mn-cs"/>
              </a:rPr>
              <a:t>, </a:t>
            </a:r>
            <a:r>
              <a:rPr lang="en-US" sz="2400" kern="1200" dirty="0" err="1">
                <a:solidFill>
                  <a:schemeClr val="tx2"/>
                </a:solidFill>
                <a:latin typeface="+mn-lt"/>
                <a:ea typeface="+mn-ea"/>
                <a:cs typeface="+mn-cs"/>
              </a:rPr>
              <a:t>արժեքների</a:t>
            </a:r>
            <a:r>
              <a:rPr lang="ru-RU" sz="2400" kern="1200" dirty="0">
                <a:solidFill>
                  <a:schemeClr val="tx2"/>
                </a:solidFill>
                <a:latin typeface="+mn-lt"/>
                <a:ea typeface="+mn-ea"/>
                <a:cs typeface="+mn-cs"/>
              </a:rPr>
              <a:t>, </a:t>
            </a:r>
            <a:r>
              <a:rPr lang="en-US" sz="2400" kern="1200" dirty="0" err="1">
                <a:solidFill>
                  <a:schemeClr val="tx2"/>
                </a:solidFill>
                <a:latin typeface="+mn-lt"/>
                <a:ea typeface="+mn-ea"/>
                <a:cs typeface="+mn-cs"/>
              </a:rPr>
              <a:t>ինչպես</a:t>
            </a:r>
            <a:r>
              <a:rPr lang="en-US" sz="2400" kern="1200" dirty="0">
                <a:solidFill>
                  <a:schemeClr val="tx2"/>
                </a:solidFill>
                <a:latin typeface="+mn-lt"/>
                <a:ea typeface="+mn-ea"/>
                <a:cs typeface="+mn-cs"/>
              </a:rPr>
              <a:t> </a:t>
            </a:r>
            <a:r>
              <a:rPr lang="en-US" sz="2400" kern="1200" dirty="0" err="1">
                <a:solidFill>
                  <a:schemeClr val="tx2"/>
                </a:solidFill>
                <a:latin typeface="+mn-lt"/>
                <a:ea typeface="+mn-ea"/>
                <a:cs typeface="+mn-cs"/>
              </a:rPr>
              <a:t>նաև</a:t>
            </a:r>
            <a:r>
              <a:rPr lang="en-US" sz="2400" kern="1200" dirty="0">
                <a:solidFill>
                  <a:schemeClr val="tx2"/>
                </a:solidFill>
                <a:latin typeface="+mn-lt"/>
                <a:ea typeface="+mn-ea"/>
                <a:cs typeface="+mn-cs"/>
              </a:rPr>
              <a:t> </a:t>
            </a:r>
            <a:r>
              <a:rPr lang="en-US" sz="2400" b="1" kern="1200" dirty="0" err="1">
                <a:solidFill>
                  <a:schemeClr val="tx2"/>
                </a:solidFill>
                <a:latin typeface="+mn-lt"/>
                <a:ea typeface="+mn-ea"/>
                <a:cs typeface="+mn-cs"/>
              </a:rPr>
              <a:t>արտաքին</a:t>
            </a:r>
            <a:r>
              <a:rPr lang="en-US" sz="2400" kern="1200" dirty="0">
                <a:solidFill>
                  <a:schemeClr val="tx2"/>
                </a:solidFill>
                <a:latin typeface="+mn-lt"/>
                <a:ea typeface="+mn-ea"/>
                <a:cs typeface="+mn-cs"/>
              </a:rPr>
              <a:t> </a:t>
            </a:r>
            <a:r>
              <a:rPr lang="en-US" sz="2400" kern="1200" dirty="0" err="1">
                <a:solidFill>
                  <a:schemeClr val="tx2"/>
                </a:solidFill>
                <a:latin typeface="+mn-lt"/>
                <a:ea typeface="+mn-ea"/>
                <a:cs typeface="+mn-cs"/>
              </a:rPr>
              <a:t>փորձառությունների</a:t>
            </a:r>
            <a:r>
              <a:rPr lang="ru-RU" sz="2400" kern="1200" dirty="0">
                <a:solidFill>
                  <a:schemeClr val="tx2"/>
                </a:solidFill>
                <a:latin typeface="+mn-lt"/>
                <a:ea typeface="+mn-ea"/>
                <a:cs typeface="+mn-cs"/>
              </a:rPr>
              <a:t>, </a:t>
            </a:r>
            <a:r>
              <a:rPr lang="hy-AM" sz="2400" kern="1200" dirty="0">
                <a:solidFill>
                  <a:schemeClr val="tx2"/>
                </a:solidFill>
                <a:latin typeface="+mn-lt"/>
                <a:ea typeface="+mn-ea"/>
                <a:cs typeface="+mn-cs"/>
              </a:rPr>
              <a:t>հարաբերությունների, </a:t>
            </a:r>
            <a:r>
              <a:rPr lang="en-US" sz="2400" kern="1200" dirty="0" err="1">
                <a:solidFill>
                  <a:schemeClr val="tx2"/>
                </a:solidFill>
                <a:latin typeface="+mn-lt"/>
                <a:ea typeface="+mn-ea"/>
                <a:cs typeface="+mn-cs"/>
              </a:rPr>
              <a:t>որոնք</a:t>
            </a:r>
            <a:r>
              <a:rPr lang="en-US" sz="2400" kern="1200" dirty="0">
                <a:solidFill>
                  <a:schemeClr val="tx2"/>
                </a:solidFill>
                <a:latin typeface="+mn-lt"/>
                <a:ea typeface="+mn-ea"/>
                <a:cs typeface="+mn-cs"/>
              </a:rPr>
              <a:t> </a:t>
            </a:r>
            <a:r>
              <a:rPr lang="en-US" sz="2400" kern="1200" dirty="0" err="1">
                <a:solidFill>
                  <a:schemeClr val="tx2"/>
                </a:solidFill>
                <a:latin typeface="+mn-lt"/>
                <a:ea typeface="+mn-ea"/>
                <a:cs typeface="+mn-cs"/>
              </a:rPr>
              <a:t>աջակցում</a:t>
            </a:r>
            <a:r>
              <a:rPr lang="en-US" sz="2400" kern="1200" dirty="0">
                <a:solidFill>
                  <a:schemeClr val="tx2"/>
                </a:solidFill>
                <a:latin typeface="+mn-lt"/>
                <a:ea typeface="+mn-ea"/>
                <a:cs typeface="+mn-cs"/>
              </a:rPr>
              <a:t> և </a:t>
            </a:r>
            <a:r>
              <a:rPr lang="en-US" sz="2400" kern="1200" dirty="0" err="1">
                <a:solidFill>
                  <a:schemeClr val="tx2"/>
                </a:solidFill>
                <a:latin typeface="+mn-lt"/>
                <a:ea typeface="+mn-ea"/>
                <a:cs typeface="+mn-cs"/>
              </a:rPr>
              <a:t>դաստիարակում</a:t>
            </a:r>
            <a:r>
              <a:rPr lang="en-US" sz="2400" kern="1200" dirty="0">
                <a:solidFill>
                  <a:schemeClr val="tx2"/>
                </a:solidFill>
                <a:latin typeface="+mn-lt"/>
                <a:ea typeface="+mn-ea"/>
                <a:cs typeface="+mn-cs"/>
              </a:rPr>
              <a:t> </a:t>
            </a:r>
            <a:r>
              <a:rPr lang="en-US" sz="2400" kern="1200" dirty="0" err="1">
                <a:solidFill>
                  <a:schemeClr val="tx2"/>
                </a:solidFill>
                <a:latin typeface="+mn-lt"/>
                <a:ea typeface="+mn-ea"/>
                <a:cs typeface="+mn-cs"/>
              </a:rPr>
              <a:t>են</a:t>
            </a:r>
            <a:r>
              <a:rPr lang="en-US" sz="2400" kern="1200" dirty="0">
                <a:solidFill>
                  <a:schemeClr val="tx2"/>
                </a:solidFill>
                <a:latin typeface="+mn-lt"/>
                <a:ea typeface="+mn-ea"/>
                <a:cs typeface="+mn-cs"/>
              </a:rPr>
              <a:t> </a:t>
            </a:r>
            <a:r>
              <a:rPr lang="en-US" sz="2400" kern="1200" dirty="0" err="1">
                <a:solidFill>
                  <a:schemeClr val="tx2"/>
                </a:solidFill>
                <a:latin typeface="+mn-lt"/>
                <a:ea typeface="+mn-ea"/>
                <a:cs typeface="+mn-cs"/>
              </a:rPr>
              <a:t>երեխաներին</a:t>
            </a:r>
            <a:r>
              <a:rPr lang="hy-AM" sz="2400" kern="1200" dirty="0">
                <a:solidFill>
                  <a:schemeClr val="tx2"/>
                </a:solidFill>
                <a:latin typeface="+mn-lt"/>
                <a:ea typeface="+mn-ea"/>
                <a:cs typeface="+mn-cs"/>
              </a:rPr>
              <a:t>։ </a:t>
            </a:r>
          </a:p>
          <a:p>
            <a:pPr algn="just"/>
            <a:endParaRPr lang="hy-AM" sz="2400" kern="1200" dirty="0">
              <a:solidFill>
                <a:schemeClr val="tx2"/>
              </a:solidFill>
              <a:latin typeface="+mn-lt"/>
              <a:ea typeface="+mn-ea"/>
              <a:cs typeface="+mn-cs"/>
            </a:endParaRPr>
          </a:p>
          <a:p>
            <a:pPr algn="just"/>
            <a:r>
              <a:rPr lang="hy-AM" sz="2400" kern="1200" dirty="0">
                <a:solidFill>
                  <a:schemeClr val="tx2"/>
                </a:solidFill>
                <a:latin typeface="+mn-lt"/>
                <a:ea typeface="+mn-ea"/>
                <a:cs typeface="+mn-cs"/>
              </a:rPr>
              <a:t>Ներքին և արտաքին նախադրյալների համակցությունն օգնում է երեխաներին հաջողությամբ զարգանալ և վարել արդյունավետ կյանք</a:t>
            </a:r>
            <a:r>
              <a:rPr lang="ru-RU" sz="2400" kern="1200" dirty="0">
                <a:solidFill>
                  <a:schemeClr val="tx2"/>
                </a:solidFill>
                <a:latin typeface="+mn-lt"/>
                <a:ea typeface="+mn-ea"/>
                <a:cs typeface="+mn-cs"/>
              </a:rPr>
              <a:t>:</a:t>
            </a:r>
            <a:endParaRPr lang="en-US" sz="2400" kern="1200" dirty="0">
              <a:solidFill>
                <a:schemeClr val="tx2"/>
              </a:solidFill>
              <a:latin typeface="+mn-lt"/>
              <a:ea typeface="+mn-ea"/>
              <a:cs typeface="+mn-cs"/>
            </a:endParaRPr>
          </a:p>
          <a:p>
            <a:r>
              <a:rPr lang="ru-RU" sz="2400" kern="1200" dirty="0">
                <a:solidFill>
                  <a:schemeClr val="tx2"/>
                </a:solidFill>
                <a:latin typeface="+mn-lt"/>
                <a:ea typeface="+mn-ea"/>
                <a:cs typeface="+mn-cs"/>
              </a:rPr>
              <a:t>http://www.search-institute.org/</a:t>
            </a:r>
            <a:endParaRPr lang="en-US" sz="2400" kern="1200" dirty="0">
              <a:solidFill>
                <a:schemeClr val="tx2"/>
              </a:solidFill>
              <a:latin typeface="+mn-lt"/>
              <a:ea typeface="+mn-ea"/>
              <a:cs typeface="+mn-cs"/>
            </a:endParaRPr>
          </a:p>
        </p:txBody>
      </p:sp>
    </p:spTree>
    <p:extLst>
      <p:ext uri="{BB962C8B-B14F-4D97-AF65-F5344CB8AC3E}">
        <p14:creationId xmlns:p14="http://schemas.microsoft.com/office/powerpoint/2010/main" val="27894934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7" name="Google Shape;247;p30"/>
          <p:cNvSpPr txBox="1"/>
          <p:nvPr/>
        </p:nvSpPr>
        <p:spPr>
          <a:xfrm>
            <a:off x="408385" y="0"/>
            <a:ext cx="11375230" cy="523180"/>
          </a:xfrm>
          <a:prstGeom prst="rect">
            <a:avLst/>
          </a:prstGeom>
          <a:noFill/>
          <a:ln>
            <a:noFill/>
          </a:ln>
        </p:spPr>
        <p:txBody>
          <a:bodyPr spcFirstLastPara="1" wrap="square" lIns="91425" tIns="45700" rIns="91425" bIns="45700" anchor="t" anchorCtr="0">
            <a:spAutoFit/>
          </a:bodyPr>
          <a:lstStyle/>
          <a:p>
            <a:pPr lvl="0" algn="ctr"/>
            <a:r>
              <a:rPr lang="hy-AM" altLang="en-US" sz="2800" b="1">
                <a:solidFill>
                  <a:schemeClr val="accent1">
                    <a:lumMod val="75000"/>
                  </a:schemeClr>
                </a:solidFill>
                <a:latin typeface="Arial" panose="020B0604020202020204" pitchFamily="34" charset="0"/>
                <a:cs typeface="Arial" panose="020B0604020202020204" pitchFamily="34" charset="0"/>
              </a:rPr>
              <a:t>Ներքին </a:t>
            </a:r>
            <a:r>
              <a:rPr lang="hy-AM" altLang="en-US" sz="2800" b="1" dirty="0">
                <a:solidFill>
                  <a:schemeClr val="accent1">
                    <a:lumMod val="75000"/>
                  </a:schemeClr>
                </a:solidFill>
                <a:latin typeface="Arial" panose="020B0604020202020204" pitchFamily="34" charset="0"/>
                <a:cs typeface="Arial" panose="020B0604020202020204" pitchFamily="34" charset="0"/>
              </a:rPr>
              <a:t>զ</a:t>
            </a:r>
            <a:r>
              <a:rPr lang="en-US" altLang="en-US" sz="2800" b="1">
                <a:solidFill>
                  <a:schemeClr val="accent1">
                    <a:lumMod val="75000"/>
                  </a:schemeClr>
                </a:solidFill>
                <a:latin typeface="Arial" panose="020B0604020202020204" pitchFamily="34" charset="0"/>
                <a:cs typeface="Arial" panose="020B0604020202020204" pitchFamily="34" charset="0"/>
              </a:rPr>
              <a:t>արգացման </a:t>
            </a:r>
            <a:r>
              <a:rPr lang="en-US" altLang="en-US" sz="2800" b="1" dirty="0" err="1">
                <a:solidFill>
                  <a:schemeClr val="accent1">
                    <a:lumMod val="75000"/>
                  </a:schemeClr>
                </a:solidFill>
                <a:latin typeface="Arial" panose="020B0604020202020204" pitchFamily="34" charset="0"/>
                <a:cs typeface="Arial" panose="020B0604020202020204" pitchFamily="34" charset="0"/>
              </a:rPr>
              <a:t>նախադրյալ</a:t>
            </a:r>
            <a:r>
              <a:rPr lang="hy-AM" altLang="en-US" sz="2800" b="1" dirty="0">
                <a:solidFill>
                  <a:schemeClr val="accent1">
                    <a:lumMod val="75000"/>
                  </a:schemeClr>
                </a:solidFill>
                <a:latin typeface="Arial" panose="020B0604020202020204" pitchFamily="34" charset="0"/>
                <a:cs typeface="Arial" panose="020B0604020202020204" pitchFamily="34" charset="0"/>
              </a:rPr>
              <a:t>ներ </a:t>
            </a:r>
            <a:endParaRPr sz="2800" dirty="0">
              <a:solidFill>
                <a:schemeClr val="accent1">
                  <a:lumMod val="75000"/>
                </a:schemeClr>
              </a:solidFill>
              <a:latin typeface="Arial" panose="020B0604020202020204" pitchFamily="34" charset="0"/>
              <a:cs typeface="Arial" panose="020B0604020202020204" pitchFamily="34" charset="0"/>
            </a:endParaRP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581193" y="6296313"/>
            <a:ext cx="4137556" cy="422785"/>
          </a:xfrm>
          <a:prstGeom prst="rect">
            <a:avLst/>
          </a:prstGeom>
          <a:noFill/>
          <a:ln>
            <a:noFill/>
          </a:ln>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461528"/>
            <a:ext cx="78581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307386"/>
            <a:ext cx="866775"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493" y="1115143"/>
            <a:ext cx="788988"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030" y="4471212"/>
            <a:ext cx="849313"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256;p31"/>
          <p:cNvSpPr txBox="1"/>
          <p:nvPr/>
        </p:nvSpPr>
        <p:spPr>
          <a:xfrm>
            <a:off x="2445367" y="1057902"/>
            <a:ext cx="7214791" cy="4154943"/>
          </a:xfrm>
          <a:prstGeom prst="rect">
            <a:avLst/>
          </a:prstGeom>
          <a:solidFill>
            <a:schemeClr val="lt1"/>
          </a:solidFill>
          <a:ln>
            <a:noFill/>
          </a:ln>
        </p:spPr>
        <p:txBody>
          <a:bodyPr spcFirstLastPara="1" wrap="square" lIns="91425" tIns="45700" rIns="91425" bIns="45700" anchor="t" anchorCtr="0">
            <a:spAutoFit/>
          </a:bodyPr>
          <a:lstStyle/>
          <a:p>
            <a:endParaRPr lang="hy-AM" sz="2400" b="1" dirty="0"/>
          </a:p>
          <a:p>
            <a:r>
              <a:rPr lang="hy-AM" sz="2400" b="1" dirty="0"/>
              <a:t>Ուսմանը նվիրված լինելը</a:t>
            </a:r>
          </a:p>
          <a:p>
            <a:endParaRPr lang="hy-AM" sz="2400" dirty="0"/>
          </a:p>
          <a:p>
            <a:endParaRPr lang="hy-AM" sz="2400" b="1" dirty="0"/>
          </a:p>
          <a:p>
            <a:r>
              <a:rPr lang="hy-AM" sz="2400" b="1" dirty="0"/>
              <a:t>Դրական արժեքներ</a:t>
            </a:r>
          </a:p>
          <a:p>
            <a:endParaRPr lang="hy-AM" sz="2400" b="1" dirty="0"/>
          </a:p>
          <a:p>
            <a:endParaRPr lang="hy-AM" sz="2400" b="1" dirty="0"/>
          </a:p>
          <a:p>
            <a:r>
              <a:rPr lang="hy-AM" sz="2400" b="1" dirty="0"/>
              <a:t>Սոցիալական հմտություններ</a:t>
            </a:r>
          </a:p>
          <a:p>
            <a:endParaRPr lang="hy-AM" sz="2400" b="1" dirty="0"/>
          </a:p>
          <a:p>
            <a:endParaRPr lang="hy-AM" sz="2400" b="1" dirty="0"/>
          </a:p>
          <a:p>
            <a:r>
              <a:rPr lang="hy-AM" sz="2400" b="1" dirty="0"/>
              <a:t>Դրական անհատականություն</a:t>
            </a:r>
            <a:endParaRPr lang="hy-AM" sz="2400" dirty="0"/>
          </a:p>
        </p:txBody>
      </p:sp>
      <p:sp>
        <p:nvSpPr>
          <p:cNvPr id="2" name="Slide Number Placeholder 1">
            <a:extLst>
              <a:ext uri="{FF2B5EF4-FFF2-40B4-BE49-F238E27FC236}">
                <a16:creationId xmlns:a16="http://schemas.microsoft.com/office/drawing/2014/main" id="{5582173F-2097-EB08-CA0C-0F4AFB99553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72</a:t>
            </a:fld>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73</a:t>
            </a:fld>
            <a:endParaRPr lang="ru-RU"/>
          </a:p>
        </p:txBody>
      </p:sp>
      <p:sp>
        <p:nvSpPr>
          <p:cNvPr id="4" name="Text Placeholder 3"/>
          <p:cNvSpPr>
            <a:spLocks noGrp="1"/>
          </p:cNvSpPr>
          <p:nvPr>
            <p:ph type="body" idx="1"/>
          </p:nvPr>
        </p:nvSpPr>
        <p:spPr>
          <a:xfrm>
            <a:off x="1839559" y="1215614"/>
            <a:ext cx="7358230" cy="4819425"/>
          </a:xfrm>
        </p:spPr>
        <p:txBody>
          <a:bodyPr/>
          <a:lstStyle/>
          <a:p>
            <a:pPr marL="123444" indent="0">
              <a:buNone/>
            </a:pPr>
            <a:r>
              <a:rPr lang="hy-AM" sz="2400" b="1" dirty="0"/>
              <a:t>Աջակցություն</a:t>
            </a:r>
          </a:p>
          <a:p>
            <a:pPr marL="123444" indent="0">
              <a:buNone/>
            </a:pPr>
            <a:endParaRPr lang="hy-AM" sz="2400" dirty="0"/>
          </a:p>
          <a:p>
            <a:pPr marL="123444" indent="0">
              <a:buNone/>
            </a:pPr>
            <a:endParaRPr lang="hy-AM" sz="2400" b="1" dirty="0"/>
          </a:p>
          <a:p>
            <a:pPr marL="123444" indent="0">
              <a:buNone/>
            </a:pPr>
            <a:r>
              <a:rPr lang="hy-AM" sz="2400" b="1" dirty="0"/>
              <a:t>Հզորացում</a:t>
            </a:r>
          </a:p>
          <a:p>
            <a:pPr marL="123444" indent="0">
              <a:buNone/>
            </a:pPr>
            <a:endParaRPr lang="hy-AM" sz="2400" dirty="0"/>
          </a:p>
          <a:p>
            <a:pPr marL="123444" indent="0">
              <a:buNone/>
            </a:pPr>
            <a:endParaRPr lang="hy-AM" sz="2400" b="1" dirty="0"/>
          </a:p>
          <a:p>
            <a:pPr marL="123444" indent="0">
              <a:buNone/>
            </a:pPr>
            <a:r>
              <a:rPr lang="hy-AM" sz="2400" b="1" dirty="0"/>
              <a:t>Սահմաններ և ակնկալիքներ</a:t>
            </a:r>
            <a:endParaRPr lang="hy-AM" sz="2400" dirty="0"/>
          </a:p>
          <a:p>
            <a:pPr marL="123444" indent="0">
              <a:buNone/>
            </a:pPr>
            <a:endParaRPr lang="hy-AM" sz="2400" b="1" dirty="0"/>
          </a:p>
          <a:p>
            <a:pPr marL="123444" indent="0">
              <a:buNone/>
            </a:pPr>
            <a:endParaRPr lang="hy-AM" sz="2400" b="1" dirty="0"/>
          </a:p>
          <a:p>
            <a:pPr marL="123444" indent="0">
              <a:buNone/>
            </a:pPr>
            <a:r>
              <a:rPr lang="hy-AM" sz="2400" b="1" dirty="0"/>
              <a:t>Ժամանակի նպատակային օգտագործում</a:t>
            </a:r>
            <a:endParaRPr lang="hy-AM" sz="2400" dirty="0"/>
          </a:p>
          <a:p>
            <a:endParaRPr lang="en-US" dirty="0"/>
          </a:p>
        </p:txBody>
      </p:sp>
      <p:grpSp>
        <p:nvGrpSpPr>
          <p:cNvPr id="11" name="Group 10"/>
          <p:cNvGrpSpPr/>
          <p:nvPr/>
        </p:nvGrpSpPr>
        <p:grpSpPr>
          <a:xfrm>
            <a:off x="365148" y="1375532"/>
            <a:ext cx="1172583" cy="4196029"/>
            <a:chOff x="365148" y="1375532"/>
            <a:chExt cx="1172583" cy="4196029"/>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419" y="3583968"/>
              <a:ext cx="1092042" cy="84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37" y="4555680"/>
              <a:ext cx="838575" cy="101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09" y="1375532"/>
              <a:ext cx="968862" cy="106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48" y="2523919"/>
              <a:ext cx="1172583" cy="91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Google Shape;247;p30"/>
          <p:cNvSpPr txBox="1"/>
          <p:nvPr/>
        </p:nvSpPr>
        <p:spPr>
          <a:xfrm>
            <a:off x="365148" y="0"/>
            <a:ext cx="11375230" cy="523180"/>
          </a:xfrm>
          <a:prstGeom prst="rect">
            <a:avLst/>
          </a:prstGeom>
          <a:noFill/>
          <a:ln>
            <a:noFill/>
          </a:ln>
        </p:spPr>
        <p:txBody>
          <a:bodyPr spcFirstLastPara="1" wrap="square" lIns="91425" tIns="45700" rIns="91425" bIns="45700" anchor="t" anchorCtr="0">
            <a:spAutoFit/>
          </a:bodyPr>
          <a:lstStyle/>
          <a:p>
            <a:pPr lvl="0" algn="ctr"/>
            <a:r>
              <a:rPr lang="hy-AM" altLang="en-US" sz="2800" b="1">
                <a:solidFill>
                  <a:schemeClr val="accent1">
                    <a:lumMod val="75000"/>
                  </a:schemeClr>
                </a:solidFill>
                <a:latin typeface="Arial" panose="020B0604020202020204" pitchFamily="34" charset="0"/>
                <a:cs typeface="Arial" panose="020B0604020202020204" pitchFamily="34" charset="0"/>
              </a:rPr>
              <a:t>Արտաքին </a:t>
            </a:r>
            <a:r>
              <a:rPr lang="hy-AM" altLang="en-US" sz="2800" b="1" dirty="0">
                <a:solidFill>
                  <a:schemeClr val="accent1">
                    <a:lumMod val="75000"/>
                  </a:schemeClr>
                </a:solidFill>
                <a:latin typeface="Arial" panose="020B0604020202020204" pitchFamily="34" charset="0"/>
                <a:cs typeface="Arial" panose="020B0604020202020204" pitchFamily="34" charset="0"/>
              </a:rPr>
              <a:t>զ</a:t>
            </a:r>
            <a:r>
              <a:rPr lang="en-US" altLang="en-US" sz="2800" b="1">
                <a:solidFill>
                  <a:schemeClr val="accent1">
                    <a:lumMod val="75000"/>
                  </a:schemeClr>
                </a:solidFill>
                <a:latin typeface="Arial" panose="020B0604020202020204" pitchFamily="34" charset="0"/>
                <a:cs typeface="Arial" panose="020B0604020202020204" pitchFamily="34" charset="0"/>
              </a:rPr>
              <a:t>արգացման </a:t>
            </a:r>
            <a:r>
              <a:rPr lang="en-US" altLang="en-US" sz="2800" b="1" dirty="0" err="1">
                <a:solidFill>
                  <a:schemeClr val="accent1">
                    <a:lumMod val="75000"/>
                  </a:schemeClr>
                </a:solidFill>
                <a:latin typeface="Arial" panose="020B0604020202020204" pitchFamily="34" charset="0"/>
                <a:cs typeface="Arial" panose="020B0604020202020204" pitchFamily="34" charset="0"/>
              </a:rPr>
              <a:t>նախադրյալ</a:t>
            </a:r>
            <a:r>
              <a:rPr lang="hy-AM" altLang="en-US" sz="2800" b="1" dirty="0">
                <a:solidFill>
                  <a:schemeClr val="accent1">
                    <a:lumMod val="75000"/>
                  </a:schemeClr>
                </a:solidFill>
                <a:latin typeface="Arial" panose="020B0604020202020204" pitchFamily="34" charset="0"/>
                <a:cs typeface="Arial" panose="020B0604020202020204" pitchFamily="34" charset="0"/>
              </a:rPr>
              <a:t>ներ </a:t>
            </a:r>
            <a:endParaRPr sz="28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11"/>
          <p:cNvPicPr/>
          <p:nvPr/>
        </p:nvPicPr>
        <p:blipFill>
          <a:blip r:embed="rId6">
            <a:extLst>
              <a:ext uri="{28A0092B-C50C-407E-A947-70E740481C1C}">
                <a14:useLocalDpi xmlns:a14="http://schemas.microsoft.com/office/drawing/2010/main" val="0"/>
              </a:ext>
            </a:extLst>
          </a:blip>
          <a:srcRect/>
          <a:stretch>
            <a:fillRect/>
          </a:stretch>
        </p:blipFill>
        <p:spPr bwMode="auto">
          <a:xfrm>
            <a:off x="581193" y="6296313"/>
            <a:ext cx="4137556" cy="422785"/>
          </a:xfrm>
          <a:prstGeom prst="rect">
            <a:avLst/>
          </a:prstGeom>
          <a:noFill/>
          <a:ln>
            <a:noFill/>
          </a:ln>
        </p:spPr>
      </p:pic>
    </p:spTree>
    <p:extLst>
      <p:ext uri="{BB962C8B-B14F-4D97-AF65-F5344CB8AC3E}">
        <p14:creationId xmlns:p14="http://schemas.microsoft.com/office/powerpoint/2010/main" val="16504335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84FDA8-2938-46B8-9FD1-7FA303E741D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74</a:t>
            </a:fld>
            <a:endParaRPr lang="ru-RU"/>
          </a:p>
        </p:txBody>
      </p:sp>
      <p:pic>
        <p:nvPicPr>
          <p:cNvPr id="3" name="Google Shape;205;p26" descr="Секундомер">
            <a:extLst>
              <a:ext uri="{FF2B5EF4-FFF2-40B4-BE49-F238E27FC236}">
                <a16:creationId xmlns:a16="http://schemas.microsoft.com/office/drawing/2014/main" id="{AF079FF6-01D1-4200-929B-2FB31FE2FCCD}"/>
              </a:ext>
            </a:extLst>
          </p:cNvPr>
          <p:cNvPicPr preferRelativeResize="0"/>
          <p:nvPr/>
        </p:nvPicPr>
        <p:blipFill rotWithShape="1">
          <a:blip r:embed="rId2">
            <a:alphaModFix/>
          </a:blip>
          <a:srcRect/>
          <a:stretch/>
        </p:blipFill>
        <p:spPr>
          <a:xfrm>
            <a:off x="9435205" y="649145"/>
            <a:ext cx="681809" cy="651887"/>
          </a:xfrm>
          <a:prstGeom prst="rect">
            <a:avLst/>
          </a:prstGeom>
          <a:noFill/>
          <a:ln>
            <a:noFill/>
          </a:ln>
        </p:spPr>
      </p:pic>
      <p:sp>
        <p:nvSpPr>
          <p:cNvPr id="4" name="Google Shape;206;p26">
            <a:extLst>
              <a:ext uri="{FF2B5EF4-FFF2-40B4-BE49-F238E27FC236}">
                <a16:creationId xmlns:a16="http://schemas.microsoft.com/office/drawing/2014/main" id="{F42CD026-DA7D-455C-9117-2E0D7FC70A8D}"/>
              </a:ext>
            </a:extLst>
          </p:cNvPr>
          <p:cNvSpPr/>
          <p:nvPr/>
        </p:nvSpPr>
        <p:spPr>
          <a:xfrm>
            <a:off x="10413417" y="821212"/>
            <a:ext cx="1354024" cy="4302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200"/>
              <a:buFont typeface="Arial"/>
              <a:buNone/>
            </a:pPr>
            <a:r>
              <a:rPr lang="ru-RU" sz="2200" b="1" dirty="0">
                <a:solidFill>
                  <a:schemeClr val="dk1"/>
                </a:solidFill>
                <a:latin typeface="Arial" panose="020B0604020202020204" pitchFamily="34" charset="0"/>
                <a:ea typeface="Calibri"/>
                <a:cs typeface="Arial" panose="020B0604020202020204" pitchFamily="34" charset="0"/>
                <a:sym typeface="Calibri"/>
              </a:rPr>
              <a:t> </a:t>
            </a:r>
            <a:r>
              <a:rPr lang="hy-AM" sz="2000" b="1" dirty="0">
                <a:solidFill>
                  <a:schemeClr val="bg2">
                    <a:lumMod val="25000"/>
                  </a:schemeClr>
                </a:solidFill>
                <a:latin typeface="Arial" panose="020B0604020202020204" pitchFamily="34" charset="0"/>
                <a:ea typeface="Calibri"/>
                <a:cs typeface="Arial" panose="020B0604020202020204" pitchFamily="34" charset="0"/>
                <a:sym typeface="Calibri"/>
              </a:rPr>
              <a:t>45</a:t>
            </a:r>
            <a:r>
              <a:rPr lang="ru-RU" sz="2000" dirty="0">
                <a:solidFill>
                  <a:schemeClr val="bg2">
                    <a:lumMod val="25000"/>
                  </a:schemeClr>
                </a:solidFill>
                <a:latin typeface="Arial" panose="020B0604020202020204" pitchFamily="34" charset="0"/>
                <a:ea typeface="Calibri"/>
                <a:cs typeface="Arial" panose="020B0604020202020204" pitchFamily="34" charset="0"/>
                <a:sym typeface="Calibri"/>
              </a:rPr>
              <a:t> ր</a:t>
            </a:r>
            <a:r>
              <a:rPr lang="ru-RU" sz="2000" dirty="0">
                <a:solidFill>
                  <a:schemeClr val="tx2">
                    <a:lumMod val="75000"/>
                  </a:schemeClr>
                </a:solidFill>
                <a:latin typeface="Arial" panose="020B0604020202020204" pitchFamily="34" charset="0"/>
                <a:ea typeface="Calibri"/>
                <a:cs typeface="Arial" panose="020B0604020202020204" pitchFamily="34" charset="0"/>
                <a:sym typeface="Calibri"/>
              </a:rPr>
              <a:t>ոպե</a:t>
            </a:r>
            <a:endParaRPr sz="2000" dirty="0">
              <a:solidFill>
                <a:schemeClr val="tx2">
                  <a:lumMod val="75000"/>
                </a:schemeClr>
              </a:solidFill>
              <a:latin typeface="Arial" panose="020B0604020202020204" pitchFamily="34" charset="0"/>
              <a:ea typeface="Calibri"/>
              <a:cs typeface="Arial" panose="020B0604020202020204" pitchFamily="34" charset="0"/>
              <a:sym typeface="Calibri"/>
            </a:endParaRPr>
          </a:p>
        </p:txBody>
      </p:sp>
      <p:sp>
        <p:nvSpPr>
          <p:cNvPr id="5" name="TextBox 4">
            <a:extLst>
              <a:ext uri="{FF2B5EF4-FFF2-40B4-BE49-F238E27FC236}">
                <a16:creationId xmlns:a16="http://schemas.microsoft.com/office/drawing/2014/main" id="{1CC9EAFB-E035-4AE6-AD40-D45610DC671B}"/>
              </a:ext>
            </a:extLst>
          </p:cNvPr>
          <p:cNvSpPr txBox="1"/>
          <p:nvPr/>
        </p:nvSpPr>
        <p:spPr>
          <a:xfrm>
            <a:off x="10117014" y="536738"/>
            <a:ext cx="1731564" cy="338554"/>
          </a:xfrm>
          <a:prstGeom prst="rect">
            <a:avLst/>
          </a:prstGeom>
          <a:noFill/>
        </p:spPr>
        <p:txBody>
          <a:bodyPr wrap="none" rtlCol="0">
            <a:spAutoFit/>
          </a:bodyPr>
          <a:lstStyle/>
          <a:p>
            <a:r>
              <a:rPr lang="en-US" sz="1600" b="1" dirty="0" err="1">
                <a:solidFill>
                  <a:schemeClr val="tx1"/>
                </a:solidFill>
              </a:rPr>
              <a:t>Վարժություն</a:t>
            </a:r>
            <a:r>
              <a:rPr lang="en-US" sz="1600" b="1" dirty="0">
                <a:solidFill>
                  <a:schemeClr val="tx1"/>
                </a:solidFill>
              </a:rPr>
              <a:t> </a:t>
            </a:r>
            <a:r>
              <a:rPr lang="hy-AM" sz="1600" b="1" dirty="0">
                <a:solidFill>
                  <a:schemeClr val="tx1"/>
                </a:solidFill>
              </a:rPr>
              <a:t>1</a:t>
            </a:r>
            <a:endParaRPr lang="en-US" sz="1600" b="1" dirty="0">
              <a:solidFill>
                <a:schemeClr val="tx1"/>
              </a:solidFill>
            </a:endParaRPr>
          </a:p>
        </p:txBody>
      </p:sp>
      <p:sp>
        <p:nvSpPr>
          <p:cNvPr id="6" name="Google Shape;204;p26">
            <a:extLst>
              <a:ext uri="{FF2B5EF4-FFF2-40B4-BE49-F238E27FC236}">
                <a16:creationId xmlns:a16="http://schemas.microsoft.com/office/drawing/2014/main" id="{73EFA809-0994-4CD1-B6EC-5F48A85662EB}"/>
              </a:ext>
            </a:extLst>
          </p:cNvPr>
          <p:cNvSpPr txBox="1">
            <a:spLocks/>
          </p:cNvSpPr>
          <p:nvPr/>
        </p:nvSpPr>
        <p:spPr>
          <a:xfrm>
            <a:off x="968959" y="861848"/>
            <a:ext cx="9444458" cy="1524934"/>
          </a:xfrm>
          <a:prstGeom prst="rect">
            <a:avLst/>
          </a:prstGeom>
          <a:noFill/>
          <a:ln>
            <a:noFill/>
          </a:ln>
        </p:spPr>
        <p:txBody>
          <a:bodyPr spcFirstLastPara="1" wrap="square" lIns="91425" tIns="45700" rIns="91425" bIns="45700"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1341438" indent="-1341438" algn="just">
              <a:lnSpc>
                <a:spcPct val="150000"/>
              </a:lnSpc>
              <a:spcBef>
                <a:spcPts val="0"/>
              </a:spcBef>
              <a:spcAft>
                <a:spcPts val="0"/>
              </a:spcAft>
              <a:buSzPts val="1840"/>
              <a:buFont typeface="Wingdings 2" panose="05020102010507070707" pitchFamily="18" charset="2"/>
              <a:buNone/>
            </a:pPr>
            <a:endParaRPr lang="hy-AM" sz="2800" b="1" dirty="0">
              <a:solidFill>
                <a:schemeClr val="bg2">
                  <a:lumMod val="25000"/>
                </a:schemeClr>
              </a:solidFill>
            </a:endParaRPr>
          </a:p>
          <a:p>
            <a:pPr marL="0" indent="0" algn="ctr">
              <a:lnSpc>
                <a:spcPct val="150000"/>
              </a:lnSpc>
              <a:spcBef>
                <a:spcPts val="600"/>
              </a:spcBef>
              <a:spcAft>
                <a:spcPts val="0"/>
              </a:spcAft>
              <a:buSzPts val="1840"/>
              <a:buNone/>
            </a:pPr>
            <a:r>
              <a:rPr lang="hy-AM" sz="2800" b="1" dirty="0">
                <a:solidFill>
                  <a:schemeClr val="bg2">
                    <a:lumMod val="25000"/>
                  </a:schemeClr>
                </a:solidFill>
              </a:rPr>
              <a:t>Արտաքին և ներքին նախադրյալներ</a:t>
            </a:r>
            <a:endParaRPr lang="en-US" sz="2400" b="1" dirty="0">
              <a:solidFill>
                <a:schemeClr val="bg2">
                  <a:lumMod val="25000"/>
                </a:schemeClr>
              </a:solidFill>
            </a:endParaRPr>
          </a:p>
          <a:p>
            <a:pPr marL="0" indent="0" algn="just">
              <a:lnSpc>
                <a:spcPct val="115000"/>
              </a:lnSpc>
              <a:spcBef>
                <a:spcPts val="600"/>
              </a:spcBef>
              <a:spcAft>
                <a:spcPts val="0"/>
              </a:spcAft>
              <a:buSzPts val="1840"/>
              <a:buNone/>
            </a:pPr>
            <a:endParaRPr lang="en-US" sz="2000" dirty="0">
              <a:solidFill>
                <a:schemeClr val="bg2">
                  <a:lumMod val="25000"/>
                </a:schemeClr>
              </a:solidFill>
              <a:latin typeface="Arial" panose="020B0604020202020204" pitchFamily="34" charset="0"/>
              <a:cs typeface="Arial" panose="020B0604020202020204" pitchFamily="34" charset="0"/>
            </a:endParaRPr>
          </a:p>
          <a:p>
            <a:pPr marL="1341438" indent="-1341438" algn="just">
              <a:lnSpc>
                <a:spcPct val="115000"/>
              </a:lnSpc>
              <a:spcBef>
                <a:spcPts val="600"/>
              </a:spcBef>
              <a:spcAft>
                <a:spcPts val="0"/>
              </a:spcAft>
              <a:buSzPts val="1840"/>
              <a:buNone/>
            </a:pPr>
            <a:endParaRPr lang="hy-AM" sz="2000" dirty="0">
              <a:solidFill>
                <a:schemeClr val="bg2">
                  <a:lumMod val="25000"/>
                </a:schemeClr>
              </a:solidFill>
            </a:endParaRPr>
          </a:p>
        </p:txBody>
      </p:sp>
      <p:sp>
        <p:nvSpPr>
          <p:cNvPr id="7" name="TextBox 6">
            <a:extLst>
              <a:ext uri="{FF2B5EF4-FFF2-40B4-BE49-F238E27FC236}">
                <a16:creationId xmlns:a16="http://schemas.microsoft.com/office/drawing/2014/main" id="{EB9613D0-08EB-4C88-A7EC-E8F7066A2A83}"/>
              </a:ext>
            </a:extLst>
          </p:cNvPr>
          <p:cNvSpPr txBox="1"/>
          <p:nvPr/>
        </p:nvSpPr>
        <p:spPr>
          <a:xfrm>
            <a:off x="1145460" y="4324013"/>
            <a:ext cx="9837336" cy="1631216"/>
          </a:xfrm>
          <a:prstGeom prst="rect">
            <a:avLst/>
          </a:prstGeom>
          <a:noFill/>
        </p:spPr>
        <p:txBody>
          <a:bodyPr wrap="square" rtlCol="0">
            <a:spAutoFit/>
          </a:bodyPr>
          <a:lstStyle/>
          <a:p>
            <a:r>
              <a:rPr lang="en-US" sz="2000" b="1" dirty="0" err="1"/>
              <a:t>Հրահանգ</a:t>
            </a:r>
            <a:r>
              <a:rPr lang="en-US" sz="2000" b="1" dirty="0"/>
              <a:t>՝ </a:t>
            </a:r>
            <a:endParaRPr lang="hy-AM" sz="2000" b="1" dirty="0"/>
          </a:p>
          <a:p>
            <a:endParaRPr lang="hy-AM" sz="2000" b="1" dirty="0"/>
          </a:p>
          <a:p>
            <a:pPr marL="342900" indent="-342900">
              <a:buFont typeface="Arial" panose="020B0604020202020204" pitchFamily="34" charset="0"/>
              <a:buChar char="•"/>
            </a:pPr>
            <a:r>
              <a:rPr lang="hy-AM" sz="2000" b="1" dirty="0"/>
              <a:t>Կարդալ դեպքերի նկարագրությունը և առանձնացնել արտաքին և ներքին նախադրյալները 2 տարբեր գույնի կպչուն թղթերի վրա։</a:t>
            </a:r>
          </a:p>
          <a:p>
            <a:pPr marL="342900" indent="-342900">
              <a:buFont typeface="Arial" panose="020B0604020202020204" pitchFamily="34" charset="0"/>
              <a:buChar char="•"/>
            </a:pPr>
            <a:endParaRPr lang="en-US" sz="2000" b="1" dirty="0"/>
          </a:p>
        </p:txBody>
      </p:sp>
      <p:pic>
        <p:nvPicPr>
          <p:cNvPr id="9" name="Google Shape;205;p26" descr="Секундомер">
            <a:extLst>
              <a:ext uri="{FF2B5EF4-FFF2-40B4-BE49-F238E27FC236}">
                <a16:creationId xmlns:a16="http://schemas.microsoft.com/office/drawing/2014/main" id="{3CFDB9D2-3E03-4B0B-9DF9-E0625D9739C2}"/>
              </a:ext>
            </a:extLst>
          </p:cNvPr>
          <p:cNvPicPr preferRelativeResize="0"/>
          <p:nvPr/>
        </p:nvPicPr>
        <p:blipFill rotWithShape="1">
          <a:blip r:embed="rId2">
            <a:alphaModFix/>
          </a:blip>
          <a:srcRect/>
          <a:stretch/>
        </p:blipFill>
        <p:spPr>
          <a:xfrm>
            <a:off x="9435205" y="628124"/>
            <a:ext cx="681809" cy="651887"/>
          </a:xfrm>
          <a:prstGeom prst="rect">
            <a:avLst/>
          </a:prstGeom>
          <a:noFill/>
          <a:ln>
            <a:noFill/>
          </a:ln>
        </p:spPr>
      </p:pic>
      <p:sp>
        <p:nvSpPr>
          <p:cNvPr id="10" name="TextBox 9">
            <a:extLst>
              <a:ext uri="{FF2B5EF4-FFF2-40B4-BE49-F238E27FC236}">
                <a16:creationId xmlns:a16="http://schemas.microsoft.com/office/drawing/2014/main" id="{6C4D9BD7-A71F-42D6-97E5-0D18FA094E2A}"/>
              </a:ext>
            </a:extLst>
          </p:cNvPr>
          <p:cNvSpPr txBox="1"/>
          <p:nvPr/>
        </p:nvSpPr>
        <p:spPr>
          <a:xfrm>
            <a:off x="10117014" y="515717"/>
            <a:ext cx="1731564" cy="338554"/>
          </a:xfrm>
          <a:prstGeom prst="rect">
            <a:avLst/>
          </a:prstGeom>
          <a:noFill/>
        </p:spPr>
        <p:txBody>
          <a:bodyPr wrap="none" rtlCol="0">
            <a:spAutoFit/>
          </a:bodyPr>
          <a:lstStyle/>
          <a:p>
            <a:r>
              <a:rPr lang="en-US" sz="1600" b="1" dirty="0" err="1">
                <a:solidFill>
                  <a:schemeClr val="tx1"/>
                </a:solidFill>
              </a:rPr>
              <a:t>Վարժություն</a:t>
            </a:r>
            <a:r>
              <a:rPr lang="en-US" sz="1600" b="1" dirty="0">
                <a:solidFill>
                  <a:schemeClr val="tx1"/>
                </a:solidFill>
              </a:rPr>
              <a:t> </a:t>
            </a:r>
            <a:r>
              <a:rPr lang="hy-AM" sz="1600" b="1" dirty="0">
                <a:solidFill>
                  <a:schemeClr val="tx1"/>
                </a:solidFill>
              </a:rPr>
              <a:t>1</a:t>
            </a:r>
            <a:endParaRPr lang="en-US" sz="1600" b="1" dirty="0">
              <a:solidFill>
                <a:schemeClr val="tx1"/>
              </a:solidFill>
            </a:endParaRPr>
          </a:p>
        </p:txBody>
      </p:sp>
    </p:spTree>
    <p:extLst>
      <p:ext uri="{BB962C8B-B14F-4D97-AF65-F5344CB8AC3E}">
        <p14:creationId xmlns:p14="http://schemas.microsoft.com/office/powerpoint/2010/main" val="20167390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B76F43-47B0-49DC-B20B-DB356814EB6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75</a:t>
            </a:fld>
            <a:endParaRPr lang="ru-RU"/>
          </a:p>
        </p:txBody>
      </p:sp>
      <p:sp>
        <p:nvSpPr>
          <p:cNvPr id="3" name="TextBox 2">
            <a:extLst>
              <a:ext uri="{FF2B5EF4-FFF2-40B4-BE49-F238E27FC236}">
                <a16:creationId xmlns:a16="http://schemas.microsoft.com/office/drawing/2014/main" id="{2F81B4C9-BEBA-49E2-9122-1F83F26CA487}"/>
              </a:ext>
            </a:extLst>
          </p:cNvPr>
          <p:cNvSpPr txBox="1"/>
          <p:nvPr/>
        </p:nvSpPr>
        <p:spPr>
          <a:xfrm>
            <a:off x="1051035" y="1755228"/>
            <a:ext cx="9921766" cy="3262432"/>
          </a:xfrm>
          <a:prstGeom prst="rect">
            <a:avLst/>
          </a:prstGeom>
          <a:noFill/>
        </p:spPr>
        <p:txBody>
          <a:bodyPr wrap="square" rtlCol="0">
            <a:spAutoFit/>
          </a:bodyPr>
          <a:lstStyle/>
          <a:p>
            <a:pPr algn="just"/>
            <a:r>
              <a:rPr lang="hy-AM" sz="2400" dirty="0"/>
              <a:t>Ալեն, 8 տարեկան. Ալենը սիրում է մասնակցել մաթեմատիկայի օլիմպիադաներին։ Նա պարբերաբար հաճախում է իր դպրոցի տարբեր խմբակների միջոցառումներին: Նա նաև պարբերաբար գնում է եկեղեցի։ Նա սիրում է ժամանակ անցկացնել ծնողների հետ և օգնել նրանց տանը:</a:t>
            </a:r>
          </a:p>
          <a:p>
            <a:pPr marL="342900" indent="-342900">
              <a:buFont typeface="Arial" panose="020B0604020202020204" pitchFamily="34" charset="0"/>
              <a:buChar char="•"/>
            </a:pPr>
            <a:r>
              <a:rPr lang="hy-AM" sz="2400" dirty="0"/>
              <a:t>Ի՞նչ արտաքին աջակցող գործողություններ եք նկատում: Ո՞ւմ կողմից։</a:t>
            </a:r>
          </a:p>
          <a:p>
            <a:pPr marL="342900" indent="-342900">
              <a:buFont typeface="Arial" panose="020B0604020202020204" pitchFamily="34" charset="0"/>
              <a:buChar char="•"/>
            </a:pPr>
            <a:r>
              <a:rPr lang="hy-AM" sz="2400" dirty="0"/>
              <a:t>Ի՞նչ դրական հատկանիշներ կամ որակներ ունի երեխան:</a:t>
            </a:r>
          </a:p>
          <a:p>
            <a:endParaRPr lang="hy-AM" dirty="0"/>
          </a:p>
        </p:txBody>
      </p:sp>
      <p:sp>
        <p:nvSpPr>
          <p:cNvPr id="4" name="TextBox 3">
            <a:extLst>
              <a:ext uri="{FF2B5EF4-FFF2-40B4-BE49-F238E27FC236}">
                <a16:creationId xmlns:a16="http://schemas.microsoft.com/office/drawing/2014/main" id="{C54180F4-D8E7-4B5C-B14F-5F34D2980D98}"/>
              </a:ext>
            </a:extLst>
          </p:cNvPr>
          <p:cNvSpPr txBox="1"/>
          <p:nvPr/>
        </p:nvSpPr>
        <p:spPr>
          <a:xfrm>
            <a:off x="9101959" y="1082566"/>
            <a:ext cx="2508851" cy="307777"/>
          </a:xfrm>
          <a:prstGeom prst="rect">
            <a:avLst/>
          </a:prstGeom>
          <a:noFill/>
        </p:spPr>
        <p:txBody>
          <a:bodyPr wrap="square" rtlCol="0">
            <a:spAutoFit/>
          </a:bodyPr>
          <a:lstStyle/>
          <a:p>
            <a:r>
              <a:rPr lang="hy-AM" dirty="0"/>
              <a:t>5-9 տարիքային խումբ</a:t>
            </a:r>
            <a:endParaRPr lang="en-US" dirty="0"/>
          </a:p>
        </p:txBody>
      </p:sp>
    </p:spTree>
    <p:extLst>
      <p:ext uri="{BB962C8B-B14F-4D97-AF65-F5344CB8AC3E}">
        <p14:creationId xmlns:p14="http://schemas.microsoft.com/office/powerpoint/2010/main" val="30680456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53ED80-CBC4-4CD5-8F6E-3C92E96B7F6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76</a:t>
            </a:fld>
            <a:endParaRPr lang="ru-RU"/>
          </a:p>
        </p:txBody>
      </p:sp>
      <p:sp>
        <p:nvSpPr>
          <p:cNvPr id="3" name="TextBox 2">
            <a:extLst>
              <a:ext uri="{FF2B5EF4-FFF2-40B4-BE49-F238E27FC236}">
                <a16:creationId xmlns:a16="http://schemas.microsoft.com/office/drawing/2014/main" id="{31490712-7859-4B93-8DD7-4E772AD5E07D}"/>
              </a:ext>
            </a:extLst>
          </p:cNvPr>
          <p:cNvSpPr txBox="1"/>
          <p:nvPr/>
        </p:nvSpPr>
        <p:spPr>
          <a:xfrm>
            <a:off x="567559" y="2007476"/>
            <a:ext cx="11043251" cy="3416320"/>
          </a:xfrm>
          <a:prstGeom prst="rect">
            <a:avLst/>
          </a:prstGeom>
          <a:noFill/>
        </p:spPr>
        <p:txBody>
          <a:bodyPr wrap="square" rtlCol="0">
            <a:spAutoFit/>
          </a:bodyPr>
          <a:lstStyle/>
          <a:p>
            <a:pPr algn="just"/>
            <a:r>
              <a:rPr lang="hy-AM" sz="2400" dirty="0"/>
              <a:t>Նարինե, 11 տարեկան. Նարինեի ընտանիքը նրան սեր և աջակցություն է ցուցաբերում․ ընտանիքի անդամների շփումը Նարինեի հետ միշտ դրական է: Նա չի քաշվում խորհուրդ հարցնել ծնողներից: Նարինեի ծնողները միշտ կապի մեջ են նրա դպրոցի ուսուցիչների հետ, հետքրքրվում են նրա առաջադիմության մասին: Նարինեն փառք է տալիս Աստծուն իրեն աջակցող ուսուցիչների, ընկերների և հարևանների համար, ովքեր քաջալերում են իրեն և հոգ են տանում իր մասին:</a:t>
            </a:r>
          </a:p>
          <a:p>
            <a:pPr marL="342900" indent="-342900">
              <a:buFont typeface="Arial" panose="020B0604020202020204" pitchFamily="34" charset="0"/>
              <a:buChar char="•"/>
            </a:pPr>
            <a:r>
              <a:rPr lang="hy-AM" sz="2400" dirty="0"/>
              <a:t>Ի՞նչ արտաքին աջակցող գործողություններ եք նկատում: Ո՞ւմ կողմից։</a:t>
            </a:r>
          </a:p>
          <a:p>
            <a:pPr marL="342900" indent="-342900">
              <a:buFont typeface="Arial" panose="020B0604020202020204" pitchFamily="34" charset="0"/>
              <a:buChar char="•"/>
            </a:pPr>
            <a:r>
              <a:rPr lang="hy-AM" sz="2400" dirty="0"/>
              <a:t>Ի՞նչ դրական հատկանիշներ կամ որակներ ունի երեխան:</a:t>
            </a:r>
          </a:p>
        </p:txBody>
      </p:sp>
      <p:sp>
        <p:nvSpPr>
          <p:cNvPr id="4" name="TextBox 3">
            <a:extLst>
              <a:ext uri="{FF2B5EF4-FFF2-40B4-BE49-F238E27FC236}">
                <a16:creationId xmlns:a16="http://schemas.microsoft.com/office/drawing/2014/main" id="{366FC25F-35DD-493B-B9E4-AE3D0C032953}"/>
              </a:ext>
            </a:extLst>
          </p:cNvPr>
          <p:cNvSpPr txBox="1"/>
          <p:nvPr/>
        </p:nvSpPr>
        <p:spPr>
          <a:xfrm>
            <a:off x="9175530" y="1182875"/>
            <a:ext cx="2238703" cy="307777"/>
          </a:xfrm>
          <a:prstGeom prst="rect">
            <a:avLst/>
          </a:prstGeom>
          <a:noFill/>
        </p:spPr>
        <p:txBody>
          <a:bodyPr wrap="square" rtlCol="0">
            <a:spAutoFit/>
          </a:bodyPr>
          <a:lstStyle/>
          <a:p>
            <a:r>
              <a:rPr lang="hy-AM" dirty="0"/>
              <a:t>8-12 տարիքային խումբ</a:t>
            </a:r>
            <a:endParaRPr lang="en-US" dirty="0"/>
          </a:p>
        </p:txBody>
      </p:sp>
    </p:spTree>
    <p:extLst>
      <p:ext uri="{BB962C8B-B14F-4D97-AF65-F5344CB8AC3E}">
        <p14:creationId xmlns:p14="http://schemas.microsoft.com/office/powerpoint/2010/main" val="24519674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53ED80-CBC4-4CD5-8F6E-3C92E96B7F6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77</a:t>
            </a:fld>
            <a:endParaRPr lang="ru-RU"/>
          </a:p>
        </p:txBody>
      </p:sp>
      <p:sp>
        <p:nvSpPr>
          <p:cNvPr id="3" name="TextBox 2">
            <a:extLst>
              <a:ext uri="{FF2B5EF4-FFF2-40B4-BE49-F238E27FC236}">
                <a16:creationId xmlns:a16="http://schemas.microsoft.com/office/drawing/2014/main" id="{31490712-7859-4B93-8DD7-4E772AD5E07D}"/>
              </a:ext>
            </a:extLst>
          </p:cNvPr>
          <p:cNvSpPr txBox="1"/>
          <p:nvPr/>
        </p:nvSpPr>
        <p:spPr>
          <a:xfrm>
            <a:off x="567559" y="2007476"/>
            <a:ext cx="11043251" cy="2677656"/>
          </a:xfrm>
          <a:prstGeom prst="rect">
            <a:avLst/>
          </a:prstGeom>
          <a:noFill/>
        </p:spPr>
        <p:txBody>
          <a:bodyPr wrap="square" rtlCol="0">
            <a:spAutoFit/>
          </a:bodyPr>
          <a:lstStyle/>
          <a:p>
            <a:pPr algn="just"/>
            <a:r>
              <a:rPr lang="hy-AM" sz="2400" dirty="0"/>
              <a:t>Լուսինե, 16 տարեկան. Լուսինեն զգում է, որ որոշակի ազդեցություն ունի իր կյանքում տեղի ունեցող իրադարձությունների վրա, օրինակ՝ թե ինչպիսի մասնագիտություն կարող է ընտրել իր համար ապագայում: Նա վստահություն ունի իր ուժերի նկատմամբ։ Նա որոշել է իր կյանքի նպատակը և լավատեսորեն է վերաբերվում իր ապագային: </a:t>
            </a:r>
          </a:p>
          <a:p>
            <a:pPr marL="342900" indent="-342900" algn="just">
              <a:buFont typeface="Arial" panose="020B0604020202020204" pitchFamily="34" charset="0"/>
              <a:buChar char="•"/>
            </a:pPr>
            <a:r>
              <a:rPr lang="hy-AM" sz="2400" dirty="0"/>
              <a:t>Ի՞նչ արտաքին աջակցող գործողություններ եք նկատում: Ո՞ւմ կողմից։</a:t>
            </a:r>
          </a:p>
          <a:p>
            <a:pPr marL="342900" indent="-342900" algn="just">
              <a:buFont typeface="Arial" panose="020B0604020202020204" pitchFamily="34" charset="0"/>
              <a:buChar char="•"/>
            </a:pPr>
            <a:r>
              <a:rPr lang="hy-AM" sz="2400" dirty="0"/>
              <a:t>Ի՞նչ դրական հատկանիշներ կամ որակներ ունի երեխան:</a:t>
            </a:r>
          </a:p>
        </p:txBody>
      </p:sp>
      <p:sp>
        <p:nvSpPr>
          <p:cNvPr id="4" name="TextBox 3">
            <a:extLst>
              <a:ext uri="{FF2B5EF4-FFF2-40B4-BE49-F238E27FC236}">
                <a16:creationId xmlns:a16="http://schemas.microsoft.com/office/drawing/2014/main" id="{366FC25F-35DD-493B-B9E4-AE3D0C032953}"/>
              </a:ext>
            </a:extLst>
          </p:cNvPr>
          <p:cNvSpPr txBox="1"/>
          <p:nvPr/>
        </p:nvSpPr>
        <p:spPr>
          <a:xfrm>
            <a:off x="9175530" y="1182875"/>
            <a:ext cx="2238703" cy="307777"/>
          </a:xfrm>
          <a:prstGeom prst="rect">
            <a:avLst/>
          </a:prstGeom>
          <a:noFill/>
        </p:spPr>
        <p:txBody>
          <a:bodyPr wrap="square" rtlCol="0">
            <a:spAutoFit/>
          </a:bodyPr>
          <a:lstStyle/>
          <a:p>
            <a:r>
              <a:rPr lang="hy-AM" dirty="0"/>
              <a:t>12-18 տարիքային խումբ</a:t>
            </a:r>
            <a:endParaRPr lang="en-US" dirty="0"/>
          </a:p>
        </p:txBody>
      </p:sp>
    </p:spTree>
    <p:extLst>
      <p:ext uri="{BB962C8B-B14F-4D97-AF65-F5344CB8AC3E}">
        <p14:creationId xmlns:p14="http://schemas.microsoft.com/office/powerpoint/2010/main" val="22523478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5" name="Google Shape;255;p31"/>
          <p:cNvSpPr/>
          <p:nvPr/>
        </p:nvSpPr>
        <p:spPr>
          <a:xfrm>
            <a:off x="581193" y="2039845"/>
            <a:ext cx="4663034" cy="236304"/>
          </a:xfrm>
          <a:prstGeom prst="rect">
            <a:avLst/>
          </a:prstGeom>
          <a:solidFill>
            <a:schemeClr val="lt1"/>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ru-RU" sz="2000" b="1" dirty="0">
                <a:solidFill>
                  <a:srgbClr val="485E81"/>
                </a:solidFill>
                <a:sym typeface="Arial"/>
              </a:rPr>
              <a:t> </a:t>
            </a:r>
            <a:r>
              <a:rPr lang="hy-AM" sz="2000" b="1" dirty="0">
                <a:solidFill>
                  <a:srgbClr val="C00000"/>
                </a:solidFill>
                <a:sym typeface="Arial"/>
              </a:rPr>
              <a:t>Ինչ կարող է դպրոցը՝</a:t>
            </a:r>
            <a:endParaRPr sz="2000" b="1" dirty="0">
              <a:solidFill>
                <a:srgbClr val="C00000"/>
              </a:solidFill>
              <a:latin typeface="Gill Sans"/>
              <a:ea typeface="Gill Sans"/>
              <a:cs typeface="Gill Sans"/>
              <a:sym typeface="Gill Sans"/>
            </a:endParaRPr>
          </a:p>
        </p:txBody>
      </p:sp>
      <p:sp>
        <p:nvSpPr>
          <p:cNvPr id="12" name="Oval 11"/>
          <p:cNvSpPr/>
          <p:nvPr/>
        </p:nvSpPr>
        <p:spPr>
          <a:xfrm>
            <a:off x="7476566" y="3130475"/>
            <a:ext cx="4371308" cy="34760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y-AM" sz="1800" dirty="0"/>
          </a:p>
          <a:p>
            <a:pPr algn="ctr"/>
            <a:endParaRPr lang="hy-AM" sz="1800" dirty="0"/>
          </a:p>
          <a:p>
            <a:pPr algn="ctr"/>
            <a:endParaRPr lang="hy-AM" sz="1800" dirty="0"/>
          </a:p>
          <a:p>
            <a:pPr algn="ctr"/>
            <a:endParaRPr lang="hy-AM" sz="1800" dirty="0"/>
          </a:p>
          <a:p>
            <a:pPr algn="ctr"/>
            <a:endParaRPr lang="hy-AM" sz="1800" dirty="0"/>
          </a:p>
          <a:p>
            <a:pPr algn="ctr"/>
            <a:endParaRPr lang="hy-AM" sz="1800" dirty="0"/>
          </a:p>
          <a:p>
            <a:pPr algn="ctr"/>
            <a:endParaRPr lang="hy-AM" sz="1800" dirty="0"/>
          </a:p>
          <a:p>
            <a:pPr algn="ctr"/>
            <a:endParaRPr lang="hy-AM" sz="1800" dirty="0"/>
          </a:p>
          <a:p>
            <a:pPr algn="ctr"/>
            <a:endParaRPr lang="en-US" sz="1800" b="1" dirty="0"/>
          </a:p>
          <a:p>
            <a:pPr algn="ctr"/>
            <a:endParaRPr lang="hy-AM" sz="1800" b="1" dirty="0"/>
          </a:p>
          <a:p>
            <a:pPr algn="ctr"/>
            <a:endParaRPr lang="hy-AM" sz="1800" b="1" dirty="0"/>
          </a:p>
          <a:p>
            <a:pPr algn="ctr"/>
            <a:r>
              <a:rPr lang="hy-AM" sz="1800" b="1" dirty="0"/>
              <a:t>Համայնք/դպրոց</a:t>
            </a:r>
            <a:endParaRPr lang="en-US" sz="1800" b="1" dirty="0"/>
          </a:p>
          <a:p>
            <a:pPr algn="ctr"/>
            <a:endParaRPr lang="en-US" dirty="0"/>
          </a:p>
        </p:txBody>
      </p:sp>
      <p:grpSp>
        <p:nvGrpSpPr>
          <p:cNvPr id="13" name="Group 12"/>
          <p:cNvGrpSpPr/>
          <p:nvPr/>
        </p:nvGrpSpPr>
        <p:grpSpPr>
          <a:xfrm>
            <a:off x="8008882" y="3422538"/>
            <a:ext cx="3312735" cy="2533600"/>
            <a:chOff x="8705385" y="3852701"/>
            <a:chExt cx="2673275" cy="2194022"/>
          </a:xfrm>
        </p:grpSpPr>
        <p:sp>
          <p:nvSpPr>
            <p:cNvPr id="14" name="Oval 13"/>
            <p:cNvSpPr/>
            <p:nvPr/>
          </p:nvSpPr>
          <p:spPr>
            <a:xfrm>
              <a:off x="8705385" y="3852701"/>
              <a:ext cx="2673275" cy="219402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hy-AM" dirty="0"/>
            </a:p>
            <a:p>
              <a:pPr algn="ctr"/>
              <a:endParaRPr lang="hy-AM" dirty="0"/>
            </a:p>
            <a:p>
              <a:pPr algn="ctr"/>
              <a:endParaRPr lang="hy-AM" dirty="0"/>
            </a:p>
            <a:p>
              <a:pPr algn="ctr"/>
              <a:endParaRPr lang="hy-AM" dirty="0"/>
            </a:p>
            <a:p>
              <a:pPr algn="ctr"/>
              <a:endParaRPr lang="hy-AM" dirty="0"/>
            </a:p>
            <a:p>
              <a:pPr algn="ctr"/>
              <a:endParaRPr lang="hy-AM" dirty="0"/>
            </a:p>
            <a:p>
              <a:pPr algn="ctr"/>
              <a:endParaRPr lang="hy-AM" dirty="0"/>
            </a:p>
            <a:p>
              <a:pPr algn="ctr"/>
              <a:endParaRPr lang="en-US" sz="1600" b="1" dirty="0">
                <a:solidFill>
                  <a:schemeClr val="tx1"/>
                </a:solidFill>
              </a:endParaRPr>
            </a:p>
            <a:p>
              <a:pPr algn="ctr"/>
              <a:r>
                <a:rPr lang="hy-AM" sz="1600" b="1" dirty="0">
                  <a:solidFill>
                    <a:schemeClr val="accent6">
                      <a:lumMod val="75000"/>
                    </a:schemeClr>
                  </a:solidFill>
                </a:rPr>
                <a:t>ընտանիք</a:t>
              </a:r>
              <a:endParaRPr lang="en-US" sz="1600" b="1" dirty="0">
                <a:solidFill>
                  <a:schemeClr val="accent6">
                    <a:lumMod val="75000"/>
                  </a:schemeClr>
                </a:solidFill>
              </a:endParaRPr>
            </a:p>
            <a:p>
              <a:pPr algn="ctr"/>
              <a:endParaRPr lang="hy-AM" dirty="0"/>
            </a:p>
          </p:txBody>
        </p:sp>
        <p:sp>
          <p:nvSpPr>
            <p:cNvPr id="15" name="Oval 14"/>
            <p:cNvSpPr/>
            <p:nvPr/>
          </p:nvSpPr>
          <p:spPr>
            <a:xfrm>
              <a:off x="9232862" y="4078789"/>
              <a:ext cx="1610876" cy="1305253"/>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600" b="1" dirty="0"/>
            </a:p>
            <a:p>
              <a:pPr algn="ctr"/>
              <a:endParaRPr lang="en-US" sz="1600" b="1" dirty="0"/>
            </a:p>
            <a:p>
              <a:pPr algn="ctr"/>
              <a:endParaRPr lang="en-US" sz="1600" b="1" dirty="0"/>
            </a:p>
            <a:p>
              <a:pPr algn="ctr"/>
              <a:r>
                <a:rPr lang="hy-AM" sz="1600" b="1" dirty="0"/>
                <a:t>Երեխա</a:t>
              </a:r>
              <a:endParaRPr lang="en-US" sz="1600" b="1"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7338" y="4192828"/>
              <a:ext cx="684101" cy="684101"/>
            </a:xfrm>
            <a:prstGeom prst="rect">
              <a:avLst/>
            </a:prstGeom>
          </p:spPr>
        </p:pic>
      </p:grpSp>
      <p:sp>
        <p:nvSpPr>
          <p:cNvPr id="3" name="Rectangle 2"/>
          <p:cNvSpPr/>
          <p:nvPr/>
        </p:nvSpPr>
        <p:spPr>
          <a:xfrm>
            <a:off x="581193" y="576771"/>
            <a:ext cx="8885816" cy="707886"/>
          </a:xfrm>
          <a:prstGeom prst="rect">
            <a:avLst/>
          </a:prstGeom>
        </p:spPr>
        <p:txBody>
          <a:bodyPr wrap="square">
            <a:spAutoFit/>
          </a:bodyPr>
          <a:lstStyle/>
          <a:p>
            <a:r>
              <a:rPr lang="hy-AM" sz="2000" b="1" dirty="0">
                <a:latin typeface="Calibri" panose="020F0502020204030204" pitchFamily="34" charset="0"/>
                <a:ea typeface="Times New Roman" panose="02020603050405020304" pitchFamily="18" charset="0"/>
              </a:rPr>
              <a:t>Ստեղծում ենք միջավայր, որը նպաստում է երեխաների բարեկեցությանը, զարգացմանը և բերում է դրական արդյունքներ։</a:t>
            </a:r>
            <a:endParaRPr lang="en-US" sz="2000" b="1" dirty="0"/>
          </a:p>
        </p:txBody>
      </p:sp>
      <p:pic>
        <p:nvPicPr>
          <p:cNvPr id="18" name="Picture 17"/>
          <p:cNvPicPr/>
          <p:nvPr/>
        </p:nvPicPr>
        <p:blipFill>
          <a:blip r:embed="rId4">
            <a:extLst>
              <a:ext uri="{28A0092B-C50C-407E-A947-70E740481C1C}">
                <a14:useLocalDpi xmlns:a14="http://schemas.microsoft.com/office/drawing/2010/main" val="0"/>
              </a:ext>
            </a:extLst>
          </a:blip>
          <a:srcRect/>
          <a:stretch>
            <a:fillRect/>
          </a:stretch>
        </p:blipFill>
        <p:spPr bwMode="auto">
          <a:xfrm>
            <a:off x="55682" y="6296313"/>
            <a:ext cx="4137556" cy="422785"/>
          </a:xfrm>
          <a:prstGeom prst="rect">
            <a:avLst/>
          </a:prstGeom>
          <a:noFill/>
          <a:ln>
            <a:noFill/>
          </a:ln>
        </p:spPr>
      </p:pic>
      <p:sp>
        <p:nvSpPr>
          <p:cNvPr id="4" name="Rounded Rectangle 3"/>
          <p:cNvSpPr/>
          <p:nvPr/>
        </p:nvSpPr>
        <p:spPr>
          <a:xfrm>
            <a:off x="775842" y="3058504"/>
            <a:ext cx="2461214" cy="58927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y-AM" sz="2000" b="1" dirty="0"/>
              <a:t>Սկսել  անել</a:t>
            </a:r>
            <a:endParaRPr lang="en-US" sz="2000" b="1" dirty="0"/>
          </a:p>
        </p:txBody>
      </p:sp>
      <p:sp>
        <p:nvSpPr>
          <p:cNvPr id="21" name="Rounded Rectangle 20"/>
          <p:cNvSpPr/>
          <p:nvPr/>
        </p:nvSpPr>
        <p:spPr>
          <a:xfrm>
            <a:off x="1009398" y="3736810"/>
            <a:ext cx="2461214" cy="58927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y-AM" sz="2000" b="1" dirty="0">
                <a:solidFill>
                  <a:schemeClr val="accent1">
                    <a:lumMod val="75000"/>
                  </a:schemeClr>
                </a:solidFill>
              </a:rPr>
              <a:t>Շարունակել անել</a:t>
            </a:r>
            <a:endParaRPr lang="en-US" sz="2000" b="1" dirty="0">
              <a:solidFill>
                <a:schemeClr val="accent1">
                  <a:lumMod val="75000"/>
                </a:schemeClr>
              </a:solidFill>
            </a:endParaRPr>
          </a:p>
        </p:txBody>
      </p:sp>
      <p:sp>
        <p:nvSpPr>
          <p:cNvPr id="22" name="Rounded Rectangle 21"/>
          <p:cNvSpPr/>
          <p:nvPr/>
        </p:nvSpPr>
        <p:spPr>
          <a:xfrm>
            <a:off x="1349883" y="4415116"/>
            <a:ext cx="2461214" cy="58927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y-AM" sz="2000" b="1" dirty="0"/>
              <a:t>Այլևս չանել</a:t>
            </a:r>
            <a:endParaRPr lang="en-US" sz="2000" b="1" dirty="0"/>
          </a:p>
        </p:txBody>
      </p:sp>
      <p:sp>
        <p:nvSpPr>
          <p:cNvPr id="23" name="Rectangle 22"/>
          <p:cNvSpPr/>
          <p:nvPr/>
        </p:nvSpPr>
        <p:spPr>
          <a:xfrm>
            <a:off x="6875457" y="2576842"/>
            <a:ext cx="5450263" cy="400110"/>
          </a:xfrm>
          <a:prstGeom prst="rect">
            <a:avLst/>
          </a:prstGeom>
        </p:spPr>
        <p:txBody>
          <a:bodyPr wrap="square">
            <a:spAutoFit/>
          </a:bodyPr>
          <a:lstStyle/>
          <a:p>
            <a:r>
              <a:rPr lang="hy-AM" sz="2000" b="1" dirty="0">
                <a:latin typeface="Calibri" panose="020F0502020204030204" pitchFamily="34" charset="0"/>
              </a:rPr>
              <a:t>Ըստ երեխային շրջապատող միջավայրի  </a:t>
            </a:r>
            <a:endParaRPr lang="en-US" sz="2000" dirty="0"/>
          </a:p>
        </p:txBody>
      </p:sp>
      <p:sp>
        <p:nvSpPr>
          <p:cNvPr id="2" name="Slide Number Placeholder 1">
            <a:extLst>
              <a:ext uri="{FF2B5EF4-FFF2-40B4-BE49-F238E27FC236}">
                <a16:creationId xmlns:a16="http://schemas.microsoft.com/office/drawing/2014/main" id="{7FB1AFBC-DDAE-AFB8-EF75-A0ACAC8BE33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78</a:t>
            </a:fld>
            <a:endParaRPr lang="ru-RU"/>
          </a:p>
        </p:txBody>
      </p:sp>
      <p:sp>
        <p:nvSpPr>
          <p:cNvPr id="17" name="Google Shape;206;p26">
            <a:extLst>
              <a:ext uri="{FF2B5EF4-FFF2-40B4-BE49-F238E27FC236}">
                <a16:creationId xmlns:a16="http://schemas.microsoft.com/office/drawing/2014/main" id="{19555B53-E964-4DA6-AC3A-116EAB28358C}"/>
              </a:ext>
            </a:extLst>
          </p:cNvPr>
          <p:cNvSpPr/>
          <p:nvPr/>
        </p:nvSpPr>
        <p:spPr>
          <a:xfrm>
            <a:off x="10413417" y="821212"/>
            <a:ext cx="1354024" cy="4302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200"/>
              <a:buFont typeface="Arial"/>
              <a:buNone/>
            </a:pPr>
            <a:r>
              <a:rPr lang="ru-RU" sz="2200" b="1" dirty="0">
                <a:solidFill>
                  <a:schemeClr val="dk1"/>
                </a:solidFill>
                <a:latin typeface="Arial" panose="020B0604020202020204" pitchFamily="34" charset="0"/>
                <a:ea typeface="Calibri"/>
                <a:cs typeface="Arial" panose="020B0604020202020204" pitchFamily="34" charset="0"/>
                <a:sym typeface="Calibri"/>
              </a:rPr>
              <a:t> </a:t>
            </a:r>
            <a:r>
              <a:rPr lang="hy-AM" sz="2000" b="1" dirty="0">
                <a:solidFill>
                  <a:schemeClr val="bg2">
                    <a:lumMod val="25000"/>
                  </a:schemeClr>
                </a:solidFill>
                <a:latin typeface="Arial" panose="020B0604020202020204" pitchFamily="34" charset="0"/>
                <a:ea typeface="Calibri"/>
                <a:cs typeface="Arial" panose="020B0604020202020204" pitchFamily="34" charset="0"/>
                <a:sym typeface="Calibri"/>
              </a:rPr>
              <a:t>45</a:t>
            </a:r>
            <a:r>
              <a:rPr lang="ru-RU" sz="2000" dirty="0">
                <a:solidFill>
                  <a:schemeClr val="bg2">
                    <a:lumMod val="25000"/>
                  </a:schemeClr>
                </a:solidFill>
                <a:latin typeface="Arial" panose="020B0604020202020204" pitchFamily="34" charset="0"/>
                <a:ea typeface="Calibri"/>
                <a:cs typeface="Arial" panose="020B0604020202020204" pitchFamily="34" charset="0"/>
                <a:sym typeface="Calibri"/>
              </a:rPr>
              <a:t> ր</a:t>
            </a:r>
            <a:r>
              <a:rPr lang="ru-RU" sz="2000" dirty="0">
                <a:solidFill>
                  <a:schemeClr val="tx2">
                    <a:lumMod val="75000"/>
                  </a:schemeClr>
                </a:solidFill>
                <a:latin typeface="Arial" panose="020B0604020202020204" pitchFamily="34" charset="0"/>
                <a:ea typeface="Calibri"/>
                <a:cs typeface="Arial" panose="020B0604020202020204" pitchFamily="34" charset="0"/>
                <a:sym typeface="Calibri"/>
              </a:rPr>
              <a:t>ոպե</a:t>
            </a:r>
            <a:endParaRPr sz="2000" dirty="0">
              <a:solidFill>
                <a:schemeClr val="tx2">
                  <a:lumMod val="75000"/>
                </a:schemeClr>
              </a:solidFill>
              <a:latin typeface="Arial" panose="020B0604020202020204" pitchFamily="34" charset="0"/>
              <a:ea typeface="Calibri"/>
              <a:cs typeface="Arial" panose="020B0604020202020204" pitchFamily="34" charset="0"/>
              <a:sym typeface="Calibri"/>
            </a:endParaRPr>
          </a:p>
        </p:txBody>
      </p:sp>
      <p:pic>
        <p:nvPicPr>
          <p:cNvPr id="20" name="Google Shape;205;p26" descr="Секундомер">
            <a:extLst>
              <a:ext uri="{FF2B5EF4-FFF2-40B4-BE49-F238E27FC236}">
                <a16:creationId xmlns:a16="http://schemas.microsoft.com/office/drawing/2014/main" id="{98A83BD6-AE01-4C0B-ACEB-A30D0F1769EF}"/>
              </a:ext>
            </a:extLst>
          </p:cNvPr>
          <p:cNvPicPr preferRelativeResize="0"/>
          <p:nvPr/>
        </p:nvPicPr>
        <p:blipFill rotWithShape="1">
          <a:blip r:embed="rId5">
            <a:alphaModFix/>
          </a:blip>
          <a:srcRect/>
          <a:stretch/>
        </p:blipFill>
        <p:spPr>
          <a:xfrm>
            <a:off x="9422507" y="528327"/>
            <a:ext cx="681809" cy="651887"/>
          </a:xfrm>
          <a:prstGeom prst="rect">
            <a:avLst/>
          </a:prstGeom>
          <a:noFill/>
          <a:ln>
            <a:noFill/>
          </a:ln>
        </p:spPr>
      </p:pic>
      <p:sp>
        <p:nvSpPr>
          <p:cNvPr id="24" name="TextBox 23">
            <a:extLst>
              <a:ext uri="{FF2B5EF4-FFF2-40B4-BE49-F238E27FC236}">
                <a16:creationId xmlns:a16="http://schemas.microsoft.com/office/drawing/2014/main" id="{BA8385D4-091D-4F1B-A064-EE2243563876}"/>
              </a:ext>
            </a:extLst>
          </p:cNvPr>
          <p:cNvSpPr txBox="1"/>
          <p:nvPr/>
        </p:nvSpPr>
        <p:spPr>
          <a:xfrm>
            <a:off x="10117014" y="515717"/>
            <a:ext cx="1731564" cy="338554"/>
          </a:xfrm>
          <a:prstGeom prst="rect">
            <a:avLst/>
          </a:prstGeom>
          <a:noFill/>
        </p:spPr>
        <p:txBody>
          <a:bodyPr wrap="none" rtlCol="0">
            <a:spAutoFit/>
          </a:bodyPr>
          <a:lstStyle/>
          <a:p>
            <a:r>
              <a:rPr lang="en-US" sz="1600" b="1" dirty="0" err="1">
                <a:solidFill>
                  <a:schemeClr val="tx1"/>
                </a:solidFill>
              </a:rPr>
              <a:t>Վարժություն</a:t>
            </a:r>
            <a:r>
              <a:rPr lang="en-US" sz="1600" b="1" dirty="0">
                <a:solidFill>
                  <a:schemeClr val="tx1"/>
                </a:solidFill>
              </a:rPr>
              <a:t> </a:t>
            </a:r>
            <a:r>
              <a:rPr lang="hy-AM" sz="1600" b="1" dirty="0">
                <a:solidFill>
                  <a:schemeClr val="tx1"/>
                </a:solidFill>
              </a:rPr>
              <a:t>2</a:t>
            </a:r>
            <a:endParaRPr lang="en-US" sz="1600" b="1" dirty="0">
              <a:solidFill>
                <a:schemeClr val="tx1"/>
              </a:solidFill>
            </a:endParaRPr>
          </a:p>
        </p:txBody>
      </p:sp>
      <p:sp>
        <p:nvSpPr>
          <p:cNvPr id="25" name="TextBox 24">
            <a:extLst>
              <a:ext uri="{FF2B5EF4-FFF2-40B4-BE49-F238E27FC236}">
                <a16:creationId xmlns:a16="http://schemas.microsoft.com/office/drawing/2014/main" id="{ECC4B73D-EB1D-48BD-B3A8-A240DA5F5DD5}"/>
              </a:ext>
            </a:extLst>
          </p:cNvPr>
          <p:cNvSpPr txBox="1"/>
          <p:nvPr/>
        </p:nvSpPr>
        <p:spPr>
          <a:xfrm>
            <a:off x="4151581" y="1912878"/>
            <a:ext cx="8018390" cy="4855175"/>
          </a:xfrm>
          <a:prstGeom prst="rect">
            <a:avLst/>
          </a:prstGeom>
          <a:solidFill>
            <a:schemeClr val="bg1"/>
          </a:solidFill>
        </p:spPr>
        <p:txBody>
          <a:bodyPr wrap="square">
            <a:spAutoFit/>
          </a:bodyPr>
          <a:lstStyle/>
          <a:p>
            <a:pPr algn="just">
              <a:lnSpc>
                <a:spcPct val="115000"/>
              </a:lnSpc>
              <a:spcAft>
                <a:spcPts val="1000"/>
              </a:spcAft>
            </a:pPr>
            <a:r>
              <a:rPr lang="en-US" sz="1800" b="1" dirty="0" err="1">
                <a:effectLst/>
                <a:latin typeface="GHEA Grapalat" panose="02000506050000020003" pitchFamily="50" charset="0"/>
                <a:ea typeface="Calibri" panose="020F0502020204030204" pitchFamily="34" charset="0"/>
                <a:cs typeface="Calibri" panose="020F0502020204030204" pitchFamily="34" charset="0"/>
              </a:rPr>
              <a:t>Խումբ</a:t>
            </a:r>
            <a:r>
              <a:rPr lang="en-US" sz="1800" b="1" dirty="0">
                <a:effectLst/>
                <a:latin typeface="GHEA Grapalat" panose="02000506050000020003" pitchFamily="50" charset="0"/>
                <a:ea typeface="Calibri" panose="020F0502020204030204" pitchFamily="34" charset="0"/>
                <a:cs typeface="Calibri" panose="020F0502020204030204" pitchFamily="34" charset="0"/>
              </a:rPr>
              <a:t> 1</a:t>
            </a:r>
            <a:r>
              <a:rPr lang="en-US" sz="1800" b="1" dirty="0">
                <a:effectLst/>
                <a:latin typeface="Cambria Math" panose="02040503050406030204" pitchFamily="18" charset="0"/>
                <a:ea typeface="Calibri" panose="020F0502020204030204" pitchFamily="34" charset="0"/>
                <a:cs typeface="Cambria Math" panose="02040503050406030204" pitchFamily="18" charset="0"/>
              </a:rPr>
              <a:t>․</a:t>
            </a:r>
            <a:r>
              <a:rPr lang="en-US" sz="1800" b="1" dirty="0">
                <a:effectLst/>
                <a:latin typeface="GHEA Grapalat" panose="02000506050000020003" pitchFamily="50" charset="0"/>
                <a:ea typeface="Calibri" panose="020F0502020204030204" pitchFamily="34" charset="0"/>
                <a:cs typeface="Calibri" panose="020F0502020204030204" pitchFamily="34" charset="0"/>
              </a:rPr>
              <a:t> </a:t>
            </a:r>
            <a:r>
              <a:rPr lang="en-US" sz="1800" b="1" dirty="0">
                <a:effectLst/>
                <a:latin typeface="GHEA Grapalat" panose="02000506050000020003" pitchFamily="50" charset="0"/>
                <a:ea typeface="Calibri" panose="020F0502020204030204" pitchFamily="34" charset="0"/>
                <a:cs typeface="GHEA Grapalat" panose="02000506050000020003" pitchFamily="50" charset="0"/>
              </a:rPr>
              <a:t>«</a:t>
            </a:r>
            <a:r>
              <a:rPr lang="en-US" sz="1800" b="1" dirty="0" err="1">
                <a:effectLst/>
                <a:latin typeface="GHEA Grapalat" panose="02000506050000020003" pitchFamily="50" charset="0"/>
                <a:ea typeface="Calibri" panose="020F0502020204030204" pitchFamily="34" charset="0"/>
                <a:cs typeface="Calibri" panose="020F0502020204030204" pitchFamily="34" charset="0"/>
              </a:rPr>
              <a:t>Երեխա</a:t>
            </a:r>
            <a:r>
              <a:rPr lang="en-US" sz="1800" b="1" dirty="0">
                <a:effectLst/>
                <a:latin typeface="GHEA Grapalat" panose="02000506050000020003" pitchFamily="50" charset="0"/>
                <a:ea typeface="Calibri" panose="020F0502020204030204" pitchFamily="34" charset="0"/>
                <a:cs typeface="Calibri" panose="020F0502020204030204" pitchFamily="34" charset="0"/>
              </a:rPr>
              <a:t>» </a:t>
            </a:r>
            <a:r>
              <a:rPr lang="en-US" sz="1800" b="1" dirty="0" err="1">
                <a:effectLst/>
                <a:latin typeface="GHEA Grapalat" panose="02000506050000020003" pitchFamily="50" charset="0"/>
                <a:ea typeface="Calibri" panose="020F0502020204030204" pitchFamily="34" charset="0"/>
                <a:cs typeface="Calibri" panose="020F0502020204030204" pitchFamily="34" charset="0"/>
              </a:rPr>
              <a:t>մակարդակ</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dirty="0" err="1">
                <a:effectLst/>
                <a:latin typeface="GHEA Grapalat" panose="02000506050000020003" pitchFamily="50" charset="0"/>
                <a:ea typeface="Calibri" panose="020F0502020204030204" pitchFamily="34" charset="0"/>
                <a:cs typeface="Calibri" panose="020F0502020204030204" pitchFamily="34" charset="0"/>
              </a:rPr>
              <a:t>Ի՞նչ</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հնարավորություններ</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կարող</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են</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տրամադրվել</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երեխաներին</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մեր</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դպրոցում</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օգնելու</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ուժեղացնել</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իրենց</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ներքին</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զարգացման</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գործոնները</a:t>
            </a:r>
            <a:r>
              <a:rPr lang="en-US" sz="1800" dirty="0">
                <a:effectLst/>
                <a:latin typeface="GHEA Grapalat" panose="02000506050000020003" pitchFamily="50"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b="1" dirty="0" err="1">
                <a:effectLst/>
                <a:latin typeface="GHEA Grapalat" panose="02000506050000020003" pitchFamily="50" charset="0"/>
                <a:ea typeface="Calibri" panose="020F0502020204030204" pitchFamily="34" charset="0"/>
                <a:cs typeface="Calibri" panose="020F0502020204030204" pitchFamily="34" charset="0"/>
              </a:rPr>
              <a:t>Խումբ</a:t>
            </a:r>
            <a:r>
              <a:rPr lang="en-US" sz="1800" b="1" dirty="0">
                <a:effectLst/>
                <a:latin typeface="GHEA Grapalat" panose="02000506050000020003" pitchFamily="50" charset="0"/>
                <a:ea typeface="Calibri" panose="020F0502020204030204" pitchFamily="34" charset="0"/>
                <a:cs typeface="Calibri" panose="020F0502020204030204" pitchFamily="34" charset="0"/>
              </a:rPr>
              <a:t> 2</a:t>
            </a:r>
            <a:r>
              <a:rPr lang="en-US" sz="1800" b="1" dirty="0">
                <a:effectLst/>
                <a:latin typeface="Cambria Math" panose="02040503050406030204" pitchFamily="18" charset="0"/>
                <a:ea typeface="Calibri" panose="020F0502020204030204" pitchFamily="34" charset="0"/>
                <a:cs typeface="Cambria Math" panose="02040503050406030204" pitchFamily="18" charset="0"/>
              </a:rPr>
              <a:t>․</a:t>
            </a:r>
            <a:r>
              <a:rPr lang="en-US" sz="1800" b="1" dirty="0">
                <a:effectLst/>
                <a:latin typeface="GHEA Grapalat" panose="02000506050000020003" pitchFamily="50" charset="0"/>
                <a:ea typeface="Calibri" panose="020F0502020204030204" pitchFamily="34" charset="0"/>
                <a:cs typeface="Calibri" panose="020F0502020204030204" pitchFamily="34" charset="0"/>
              </a:rPr>
              <a:t> </a:t>
            </a:r>
            <a:r>
              <a:rPr lang="en-US" sz="1800" b="1" dirty="0">
                <a:effectLst/>
                <a:latin typeface="GHEA Grapalat" panose="02000506050000020003" pitchFamily="50" charset="0"/>
                <a:ea typeface="Calibri" panose="020F0502020204030204" pitchFamily="34" charset="0"/>
                <a:cs typeface="GHEA Grapalat" panose="02000506050000020003" pitchFamily="50" charset="0"/>
              </a:rPr>
              <a:t>«</a:t>
            </a:r>
            <a:r>
              <a:rPr lang="en-US" sz="1800" b="1" dirty="0" err="1">
                <a:effectLst/>
                <a:latin typeface="GHEA Grapalat" panose="02000506050000020003" pitchFamily="50" charset="0"/>
                <a:ea typeface="Calibri" panose="020F0502020204030204" pitchFamily="34" charset="0"/>
                <a:cs typeface="Calibri" panose="020F0502020204030204" pitchFamily="34" charset="0"/>
              </a:rPr>
              <a:t>Ընտանիք</a:t>
            </a:r>
            <a:r>
              <a:rPr lang="en-US" sz="1800" b="1" dirty="0">
                <a:effectLst/>
                <a:latin typeface="GHEA Grapalat" panose="02000506050000020003" pitchFamily="50" charset="0"/>
                <a:ea typeface="Calibri" panose="020F0502020204030204" pitchFamily="34" charset="0"/>
                <a:cs typeface="Calibri" panose="020F0502020204030204" pitchFamily="34" charset="0"/>
              </a:rPr>
              <a:t>» </a:t>
            </a:r>
            <a:r>
              <a:rPr lang="en-US" sz="1800" b="1" dirty="0" err="1">
                <a:effectLst/>
                <a:latin typeface="GHEA Grapalat" panose="02000506050000020003" pitchFamily="50" charset="0"/>
                <a:ea typeface="Calibri" panose="020F0502020204030204" pitchFamily="34" charset="0"/>
                <a:cs typeface="Calibri" panose="020F0502020204030204" pitchFamily="34" charset="0"/>
              </a:rPr>
              <a:t>մակարդակ</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dirty="0" err="1">
                <a:effectLst/>
                <a:latin typeface="GHEA Grapalat" panose="02000506050000020003" pitchFamily="50" charset="0"/>
                <a:ea typeface="Calibri" panose="020F0502020204030204" pitchFamily="34" charset="0"/>
                <a:cs typeface="Calibri" panose="020F0502020204030204" pitchFamily="34" charset="0"/>
              </a:rPr>
              <a:t>Ինչպե՞ս</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կարող</a:t>
            </a:r>
            <a:r>
              <a:rPr lang="en-US" sz="1800" dirty="0">
                <a:effectLst/>
                <a:latin typeface="GHEA Grapalat" panose="02000506050000020003" pitchFamily="50" charset="0"/>
                <a:ea typeface="Calibri" panose="020F0502020204030204" pitchFamily="34" charset="0"/>
                <a:cs typeface="Calibri" panose="020F0502020204030204" pitchFamily="34" charset="0"/>
              </a:rPr>
              <a:t> է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մեր</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դպրոցը</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աջակցել</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ընտանիքներին</a:t>
            </a:r>
            <a:r>
              <a:rPr lang="en-US" sz="1800" dirty="0">
                <a:effectLst/>
                <a:latin typeface="GHEA Grapalat" panose="02000506050000020003" pitchFamily="50" charset="0"/>
                <a:ea typeface="Calibri" panose="020F0502020204030204" pitchFamily="34" charset="0"/>
                <a:cs typeface="Calibri" panose="020F0502020204030204" pitchFamily="34" charset="0"/>
              </a:rPr>
              <a:t>/</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ծնողներին</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բարելավելու</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իրենց</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գիտելիքներն</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ու</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հմտությունները</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ուժեղացնել</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ընտանիքների</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աջակցությունն</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իրենց</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երեխաներին</a:t>
            </a:r>
            <a:r>
              <a:rPr lang="en-US" sz="1800" dirty="0">
                <a:effectLst/>
                <a:latin typeface="GHEA Grapalat" panose="02000506050000020003" pitchFamily="50"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b="1" dirty="0" err="1">
                <a:effectLst/>
                <a:latin typeface="GHEA Grapalat" panose="02000506050000020003" pitchFamily="50" charset="0"/>
                <a:ea typeface="Calibri" panose="020F0502020204030204" pitchFamily="34" charset="0"/>
                <a:cs typeface="Calibri" panose="020F0502020204030204" pitchFamily="34" charset="0"/>
              </a:rPr>
              <a:t>Խումբ</a:t>
            </a:r>
            <a:r>
              <a:rPr lang="en-US" sz="1800" b="1" dirty="0">
                <a:effectLst/>
                <a:latin typeface="GHEA Grapalat" panose="02000506050000020003" pitchFamily="50" charset="0"/>
                <a:ea typeface="Calibri" panose="020F0502020204030204" pitchFamily="34" charset="0"/>
                <a:cs typeface="Calibri" panose="020F0502020204030204" pitchFamily="34" charset="0"/>
              </a:rPr>
              <a:t> 3</a:t>
            </a:r>
            <a:r>
              <a:rPr lang="en-US" sz="1800" b="1" dirty="0">
                <a:effectLst/>
                <a:latin typeface="Cambria Math" panose="02040503050406030204" pitchFamily="18" charset="0"/>
                <a:ea typeface="Calibri" panose="020F0502020204030204" pitchFamily="34" charset="0"/>
                <a:cs typeface="Cambria Math" panose="02040503050406030204" pitchFamily="18" charset="0"/>
              </a:rPr>
              <a:t>․</a:t>
            </a:r>
            <a:r>
              <a:rPr lang="en-US" sz="1800" b="1" dirty="0">
                <a:effectLst/>
                <a:latin typeface="GHEA Grapalat" panose="02000506050000020003" pitchFamily="50" charset="0"/>
                <a:ea typeface="Calibri" panose="020F0502020204030204" pitchFamily="34" charset="0"/>
                <a:cs typeface="Calibri" panose="020F0502020204030204" pitchFamily="34" charset="0"/>
              </a:rPr>
              <a:t> </a:t>
            </a:r>
            <a:r>
              <a:rPr lang="en-US" sz="1800" b="1" dirty="0">
                <a:effectLst/>
                <a:latin typeface="GHEA Grapalat" panose="02000506050000020003" pitchFamily="50" charset="0"/>
                <a:ea typeface="Calibri" panose="020F0502020204030204" pitchFamily="34" charset="0"/>
                <a:cs typeface="GHEA Grapalat" panose="02000506050000020003" pitchFamily="50" charset="0"/>
              </a:rPr>
              <a:t>«</a:t>
            </a:r>
            <a:r>
              <a:rPr lang="en-US" sz="1800" b="1" dirty="0" err="1">
                <a:effectLst/>
                <a:latin typeface="GHEA Grapalat" panose="02000506050000020003" pitchFamily="50" charset="0"/>
                <a:ea typeface="Calibri" panose="020F0502020204030204" pitchFamily="34" charset="0"/>
                <a:cs typeface="Calibri" panose="020F0502020204030204" pitchFamily="34" charset="0"/>
              </a:rPr>
              <a:t>Համայնք</a:t>
            </a:r>
            <a:r>
              <a:rPr lang="en-US" sz="1800" b="1" dirty="0">
                <a:effectLst/>
                <a:latin typeface="GHEA Grapalat" panose="02000506050000020003" pitchFamily="50" charset="0"/>
                <a:ea typeface="Calibri" panose="020F0502020204030204" pitchFamily="34" charset="0"/>
                <a:cs typeface="Calibri" panose="020F0502020204030204" pitchFamily="34" charset="0"/>
              </a:rPr>
              <a:t>» </a:t>
            </a:r>
            <a:r>
              <a:rPr lang="en-US" sz="1800" b="1" dirty="0" err="1">
                <a:effectLst/>
                <a:latin typeface="GHEA Grapalat" panose="02000506050000020003" pitchFamily="50" charset="0"/>
                <a:ea typeface="Calibri" panose="020F0502020204030204" pitchFamily="34" charset="0"/>
                <a:cs typeface="Calibri" panose="020F0502020204030204" pitchFamily="34" charset="0"/>
              </a:rPr>
              <a:t>մակարդակ</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dirty="0" err="1">
                <a:effectLst/>
                <a:latin typeface="GHEA Grapalat" panose="02000506050000020003" pitchFamily="50" charset="0"/>
                <a:ea typeface="Calibri" panose="020F0502020204030204" pitchFamily="34" charset="0"/>
                <a:cs typeface="Calibri" panose="020F0502020204030204" pitchFamily="34" charset="0"/>
              </a:rPr>
              <a:t>Ինչպե՞ս</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կարող</a:t>
            </a:r>
            <a:r>
              <a:rPr lang="en-US" sz="1800" dirty="0">
                <a:effectLst/>
                <a:latin typeface="GHEA Grapalat" panose="02000506050000020003" pitchFamily="50" charset="0"/>
                <a:ea typeface="Calibri" panose="020F0502020204030204" pitchFamily="34" charset="0"/>
                <a:cs typeface="Calibri" panose="020F0502020204030204" pitchFamily="34" charset="0"/>
              </a:rPr>
              <a:t> է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մեր</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դպրոցը</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համագործակցելով</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այլ</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կառույցների</a:t>
            </a:r>
            <a:r>
              <a:rPr lang="en-US" sz="1800" dirty="0">
                <a:effectLst/>
                <a:latin typeface="GHEA Grapalat" panose="02000506050000020003" pitchFamily="50" charset="0"/>
                <a:ea typeface="Calibri" panose="020F0502020204030204" pitchFamily="34" charset="0"/>
                <a:cs typeface="Calibri" panose="020F0502020204030204" pitchFamily="34" charset="0"/>
              </a:rPr>
              <a:t> և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համայնքի</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այլ</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դերակատարների</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հետ</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օրինակ</a:t>
            </a:r>
            <a:r>
              <a:rPr lang="hy-AM"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համայնքապետարան</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եկեղեցի</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սոցիալական</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աշխատողներ</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ոստիկանություն</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հասարակական</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կազմակերպություններ</a:t>
            </a:r>
            <a:r>
              <a:rPr lang="en-US" sz="1800" dirty="0">
                <a:effectLst/>
                <a:latin typeface="GHEA Grapalat" panose="02000506050000020003" pitchFamily="50" charset="0"/>
                <a:ea typeface="Calibri" panose="020F0502020204030204" pitchFamily="34" charset="0"/>
                <a:cs typeface="Calibri" panose="020F0502020204030204" pitchFamily="34" charset="0"/>
              </a:rPr>
              <a:t> և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այլն</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աջակցել</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երեխաներին</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ուժեղացնելու</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իրենց</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արտաքին</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զարգացման</a:t>
            </a:r>
            <a:r>
              <a:rPr lang="en-US" sz="1800" dirty="0">
                <a:effectLst/>
                <a:latin typeface="GHEA Grapalat" panose="02000506050000020003" pitchFamily="50" charset="0"/>
                <a:ea typeface="Calibri" panose="020F0502020204030204" pitchFamily="34" charset="0"/>
                <a:cs typeface="Calibri" panose="020F0502020204030204" pitchFamily="34" charset="0"/>
              </a:rPr>
              <a:t> </a:t>
            </a:r>
            <a:r>
              <a:rPr lang="en-US" sz="1800" dirty="0" err="1">
                <a:effectLst/>
                <a:latin typeface="GHEA Grapalat" panose="02000506050000020003" pitchFamily="50" charset="0"/>
                <a:ea typeface="Calibri" panose="020F0502020204030204" pitchFamily="34" charset="0"/>
                <a:cs typeface="Calibri" panose="020F0502020204030204" pitchFamily="34" charset="0"/>
              </a:rPr>
              <a:t>գործոնները</a:t>
            </a:r>
            <a:r>
              <a:rPr lang="en-US" sz="1800" dirty="0">
                <a:effectLst/>
                <a:latin typeface="GHEA Grapalat" panose="02000506050000020003" pitchFamily="50"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DAC43FCC-2D45-43A3-BBC3-A567F18D702F}"/>
              </a:ext>
            </a:extLst>
          </p:cNvPr>
          <p:cNvSpPr txBox="1"/>
          <p:nvPr/>
        </p:nvSpPr>
        <p:spPr>
          <a:xfrm>
            <a:off x="581192" y="2004392"/>
            <a:ext cx="3414639" cy="3951745"/>
          </a:xfrm>
          <a:prstGeom prst="rect">
            <a:avLst/>
          </a:prstGeom>
          <a:solidFill>
            <a:schemeClr val="bg1"/>
          </a:solidFill>
          <a:ln>
            <a:solidFill>
              <a:schemeClr val="bg1"/>
            </a:solidFill>
          </a:ln>
        </p:spPr>
        <p:txBody>
          <a:bodyPr wrap="square">
            <a:spAutoFit/>
          </a:bodyPr>
          <a:lstStyle/>
          <a:p>
            <a:pPr algn="just">
              <a:lnSpc>
                <a:spcPct val="150000"/>
              </a:lnSpc>
            </a:pPr>
            <a:r>
              <a:rPr lang="en-US" sz="2800" b="1" dirty="0" err="1"/>
              <a:t>Հրահանգ</a:t>
            </a:r>
            <a:r>
              <a:rPr lang="en-US" sz="2800" b="1" dirty="0"/>
              <a:t>՝ </a:t>
            </a:r>
            <a:endParaRPr lang="hy-AM" sz="2800" b="1" dirty="0"/>
          </a:p>
          <a:p>
            <a:pPr>
              <a:lnSpc>
                <a:spcPct val="150000"/>
              </a:lnSpc>
            </a:pPr>
            <a:r>
              <a:rPr lang="hy-AM" sz="2800" dirty="0"/>
              <a:t>Մշակել իրատեսական և կոնկրետ գործողությունների պլան</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79</a:t>
            </a:fld>
            <a:endParaRPr lang="ru-RU"/>
          </a:p>
        </p:txBody>
      </p:sp>
      <p:sp>
        <p:nvSpPr>
          <p:cNvPr id="4" name="Text Placeholder 3"/>
          <p:cNvSpPr>
            <a:spLocks noGrp="1"/>
          </p:cNvSpPr>
          <p:nvPr>
            <p:ph type="body" idx="1"/>
          </p:nvPr>
        </p:nvSpPr>
        <p:spPr>
          <a:xfrm>
            <a:off x="284552" y="706296"/>
            <a:ext cx="10886459" cy="2975750"/>
          </a:xfrm>
        </p:spPr>
        <p:txBody>
          <a:bodyPr/>
          <a:lstStyle/>
          <a:p>
            <a:r>
              <a:rPr lang="hy-AM"/>
              <a:t>Երեխաներին </a:t>
            </a:r>
            <a:r>
              <a:rPr lang="hy-AM" dirty="0"/>
              <a:t>անհրաժեշտ է ունենալ ներքին զարգացման նախադրյալներ և ապրել միջավայրում, որտեղ զարգացած են </a:t>
            </a:r>
            <a:r>
              <a:rPr lang="hy-AM"/>
              <a:t>արտաքին նախադրյալները։</a:t>
            </a:r>
            <a:endParaRPr lang="hy-AM" dirty="0"/>
          </a:p>
          <a:p>
            <a:endParaRPr lang="hy-AM" dirty="0"/>
          </a:p>
          <a:p>
            <a:r>
              <a:rPr lang="hy-AM" dirty="0"/>
              <a:t>Դպրոցի աշխատակիցները պետք է </a:t>
            </a:r>
            <a:r>
              <a:rPr lang="hy-AM"/>
              <a:t>օգնեն երեխաներին </a:t>
            </a:r>
            <a:r>
              <a:rPr lang="hy-AM" dirty="0"/>
              <a:t>և իրենց ընտանիքներին</a:t>
            </a:r>
            <a:r>
              <a:rPr lang="hy-AM"/>
              <a:t>՝ ձեռք բերելու </a:t>
            </a:r>
            <a:r>
              <a:rPr lang="hy-AM" dirty="0"/>
              <a:t>ներքին և </a:t>
            </a:r>
            <a:r>
              <a:rPr lang="hy-AM"/>
              <a:t>արտաքին նախադրյալները՝ </a:t>
            </a:r>
            <a:r>
              <a:rPr lang="hy-AM" dirty="0"/>
              <a:t>երեխայի բարեկեցության </a:t>
            </a:r>
            <a:r>
              <a:rPr lang="hy-AM"/>
              <a:t>ապահովմա համար։</a:t>
            </a:r>
            <a:endParaRPr lang="hy-AM" dirty="0"/>
          </a:p>
          <a:p>
            <a:endParaRPr lang="hy-AM" dirty="0"/>
          </a:p>
          <a:p>
            <a:r>
              <a:rPr lang="hy-AM" dirty="0"/>
              <a:t>Դպրոցը պետք է դառնա ապահով </a:t>
            </a:r>
            <a:r>
              <a:rPr lang="hy-AM"/>
              <a:t>միջավայր բոլոր երեխաների </a:t>
            </a:r>
            <a:r>
              <a:rPr lang="hy-AM" dirty="0"/>
              <a:t>ներքին նախադրյալները զարգացնելու </a:t>
            </a:r>
            <a:r>
              <a:rPr lang="hy-AM"/>
              <a:t>և հնարավորություններ տալու,  ինչպես նաև՝ բոլոր երեխաների զարգանալու համար։</a:t>
            </a:r>
            <a:endParaRPr lang="en-US"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581193" y="6296313"/>
            <a:ext cx="4137556" cy="422785"/>
          </a:xfrm>
          <a:prstGeom prst="rect">
            <a:avLst/>
          </a:prstGeom>
          <a:noFill/>
          <a:ln>
            <a:noFill/>
          </a:ln>
        </p:spPr>
      </p:pic>
      <p:sp>
        <p:nvSpPr>
          <p:cNvPr id="6" name="Google Shape;247;p30"/>
          <p:cNvSpPr txBox="1">
            <a:spLocks noGrp="1"/>
          </p:cNvSpPr>
          <p:nvPr>
            <p:ph type="title"/>
          </p:nvPr>
        </p:nvSpPr>
        <p:spPr>
          <a:xfrm>
            <a:off x="4718749" y="0"/>
            <a:ext cx="2807467" cy="523180"/>
          </a:xfrm>
          <a:prstGeom prst="rect">
            <a:avLst/>
          </a:prstGeom>
          <a:noFill/>
          <a:ln>
            <a:noFill/>
          </a:ln>
        </p:spPr>
        <p:txBody>
          <a:bodyPr spcFirstLastPara="1" wrap="square" lIns="91425" tIns="45700" rIns="91425" bIns="45700" anchor="t" anchorCtr="0">
            <a:spAutoFit/>
          </a:bodyPr>
          <a:lstStyle/>
          <a:p>
            <a:pPr lvl="0"/>
            <a:r>
              <a:rPr lang="hy-AM" altLang="en-US" sz="2800" b="1" dirty="0">
                <a:solidFill>
                  <a:schemeClr val="accent1">
                    <a:lumMod val="75000"/>
                  </a:schemeClr>
                </a:solidFill>
                <a:latin typeface="Arial" panose="020B0604020202020204" pitchFamily="34" charset="0"/>
                <a:cs typeface="Arial" panose="020B0604020202020204" pitchFamily="34" charset="0"/>
              </a:rPr>
              <a:t>ամփոփում</a:t>
            </a:r>
            <a:endParaRPr sz="2800" dirty="0">
              <a:solidFill>
                <a:schemeClr val="accent1">
                  <a:lumMod val="75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3253" y="3429000"/>
            <a:ext cx="4718747" cy="3137967"/>
          </a:xfrm>
          <a:prstGeom prst="rect">
            <a:avLst/>
          </a:prstGeom>
        </p:spPr>
      </p:pic>
      <p:sp>
        <p:nvSpPr>
          <p:cNvPr id="8" name="Rectangle 7"/>
          <p:cNvSpPr/>
          <p:nvPr/>
        </p:nvSpPr>
        <p:spPr>
          <a:xfrm>
            <a:off x="284552" y="3608969"/>
            <a:ext cx="7719137" cy="2616101"/>
          </a:xfrm>
          <a:prstGeom prst="rect">
            <a:avLst/>
          </a:prstGeom>
        </p:spPr>
        <p:txBody>
          <a:bodyPr wrap="square">
            <a:spAutoFit/>
          </a:bodyPr>
          <a:lstStyle/>
          <a:p>
            <a:pPr marL="457200" indent="-333756" defTabSz="457200" fontAlgn="base">
              <a:spcBef>
                <a:spcPts val="360"/>
              </a:spcBef>
              <a:buClr>
                <a:schemeClr val="accent2"/>
              </a:buClr>
              <a:buSzPts val="1656"/>
              <a:buFont typeface="Wingdings 2" panose="05020102010507070707" pitchFamily="18" charset="2"/>
              <a:buChar char="◼"/>
            </a:pPr>
            <a:r>
              <a:rPr lang="hy-AM" sz="1800" kern="1200" dirty="0">
                <a:solidFill>
                  <a:schemeClr val="tx2"/>
                </a:solidFill>
                <a:latin typeface="+mn-lt"/>
                <a:ea typeface="+mn-ea"/>
                <a:cs typeface="+mn-cs"/>
              </a:rPr>
              <a:t>«Յուրաքանչյուրը  կարող է զարգացնել նախադրյալները</a:t>
            </a:r>
            <a:endParaRPr lang="en-US" sz="1800" kern="1200" dirty="0">
              <a:solidFill>
                <a:schemeClr val="tx2"/>
              </a:solidFill>
              <a:latin typeface="+mn-lt"/>
              <a:ea typeface="+mn-ea"/>
              <a:cs typeface="+mn-cs"/>
            </a:endParaRPr>
          </a:p>
          <a:p>
            <a:pPr marL="123444" defTabSz="457200" fontAlgn="base">
              <a:spcBef>
                <a:spcPts val="360"/>
              </a:spcBef>
              <a:buClr>
                <a:schemeClr val="accent2"/>
              </a:buClr>
              <a:buSzPts val="1656"/>
            </a:pPr>
            <a:endParaRPr lang="hy-AM" sz="1000" kern="1200" dirty="0">
              <a:solidFill>
                <a:schemeClr val="tx2"/>
              </a:solidFill>
              <a:latin typeface="+mn-lt"/>
              <a:ea typeface="+mn-ea"/>
              <a:cs typeface="+mn-cs"/>
            </a:endParaRPr>
          </a:p>
          <a:p>
            <a:pPr marL="457200" indent="-333756" defTabSz="457200" fontAlgn="base">
              <a:spcBef>
                <a:spcPts val="360"/>
              </a:spcBef>
              <a:buClr>
                <a:schemeClr val="accent2"/>
              </a:buClr>
              <a:buSzPts val="1656"/>
              <a:buFont typeface="Wingdings 2" panose="05020102010507070707" pitchFamily="18" charset="2"/>
              <a:buChar char="◼"/>
            </a:pPr>
            <a:r>
              <a:rPr lang="hy-AM" sz="1800" kern="1200" dirty="0">
                <a:solidFill>
                  <a:schemeClr val="tx2"/>
                </a:solidFill>
                <a:latin typeface="+mn-lt"/>
                <a:ea typeface="+mn-ea"/>
                <a:cs typeface="+mn-cs"/>
              </a:rPr>
              <a:t>«Բոլոր երեխաները/երիտասարդները նախադրյալների կարիք ունեն</a:t>
            </a:r>
            <a:endParaRPr lang="en-US" sz="1800" kern="1200" dirty="0">
              <a:solidFill>
                <a:schemeClr val="tx2"/>
              </a:solidFill>
              <a:latin typeface="+mn-lt"/>
              <a:ea typeface="+mn-ea"/>
              <a:cs typeface="+mn-cs"/>
            </a:endParaRPr>
          </a:p>
          <a:p>
            <a:pPr marL="457200" indent="-333756" defTabSz="457200" fontAlgn="base">
              <a:spcBef>
                <a:spcPts val="360"/>
              </a:spcBef>
              <a:buClr>
                <a:schemeClr val="accent2"/>
              </a:buClr>
              <a:buSzPts val="1656"/>
              <a:buFont typeface="Wingdings 2" panose="05020102010507070707" pitchFamily="18" charset="2"/>
              <a:buChar char="◼"/>
            </a:pPr>
            <a:endParaRPr lang="hy-AM" sz="1000" kern="1200" dirty="0">
              <a:solidFill>
                <a:schemeClr val="tx2"/>
              </a:solidFill>
              <a:latin typeface="+mn-lt"/>
              <a:ea typeface="+mn-ea"/>
              <a:cs typeface="+mn-cs"/>
            </a:endParaRPr>
          </a:p>
          <a:p>
            <a:pPr marL="457200" indent="-333756" defTabSz="457200" fontAlgn="base">
              <a:spcBef>
                <a:spcPts val="360"/>
              </a:spcBef>
              <a:buClr>
                <a:schemeClr val="accent2"/>
              </a:buClr>
              <a:buSzPts val="1656"/>
              <a:buFont typeface="Wingdings 2" panose="05020102010507070707" pitchFamily="18" charset="2"/>
              <a:buChar char="◼"/>
            </a:pPr>
            <a:r>
              <a:rPr lang="hy-AM" sz="1800" kern="1200">
                <a:solidFill>
                  <a:schemeClr val="tx2"/>
                </a:solidFill>
                <a:latin typeface="+mn-lt"/>
                <a:ea typeface="+mn-ea"/>
                <a:cs typeface="+mn-cs"/>
              </a:rPr>
              <a:t>«Հարաբերությունները շատ կարոր </a:t>
            </a:r>
            <a:r>
              <a:rPr lang="hy-AM" sz="1800" kern="1200" dirty="0">
                <a:solidFill>
                  <a:schemeClr val="tx2"/>
                </a:solidFill>
                <a:latin typeface="+mn-lt"/>
                <a:ea typeface="+mn-ea"/>
                <a:cs typeface="+mn-cs"/>
              </a:rPr>
              <a:t>դեր են խաղում</a:t>
            </a:r>
            <a:endParaRPr lang="en-US" sz="1800" kern="1200" dirty="0">
              <a:solidFill>
                <a:schemeClr val="tx2"/>
              </a:solidFill>
              <a:latin typeface="+mn-lt"/>
              <a:ea typeface="+mn-ea"/>
              <a:cs typeface="+mn-cs"/>
            </a:endParaRPr>
          </a:p>
          <a:p>
            <a:pPr marL="457200" indent="-333756" defTabSz="457200" fontAlgn="base">
              <a:spcBef>
                <a:spcPts val="360"/>
              </a:spcBef>
              <a:buClr>
                <a:schemeClr val="accent2"/>
              </a:buClr>
              <a:buSzPts val="1656"/>
              <a:buFont typeface="Wingdings 2" panose="05020102010507070707" pitchFamily="18" charset="2"/>
              <a:buChar char="◼"/>
            </a:pPr>
            <a:endParaRPr lang="en-US" sz="1000" kern="1200" dirty="0">
              <a:solidFill>
                <a:schemeClr val="tx2"/>
              </a:solidFill>
              <a:latin typeface="+mn-lt"/>
              <a:ea typeface="+mn-ea"/>
              <a:cs typeface="+mn-cs"/>
            </a:endParaRPr>
          </a:p>
          <a:p>
            <a:pPr marL="457200" indent="-333756" defTabSz="457200" fontAlgn="base">
              <a:spcBef>
                <a:spcPts val="360"/>
              </a:spcBef>
              <a:buClr>
                <a:schemeClr val="accent2"/>
              </a:buClr>
              <a:buSzPts val="1656"/>
              <a:buFont typeface="Wingdings 2" panose="05020102010507070707" pitchFamily="18" charset="2"/>
              <a:buChar char="◼"/>
            </a:pPr>
            <a:r>
              <a:rPr lang="hy-AM" sz="1800" kern="1200" dirty="0">
                <a:solidFill>
                  <a:schemeClr val="tx2"/>
                </a:solidFill>
                <a:latin typeface="+mn-lt"/>
                <a:ea typeface="+mn-ea"/>
                <a:cs typeface="+mn-cs"/>
              </a:rPr>
              <a:t>«Նախադրյալներ զարգացնելը շարունակական գործընթաց է</a:t>
            </a:r>
          </a:p>
          <a:p>
            <a:pPr marL="347472" indent="-347472" fontAlgn="base">
              <a:spcBef>
                <a:spcPts val="1200"/>
              </a:spcBef>
              <a:spcAft>
                <a:spcPts val="1200"/>
              </a:spcAft>
              <a:buFont typeface="Arial" panose="020B0604020202020204" pitchFamily="34" charset="0"/>
              <a:buChar char="•"/>
            </a:pPr>
            <a:endParaRPr lang="hy-AM" dirty="0">
              <a:latin typeface="Sylfaen" panose="010A0502050306030303" pitchFamily="18" charset="0"/>
            </a:endParaRPr>
          </a:p>
        </p:txBody>
      </p:sp>
    </p:spTree>
    <p:extLst>
      <p:ext uri="{BB962C8B-B14F-4D97-AF65-F5344CB8AC3E}">
        <p14:creationId xmlns:p14="http://schemas.microsoft.com/office/powerpoint/2010/main" val="4118785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8</a:t>
            </a:fld>
            <a:endParaRPr lang="ru-RU"/>
          </a:p>
        </p:txBody>
      </p:sp>
      <p:sp>
        <p:nvSpPr>
          <p:cNvPr id="3" name="Title 2"/>
          <p:cNvSpPr>
            <a:spLocks noGrp="1"/>
          </p:cNvSpPr>
          <p:nvPr>
            <p:ph type="title"/>
          </p:nvPr>
        </p:nvSpPr>
        <p:spPr>
          <a:xfrm>
            <a:off x="3910989" y="760971"/>
            <a:ext cx="4016686" cy="616063"/>
          </a:xfrm>
        </p:spPr>
        <p:txBody>
          <a:bodyPr>
            <a:normAutofit/>
          </a:bodyPr>
          <a:lstStyle/>
          <a:p>
            <a:pPr algn="ctr"/>
            <a:r>
              <a:rPr lang="hy-AM" sz="2400" b="1" dirty="0">
                <a:solidFill>
                  <a:schemeClr val="accent2">
                    <a:lumMod val="75000"/>
                  </a:schemeClr>
                </a:solidFill>
              </a:rPr>
              <a:t>Ամփոփիչ հարցեր</a:t>
            </a:r>
            <a:endParaRPr lang="en-US" sz="2400" b="1" dirty="0">
              <a:solidFill>
                <a:schemeClr val="accent2">
                  <a:lumMod val="75000"/>
                </a:schemeClr>
              </a:solidFill>
            </a:endParaRPr>
          </a:p>
        </p:txBody>
      </p:sp>
      <p:sp>
        <p:nvSpPr>
          <p:cNvPr id="4" name="Text Placeholder 3"/>
          <p:cNvSpPr>
            <a:spLocks noGrp="1"/>
          </p:cNvSpPr>
          <p:nvPr>
            <p:ph type="body" idx="1"/>
          </p:nvPr>
        </p:nvSpPr>
        <p:spPr>
          <a:xfrm>
            <a:off x="954025" y="1451462"/>
            <a:ext cx="10283950" cy="4457468"/>
          </a:xfrm>
        </p:spPr>
        <p:txBody>
          <a:bodyPr>
            <a:noAutofit/>
          </a:bodyPr>
          <a:lstStyle/>
          <a:p>
            <a:pPr lvl="0"/>
            <a:r>
              <a:rPr lang="hy-AM" sz="2000" dirty="0">
                <a:solidFill>
                  <a:schemeClr val="dk1"/>
                </a:solidFill>
              </a:rPr>
              <a:t>Նշված միֆերից որո՞նք են դեռևս լայնորեն տարածված, </a:t>
            </a:r>
            <a:r>
              <a:rPr lang="hy-AM" sz="2000">
                <a:solidFill>
                  <a:schemeClr val="dk1"/>
                </a:solidFill>
              </a:rPr>
              <a:t>իսկ որո</a:t>
            </a:r>
            <a:r>
              <a:rPr lang="hy-AM" sz="2000" dirty="0">
                <a:solidFill>
                  <a:schemeClr val="dk1"/>
                </a:solidFill>
              </a:rPr>
              <a:t>՞նք են փոխվել:</a:t>
            </a:r>
            <a:endParaRPr lang="en-US" sz="2000" dirty="0">
              <a:solidFill>
                <a:schemeClr val="dk1"/>
              </a:solidFill>
            </a:endParaRPr>
          </a:p>
          <a:p>
            <a:pPr marL="123444" lvl="0" indent="0">
              <a:buNone/>
            </a:pPr>
            <a:endParaRPr lang="en-US" sz="2000" dirty="0">
              <a:solidFill>
                <a:schemeClr val="dk1"/>
              </a:solidFill>
            </a:endParaRPr>
          </a:p>
          <a:p>
            <a:pPr lvl="0"/>
            <a:r>
              <a:rPr lang="hy-AM" sz="2000" dirty="0">
                <a:solidFill>
                  <a:schemeClr val="dk1"/>
                </a:solidFill>
              </a:rPr>
              <a:t>Ի՞նչ եք կարծում, ինչո՞ւ են որոշ միֆեր փոխվել։</a:t>
            </a:r>
            <a:endParaRPr lang="en-US" sz="2000" dirty="0">
              <a:solidFill>
                <a:schemeClr val="dk1"/>
              </a:solidFill>
            </a:endParaRPr>
          </a:p>
          <a:p>
            <a:pPr lvl="0"/>
            <a:endParaRPr lang="en-US" sz="2000" dirty="0">
              <a:solidFill>
                <a:schemeClr val="dk1"/>
              </a:solidFill>
            </a:endParaRPr>
          </a:p>
          <a:p>
            <a:pPr lvl="0"/>
            <a:r>
              <a:rPr lang="hy-AM" sz="2000" dirty="0">
                <a:solidFill>
                  <a:schemeClr val="dk1"/>
                </a:solidFill>
              </a:rPr>
              <a:t>Արդյո՞ք նոր միֆերը ձևավորվում են ի հայտ եկած նոր վախերի, առաջացած խնդիրների կամ փոփոխությունների հիման վրա։</a:t>
            </a:r>
            <a:endParaRPr lang="en-US" sz="2000" dirty="0">
              <a:solidFill>
                <a:schemeClr val="dk1"/>
              </a:solidFill>
            </a:endParaRPr>
          </a:p>
          <a:p>
            <a:pPr lvl="0"/>
            <a:endParaRPr lang="en-US" sz="2000" dirty="0">
              <a:solidFill>
                <a:schemeClr val="dk1"/>
              </a:solidFill>
            </a:endParaRPr>
          </a:p>
          <a:p>
            <a:pPr lvl="0"/>
            <a:r>
              <a:rPr lang="hy-AM" sz="2000" dirty="0">
                <a:solidFill>
                  <a:schemeClr val="dk1"/>
                </a:solidFill>
              </a:rPr>
              <a:t>Ի՞նչ եք կարծում, նման </a:t>
            </a:r>
            <a:r>
              <a:rPr lang="hy-AM" sz="2000">
                <a:solidFill>
                  <a:schemeClr val="dk1"/>
                </a:solidFill>
              </a:rPr>
              <a:t>միֆերը կարո՞ղ </a:t>
            </a:r>
            <a:r>
              <a:rPr lang="hy-AM" sz="2000" dirty="0">
                <a:solidFill>
                  <a:schemeClr val="dk1"/>
                </a:solidFill>
              </a:rPr>
              <a:t>են վտանգավոր լինել: Ինչո՞ւ, ինչո՞ւ ոչ։</a:t>
            </a:r>
            <a:endParaRPr lang="en-US" sz="2000" dirty="0">
              <a:solidFill>
                <a:schemeClr val="dk1"/>
              </a:solidFill>
            </a:endParaRPr>
          </a:p>
          <a:p>
            <a:pPr lvl="0"/>
            <a:endParaRPr lang="en-US" sz="2000" dirty="0">
              <a:solidFill>
                <a:schemeClr val="dk1"/>
              </a:solidFill>
            </a:endParaRPr>
          </a:p>
          <a:p>
            <a:r>
              <a:rPr lang="hy-AM" sz="2000" dirty="0">
                <a:solidFill>
                  <a:schemeClr val="dk1"/>
                </a:solidFill>
              </a:rPr>
              <a:t>Ինչպե՞ս կարող ենք օգնել փոխել միֆերը, որոնք, մեր կարծիքով, վտանգավոր են երեխաների բարեկեցության համար։</a:t>
            </a:r>
            <a:endParaRPr lang="en-US" sz="2000" dirty="0">
              <a:solidFill>
                <a:schemeClr val="dk1"/>
              </a:solidFill>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344127" y="6231688"/>
            <a:ext cx="4137556" cy="422785"/>
          </a:xfrm>
          <a:prstGeom prst="rect">
            <a:avLst/>
          </a:prstGeom>
          <a:noFill/>
          <a:ln>
            <a:noFill/>
          </a:ln>
        </p:spPr>
      </p:pic>
    </p:spTree>
    <p:extLst>
      <p:ext uri="{BB962C8B-B14F-4D97-AF65-F5344CB8AC3E}">
        <p14:creationId xmlns:p14="http://schemas.microsoft.com/office/powerpoint/2010/main" val="29048032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90EB7086-616E-4D44-94BE-D0F763561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3" name="Rectangle 32">
            <a:extLst>
              <a:ext uri="{FF2B5EF4-FFF2-40B4-BE49-F238E27FC236}">
                <a16:creationId xmlns:a16="http://schemas.microsoft.com/office/drawing/2014/main" id="{5CC2B463-6BD5-411E-A3CA-67A9FE003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83E6F24-3E64-4893-9F13-7BEE01C841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9"/>
            <a:ext cx="7498616"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Title 2">
            <a:extLst>
              <a:ext uri="{FF2B5EF4-FFF2-40B4-BE49-F238E27FC236}">
                <a16:creationId xmlns:a16="http://schemas.microsoft.com/office/drawing/2014/main" id="{47EA4CF5-D414-82D1-6703-07A16B604F4F}"/>
              </a:ext>
            </a:extLst>
          </p:cNvPr>
          <p:cNvSpPr>
            <a:spLocks noGrp="1"/>
          </p:cNvSpPr>
          <p:nvPr>
            <p:ph type="title"/>
          </p:nvPr>
        </p:nvSpPr>
        <p:spPr>
          <a:xfrm>
            <a:off x="4579243" y="1419225"/>
            <a:ext cx="6798608" cy="2085869"/>
          </a:xfrm>
        </p:spPr>
        <p:txBody>
          <a:bodyPr vert="horz" lIns="91440" tIns="45720" rIns="91440" bIns="45720" rtlCol="0" anchor="b">
            <a:normAutofit/>
          </a:bodyPr>
          <a:lstStyle/>
          <a:p>
            <a:pPr>
              <a:spcBef>
                <a:spcPct val="0"/>
              </a:spcBef>
            </a:pPr>
            <a:r>
              <a:rPr lang="en-US" sz="3600" dirty="0" err="1">
                <a:solidFill>
                  <a:srgbClr val="FFFFFF"/>
                </a:solidFill>
                <a:effectLst/>
              </a:rPr>
              <a:t>Մոդուլ</a:t>
            </a:r>
            <a:r>
              <a:rPr lang="en-US" sz="3600" dirty="0">
                <a:solidFill>
                  <a:srgbClr val="FFFFFF"/>
                </a:solidFill>
                <a:effectLst/>
              </a:rPr>
              <a:t> 5. </a:t>
            </a:r>
            <a:br>
              <a:rPr lang="en-US" sz="3600" dirty="0">
                <a:solidFill>
                  <a:srgbClr val="FFFFFF"/>
                </a:solidFill>
                <a:effectLst/>
              </a:rPr>
            </a:br>
            <a:r>
              <a:rPr lang="en-US" sz="3600" dirty="0" err="1">
                <a:solidFill>
                  <a:srgbClr val="FFFFFF"/>
                </a:solidFill>
                <a:effectLst/>
              </a:rPr>
              <a:t>Արձագանքում</a:t>
            </a:r>
            <a:r>
              <a:rPr lang="en-US" sz="3600" dirty="0">
                <a:solidFill>
                  <a:srgbClr val="FFFFFF"/>
                </a:solidFill>
                <a:effectLst/>
              </a:rPr>
              <a:t> </a:t>
            </a:r>
            <a:r>
              <a:rPr lang="en-US" sz="3600" dirty="0" err="1">
                <a:solidFill>
                  <a:srgbClr val="FFFFFF"/>
                </a:solidFill>
                <a:effectLst/>
              </a:rPr>
              <a:t>ենք</a:t>
            </a:r>
            <a:r>
              <a:rPr lang="en-US" sz="3600" dirty="0">
                <a:solidFill>
                  <a:srgbClr val="FFFFFF"/>
                </a:solidFill>
                <a:effectLst/>
              </a:rPr>
              <a:t> </a:t>
            </a:r>
            <a:r>
              <a:rPr lang="en-US" sz="3600" dirty="0" err="1">
                <a:solidFill>
                  <a:srgbClr val="FFFFFF"/>
                </a:solidFill>
                <a:effectLst/>
              </a:rPr>
              <a:t>բռնության</a:t>
            </a:r>
            <a:r>
              <a:rPr lang="en-US" sz="3600" dirty="0">
                <a:solidFill>
                  <a:srgbClr val="FFFFFF"/>
                </a:solidFill>
                <a:effectLst/>
              </a:rPr>
              <a:t> </a:t>
            </a:r>
            <a:r>
              <a:rPr lang="en-US" sz="3600" dirty="0" err="1">
                <a:solidFill>
                  <a:srgbClr val="FFFFFF"/>
                </a:solidFill>
                <a:effectLst/>
              </a:rPr>
              <a:t>դեպքերին</a:t>
            </a:r>
            <a:endParaRPr lang="en-US" sz="3600" dirty="0">
              <a:solidFill>
                <a:srgbClr val="FFFFFF"/>
              </a:solidFill>
            </a:endParaRPr>
          </a:p>
        </p:txBody>
      </p:sp>
      <p:pic>
        <p:nvPicPr>
          <p:cNvPr id="5" name="Picture 4">
            <a:extLst>
              <a:ext uri="{FF2B5EF4-FFF2-40B4-BE49-F238E27FC236}">
                <a16:creationId xmlns:a16="http://schemas.microsoft.com/office/drawing/2014/main" id="{C4E3500D-0B7A-9506-6F76-474C409AF99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9164" y="713665"/>
            <a:ext cx="4237444" cy="56666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6ABF214-3D6A-BD50-25BF-4436AD5DEBE4}"/>
              </a:ext>
            </a:extLst>
          </p:cNvPr>
          <p:cNvSpPr>
            <a:spLocks noGrp="1"/>
          </p:cNvSpPr>
          <p:nvPr>
            <p:ph type="sldNum" idx="12"/>
          </p:nvPr>
        </p:nvSpPr>
        <p:spPr>
          <a:xfrm>
            <a:off x="10558300" y="6400800"/>
            <a:ext cx="1016440" cy="365125"/>
          </a:xfrm>
        </p:spPr>
        <p:txBody>
          <a:bodyPr vert="horz" lIns="91440" tIns="45720" rIns="91440" bIns="45720" rtlCol="0" anchor="ctr">
            <a:normAutofit/>
          </a:bodyPr>
          <a:lstStyle/>
          <a:p>
            <a:pPr lvl="0" indent="0">
              <a:spcBef>
                <a:spcPts val="0"/>
              </a:spcBef>
              <a:spcAft>
                <a:spcPts val="600"/>
              </a:spcAft>
              <a:buNone/>
            </a:pPr>
            <a:fld id="{00000000-1234-1234-1234-123412341234}" type="slidenum">
              <a:rPr lang="en-US" kern="1200" smtClean="0">
                <a:solidFill>
                  <a:schemeClr val="accent1">
                    <a:lumMod val="75000"/>
                    <a:lumOff val="25000"/>
                  </a:schemeClr>
                </a:solidFill>
                <a:latin typeface="+mn-lt"/>
                <a:ea typeface="+mn-ea"/>
                <a:cs typeface="+mn-cs"/>
              </a:rPr>
              <a:pPr lvl="0" indent="0">
                <a:spcBef>
                  <a:spcPts val="0"/>
                </a:spcBef>
                <a:spcAft>
                  <a:spcPts val="600"/>
                </a:spcAft>
                <a:buNone/>
              </a:pPr>
              <a:t>80</a:t>
            </a:fld>
            <a:endParaRPr lang="en-US" kern="1200">
              <a:solidFill>
                <a:schemeClr val="accent1">
                  <a:lumMod val="75000"/>
                  <a:lumOff val="25000"/>
                </a:schemeClr>
              </a:solidFill>
              <a:latin typeface="+mn-lt"/>
              <a:ea typeface="+mn-ea"/>
              <a:cs typeface="+mn-cs"/>
            </a:endParaRPr>
          </a:p>
        </p:txBody>
      </p:sp>
    </p:spTree>
    <p:extLst>
      <p:ext uri="{BB962C8B-B14F-4D97-AF65-F5344CB8AC3E}">
        <p14:creationId xmlns:p14="http://schemas.microsoft.com/office/powerpoint/2010/main" val="15278302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84FDA8-2938-46B8-9FD1-7FA303E741D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81</a:t>
            </a:fld>
            <a:endParaRPr lang="ru-RU"/>
          </a:p>
        </p:txBody>
      </p:sp>
      <p:pic>
        <p:nvPicPr>
          <p:cNvPr id="3" name="Google Shape;205;p26" descr="Секундомер">
            <a:extLst>
              <a:ext uri="{FF2B5EF4-FFF2-40B4-BE49-F238E27FC236}">
                <a16:creationId xmlns:a16="http://schemas.microsoft.com/office/drawing/2014/main" id="{AF079FF6-01D1-4200-929B-2FB31FE2FCCD}"/>
              </a:ext>
            </a:extLst>
          </p:cNvPr>
          <p:cNvPicPr preferRelativeResize="0"/>
          <p:nvPr/>
        </p:nvPicPr>
        <p:blipFill rotWithShape="1">
          <a:blip r:embed="rId2">
            <a:alphaModFix/>
          </a:blip>
          <a:srcRect/>
          <a:stretch/>
        </p:blipFill>
        <p:spPr>
          <a:xfrm>
            <a:off x="9435205" y="649145"/>
            <a:ext cx="681809" cy="651887"/>
          </a:xfrm>
          <a:prstGeom prst="rect">
            <a:avLst/>
          </a:prstGeom>
          <a:noFill/>
          <a:ln>
            <a:noFill/>
          </a:ln>
        </p:spPr>
      </p:pic>
      <p:sp>
        <p:nvSpPr>
          <p:cNvPr id="4" name="Google Shape;206;p26">
            <a:extLst>
              <a:ext uri="{FF2B5EF4-FFF2-40B4-BE49-F238E27FC236}">
                <a16:creationId xmlns:a16="http://schemas.microsoft.com/office/drawing/2014/main" id="{F42CD026-DA7D-455C-9117-2E0D7FC70A8D}"/>
              </a:ext>
            </a:extLst>
          </p:cNvPr>
          <p:cNvSpPr/>
          <p:nvPr/>
        </p:nvSpPr>
        <p:spPr>
          <a:xfrm>
            <a:off x="10413417" y="821212"/>
            <a:ext cx="1354024" cy="4302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200"/>
              <a:buFont typeface="Arial"/>
              <a:buNone/>
            </a:pPr>
            <a:r>
              <a:rPr lang="ru-RU" sz="2200" b="1" dirty="0">
                <a:solidFill>
                  <a:schemeClr val="dk1"/>
                </a:solidFill>
                <a:latin typeface="Arial" panose="020B0604020202020204" pitchFamily="34" charset="0"/>
                <a:ea typeface="Calibri"/>
                <a:cs typeface="Arial" panose="020B0604020202020204" pitchFamily="34" charset="0"/>
                <a:sym typeface="Calibri"/>
              </a:rPr>
              <a:t> </a:t>
            </a:r>
            <a:r>
              <a:rPr lang="hy-AM" sz="2000" b="1" dirty="0">
                <a:solidFill>
                  <a:schemeClr val="bg2">
                    <a:lumMod val="25000"/>
                  </a:schemeClr>
                </a:solidFill>
                <a:latin typeface="Arial" panose="020B0604020202020204" pitchFamily="34" charset="0"/>
                <a:ea typeface="Calibri"/>
                <a:cs typeface="Arial" panose="020B0604020202020204" pitchFamily="34" charset="0"/>
                <a:sym typeface="Calibri"/>
              </a:rPr>
              <a:t>20</a:t>
            </a:r>
            <a:r>
              <a:rPr lang="ru-RU" sz="2000" dirty="0">
                <a:solidFill>
                  <a:schemeClr val="bg2">
                    <a:lumMod val="25000"/>
                  </a:schemeClr>
                </a:solidFill>
                <a:latin typeface="Arial" panose="020B0604020202020204" pitchFamily="34" charset="0"/>
                <a:ea typeface="Calibri"/>
                <a:cs typeface="Arial" panose="020B0604020202020204" pitchFamily="34" charset="0"/>
                <a:sym typeface="Calibri"/>
              </a:rPr>
              <a:t> ր</a:t>
            </a:r>
            <a:r>
              <a:rPr lang="ru-RU" sz="2000" dirty="0">
                <a:solidFill>
                  <a:schemeClr val="tx2">
                    <a:lumMod val="75000"/>
                  </a:schemeClr>
                </a:solidFill>
                <a:latin typeface="Arial" panose="020B0604020202020204" pitchFamily="34" charset="0"/>
                <a:ea typeface="Calibri"/>
                <a:cs typeface="Arial" panose="020B0604020202020204" pitchFamily="34" charset="0"/>
                <a:sym typeface="Calibri"/>
              </a:rPr>
              <a:t>ոպե</a:t>
            </a:r>
            <a:endParaRPr sz="2000" dirty="0">
              <a:solidFill>
                <a:schemeClr val="tx2">
                  <a:lumMod val="75000"/>
                </a:schemeClr>
              </a:solidFill>
              <a:latin typeface="Arial" panose="020B0604020202020204" pitchFamily="34" charset="0"/>
              <a:ea typeface="Calibri"/>
              <a:cs typeface="Arial" panose="020B0604020202020204" pitchFamily="34" charset="0"/>
              <a:sym typeface="Calibri"/>
            </a:endParaRPr>
          </a:p>
        </p:txBody>
      </p:sp>
      <p:sp>
        <p:nvSpPr>
          <p:cNvPr id="5" name="TextBox 4">
            <a:extLst>
              <a:ext uri="{FF2B5EF4-FFF2-40B4-BE49-F238E27FC236}">
                <a16:creationId xmlns:a16="http://schemas.microsoft.com/office/drawing/2014/main" id="{1CC9EAFB-E035-4AE6-AD40-D45610DC671B}"/>
              </a:ext>
            </a:extLst>
          </p:cNvPr>
          <p:cNvSpPr txBox="1"/>
          <p:nvPr/>
        </p:nvSpPr>
        <p:spPr>
          <a:xfrm>
            <a:off x="10117014" y="536738"/>
            <a:ext cx="1731564" cy="338554"/>
          </a:xfrm>
          <a:prstGeom prst="rect">
            <a:avLst/>
          </a:prstGeom>
          <a:noFill/>
        </p:spPr>
        <p:txBody>
          <a:bodyPr wrap="none" rtlCol="0">
            <a:spAutoFit/>
          </a:bodyPr>
          <a:lstStyle/>
          <a:p>
            <a:r>
              <a:rPr lang="en-US" sz="1600" b="1" dirty="0" err="1">
                <a:solidFill>
                  <a:schemeClr val="tx1"/>
                </a:solidFill>
              </a:rPr>
              <a:t>Վարժություն</a:t>
            </a:r>
            <a:r>
              <a:rPr lang="en-US" sz="1600" b="1" dirty="0">
                <a:solidFill>
                  <a:schemeClr val="tx1"/>
                </a:solidFill>
              </a:rPr>
              <a:t> </a:t>
            </a:r>
            <a:r>
              <a:rPr lang="hy-AM" sz="1600" b="1" dirty="0">
                <a:solidFill>
                  <a:schemeClr val="tx1"/>
                </a:solidFill>
              </a:rPr>
              <a:t>1</a:t>
            </a:r>
            <a:endParaRPr lang="en-US" sz="1600" b="1" dirty="0">
              <a:solidFill>
                <a:schemeClr val="tx1"/>
              </a:solidFill>
            </a:endParaRPr>
          </a:p>
        </p:txBody>
      </p:sp>
      <p:pic>
        <p:nvPicPr>
          <p:cNvPr id="9" name="Google Shape;205;p26" descr="Секундомер">
            <a:extLst>
              <a:ext uri="{FF2B5EF4-FFF2-40B4-BE49-F238E27FC236}">
                <a16:creationId xmlns:a16="http://schemas.microsoft.com/office/drawing/2014/main" id="{3CFDB9D2-3E03-4B0B-9DF9-E0625D9739C2}"/>
              </a:ext>
            </a:extLst>
          </p:cNvPr>
          <p:cNvPicPr preferRelativeResize="0"/>
          <p:nvPr/>
        </p:nvPicPr>
        <p:blipFill rotWithShape="1">
          <a:blip r:embed="rId2">
            <a:alphaModFix/>
          </a:blip>
          <a:srcRect/>
          <a:stretch/>
        </p:blipFill>
        <p:spPr>
          <a:xfrm>
            <a:off x="9435205" y="628124"/>
            <a:ext cx="681809" cy="651887"/>
          </a:xfrm>
          <a:prstGeom prst="rect">
            <a:avLst/>
          </a:prstGeom>
          <a:noFill/>
          <a:ln>
            <a:noFill/>
          </a:ln>
        </p:spPr>
      </p:pic>
      <p:sp>
        <p:nvSpPr>
          <p:cNvPr id="10" name="TextBox 9">
            <a:extLst>
              <a:ext uri="{FF2B5EF4-FFF2-40B4-BE49-F238E27FC236}">
                <a16:creationId xmlns:a16="http://schemas.microsoft.com/office/drawing/2014/main" id="{6C4D9BD7-A71F-42D6-97E5-0D18FA094E2A}"/>
              </a:ext>
            </a:extLst>
          </p:cNvPr>
          <p:cNvSpPr txBox="1"/>
          <p:nvPr/>
        </p:nvSpPr>
        <p:spPr>
          <a:xfrm>
            <a:off x="10117014" y="515717"/>
            <a:ext cx="1731564" cy="338554"/>
          </a:xfrm>
          <a:prstGeom prst="rect">
            <a:avLst/>
          </a:prstGeom>
          <a:noFill/>
        </p:spPr>
        <p:txBody>
          <a:bodyPr wrap="none" rtlCol="0">
            <a:spAutoFit/>
          </a:bodyPr>
          <a:lstStyle/>
          <a:p>
            <a:r>
              <a:rPr lang="en-US" sz="1600" b="1" dirty="0" err="1">
                <a:solidFill>
                  <a:schemeClr val="tx1"/>
                </a:solidFill>
              </a:rPr>
              <a:t>Վարժություն</a:t>
            </a:r>
            <a:r>
              <a:rPr lang="en-US" sz="1600" b="1" dirty="0">
                <a:solidFill>
                  <a:schemeClr val="tx1"/>
                </a:solidFill>
              </a:rPr>
              <a:t> </a:t>
            </a:r>
            <a:r>
              <a:rPr lang="hy-AM" sz="1600" b="1" dirty="0">
                <a:solidFill>
                  <a:schemeClr val="tx1"/>
                </a:solidFill>
              </a:rPr>
              <a:t>1</a:t>
            </a:r>
            <a:endParaRPr lang="en-US" sz="1600" b="1" dirty="0">
              <a:solidFill>
                <a:schemeClr val="tx1"/>
              </a:solidFill>
            </a:endParaRPr>
          </a:p>
        </p:txBody>
      </p:sp>
      <p:pic>
        <p:nvPicPr>
          <p:cNvPr id="8" name="Picture 7">
            <a:extLst>
              <a:ext uri="{FF2B5EF4-FFF2-40B4-BE49-F238E27FC236}">
                <a16:creationId xmlns:a16="http://schemas.microsoft.com/office/drawing/2014/main" id="{0ED2C8DB-B42B-4DCD-B0E1-3E11A23DE67A}"/>
              </a:ext>
            </a:extLst>
          </p:cNvPr>
          <p:cNvPicPr>
            <a:picLocks noChangeAspect="1"/>
          </p:cNvPicPr>
          <p:nvPr/>
        </p:nvPicPr>
        <p:blipFill>
          <a:blip r:embed="rId3"/>
          <a:stretch>
            <a:fillRect/>
          </a:stretch>
        </p:blipFill>
        <p:spPr>
          <a:xfrm>
            <a:off x="2368070" y="1301032"/>
            <a:ext cx="6124290" cy="4576124"/>
          </a:xfrm>
          <a:prstGeom prst="rect">
            <a:avLst/>
          </a:prstGeom>
        </p:spPr>
      </p:pic>
    </p:spTree>
    <p:extLst>
      <p:ext uri="{BB962C8B-B14F-4D97-AF65-F5344CB8AC3E}">
        <p14:creationId xmlns:p14="http://schemas.microsoft.com/office/powerpoint/2010/main" val="21213833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25402C-EF07-42E1-8B72-473351FA44A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82</a:t>
            </a:fld>
            <a:endParaRPr lang="ru-RU"/>
          </a:p>
        </p:txBody>
      </p:sp>
      <p:sp>
        <p:nvSpPr>
          <p:cNvPr id="3" name="Title 1">
            <a:extLst>
              <a:ext uri="{FF2B5EF4-FFF2-40B4-BE49-F238E27FC236}">
                <a16:creationId xmlns:a16="http://schemas.microsoft.com/office/drawing/2014/main" id="{CEFA2A6C-4002-45C0-8948-7B231327907B}"/>
              </a:ext>
            </a:extLst>
          </p:cNvPr>
          <p:cNvSpPr txBox="1">
            <a:spLocks noChangeArrowheads="1"/>
          </p:cNvSpPr>
          <p:nvPr/>
        </p:nvSpPr>
        <p:spPr>
          <a:xfrm>
            <a:off x="2895600" y="744210"/>
            <a:ext cx="6400800" cy="83820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buClrTx/>
              <a:buFontTx/>
            </a:pPr>
            <a:r>
              <a:rPr lang="hy-AM" altLang="fr-FR" sz="2400" b="1" dirty="0">
                <a:solidFill>
                  <a:schemeClr val="accent1"/>
                </a:solidFill>
              </a:rPr>
              <a:t>Արդյունավետ հաղորդակցում</a:t>
            </a:r>
            <a:endParaRPr lang="fr-CH" altLang="fr-FR" sz="2400" b="1" dirty="0">
              <a:solidFill>
                <a:schemeClr val="accent1"/>
              </a:solidFill>
            </a:endParaRPr>
          </a:p>
        </p:txBody>
      </p:sp>
      <p:graphicFrame>
        <p:nvGraphicFramePr>
          <p:cNvPr id="4" name="Diagram 3">
            <a:extLst>
              <a:ext uri="{FF2B5EF4-FFF2-40B4-BE49-F238E27FC236}">
                <a16:creationId xmlns:a16="http://schemas.microsoft.com/office/drawing/2014/main" id="{D4116AB3-6FE3-42F3-AC96-803902D1A150}"/>
              </a:ext>
            </a:extLst>
          </p:cNvPr>
          <p:cNvGraphicFramePr/>
          <p:nvPr>
            <p:extLst>
              <p:ext uri="{D42A27DB-BD31-4B8C-83A1-F6EECF244321}">
                <p14:modId xmlns:p14="http://schemas.microsoft.com/office/powerpoint/2010/main" val="2098992412"/>
              </p:ext>
            </p:extLst>
          </p:nvPr>
        </p:nvGraphicFramePr>
        <p:xfrm>
          <a:off x="3237186" y="1671145"/>
          <a:ext cx="6059214" cy="51112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37998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A5B5A9-6C40-4CE9-9C27-A06A0201402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83</a:t>
            </a:fld>
            <a:endParaRPr lang="ru-RU"/>
          </a:p>
        </p:txBody>
      </p:sp>
      <p:sp>
        <p:nvSpPr>
          <p:cNvPr id="3" name="Title 1">
            <a:extLst>
              <a:ext uri="{FF2B5EF4-FFF2-40B4-BE49-F238E27FC236}">
                <a16:creationId xmlns:a16="http://schemas.microsoft.com/office/drawing/2014/main" id="{B77D1301-24AA-4EB6-A49A-0D1BD1DFE4B7}"/>
              </a:ext>
            </a:extLst>
          </p:cNvPr>
          <p:cNvSpPr txBox="1">
            <a:spLocks noChangeArrowheads="1"/>
          </p:cNvSpPr>
          <p:nvPr/>
        </p:nvSpPr>
        <p:spPr>
          <a:xfrm>
            <a:off x="3048000" y="246063"/>
            <a:ext cx="5486400" cy="990600"/>
          </a:xfrm>
          <a:prstGeom prst="rect">
            <a:avLst/>
          </a:prstGeom>
        </p:spPr>
        <p:txBody>
          <a:bodyPr rtlCol="0"/>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buClrTx/>
              <a:buFontTx/>
              <a:defRPr/>
            </a:pPr>
            <a:br>
              <a:rPr lang="hy-AM" altLang="fr-FR" sz="3200"/>
            </a:br>
            <a:r>
              <a:rPr lang="hy-AM" altLang="fr-FR" sz="3200">
                <a:solidFill>
                  <a:schemeClr val="accent1">
                    <a:lumMod val="75000"/>
                  </a:schemeClr>
                </a:solidFill>
                <a:latin typeface="+mn-lt"/>
              </a:rPr>
              <a:t>Մարմնի լեզու</a:t>
            </a:r>
            <a:br>
              <a:rPr lang="en-GB" altLang="fr-FR" sz="3200"/>
            </a:br>
            <a:endParaRPr lang="fr-CH" altLang="fr-FR" sz="3200" dirty="0"/>
          </a:p>
        </p:txBody>
      </p:sp>
      <p:sp>
        <p:nvSpPr>
          <p:cNvPr id="4" name="Text Placeholder 1" descr="Rectangle: Click to edit Master text styles&#10;Second level&#10;Third level&#10;Fourth level&#10;Fifth level">
            <a:extLst>
              <a:ext uri="{FF2B5EF4-FFF2-40B4-BE49-F238E27FC236}">
                <a16:creationId xmlns:a16="http://schemas.microsoft.com/office/drawing/2014/main" id="{7D017ED7-11F4-44C9-9D51-A75BD27685EC}"/>
              </a:ext>
            </a:extLst>
          </p:cNvPr>
          <p:cNvSpPr txBox="1">
            <a:spLocks/>
          </p:cNvSpPr>
          <p:nvPr/>
        </p:nvSpPr>
        <p:spPr bwMode="auto">
          <a:xfrm>
            <a:off x="1028700" y="1357862"/>
            <a:ext cx="10134600" cy="838200"/>
          </a:xfrm>
          <a:prstGeom prst="rect">
            <a:avLst/>
          </a:prstGeom>
          <a:noFill/>
          <a:ln>
            <a:noFill/>
          </a:ln>
        </p:spPr>
        <p:txBody>
          <a:bodyPr>
            <a:normAutofit fontScale="92500"/>
          </a:bodyPr>
          <a:lstStyle>
            <a:lvl1pPr marL="0" indent="0" algn="l" rtl="0" eaLnBrk="0" fontAlgn="base" hangingPunct="0">
              <a:lnSpc>
                <a:spcPct val="100000"/>
              </a:lnSpc>
              <a:spcBef>
                <a:spcPts val="1000"/>
              </a:spcBef>
              <a:spcAft>
                <a:spcPct val="0"/>
              </a:spcAft>
              <a:buClr>
                <a:schemeClr val="accent1"/>
              </a:buClr>
              <a:buSzPct val="80000"/>
              <a:buFont typeface="Corbel" panose="020B0503020204020204" pitchFamily="34" charset="0"/>
              <a:buNone/>
              <a:defRPr sz="1700" kern="1200">
                <a:solidFill>
                  <a:schemeClr val="accent1"/>
                </a:solidFill>
                <a:latin typeface="+mn-lt"/>
                <a:ea typeface="+mn-ea"/>
                <a:cs typeface="+mn-cs"/>
              </a:defRPr>
            </a:lvl1pPr>
            <a:lvl2pPr marL="457200" indent="0" algn="l" rtl="0" eaLnBrk="0" fontAlgn="base" hangingPunct="0">
              <a:lnSpc>
                <a:spcPct val="90000"/>
              </a:lnSpc>
              <a:spcBef>
                <a:spcPts val="200"/>
              </a:spcBef>
              <a:spcAft>
                <a:spcPts val="400"/>
              </a:spcAft>
              <a:buClr>
                <a:schemeClr val="accent1"/>
              </a:buClr>
              <a:buSzPct val="80000"/>
              <a:buFont typeface="Corbel" panose="020B0503020204020204" pitchFamily="34" charset="0"/>
              <a:buNone/>
              <a:defRPr sz="1200" kern="1200">
                <a:solidFill>
                  <a:schemeClr val="accent1"/>
                </a:solidFill>
                <a:latin typeface="+mn-lt"/>
                <a:ea typeface="+mn-ea"/>
                <a:cs typeface="+mn-cs"/>
              </a:defRPr>
            </a:lvl2pPr>
            <a:lvl3pPr marL="914400" indent="0" algn="l" rtl="0" eaLnBrk="0" fontAlgn="base" hangingPunct="0">
              <a:lnSpc>
                <a:spcPct val="90000"/>
              </a:lnSpc>
              <a:spcBef>
                <a:spcPts val="200"/>
              </a:spcBef>
              <a:spcAft>
                <a:spcPts val="400"/>
              </a:spcAft>
              <a:buClr>
                <a:schemeClr val="accent1"/>
              </a:buClr>
              <a:buSzPct val="80000"/>
              <a:buFont typeface="Corbel" panose="020B0503020204020204" pitchFamily="34" charset="0"/>
              <a:buNone/>
              <a:defRPr sz="1000" kern="1200">
                <a:solidFill>
                  <a:schemeClr val="accent1"/>
                </a:solidFill>
                <a:latin typeface="+mn-lt"/>
                <a:ea typeface="+mn-ea"/>
                <a:cs typeface="+mn-cs"/>
              </a:defRPr>
            </a:lvl3pPr>
            <a:lvl4pPr marL="1371600" indent="0" algn="l" rtl="0" eaLnBrk="0" fontAlgn="base" hangingPunct="0">
              <a:lnSpc>
                <a:spcPct val="90000"/>
              </a:lnSpc>
              <a:spcBef>
                <a:spcPts val="200"/>
              </a:spcBef>
              <a:spcAft>
                <a:spcPts val="400"/>
              </a:spcAft>
              <a:buClr>
                <a:schemeClr val="accent1"/>
              </a:buClr>
              <a:buSzPct val="80000"/>
              <a:buFont typeface="Corbel" panose="020B0503020204020204" pitchFamily="34" charset="0"/>
              <a:buNone/>
              <a:defRPr sz="900" kern="1200">
                <a:solidFill>
                  <a:schemeClr val="accent1"/>
                </a:solidFill>
                <a:latin typeface="+mn-lt"/>
                <a:ea typeface="+mn-ea"/>
                <a:cs typeface="+mn-cs"/>
              </a:defRPr>
            </a:lvl4pPr>
            <a:lvl5pPr marL="1828800" indent="0" algn="l" rtl="0" eaLnBrk="0" fontAlgn="base" hangingPunct="0">
              <a:lnSpc>
                <a:spcPct val="90000"/>
              </a:lnSpc>
              <a:spcBef>
                <a:spcPts val="200"/>
              </a:spcBef>
              <a:spcAft>
                <a:spcPts val="400"/>
              </a:spcAft>
              <a:buClr>
                <a:schemeClr val="accent1"/>
              </a:buClr>
              <a:buSzPct val="80000"/>
              <a:buFont typeface="Corbel" panose="020B0503020204020204" pitchFamily="34" charset="0"/>
              <a:buNone/>
              <a:defRPr sz="900" kern="1200">
                <a:solidFill>
                  <a:schemeClr val="accent1"/>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900" kern="1200">
                <a:solidFill>
                  <a:schemeClr val="accent1"/>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900" kern="1200">
                <a:solidFill>
                  <a:schemeClr val="accent1"/>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900" kern="1200">
                <a:solidFill>
                  <a:schemeClr val="accent1"/>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900" kern="1200">
                <a:solidFill>
                  <a:schemeClr val="accen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AD84C6"/>
              </a:buClr>
              <a:buSzPct val="80000"/>
              <a:buFont typeface="Corbel" panose="020B0503020204020204" pitchFamily="34" charset="0"/>
              <a:buNone/>
              <a:tabLst/>
              <a:defRPr/>
            </a:pPr>
            <a:r>
              <a:rPr kumimoji="0" lang="hy-AM" sz="2800" b="0" i="0" u="none" strike="noStrike" kern="1200" cap="none" spc="0" normalizeH="0" baseline="0" noProof="0" dirty="0">
                <a:ln>
                  <a:noFill/>
                </a:ln>
                <a:solidFill>
                  <a:srgbClr val="7030A0"/>
                </a:solidFill>
                <a:effectLst/>
                <a:uLnTx/>
                <a:uFillTx/>
                <a:ea typeface="+mn-ea"/>
                <a:cs typeface="+mn-cs"/>
              </a:rPr>
              <a:t>ԳՈՐԾՈՂՈՒԹՅՈՒՆՆԵՐԸ ԲԱՌԵՐԻՑ ՇԱՏ ԱՎԵԼԻ ԽՈՍՈՒՆ ԵՆ</a:t>
            </a:r>
            <a:endParaRPr kumimoji="0" lang="fr-CH" sz="2800" b="0" i="0" u="none" strike="noStrike" kern="1200" cap="none" spc="0" normalizeH="0" baseline="0" noProof="0" dirty="0">
              <a:ln>
                <a:noFill/>
              </a:ln>
              <a:solidFill>
                <a:srgbClr val="7030A0"/>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1000"/>
              </a:spcBef>
              <a:spcAft>
                <a:spcPts val="0"/>
              </a:spcAft>
              <a:buClr>
                <a:srgbClr val="AD84C6"/>
              </a:buClr>
              <a:buSzPct val="80000"/>
              <a:buFont typeface="Corbel" panose="020B0503020204020204" pitchFamily="34" charset="0"/>
              <a:buNone/>
              <a:tabLst/>
              <a:defRPr/>
            </a:pPr>
            <a:endParaRPr kumimoji="0" lang="fr-CH" sz="1700" b="0" i="0" u="none" strike="noStrike" kern="1200" cap="none" spc="0" normalizeH="0" baseline="0" noProof="0" dirty="0">
              <a:ln>
                <a:noFill/>
              </a:ln>
              <a:solidFill>
                <a:srgbClr val="AD84C6"/>
              </a:solidFill>
              <a:effectLst/>
              <a:uLnTx/>
              <a:uFillTx/>
              <a:latin typeface="Corbel" panose="020B0503020204020204"/>
              <a:ea typeface="+mn-ea"/>
              <a:cs typeface="+mn-cs"/>
            </a:endParaRPr>
          </a:p>
        </p:txBody>
      </p:sp>
      <p:sp>
        <p:nvSpPr>
          <p:cNvPr id="5" name="Content Placeholder 2" descr="Rectangle: Click to edit Master text styles&#10;Second level&#10;Third level&#10;Fourth level&#10;Fifth level">
            <a:extLst>
              <a:ext uri="{FF2B5EF4-FFF2-40B4-BE49-F238E27FC236}">
                <a16:creationId xmlns:a16="http://schemas.microsoft.com/office/drawing/2014/main" id="{A8B0E9EA-059C-4495-BB0C-828F56986E82}"/>
              </a:ext>
            </a:extLst>
          </p:cNvPr>
          <p:cNvSpPr txBox="1">
            <a:spLocks noChangeArrowheads="1"/>
          </p:cNvSpPr>
          <p:nvPr/>
        </p:nvSpPr>
        <p:spPr>
          <a:xfrm>
            <a:off x="5105400" y="2282825"/>
            <a:ext cx="6478588" cy="4343400"/>
          </a:xfrm>
          <a:prstGeom prst="rect">
            <a:avLst/>
          </a:prstGeom>
        </p:spPr>
        <p:txBody>
          <a:bodyPr rtlCol="0">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400050" lvl="1" indent="0">
              <a:spcAft>
                <a:spcPts val="0"/>
              </a:spcAft>
              <a:buFont typeface="Arial" panose="020B0604020202020204" pitchFamily="34" charset="0"/>
              <a:buNone/>
              <a:defRPr/>
            </a:pPr>
            <a:r>
              <a:rPr lang="hy-AM" altLang="fr-FR" sz="2400">
                <a:solidFill>
                  <a:schemeClr val="tx1"/>
                </a:solidFill>
              </a:rPr>
              <a:t>Մեր վարքի մեծ մասը արտահայտվում է ոչ վերբալ ազդանշանների միջոցով (ավելի քան 70% -ը)</a:t>
            </a:r>
            <a:r>
              <a:rPr lang="en-US" altLang="fr-FR" sz="2400">
                <a:solidFill>
                  <a:schemeClr val="tx1"/>
                </a:solidFill>
              </a:rPr>
              <a:t>:</a:t>
            </a:r>
            <a:endParaRPr lang="hy-AM" altLang="fr-FR" sz="2400">
              <a:solidFill>
                <a:schemeClr val="tx1"/>
              </a:solidFill>
            </a:endParaRPr>
          </a:p>
          <a:p>
            <a:pPr marL="400050" lvl="1" indent="0">
              <a:spcAft>
                <a:spcPts val="0"/>
              </a:spcAft>
              <a:buFont typeface="Arial" panose="020B0604020202020204" pitchFamily="34" charset="0"/>
              <a:buNone/>
              <a:defRPr/>
            </a:pPr>
            <a:endParaRPr lang="hy-AM" altLang="fr-FR" sz="2400">
              <a:solidFill>
                <a:schemeClr val="tx1"/>
              </a:solidFill>
            </a:endParaRPr>
          </a:p>
          <a:p>
            <a:pPr marL="400050" lvl="1" indent="0">
              <a:spcAft>
                <a:spcPts val="0"/>
              </a:spcAft>
              <a:buFont typeface="Arial" panose="020B0604020202020204" pitchFamily="34" charset="0"/>
              <a:buNone/>
              <a:defRPr/>
            </a:pPr>
            <a:r>
              <a:rPr lang="hy-AM" altLang="fr-FR" sz="2400">
                <a:solidFill>
                  <a:schemeClr val="tx1"/>
                </a:solidFill>
              </a:rPr>
              <a:t>Ոչ վերբալ հաղորդակցությունը կարևոր է զգացմունքները, վերաբերմունքը փոխանցելու համար</a:t>
            </a:r>
            <a:r>
              <a:rPr lang="en-US" altLang="fr-FR" sz="2400">
                <a:solidFill>
                  <a:schemeClr val="tx1"/>
                </a:solidFill>
              </a:rPr>
              <a:t>:</a:t>
            </a:r>
          </a:p>
          <a:p>
            <a:pPr marL="400050" lvl="1" indent="0">
              <a:spcAft>
                <a:spcPts val="0"/>
              </a:spcAft>
              <a:buFont typeface="Arial" panose="020B0604020202020204" pitchFamily="34" charset="0"/>
              <a:buNone/>
              <a:defRPr/>
            </a:pPr>
            <a:endParaRPr lang="en-US" altLang="fr-FR" sz="2400">
              <a:solidFill>
                <a:schemeClr val="tx1"/>
              </a:solidFill>
            </a:endParaRPr>
          </a:p>
          <a:p>
            <a:pPr marL="400050" lvl="1" indent="0">
              <a:spcAft>
                <a:spcPts val="0"/>
              </a:spcAft>
              <a:buFont typeface="Arial" panose="020B0604020202020204" pitchFamily="34" charset="0"/>
              <a:buNone/>
              <a:defRPr/>
            </a:pPr>
            <a:r>
              <a:rPr lang="hy-AM" altLang="fr-FR" sz="2400">
                <a:solidFill>
                  <a:schemeClr val="tx1"/>
                </a:solidFill>
              </a:rPr>
              <a:t>Ոչ վերբալ հաղորդագրություններն ավելի հուսալի են, քան արտասանված բառերը</a:t>
            </a:r>
            <a:r>
              <a:rPr lang="en-US" altLang="fr-FR" sz="2400">
                <a:solidFill>
                  <a:schemeClr val="tx1"/>
                </a:solidFill>
              </a:rPr>
              <a:t>:</a:t>
            </a:r>
            <a:endParaRPr lang="fr-CH" altLang="fr-FR" sz="2400">
              <a:solidFill>
                <a:schemeClr val="tx1"/>
              </a:solidFill>
            </a:endParaRPr>
          </a:p>
          <a:p>
            <a:pPr lvl="1" indent="0">
              <a:spcAft>
                <a:spcPts val="0"/>
              </a:spcAft>
              <a:buFont typeface="Arial" panose="020B0604020202020204" pitchFamily="34" charset="0"/>
              <a:buNone/>
              <a:defRPr/>
            </a:pPr>
            <a:endParaRPr lang="en-US" altLang="fr-FR" sz="2000" dirty="0">
              <a:solidFill>
                <a:srgbClr val="002060"/>
              </a:solidFill>
            </a:endParaRPr>
          </a:p>
        </p:txBody>
      </p:sp>
      <p:pic>
        <p:nvPicPr>
          <p:cNvPr id="6" name="Picture 3">
            <a:extLst>
              <a:ext uri="{FF2B5EF4-FFF2-40B4-BE49-F238E27FC236}">
                <a16:creationId xmlns:a16="http://schemas.microsoft.com/office/drawing/2014/main" id="{1E3E60D3-946B-4FC6-B4A8-075F4A52C4BB}"/>
              </a:ext>
            </a:extLst>
          </p:cNvPr>
          <p:cNvPicPr>
            <a:picLocks noChangeAspect="1" noChangeArrowheads="1"/>
          </p:cNvPicPr>
          <p:nvPr/>
        </p:nvPicPr>
        <p:blipFill>
          <a:blip r:embed="rId2"/>
          <a:srcRect/>
          <a:stretch>
            <a:fillRect/>
          </a:stretch>
        </p:blipFill>
        <p:spPr bwMode="auto">
          <a:xfrm>
            <a:off x="1162439" y="2743201"/>
            <a:ext cx="3771121" cy="2541642"/>
          </a:xfrm>
          <a:prstGeom prst="rect">
            <a:avLst/>
          </a:prstGeom>
          <a:ln>
            <a:noFill/>
          </a:ln>
          <a:effectLst>
            <a:softEdge rad="112500"/>
          </a:effectLst>
        </p:spPr>
      </p:pic>
      <p:sp>
        <p:nvSpPr>
          <p:cNvPr id="7" name="Text Placeholder 5" descr="Rectangle: Click to edit Master text styles&#10;Second level&#10;Third level&#10;Fourth level&#10;Fifth level">
            <a:extLst>
              <a:ext uri="{FF2B5EF4-FFF2-40B4-BE49-F238E27FC236}">
                <a16:creationId xmlns:a16="http://schemas.microsoft.com/office/drawing/2014/main" id="{7EA2F44B-B42A-4C9F-B2ED-54C87D0FB255}"/>
              </a:ext>
            </a:extLst>
          </p:cNvPr>
          <p:cNvSpPr txBox="1">
            <a:spLocks noChangeArrowheads="1"/>
          </p:cNvSpPr>
          <p:nvPr/>
        </p:nvSpPr>
        <p:spPr>
          <a:xfrm>
            <a:off x="898525" y="5791200"/>
            <a:ext cx="7315200" cy="609600"/>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hy-AM" altLang="fr-FR">
                <a:solidFill>
                  <a:srgbClr val="7030A0"/>
                </a:solidFill>
              </a:rPr>
              <a:t>«Հնարավոր չէ չհաղորդակցվել»․․․․</a:t>
            </a:r>
            <a:endParaRPr lang="fr-CH" altLang="fr-FR">
              <a:solidFill>
                <a:srgbClr val="7030A0"/>
              </a:solidFill>
            </a:endParaRPr>
          </a:p>
        </p:txBody>
      </p:sp>
    </p:spTree>
    <p:extLst>
      <p:ext uri="{BB962C8B-B14F-4D97-AF65-F5344CB8AC3E}">
        <p14:creationId xmlns:p14="http://schemas.microsoft.com/office/powerpoint/2010/main" val="338388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7762BE-3C33-4828-B14C-C1CE7B3D3BE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84</a:t>
            </a:fld>
            <a:endParaRPr lang="ru-RU"/>
          </a:p>
        </p:txBody>
      </p:sp>
      <p:sp>
        <p:nvSpPr>
          <p:cNvPr id="3" name="Content Placeholder 5" descr="Rectangle: Click to edit Master text styles&#10;Second level&#10;Third level&#10;Fourth level&#10;Fifth level">
            <a:extLst>
              <a:ext uri="{FF2B5EF4-FFF2-40B4-BE49-F238E27FC236}">
                <a16:creationId xmlns:a16="http://schemas.microsoft.com/office/drawing/2014/main" id="{C5B34EC8-C4E0-4CE4-9A2A-45500B12B344}"/>
              </a:ext>
            </a:extLst>
          </p:cNvPr>
          <p:cNvSpPr txBox="1">
            <a:spLocks noChangeArrowheads="1"/>
          </p:cNvSpPr>
          <p:nvPr/>
        </p:nvSpPr>
        <p:spPr bwMode="auto">
          <a:xfrm>
            <a:off x="5181600" y="1077310"/>
            <a:ext cx="5945188"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228600" indent="-182563" algn="l" rtl="0" eaLnBrk="0" fontAlgn="base" hangingPunct="0">
              <a:lnSpc>
                <a:spcPct val="90000"/>
              </a:lnSpc>
              <a:spcBef>
                <a:spcPts val="1400"/>
              </a:spcBef>
              <a:spcAft>
                <a:spcPct val="0"/>
              </a:spcAft>
              <a:buClr>
                <a:schemeClr val="accent1"/>
              </a:buClr>
              <a:buSzPct val="80000"/>
              <a:buFont typeface="Corbel" panose="020B0503020204020204" pitchFamily="34" charset="0"/>
              <a:buChar char="•"/>
              <a:defRPr sz="3200" kern="1200">
                <a:solidFill>
                  <a:schemeClr val="accent1"/>
                </a:solidFill>
                <a:latin typeface="+mn-lt"/>
                <a:ea typeface="+mn-ea"/>
                <a:cs typeface="+mn-cs"/>
              </a:defRPr>
            </a:lvl1pPr>
            <a:lvl2pPr marL="457200" indent="-182563" algn="l" rtl="0" eaLnBrk="0" fontAlgn="base" hangingPunct="0">
              <a:lnSpc>
                <a:spcPct val="90000"/>
              </a:lnSpc>
              <a:spcBef>
                <a:spcPts val="200"/>
              </a:spcBef>
              <a:spcAft>
                <a:spcPts val="400"/>
              </a:spcAft>
              <a:buClr>
                <a:schemeClr val="accent1"/>
              </a:buClr>
              <a:buSzPct val="80000"/>
              <a:buFont typeface="Corbel" panose="020B0503020204020204" pitchFamily="34" charset="0"/>
              <a:buChar char="•"/>
              <a:defRPr sz="2800" kern="1200">
                <a:solidFill>
                  <a:schemeClr val="accent1"/>
                </a:solidFill>
                <a:latin typeface="+mn-lt"/>
                <a:ea typeface="+mn-ea"/>
                <a:cs typeface="+mn-cs"/>
              </a:defRPr>
            </a:lvl2pPr>
            <a:lvl3pPr marL="730250" indent="-182563" algn="l" rtl="0" eaLnBrk="0" fontAlgn="base" hangingPunct="0">
              <a:lnSpc>
                <a:spcPct val="90000"/>
              </a:lnSpc>
              <a:spcBef>
                <a:spcPts val="200"/>
              </a:spcBef>
              <a:spcAft>
                <a:spcPts val="400"/>
              </a:spcAft>
              <a:buClr>
                <a:schemeClr val="accent1"/>
              </a:buClr>
              <a:buSzPct val="80000"/>
              <a:buFont typeface="Corbel" panose="020B0503020204020204" pitchFamily="34" charset="0"/>
              <a:buChar char="•"/>
              <a:defRPr sz="2400" kern="1200">
                <a:solidFill>
                  <a:schemeClr val="accent1"/>
                </a:solidFill>
                <a:latin typeface="+mn-lt"/>
                <a:ea typeface="+mn-ea"/>
                <a:cs typeface="+mn-cs"/>
              </a:defRPr>
            </a:lvl3pPr>
            <a:lvl4pPr marL="1004888" indent="-182563" algn="l" rtl="0" eaLnBrk="0" fontAlgn="base" hangingPunct="0">
              <a:lnSpc>
                <a:spcPct val="90000"/>
              </a:lnSpc>
              <a:spcBef>
                <a:spcPts val="200"/>
              </a:spcBef>
              <a:spcAft>
                <a:spcPts val="400"/>
              </a:spcAft>
              <a:buClr>
                <a:schemeClr val="accent1"/>
              </a:buClr>
              <a:buSzPct val="80000"/>
              <a:buFont typeface="Corbel" panose="020B0503020204020204" pitchFamily="34" charset="0"/>
              <a:buChar char="•"/>
              <a:defRPr sz="2000" kern="1200">
                <a:solidFill>
                  <a:schemeClr val="accent1"/>
                </a:solidFill>
                <a:latin typeface="+mn-lt"/>
                <a:ea typeface="+mn-ea"/>
                <a:cs typeface="+mn-cs"/>
              </a:defRPr>
            </a:lvl4pPr>
            <a:lvl5pPr marL="1279525" indent="-182563" algn="l" rtl="0" eaLnBrk="0" fontAlgn="base" hangingPunct="0">
              <a:lnSpc>
                <a:spcPct val="90000"/>
              </a:lnSpc>
              <a:spcBef>
                <a:spcPts val="200"/>
              </a:spcBef>
              <a:spcAft>
                <a:spcPts val="400"/>
              </a:spcAft>
              <a:buClr>
                <a:schemeClr val="accent1"/>
              </a:buClr>
              <a:buSzPct val="80000"/>
              <a:buFont typeface="Corbel" panose="020B0503020204020204" pitchFamily="34" charset="0"/>
              <a:buChar char="•"/>
              <a:defRPr sz="20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9pPr>
          </a:lstStyle>
          <a:p>
            <a:pPr marL="400050" lvl="1" indent="0" eaLnBrk="1" fontAlgn="auto" hangingPunct="1">
              <a:lnSpc>
                <a:spcPct val="150000"/>
              </a:lnSpc>
              <a:spcAft>
                <a:spcPts val="0"/>
              </a:spcAft>
              <a:buFont typeface="Corbel" panose="020B0503020204020204" pitchFamily="34" charset="0"/>
              <a:buNone/>
              <a:defRPr/>
            </a:pPr>
            <a:r>
              <a:rPr lang="hy-AM" altLang="fr-FR" sz="2000" b="1">
                <a:solidFill>
                  <a:srgbClr val="7030A0"/>
                </a:solidFill>
              </a:rPr>
              <a:t>Դիմացինի հոգեվիճակը հասկանալու, նրան լսված ու հասկացված զգա</a:t>
            </a:r>
            <a:r>
              <a:rPr lang="en-US" altLang="fr-FR" sz="2000" b="1">
                <a:solidFill>
                  <a:srgbClr val="7030A0"/>
                </a:solidFill>
              </a:rPr>
              <a:t>լ</a:t>
            </a:r>
            <a:r>
              <a:rPr lang="hy-AM" altLang="fr-FR" sz="2000" b="1">
                <a:solidFill>
                  <a:srgbClr val="7030A0"/>
                </a:solidFill>
              </a:rPr>
              <a:t>ու միջոց է</a:t>
            </a:r>
            <a:r>
              <a:rPr lang="en-US" altLang="fr-FR" sz="2000" b="1">
                <a:solidFill>
                  <a:srgbClr val="7030A0"/>
                </a:solidFill>
              </a:rPr>
              <a:t>,</a:t>
            </a:r>
            <a:r>
              <a:rPr lang="hy-AM" altLang="fr-FR" sz="2000" b="1">
                <a:solidFill>
                  <a:srgbClr val="7030A0"/>
                </a:solidFill>
              </a:rPr>
              <a:t> ինչը ենթադրում է լսել՝</a:t>
            </a:r>
            <a:endParaRPr lang="en-US" altLang="fr-FR" sz="2000" b="1">
              <a:solidFill>
                <a:schemeClr val="tx1"/>
              </a:solidFill>
            </a:endParaRPr>
          </a:p>
          <a:p>
            <a:pPr lvl="1" indent="-360000" eaLnBrk="1" fontAlgn="auto" hangingPunct="1">
              <a:lnSpc>
                <a:spcPct val="150000"/>
              </a:lnSpc>
              <a:spcAft>
                <a:spcPts val="0"/>
              </a:spcAft>
              <a:buFont typeface="Wingdings" panose="05000000000000000000" pitchFamily="2" charset="2"/>
              <a:buChar char="§"/>
              <a:defRPr/>
            </a:pPr>
            <a:r>
              <a:rPr lang="hy-AM" altLang="fr-FR" sz="2000">
                <a:solidFill>
                  <a:schemeClr val="tx1"/>
                </a:solidFill>
              </a:rPr>
              <a:t>խոսակցի</a:t>
            </a:r>
            <a:r>
              <a:rPr lang="en-US" altLang="fr-FR" sz="2000">
                <a:solidFill>
                  <a:schemeClr val="tx1"/>
                </a:solidFill>
              </a:rPr>
              <a:t> </a:t>
            </a:r>
            <a:r>
              <a:rPr lang="hy-AM" altLang="fr-FR" sz="2000">
                <a:solidFill>
                  <a:schemeClr val="tx1"/>
                </a:solidFill>
              </a:rPr>
              <a:t>բառերը</a:t>
            </a:r>
            <a:endParaRPr lang="fr-CH" altLang="fr-FR" sz="2000">
              <a:solidFill>
                <a:schemeClr val="tx1"/>
              </a:solidFill>
            </a:endParaRPr>
          </a:p>
          <a:p>
            <a:pPr lvl="1" indent="-360000" eaLnBrk="1" fontAlgn="auto" hangingPunct="1">
              <a:lnSpc>
                <a:spcPct val="150000"/>
              </a:lnSpc>
              <a:spcAft>
                <a:spcPts val="0"/>
              </a:spcAft>
              <a:buFont typeface="Wingdings" panose="05000000000000000000" pitchFamily="2" charset="2"/>
              <a:buChar char="§"/>
              <a:defRPr/>
            </a:pPr>
            <a:r>
              <a:rPr lang="hy-AM" altLang="fr-FR" sz="2000">
                <a:solidFill>
                  <a:schemeClr val="tx1"/>
                </a:solidFill>
              </a:rPr>
              <a:t>ձայնի</a:t>
            </a:r>
            <a:r>
              <a:rPr lang="en-US" altLang="fr-FR" sz="2000">
                <a:solidFill>
                  <a:schemeClr val="tx1"/>
                </a:solidFill>
              </a:rPr>
              <a:t> </a:t>
            </a:r>
            <a:r>
              <a:rPr lang="hy-AM" altLang="fr-FR" sz="2000">
                <a:solidFill>
                  <a:schemeClr val="tx1"/>
                </a:solidFill>
              </a:rPr>
              <a:t>տոնայնությունը</a:t>
            </a:r>
            <a:endParaRPr lang="en-US" altLang="fr-FR" sz="2000">
              <a:solidFill>
                <a:schemeClr val="tx1"/>
              </a:solidFill>
            </a:endParaRPr>
          </a:p>
          <a:p>
            <a:pPr lvl="1" indent="-360000" eaLnBrk="1" fontAlgn="auto" hangingPunct="1">
              <a:lnSpc>
                <a:spcPct val="150000"/>
              </a:lnSpc>
              <a:spcAft>
                <a:spcPts val="0"/>
              </a:spcAft>
              <a:buFont typeface="Wingdings" panose="05000000000000000000" pitchFamily="2" charset="2"/>
              <a:buChar char="§"/>
              <a:defRPr/>
            </a:pPr>
            <a:r>
              <a:rPr lang="hy-AM" altLang="fr-FR" sz="2000">
                <a:solidFill>
                  <a:schemeClr val="tx1"/>
                </a:solidFill>
              </a:rPr>
              <a:t>Ժեստերն </a:t>
            </a:r>
            <a:r>
              <a:rPr lang="en-US" altLang="fr-FR" sz="2000">
                <a:solidFill>
                  <a:schemeClr val="tx1"/>
                </a:solidFill>
              </a:rPr>
              <a:t>ու</a:t>
            </a:r>
            <a:r>
              <a:rPr lang="hy-AM" altLang="fr-FR" sz="2000">
                <a:solidFill>
                  <a:schemeClr val="tx1"/>
                </a:solidFill>
              </a:rPr>
              <a:t> դիմախաղը, լռությունը</a:t>
            </a:r>
            <a:r>
              <a:rPr lang="en-US" altLang="fr-FR" sz="2000">
                <a:solidFill>
                  <a:schemeClr val="tx1"/>
                </a:solidFill>
              </a:rPr>
              <a:t> </a:t>
            </a:r>
            <a:r>
              <a:rPr lang="hy-AM" altLang="fr-FR" sz="2000">
                <a:solidFill>
                  <a:schemeClr val="tx1"/>
                </a:solidFill>
              </a:rPr>
              <a:t>և չասվածը</a:t>
            </a:r>
            <a:r>
              <a:rPr lang="en-US" altLang="fr-FR" sz="2000">
                <a:solidFill>
                  <a:schemeClr val="tx1"/>
                </a:solidFill>
              </a:rPr>
              <a:t> </a:t>
            </a:r>
            <a:endParaRPr lang="fr-CH" altLang="fr-FR" sz="2000">
              <a:solidFill>
                <a:schemeClr val="tx1"/>
              </a:solidFill>
            </a:endParaRPr>
          </a:p>
          <a:p>
            <a:pPr lvl="1" indent="-360000" eaLnBrk="1" fontAlgn="auto" hangingPunct="1">
              <a:lnSpc>
                <a:spcPct val="150000"/>
              </a:lnSpc>
              <a:spcAft>
                <a:spcPts val="0"/>
              </a:spcAft>
              <a:buFont typeface="Wingdings" panose="05000000000000000000" pitchFamily="2" charset="2"/>
              <a:buChar char="§"/>
              <a:defRPr/>
            </a:pPr>
            <a:r>
              <a:rPr lang="hy-AM" altLang="fr-FR" sz="2000">
                <a:solidFill>
                  <a:schemeClr val="tx1"/>
                </a:solidFill>
              </a:rPr>
              <a:t>Բառերի տարբեր նշանակությունները</a:t>
            </a:r>
            <a:r>
              <a:rPr lang="en-US" altLang="fr-FR" sz="2000">
                <a:solidFill>
                  <a:schemeClr val="tx1"/>
                </a:solidFill>
              </a:rPr>
              <a:t> </a:t>
            </a:r>
            <a:r>
              <a:rPr lang="hy-AM" altLang="fr-FR" sz="2000">
                <a:solidFill>
                  <a:schemeClr val="tx1"/>
                </a:solidFill>
              </a:rPr>
              <a:t>և մեկնաբանությունները </a:t>
            </a:r>
            <a:endParaRPr lang="en-US" altLang="fr-FR" sz="2000">
              <a:solidFill>
                <a:schemeClr val="tx1"/>
              </a:solidFill>
            </a:endParaRPr>
          </a:p>
          <a:p>
            <a:pPr lvl="1" indent="-360000" eaLnBrk="1" fontAlgn="auto" hangingPunct="1">
              <a:lnSpc>
                <a:spcPct val="150000"/>
              </a:lnSpc>
              <a:spcAft>
                <a:spcPts val="0"/>
              </a:spcAft>
              <a:buFont typeface="Wingdings" panose="05000000000000000000" pitchFamily="2" charset="2"/>
              <a:buChar char="§"/>
              <a:defRPr/>
            </a:pPr>
            <a:r>
              <a:rPr lang="hy-AM" altLang="fr-FR" sz="2000">
                <a:solidFill>
                  <a:schemeClr val="tx1"/>
                </a:solidFill>
              </a:rPr>
              <a:t>մտքերը</a:t>
            </a:r>
            <a:endParaRPr lang="en-US" altLang="fr-FR" sz="2000">
              <a:solidFill>
                <a:schemeClr val="tx1"/>
              </a:solidFill>
            </a:endParaRPr>
          </a:p>
          <a:p>
            <a:pPr lvl="1" indent="-360000" eaLnBrk="1" fontAlgn="auto" hangingPunct="1">
              <a:lnSpc>
                <a:spcPct val="150000"/>
              </a:lnSpc>
              <a:spcAft>
                <a:spcPts val="0"/>
              </a:spcAft>
              <a:buFont typeface="Wingdings" panose="05000000000000000000" pitchFamily="2" charset="2"/>
              <a:buChar char="§"/>
              <a:defRPr/>
            </a:pPr>
            <a:r>
              <a:rPr lang="hy-AM" altLang="fr-FR" sz="2000">
                <a:solidFill>
                  <a:schemeClr val="tx1"/>
                </a:solidFill>
              </a:rPr>
              <a:t>հույզերը</a:t>
            </a:r>
            <a:endParaRPr lang="en-US" altLang="fr-FR" sz="2000" dirty="0">
              <a:solidFill>
                <a:schemeClr val="tx1"/>
              </a:solidFill>
            </a:endParaRPr>
          </a:p>
        </p:txBody>
      </p:sp>
      <p:sp>
        <p:nvSpPr>
          <p:cNvPr id="4" name="Title 4">
            <a:extLst>
              <a:ext uri="{FF2B5EF4-FFF2-40B4-BE49-F238E27FC236}">
                <a16:creationId xmlns:a16="http://schemas.microsoft.com/office/drawing/2014/main" id="{083216D2-C3EE-4A60-9D53-F83D16F48C01}"/>
              </a:ext>
            </a:extLst>
          </p:cNvPr>
          <p:cNvSpPr txBox="1">
            <a:spLocks noChangeArrowheads="1"/>
          </p:cNvSpPr>
          <p:nvPr/>
        </p:nvSpPr>
        <p:spPr bwMode="auto">
          <a:xfrm>
            <a:off x="668338" y="820135"/>
            <a:ext cx="45132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lvl1pPr algn="l" rtl="0" eaLnBrk="0" fontAlgn="base" hangingPunct="0">
              <a:lnSpc>
                <a:spcPct val="90000"/>
              </a:lnSpc>
              <a:spcBef>
                <a:spcPct val="0"/>
              </a:spcBef>
              <a:spcAft>
                <a:spcPct val="0"/>
              </a:spcAft>
              <a:defRPr sz="4000" b="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accent1"/>
                </a:solidFill>
                <a:latin typeface="Corbel" panose="020B0503020204020204" pitchFamily="34" charset="0"/>
              </a:defRPr>
            </a:lvl2pPr>
            <a:lvl3pPr algn="l" rtl="0" eaLnBrk="0" fontAlgn="base" hangingPunct="0">
              <a:lnSpc>
                <a:spcPct val="90000"/>
              </a:lnSpc>
              <a:spcBef>
                <a:spcPct val="0"/>
              </a:spcBef>
              <a:spcAft>
                <a:spcPct val="0"/>
              </a:spcAft>
              <a:defRPr sz="4400">
                <a:solidFill>
                  <a:schemeClr val="accent1"/>
                </a:solidFill>
                <a:latin typeface="Corbel" panose="020B0503020204020204" pitchFamily="34" charset="0"/>
              </a:defRPr>
            </a:lvl3pPr>
            <a:lvl4pPr algn="l" rtl="0" eaLnBrk="0" fontAlgn="base" hangingPunct="0">
              <a:lnSpc>
                <a:spcPct val="90000"/>
              </a:lnSpc>
              <a:spcBef>
                <a:spcPct val="0"/>
              </a:spcBef>
              <a:spcAft>
                <a:spcPct val="0"/>
              </a:spcAft>
              <a:defRPr sz="4400">
                <a:solidFill>
                  <a:schemeClr val="accent1"/>
                </a:solidFill>
                <a:latin typeface="Corbel" panose="020B0503020204020204" pitchFamily="34" charset="0"/>
              </a:defRPr>
            </a:lvl4pPr>
            <a:lvl5pPr algn="l" rtl="0" eaLnBrk="0" fontAlgn="base" hangingPunct="0">
              <a:lnSpc>
                <a:spcPct val="90000"/>
              </a:lnSpc>
              <a:spcBef>
                <a:spcPct val="0"/>
              </a:spcBef>
              <a:spcAft>
                <a:spcPct val="0"/>
              </a:spcAft>
              <a:defRPr sz="4400">
                <a:solidFill>
                  <a:schemeClr val="accent1"/>
                </a:solidFill>
                <a:latin typeface="Corbel" panose="020B0503020204020204" pitchFamily="34" charset="0"/>
              </a:defRPr>
            </a:lvl5pPr>
            <a:lvl6pPr marL="457200" algn="l" rtl="0" fontAlgn="base">
              <a:lnSpc>
                <a:spcPct val="90000"/>
              </a:lnSpc>
              <a:spcBef>
                <a:spcPct val="0"/>
              </a:spcBef>
              <a:spcAft>
                <a:spcPct val="0"/>
              </a:spcAft>
              <a:defRPr sz="4400">
                <a:solidFill>
                  <a:schemeClr val="accent1"/>
                </a:solidFill>
                <a:latin typeface="Corbel" panose="020B0503020204020204" pitchFamily="34" charset="0"/>
              </a:defRPr>
            </a:lvl6pPr>
            <a:lvl7pPr marL="914400" algn="l" rtl="0" fontAlgn="base">
              <a:lnSpc>
                <a:spcPct val="90000"/>
              </a:lnSpc>
              <a:spcBef>
                <a:spcPct val="0"/>
              </a:spcBef>
              <a:spcAft>
                <a:spcPct val="0"/>
              </a:spcAft>
              <a:defRPr sz="4400">
                <a:solidFill>
                  <a:schemeClr val="accent1"/>
                </a:solidFill>
                <a:latin typeface="Corbel" panose="020B0503020204020204" pitchFamily="34" charset="0"/>
              </a:defRPr>
            </a:lvl7pPr>
            <a:lvl8pPr marL="1371600" algn="l" rtl="0" fontAlgn="base">
              <a:lnSpc>
                <a:spcPct val="90000"/>
              </a:lnSpc>
              <a:spcBef>
                <a:spcPct val="0"/>
              </a:spcBef>
              <a:spcAft>
                <a:spcPct val="0"/>
              </a:spcAft>
              <a:defRPr sz="4400">
                <a:solidFill>
                  <a:schemeClr val="accent1"/>
                </a:solidFill>
                <a:latin typeface="Corbel" panose="020B0503020204020204" pitchFamily="34" charset="0"/>
              </a:defRPr>
            </a:lvl8pPr>
            <a:lvl9pPr marL="1828800" algn="l" rtl="0" fontAlgn="base">
              <a:lnSpc>
                <a:spcPct val="90000"/>
              </a:lnSpc>
              <a:spcBef>
                <a:spcPct val="0"/>
              </a:spcBef>
              <a:spcAft>
                <a:spcPct val="0"/>
              </a:spcAft>
              <a:defRPr sz="4400">
                <a:solidFill>
                  <a:schemeClr val="accent1"/>
                </a:solidFill>
                <a:latin typeface="Corbel" panose="020B0503020204020204" pitchFamily="34" charset="0"/>
              </a:defRPr>
            </a:lvl9pPr>
          </a:lstStyle>
          <a:p>
            <a:pPr eaLnBrk="1" fontAlgn="auto" hangingPunct="1">
              <a:spcAft>
                <a:spcPts val="0"/>
              </a:spcAft>
              <a:buClrTx/>
              <a:buFontTx/>
              <a:defRPr/>
            </a:pPr>
            <a:r>
              <a:rPr lang="hy-AM" altLang="fr-FR" sz="2800" b="1">
                <a:solidFill>
                  <a:schemeClr val="tx1">
                    <a:lumMod val="75000"/>
                  </a:schemeClr>
                </a:solidFill>
              </a:rPr>
              <a:t>Ի՞նչ է լսելու արվեստը</a:t>
            </a:r>
            <a:endParaRPr lang="fr-CH" altLang="fr-FR" sz="2800" dirty="0"/>
          </a:p>
        </p:txBody>
      </p:sp>
      <p:sp>
        <p:nvSpPr>
          <p:cNvPr id="5" name="Text Placeholder 1" descr="Rectangle: Click to edit Master text styles&#10;Second level&#10;Third level&#10;Fourth level&#10;Fifth level">
            <a:extLst>
              <a:ext uri="{FF2B5EF4-FFF2-40B4-BE49-F238E27FC236}">
                <a16:creationId xmlns:a16="http://schemas.microsoft.com/office/drawing/2014/main" id="{97D9D1B5-DC87-47A7-A2DF-3735428C016D}"/>
              </a:ext>
            </a:extLst>
          </p:cNvPr>
          <p:cNvSpPr txBox="1">
            <a:spLocks/>
          </p:cNvSpPr>
          <p:nvPr/>
        </p:nvSpPr>
        <p:spPr bwMode="auto">
          <a:xfrm>
            <a:off x="795338" y="3439510"/>
            <a:ext cx="3546475"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0" indent="0" algn="l" rtl="0" eaLnBrk="0" fontAlgn="base" hangingPunct="0">
              <a:lnSpc>
                <a:spcPct val="100000"/>
              </a:lnSpc>
              <a:spcBef>
                <a:spcPts val="1000"/>
              </a:spcBef>
              <a:spcAft>
                <a:spcPct val="0"/>
              </a:spcAft>
              <a:buClr>
                <a:schemeClr val="accent1"/>
              </a:buClr>
              <a:buSzPct val="80000"/>
              <a:buFont typeface="Corbel" panose="020B0503020204020204" pitchFamily="34" charset="0"/>
              <a:buNone/>
              <a:defRPr sz="1700" kern="1200">
                <a:solidFill>
                  <a:schemeClr val="accent1"/>
                </a:solidFill>
                <a:latin typeface="+mn-lt"/>
                <a:ea typeface="+mn-ea"/>
                <a:cs typeface="+mn-cs"/>
              </a:defRPr>
            </a:lvl1pPr>
            <a:lvl2pPr marL="457200" indent="0" algn="l" rtl="0" eaLnBrk="0" fontAlgn="base" hangingPunct="0">
              <a:lnSpc>
                <a:spcPct val="90000"/>
              </a:lnSpc>
              <a:spcBef>
                <a:spcPts val="200"/>
              </a:spcBef>
              <a:spcAft>
                <a:spcPts val="400"/>
              </a:spcAft>
              <a:buClr>
                <a:schemeClr val="accent1"/>
              </a:buClr>
              <a:buSzPct val="80000"/>
              <a:buFont typeface="Corbel" panose="020B0503020204020204" pitchFamily="34" charset="0"/>
              <a:buNone/>
              <a:defRPr sz="1200" kern="1200">
                <a:solidFill>
                  <a:schemeClr val="accent1"/>
                </a:solidFill>
                <a:latin typeface="+mn-lt"/>
                <a:ea typeface="+mn-ea"/>
                <a:cs typeface="+mn-cs"/>
              </a:defRPr>
            </a:lvl2pPr>
            <a:lvl3pPr marL="914400" indent="0" algn="l" rtl="0" eaLnBrk="0" fontAlgn="base" hangingPunct="0">
              <a:lnSpc>
                <a:spcPct val="90000"/>
              </a:lnSpc>
              <a:spcBef>
                <a:spcPts val="200"/>
              </a:spcBef>
              <a:spcAft>
                <a:spcPts val="400"/>
              </a:spcAft>
              <a:buClr>
                <a:schemeClr val="accent1"/>
              </a:buClr>
              <a:buSzPct val="80000"/>
              <a:buFont typeface="Corbel" panose="020B0503020204020204" pitchFamily="34" charset="0"/>
              <a:buNone/>
              <a:defRPr sz="1000" kern="1200">
                <a:solidFill>
                  <a:schemeClr val="accent1"/>
                </a:solidFill>
                <a:latin typeface="+mn-lt"/>
                <a:ea typeface="+mn-ea"/>
                <a:cs typeface="+mn-cs"/>
              </a:defRPr>
            </a:lvl3pPr>
            <a:lvl4pPr marL="1371600" indent="0" algn="l" rtl="0" eaLnBrk="0" fontAlgn="base" hangingPunct="0">
              <a:lnSpc>
                <a:spcPct val="90000"/>
              </a:lnSpc>
              <a:spcBef>
                <a:spcPts val="200"/>
              </a:spcBef>
              <a:spcAft>
                <a:spcPts val="400"/>
              </a:spcAft>
              <a:buClr>
                <a:schemeClr val="accent1"/>
              </a:buClr>
              <a:buSzPct val="80000"/>
              <a:buFont typeface="Corbel" panose="020B0503020204020204" pitchFamily="34" charset="0"/>
              <a:buNone/>
              <a:defRPr sz="900" kern="1200">
                <a:solidFill>
                  <a:schemeClr val="accent1"/>
                </a:solidFill>
                <a:latin typeface="+mn-lt"/>
                <a:ea typeface="+mn-ea"/>
                <a:cs typeface="+mn-cs"/>
              </a:defRPr>
            </a:lvl4pPr>
            <a:lvl5pPr marL="1828800" indent="0" algn="l" rtl="0" eaLnBrk="0" fontAlgn="base" hangingPunct="0">
              <a:lnSpc>
                <a:spcPct val="90000"/>
              </a:lnSpc>
              <a:spcBef>
                <a:spcPts val="200"/>
              </a:spcBef>
              <a:spcAft>
                <a:spcPts val="400"/>
              </a:spcAft>
              <a:buClr>
                <a:schemeClr val="accent1"/>
              </a:buClr>
              <a:buSzPct val="80000"/>
              <a:buFont typeface="Corbel" panose="020B0503020204020204" pitchFamily="34" charset="0"/>
              <a:buNone/>
              <a:defRPr sz="900" kern="1200">
                <a:solidFill>
                  <a:schemeClr val="accent1"/>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900" kern="1200">
                <a:solidFill>
                  <a:schemeClr val="accent1"/>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900" kern="1200">
                <a:solidFill>
                  <a:schemeClr val="accent1"/>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900" kern="1200">
                <a:solidFill>
                  <a:schemeClr val="accent1"/>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900" kern="1200">
                <a:solidFill>
                  <a:schemeClr val="accent1"/>
                </a:solidFill>
                <a:latin typeface="+mn-lt"/>
                <a:ea typeface="+mn-ea"/>
                <a:cs typeface="+mn-cs"/>
              </a:defRPr>
            </a:lvl9pPr>
          </a:lstStyle>
          <a:p>
            <a:pPr indent="-57150" eaLnBrk="1" fontAlgn="auto" hangingPunct="1">
              <a:spcAft>
                <a:spcPts val="0"/>
              </a:spcAft>
              <a:defRPr/>
            </a:pPr>
            <a:r>
              <a:rPr lang="hy-AM" sz="2000" i="1">
                <a:solidFill>
                  <a:srgbClr val="7030A0"/>
                </a:solidFill>
              </a:rPr>
              <a:t>«Եթե պետք լիներ ավելի շատ խոսել, քան լսել, մենք երկու բերան կունենայինք և մեկ ականջ»։</a:t>
            </a:r>
          </a:p>
          <a:p>
            <a:pPr indent="-57150" algn="r" eaLnBrk="1" fontAlgn="auto" hangingPunct="1">
              <a:spcAft>
                <a:spcPts val="0"/>
              </a:spcAft>
              <a:defRPr/>
            </a:pPr>
            <a:r>
              <a:rPr lang="en-US" sz="2000" i="1">
                <a:solidFill>
                  <a:srgbClr val="7030A0"/>
                </a:solidFill>
              </a:rPr>
              <a:t>			(</a:t>
            </a:r>
            <a:r>
              <a:rPr lang="hy-AM" sz="2000" i="1">
                <a:solidFill>
                  <a:srgbClr val="7030A0"/>
                </a:solidFill>
              </a:rPr>
              <a:t>Մարկ Թվեյն</a:t>
            </a:r>
            <a:r>
              <a:rPr lang="en-US" sz="2000" i="1">
                <a:solidFill>
                  <a:srgbClr val="7030A0"/>
                </a:solidFill>
              </a:rPr>
              <a:t>)</a:t>
            </a:r>
            <a:endParaRPr lang="hy-AM" sz="2000" i="1">
              <a:solidFill>
                <a:srgbClr val="7030A0"/>
              </a:solidFill>
            </a:endParaRPr>
          </a:p>
          <a:p>
            <a:pPr eaLnBrk="1" fontAlgn="auto" hangingPunct="1">
              <a:spcAft>
                <a:spcPts val="0"/>
              </a:spcAft>
              <a:defRPr/>
            </a:pPr>
            <a:endParaRPr lang="fr-CH" dirty="0"/>
          </a:p>
        </p:txBody>
      </p:sp>
    </p:spTree>
    <p:extLst>
      <p:ext uri="{BB962C8B-B14F-4D97-AF65-F5344CB8AC3E}">
        <p14:creationId xmlns:p14="http://schemas.microsoft.com/office/powerpoint/2010/main" val="342259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DB7C7B-5D4F-49B1-81E6-F9F8914567E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85</a:t>
            </a:fld>
            <a:endParaRPr lang="ru-RU"/>
          </a:p>
        </p:txBody>
      </p:sp>
      <p:graphicFrame>
        <p:nvGraphicFramePr>
          <p:cNvPr id="3" name="Content Placeholder 2">
            <a:extLst>
              <a:ext uri="{FF2B5EF4-FFF2-40B4-BE49-F238E27FC236}">
                <a16:creationId xmlns:a16="http://schemas.microsoft.com/office/drawing/2014/main" id="{C174E8F9-F36C-4EDB-9718-80C675B92D14}"/>
              </a:ext>
            </a:extLst>
          </p:cNvPr>
          <p:cNvGraphicFramePr>
            <a:graphicFrameLocks/>
          </p:cNvGraphicFramePr>
          <p:nvPr>
            <p:extLst>
              <p:ext uri="{D42A27DB-BD31-4B8C-83A1-F6EECF244321}">
                <p14:modId xmlns:p14="http://schemas.microsoft.com/office/powerpoint/2010/main" val="897911427"/>
              </p:ext>
            </p:extLst>
          </p:nvPr>
        </p:nvGraphicFramePr>
        <p:xfrm>
          <a:off x="651644" y="1076712"/>
          <a:ext cx="10896104" cy="5748338"/>
        </p:xfrm>
        <a:graphic>
          <a:graphicData uri="http://schemas.openxmlformats.org/drawingml/2006/table">
            <a:tbl>
              <a:tblPr firstRow="1" bandRow="1">
                <a:tableStyleId>{616DA210-FB5B-4158-B5E0-FEB733F419BA}</a:tableStyleId>
              </a:tblPr>
              <a:tblGrid>
                <a:gridCol w="2962766">
                  <a:extLst>
                    <a:ext uri="{9D8B030D-6E8A-4147-A177-3AD203B41FA5}">
                      <a16:colId xmlns:a16="http://schemas.microsoft.com/office/drawing/2014/main" val="20000"/>
                    </a:ext>
                  </a:extLst>
                </a:gridCol>
                <a:gridCol w="7933338">
                  <a:extLst>
                    <a:ext uri="{9D8B030D-6E8A-4147-A177-3AD203B41FA5}">
                      <a16:colId xmlns:a16="http://schemas.microsoft.com/office/drawing/2014/main" val="20001"/>
                    </a:ext>
                  </a:extLst>
                </a:gridCol>
              </a:tblGrid>
              <a:tr h="13409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y-AM" sz="1800" b="0" dirty="0"/>
                        <a:t>Քաջալերել</a:t>
                      </a:r>
                      <a:endParaRPr lang="en-US" sz="1800" b="0" dirty="0"/>
                    </a:p>
                    <a:p>
                      <a:endParaRPr lang="fr-CH" sz="1800" b="0" dirty="0"/>
                    </a:p>
                  </a:txBody>
                  <a:tcPr marL="91438" marR="91438" marT="45709" marB="4570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y-AM" sz="1800" b="0" dirty="0"/>
                        <a:t>«Կարո՞ղ ես ինձ պատմել․․․»</a:t>
                      </a:r>
                      <a:endParaRPr lang="en-US" sz="18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hy-AM" sz="1800" b="0" dirty="0"/>
                        <a:t>«Քեզանից մեծ խիզախություն պահանջվեց, որ․․․»</a:t>
                      </a:r>
                    </a:p>
                    <a:p>
                      <a:pPr marL="0" marR="0" lvl="0" indent="0" algn="l" defTabSz="914400" rtl="0" eaLnBrk="1" fontAlgn="auto" latinLnBrk="0" hangingPunct="1">
                        <a:lnSpc>
                          <a:spcPct val="100000"/>
                        </a:lnSpc>
                        <a:spcBef>
                          <a:spcPts val="0"/>
                        </a:spcBef>
                        <a:spcAft>
                          <a:spcPts val="0"/>
                        </a:spcAft>
                        <a:buClrTx/>
                        <a:buSzTx/>
                        <a:buFontTx/>
                        <a:buNone/>
                        <a:tabLst/>
                        <a:defRPr/>
                      </a:pPr>
                      <a:r>
                        <a:rPr lang="hy-AM" sz="1800" b="0" dirty="0"/>
                        <a:t>«Ուրախ եմ, որ պատրաստ ես․․․»</a:t>
                      </a:r>
                      <a:endParaRPr lang="fr-CH" sz="1800" b="0" dirty="0"/>
                    </a:p>
                    <a:p>
                      <a:endParaRPr lang="fr-CH" sz="1800" b="0" dirty="0"/>
                    </a:p>
                  </a:txBody>
                  <a:tcPr marL="91438" marR="91438" marT="45709" marB="45709" anchor="ctr"/>
                </a:tc>
                <a:extLst>
                  <a:ext uri="{0D108BD9-81ED-4DB2-BD59-A6C34878D82A}">
                    <a16:rowId xmlns:a16="http://schemas.microsoft.com/office/drawing/2014/main" val="10000"/>
                  </a:ext>
                </a:extLst>
              </a:tr>
              <a:tr h="705331">
                <a:tc>
                  <a:txBody>
                    <a:bodyPr/>
                    <a:lstStyle/>
                    <a:p>
                      <a:r>
                        <a:rPr lang="hy-AM" sz="1800" b="0" dirty="0"/>
                        <a:t>Պարզաբանել</a:t>
                      </a:r>
                      <a:endParaRPr lang="en-US" sz="1800" b="0" dirty="0"/>
                    </a:p>
                  </a:txBody>
                  <a:tcPr marL="91438" marR="91438" marT="45709" marB="45709" anchor="ctr"/>
                </a:tc>
                <a:tc>
                  <a:txBody>
                    <a:bodyPr/>
                    <a:lstStyle/>
                    <a:p>
                      <a:r>
                        <a:rPr lang="hy-AM" sz="1800" b="0" dirty="0"/>
                        <a:t>«Ճի՞շտ հասկացա, որ ասում ես․․․»</a:t>
                      </a:r>
                    </a:p>
                    <a:p>
                      <a:r>
                        <a:rPr lang="hy-AM" sz="1800" b="0" dirty="0"/>
                        <a:t>«Կարո՞ղ ես ավելի մանրամասն պատմել ինձ ․․․»</a:t>
                      </a:r>
                      <a:endParaRPr lang="fr-CH" sz="1800" b="0" dirty="0"/>
                    </a:p>
                  </a:txBody>
                  <a:tcPr marL="91438" marR="91438" marT="45709" marB="45709" anchor="ctr"/>
                </a:tc>
                <a:extLst>
                  <a:ext uri="{0D108BD9-81ED-4DB2-BD59-A6C34878D82A}">
                    <a16:rowId xmlns:a16="http://schemas.microsoft.com/office/drawing/2014/main" val="10001"/>
                  </a:ext>
                </a:extLst>
              </a:tr>
              <a:tr h="640058">
                <a:tc>
                  <a:txBody>
                    <a:bodyPr/>
                    <a:lstStyle/>
                    <a:p>
                      <a:r>
                        <a:rPr lang="hy-AM" sz="1800" b="0" dirty="0"/>
                        <a:t>Վերաձևակերպել</a:t>
                      </a:r>
                      <a:endParaRPr lang="fr-CH" sz="1800" b="0" dirty="0"/>
                    </a:p>
                  </a:txBody>
                  <a:tcPr marL="91438" marR="91438" marT="45709" marB="45709" anchor="ctr"/>
                </a:tc>
                <a:tc>
                  <a:txBody>
                    <a:bodyPr/>
                    <a:lstStyle/>
                    <a:p>
                      <a:r>
                        <a:rPr lang="hy-AM" sz="1800" b="0" dirty="0"/>
                        <a:t>«Այլ կերպ ասած՝․․․»</a:t>
                      </a:r>
                      <a:endParaRPr lang="en-US" sz="1800" b="0" dirty="0"/>
                    </a:p>
                    <a:p>
                      <a:r>
                        <a:rPr lang="hy-AM" sz="1800" b="0" dirty="0"/>
                        <a:t>«Փաստորեն ուզում ես ասել, որ․․․»</a:t>
                      </a:r>
                      <a:endParaRPr lang="fr-CH" sz="1800" b="0" dirty="0"/>
                    </a:p>
                  </a:txBody>
                  <a:tcPr marL="91438" marR="91438" marT="45709" marB="45709" anchor="ctr"/>
                </a:tc>
                <a:extLst>
                  <a:ext uri="{0D108BD9-81ED-4DB2-BD59-A6C34878D82A}">
                    <a16:rowId xmlns:a16="http://schemas.microsoft.com/office/drawing/2014/main" val="10002"/>
                  </a:ext>
                </a:extLst>
              </a:tr>
              <a:tr h="11886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y-AM" sz="1800" b="0" dirty="0"/>
                        <a:t>Արտացոլել</a:t>
                      </a:r>
                      <a:endParaRPr lang="fr-CH" sz="1800" b="0" dirty="0"/>
                    </a:p>
                  </a:txBody>
                  <a:tcPr marL="91438" marR="91438" marT="45709" marB="45709" anchor="ctr"/>
                </a:tc>
                <a:tc>
                  <a:txBody>
                    <a:bodyPr/>
                    <a:lstStyle/>
                    <a:p>
                      <a:r>
                        <a:rPr lang="hy-AM" sz="1800" b="0" dirty="0"/>
                        <a:t>«Քեզ կարծես շատ է դուր գալիս այդ միտքը»</a:t>
                      </a:r>
                    </a:p>
                    <a:p>
                      <a:r>
                        <a:rPr lang="hy-AM" sz="1800" b="0" dirty="0"/>
                        <a:t>«Նկատեցի, որ երբ խոսում ես որոշմանդ մասին, ժպտում ես։ Կարող եմ ենթադրել, որ ոչ միայն չես ափսոսում, այլև ուրախ ես, որ կայացրել ես այն»</a:t>
                      </a:r>
                      <a:endParaRPr lang="fr-CH" sz="1800" b="0" dirty="0"/>
                    </a:p>
                  </a:txBody>
                  <a:tcPr marL="91438" marR="91438" marT="45709" marB="45709" anchor="ctr"/>
                </a:tc>
                <a:extLst>
                  <a:ext uri="{0D108BD9-81ED-4DB2-BD59-A6C34878D82A}">
                    <a16:rowId xmlns:a16="http://schemas.microsoft.com/office/drawing/2014/main" val="10003"/>
                  </a:ext>
                </a:extLst>
              </a:tr>
              <a:tr h="783701">
                <a:tc>
                  <a:txBody>
                    <a:bodyPr/>
                    <a:lstStyle/>
                    <a:p>
                      <a:r>
                        <a:rPr lang="hy-AM" sz="1800" b="0" dirty="0"/>
                        <a:t>Ամփոփել</a:t>
                      </a:r>
                      <a:endParaRPr lang="fr-CH" sz="1800" b="0" dirty="0"/>
                    </a:p>
                  </a:txBody>
                  <a:tcPr marL="91438" marR="91438" marT="45709" marB="45709" anchor="ctr"/>
                </a:tc>
                <a:tc>
                  <a:txBody>
                    <a:bodyPr/>
                    <a:lstStyle/>
                    <a:p>
                      <a:r>
                        <a:rPr lang="hy-AM" sz="1800" b="0" dirty="0"/>
                        <a:t>«Փաստորեն, խնդիրն այն է, որ․․․»</a:t>
                      </a:r>
                      <a:endParaRPr lang="en-US" sz="1800" b="0" dirty="0"/>
                    </a:p>
                    <a:p>
                      <a:r>
                        <a:rPr lang="hy-AM" sz="1800" b="0" dirty="0"/>
                        <a:t>«Հիմնական մտքերը, որ արտահայտեցիր, այն են, որ․․․»</a:t>
                      </a:r>
                      <a:endParaRPr lang="fr-CH" sz="1800" b="0" dirty="0"/>
                    </a:p>
                  </a:txBody>
                  <a:tcPr marL="91438" marR="91438" marT="45709" marB="45709" anchor="ctr"/>
                </a:tc>
                <a:extLst>
                  <a:ext uri="{0D108BD9-81ED-4DB2-BD59-A6C34878D82A}">
                    <a16:rowId xmlns:a16="http://schemas.microsoft.com/office/drawing/2014/main" val="10004"/>
                  </a:ext>
                </a:extLst>
              </a:tr>
              <a:tr h="1089555">
                <a:tc>
                  <a:txBody>
                    <a:bodyPr/>
                    <a:lstStyle/>
                    <a:p>
                      <a:r>
                        <a:rPr lang="hy-AM" sz="1800" b="0" dirty="0"/>
                        <a:t>Հարցեր տալ</a:t>
                      </a:r>
                    </a:p>
                    <a:p>
                      <a:r>
                        <a:rPr lang="en-US" sz="1800" b="0" dirty="0"/>
                        <a:t>(</a:t>
                      </a:r>
                      <a:r>
                        <a:rPr lang="hy-AM" sz="1800" b="0" dirty="0"/>
                        <a:t>Փակ, բաց, ուղորդող</a:t>
                      </a:r>
                      <a:r>
                        <a:rPr lang="en-US" sz="1800" b="0" dirty="0"/>
                        <a:t>)</a:t>
                      </a:r>
                      <a:endParaRPr lang="fr-CH" sz="1800" b="0" dirty="0"/>
                    </a:p>
                  </a:txBody>
                  <a:tcPr marL="91438" marR="91438" marT="45709" marB="45709" anchor="ctr"/>
                </a:tc>
                <a:tc>
                  <a:txBody>
                    <a:bodyPr/>
                    <a:lstStyle/>
                    <a:p>
                      <a:r>
                        <a:rPr lang="hy-AM" sz="1800" b="0" dirty="0"/>
                        <a:t>«Ավարտե՞լ ես աշխատանքդ»</a:t>
                      </a:r>
                      <a:endParaRPr lang="en-US" sz="1800" b="0" dirty="0"/>
                    </a:p>
                    <a:p>
                      <a:r>
                        <a:rPr lang="hy-AM" sz="1800" b="0" dirty="0"/>
                        <a:t>«Ինչպե՞ս կարողացար հաղթահարել անհանգստությունդ»</a:t>
                      </a:r>
                      <a:endParaRPr lang="en-US" sz="1800" b="0" dirty="0"/>
                    </a:p>
                  </a:txBody>
                  <a:tcPr marL="91438" marR="91438" marT="45709" marB="45709" anchor="ctr"/>
                </a:tc>
                <a:extLst>
                  <a:ext uri="{0D108BD9-81ED-4DB2-BD59-A6C34878D82A}">
                    <a16:rowId xmlns:a16="http://schemas.microsoft.com/office/drawing/2014/main" val="10005"/>
                  </a:ext>
                </a:extLst>
              </a:tr>
            </a:tbl>
          </a:graphicData>
        </a:graphic>
      </p:graphicFrame>
      <p:sp>
        <p:nvSpPr>
          <p:cNvPr id="4" name="Title 1">
            <a:extLst>
              <a:ext uri="{FF2B5EF4-FFF2-40B4-BE49-F238E27FC236}">
                <a16:creationId xmlns:a16="http://schemas.microsoft.com/office/drawing/2014/main" id="{E0E7AD64-1708-4747-847D-5823B3366AF3}"/>
              </a:ext>
            </a:extLst>
          </p:cNvPr>
          <p:cNvSpPr txBox="1">
            <a:spLocks noChangeArrowheads="1"/>
          </p:cNvSpPr>
          <p:nvPr/>
        </p:nvSpPr>
        <p:spPr>
          <a:xfrm>
            <a:off x="388883" y="551794"/>
            <a:ext cx="8686800" cy="598488"/>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buClrTx/>
              <a:buFontTx/>
            </a:pPr>
            <a:r>
              <a:rPr lang="hy-AM" altLang="fr-FR" sz="2400" b="1" dirty="0">
                <a:solidFill>
                  <a:srgbClr val="00B0F0"/>
                </a:solidFill>
                <a:latin typeface="GHEA Grapalat" panose="02000506050000020003" pitchFamily="50" charset="0"/>
              </a:rPr>
              <a:t>Ինչպե</a:t>
            </a:r>
            <a:r>
              <a:rPr lang="en-US" altLang="fr-FR" sz="2400" b="1" dirty="0">
                <a:solidFill>
                  <a:srgbClr val="00B0F0"/>
                </a:solidFill>
                <a:latin typeface="GHEA Grapalat" panose="02000506050000020003" pitchFamily="50" charset="0"/>
              </a:rPr>
              <a:t>՞</a:t>
            </a:r>
            <a:r>
              <a:rPr lang="hy-AM" altLang="fr-FR" sz="2400" b="1" dirty="0">
                <a:solidFill>
                  <a:srgbClr val="00B0F0"/>
                </a:solidFill>
                <a:latin typeface="GHEA Grapalat" panose="02000506050000020003" pitchFamily="50" charset="0"/>
              </a:rPr>
              <a:t>ս լսել</a:t>
            </a:r>
            <a:endParaRPr lang="fr-CH" altLang="fr-FR" sz="2400" b="1" dirty="0">
              <a:solidFill>
                <a:srgbClr val="00B0F0"/>
              </a:solidFill>
              <a:latin typeface="GHEA Grapalat" panose="02000506050000020003" pitchFamily="50" charset="0"/>
            </a:endParaRPr>
          </a:p>
        </p:txBody>
      </p:sp>
    </p:spTree>
    <p:extLst>
      <p:ext uri="{BB962C8B-B14F-4D97-AF65-F5344CB8AC3E}">
        <p14:creationId xmlns:p14="http://schemas.microsoft.com/office/powerpoint/2010/main" val="31988211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hy-AM" sz="3500" b="1" dirty="0">
                <a:solidFill>
                  <a:schemeClr val="tx1"/>
                </a:solidFill>
              </a:rPr>
              <a:t>Սոցիալ-հոգեբանական առաջնային օգնության առանձնահատկությունները</a:t>
            </a:r>
            <a:endParaRPr lang="en-US" sz="3500" b="1" dirty="0">
              <a:solidFill>
                <a:schemeClr val="tx1"/>
              </a:solidFill>
            </a:endParaRPr>
          </a:p>
        </p:txBody>
      </p:sp>
      <p:sp>
        <p:nvSpPr>
          <p:cNvPr id="3" name="Content Placeholder 2"/>
          <p:cNvSpPr>
            <a:spLocks noGrp="1"/>
          </p:cNvSpPr>
          <p:nvPr>
            <p:ph idx="1"/>
          </p:nvPr>
        </p:nvSpPr>
        <p:spPr>
          <a:xfrm>
            <a:off x="837321" y="1588685"/>
            <a:ext cx="10517358" cy="4827628"/>
          </a:xfrm>
        </p:spPr>
        <p:txBody>
          <a:bodyPr>
            <a:normAutofit/>
          </a:bodyPr>
          <a:lstStyle/>
          <a:p>
            <a:pPr marL="0" indent="0">
              <a:buNone/>
            </a:pPr>
            <a:r>
              <a:rPr lang="hy-AM" sz="2200" b="1" dirty="0"/>
              <a:t>1. Երեխայի մոտ ձեռք բերել վստահություն</a:t>
            </a:r>
          </a:p>
          <a:p>
            <a:pPr marL="0" indent="0">
              <a:buNone/>
            </a:pPr>
            <a:r>
              <a:rPr lang="hy-AM" sz="2200" b="1" dirty="0"/>
              <a:t>2․ Հաստատել առաջնային կոնտակտ</a:t>
            </a:r>
          </a:p>
          <a:p>
            <a:pPr marL="0" indent="0">
              <a:buNone/>
            </a:pPr>
            <a:r>
              <a:rPr lang="hy-AM" sz="2200" b="1" dirty="0"/>
              <a:t>2. Ստանալ տեղեկատվություն տեղի ունեցածի վերաբերյալ</a:t>
            </a:r>
            <a:endParaRPr lang="en-US" sz="2200" b="1" dirty="0"/>
          </a:p>
          <a:p>
            <a:pPr marL="0" indent="0">
              <a:buNone/>
            </a:pPr>
            <a:endParaRPr lang="hy-AM" dirty="0"/>
          </a:p>
          <a:p>
            <a:pPr marL="0" indent="0">
              <a:buNone/>
            </a:pPr>
            <a:r>
              <a:rPr lang="hy-AM" sz="2000" dirty="0"/>
              <a:t>Հաշվի առնել</a:t>
            </a:r>
          </a:p>
          <a:p>
            <a:pPr>
              <a:buFont typeface="Wingdings" panose="05000000000000000000" pitchFamily="2" charset="2"/>
              <a:buChar char="§"/>
            </a:pPr>
            <a:r>
              <a:rPr lang="hy-AM" sz="2000" dirty="0"/>
              <a:t>Երեխայի մոտ </a:t>
            </a:r>
            <a:r>
              <a:rPr lang="hy-AM" sz="2000" b="1" dirty="0"/>
              <a:t>նվազում է վստահությունը </a:t>
            </a:r>
            <a:r>
              <a:rPr lang="hy-AM" sz="2000" dirty="0"/>
              <a:t>մեծահասակների և աշխարհի նկատմամբ։</a:t>
            </a:r>
            <a:endParaRPr lang="en-US" sz="2000" dirty="0"/>
          </a:p>
          <a:p>
            <a:pPr>
              <a:buFont typeface="Wingdings" panose="05000000000000000000" pitchFamily="2" charset="2"/>
              <a:buChar char="§"/>
            </a:pPr>
            <a:r>
              <a:rPr lang="hy-AM" sz="2000" dirty="0"/>
              <a:t>Երեխայի համար </a:t>
            </a:r>
            <a:r>
              <a:rPr lang="hy-AM" sz="2000" b="1" dirty="0"/>
              <a:t>դժվար է բառերով արտահայտել </a:t>
            </a:r>
            <a:r>
              <a:rPr lang="hy-AM" sz="2000" dirty="0"/>
              <a:t>այն, ինչ պատահել է իր հետ: </a:t>
            </a:r>
          </a:p>
          <a:p>
            <a:pPr>
              <a:buFont typeface="Wingdings" panose="05000000000000000000" pitchFamily="2" charset="2"/>
              <a:buChar char="§"/>
            </a:pPr>
            <a:r>
              <a:rPr lang="hy-AM" sz="2000" dirty="0"/>
              <a:t>Կա </a:t>
            </a:r>
            <a:r>
              <a:rPr lang="hy-AM" sz="2000" b="1" dirty="0"/>
              <a:t>դիմադրություն</a:t>
            </a:r>
            <a:r>
              <a:rPr lang="hy-AM" sz="2000" dirty="0"/>
              <a:t>, որը  կարող է պայմանավորված լինել նախկին փորձով:</a:t>
            </a:r>
            <a:endParaRPr lang="en-US" sz="2000" dirty="0"/>
          </a:p>
        </p:txBody>
      </p:sp>
      <p:pic>
        <p:nvPicPr>
          <p:cNvPr id="4" name="Picture 3">
            <a:extLst>
              <a:ext uri="{FF2B5EF4-FFF2-40B4-BE49-F238E27FC236}">
                <a16:creationId xmlns:a16="http://schemas.microsoft.com/office/drawing/2014/main" id="{6B7A26F1-76A2-9101-3DB8-7A021AE6F28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99362" y="6289042"/>
            <a:ext cx="4137556" cy="422785"/>
          </a:xfrm>
          <a:prstGeom prst="rect">
            <a:avLst/>
          </a:prstGeom>
          <a:noFill/>
          <a:ln>
            <a:noFill/>
          </a:ln>
        </p:spPr>
      </p:pic>
      <p:sp>
        <p:nvSpPr>
          <p:cNvPr id="5" name="Slide Number Placeholder 4">
            <a:extLst>
              <a:ext uri="{FF2B5EF4-FFF2-40B4-BE49-F238E27FC236}">
                <a16:creationId xmlns:a16="http://schemas.microsoft.com/office/drawing/2014/main" id="{DB8A9BD3-293C-9F44-0782-E4CCFC12337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86</a:t>
            </a:fld>
            <a:endParaRPr lang="ru-RU"/>
          </a:p>
        </p:txBody>
      </p:sp>
    </p:spTree>
    <p:extLst>
      <p:ext uri="{BB962C8B-B14F-4D97-AF65-F5344CB8AC3E}">
        <p14:creationId xmlns:p14="http://schemas.microsoft.com/office/powerpoint/2010/main" val="26485474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749" y="728296"/>
            <a:ext cx="11006080" cy="600774"/>
          </a:xfrm>
        </p:spPr>
        <p:txBody>
          <a:bodyPr>
            <a:normAutofit fontScale="90000"/>
          </a:bodyPr>
          <a:lstStyle/>
          <a:p>
            <a:r>
              <a:rPr lang="hy-AM" sz="3500" b="1" dirty="0">
                <a:solidFill>
                  <a:schemeClr val="tx1"/>
                </a:solidFill>
              </a:rPr>
              <a:t>Երեխայի հետ զրույցն սկսելու տարբերակներ</a:t>
            </a:r>
            <a:endParaRPr lang="en-US" sz="3500" b="1" dirty="0">
              <a:solidFill>
                <a:schemeClr val="tx1"/>
              </a:solidFill>
            </a:endParaRPr>
          </a:p>
        </p:txBody>
      </p:sp>
      <p:sp>
        <p:nvSpPr>
          <p:cNvPr id="3" name="Content Placeholder 2"/>
          <p:cNvSpPr>
            <a:spLocks noGrp="1"/>
          </p:cNvSpPr>
          <p:nvPr>
            <p:ph idx="1"/>
          </p:nvPr>
        </p:nvSpPr>
        <p:spPr>
          <a:xfrm>
            <a:off x="1114077" y="1924839"/>
            <a:ext cx="9970477" cy="3886200"/>
          </a:xfrm>
        </p:spPr>
        <p:txBody>
          <a:bodyPr>
            <a:normAutofit/>
          </a:bodyPr>
          <a:lstStyle/>
          <a:p>
            <a:pPr>
              <a:buFont typeface="Wingdings" panose="05000000000000000000" pitchFamily="2" charset="2"/>
              <a:buChar char="q"/>
            </a:pPr>
            <a:r>
              <a:rPr lang="hy-AM" sz="2500" dirty="0"/>
              <a:t>խաղ</a:t>
            </a:r>
          </a:p>
          <a:p>
            <a:pPr marL="0" indent="0">
              <a:buNone/>
            </a:pPr>
            <a:endParaRPr lang="hy-AM" sz="2500" dirty="0"/>
          </a:p>
          <a:p>
            <a:pPr>
              <a:buFont typeface="Wingdings" panose="05000000000000000000" pitchFamily="2" charset="2"/>
              <a:buChar char="q"/>
            </a:pPr>
            <a:r>
              <a:rPr lang="hy-AM" sz="2500" dirty="0"/>
              <a:t>ընդհանուր հարցեր ընտանիքի, ընկերների, դաստիարակաների մասին</a:t>
            </a:r>
          </a:p>
          <a:p>
            <a:pPr marL="0" indent="0">
              <a:buNone/>
            </a:pPr>
            <a:endParaRPr lang="hy-AM" sz="2500" dirty="0"/>
          </a:p>
          <a:p>
            <a:pPr>
              <a:buFont typeface="Wingdings" panose="05000000000000000000" pitchFamily="2" charset="2"/>
              <a:buChar char="q"/>
            </a:pPr>
            <a:r>
              <a:rPr lang="hy-AM" sz="2500" dirty="0"/>
              <a:t>մեծ տարիքի երեխաների հետ խոսել չեզոք թեմաներից</a:t>
            </a:r>
            <a:endParaRPr lang="en-US" sz="2500" dirty="0"/>
          </a:p>
        </p:txBody>
      </p:sp>
      <p:pic>
        <p:nvPicPr>
          <p:cNvPr id="4" name="Picture 3">
            <a:extLst>
              <a:ext uri="{FF2B5EF4-FFF2-40B4-BE49-F238E27FC236}">
                <a16:creationId xmlns:a16="http://schemas.microsoft.com/office/drawing/2014/main" id="{62CA69E3-0E12-6F82-36EC-A8F8DF958AD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9362" y="6289042"/>
            <a:ext cx="4137556" cy="422785"/>
          </a:xfrm>
          <a:prstGeom prst="rect">
            <a:avLst/>
          </a:prstGeom>
          <a:noFill/>
          <a:ln>
            <a:noFill/>
          </a:ln>
        </p:spPr>
      </p:pic>
      <p:sp>
        <p:nvSpPr>
          <p:cNvPr id="5" name="Slide Number Placeholder 4">
            <a:extLst>
              <a:ext uri="{FF2B5EF4-FFF2-40B4-BE49-F238E27FC236}">
                <a16:creationId xmlns:a16="http://schemas.microsoft.com/office/drawing/2014/main" id="{4D4681ED-20E7-CEDB-E84B-3B335A7A6C8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87</a:t>
            </a:fld>
            <a:endParaRPr lang="ru-RU"/>
          </a:p>
        </p:txBody>
      </p:sp>
    </p:spTree>
    <p:extLst>
      <p:ext uri="{BB962C8B-B14F-4D97-AF65-F5344CB8AC3E}">
        <p14:creationId xmlns:p14="http://schemas.microsoft.com/office/powerpoint/2010/main" val="22017539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912" y="536738"/>
            <a:ext cx="10056642" cy="865189"/>
          </a:xfrm>
        </p:spPr>
        <p:txBody>
          <a:bodyPr/>
          <a:lstStyle/>
          <a:p>
            <a:pPr algn="ctr"/>
            <a:r>
              <a:rPr lang="hy-AM" b="1" dirty="0">
                <a:solidFill>
                  <a:schemeClr val="tx1"/>
                </a:solidFill>
              </a:rPr>
              <a:t>Կ</a:t>
            </a:r>
            <a:r>
              <a:rPr lang="en-US" b="1" dirty="0" err="1">
                <a:solidFill>
                  <a:schemeClr val="tx1"/>
                </a:solidFill>
              </a:rPr>
              <a:t>ար</a:t>
            </a:r>
            <a:r>
              <a:rPr lang="hy-AM" b="1" dirty="0">
                <a:solidFill>
                  <a:schemeClr val="tx1"/>
                </a:solidFill>
              </a:rPr>
              <a:t>ևոր սկզբունքներ</a:t>
            </a:r>
            <a:endParaRPr lang="en-US" b="1" dirty="0">
              <a:solidFill>
                <a:schemeClr val="tx1"/>
              </a:solidFill>
            </a:endParaRPr>
          </a:p>
        </p:txBody>
      </p:sp>
      <p:sp>
        <p:nvSpPr>
          <p:cNvPr id="3" name="Content Placeholder 2"/>
          <p:cNvSpPr>
            <a:spLocks noGrp="1"/>
          </p:cNvSpPr>
          <p:nvPr>
            <p:ph idx="1"/>
          </p:nvPr>
        </p:nvSpPr>
        <p:spPr>
          <a:xfrm>
            <a:off x="553915" y="1890346"/>
            <a:ext cx="11315699" cy="4422531"/>
          </a:xfrm>
        </p:spPr>
        <p:txBody>
          <a:bodyPr>
            <a:noAutofit/>
          </a:bodyPr>
          <a:lstStyle/>
          <a:p>
            <a:pPr>
              <a:buFont typeface="Wingdings" panose="05000000000000000000" pitchFamily="2" charset="2"/>
              <a:buChar char="q"/>
            </a:pPr>
            <a:r>
              <a:rPr lang="hy-AM" sz="2500" dirty="0"/>
              <a:t>Կարևոր է </a:t>
            </a:r>
            <a:r>
              <a:rPr lang="hy-AM" sz="2500" b="1" dirty="0"/>
              <a:t>ներկայանալ,</a:t>
            </a:r>
          </a:p>
          <a:p>
            <a:pPr>
              <a:buFont typeface="Wingdings" panose="05000000000000000000" pitchFamily="2" charset="2"/>
              <a:buChar char="q"/>
            </a:pPr>
            <a:r>
              <a:rPr lang="hy-AM" sz="2500" dirty="0"/>
              <a:t>Զրույցի ընթացքում ուշադիր </a:t>
            </a:r>
            <a:r>
              <a:rPr lang="hy-AM" sz="2500" b="1" dirty="0"/>
              <a:t>լսել երեխային,</a:t>
            </a:r>
          </a:p>
          <a:p>
            <a:pPr>
              <a:buFont typeface="Wingdings" panose="05000000000000000000" pitchFamily="2" charset="2"/>
              <a:buChar char="q"/>
            </a:pPr>
            <a:r>
              <a:rPr lang="hy-AM" sz="2500" dirty="0"/>
              <a:t>Զրույցի ընթացքում </a:t>
            </a:r>
            <a:r>
              <a:rPr lang="hy-AM" sz="2500" b="1" dirty="0"/>
              <a:t>չպետք է երեխային ընդհատե</a:t>
            </a:r>
            <a:r>
              <a:rPr lang="hy-AM" sz="2500" dirty="0"/>
              <a:t>լ հարցերով կամ սեփական բառերով լրացնել երեխայի խոսքը,</a:t>
            </a:r>
          </a:p>
          <a:p>
            <a:pPr>
              <a:buFont typeface="Wingdings" panose="05000000000000000000" pitchFamily="2" charset="2"/>
              <a:buChar char="q"/>
            </a:pPr>
            <a:r>
              <a:rPr lang="hy-AM" sz="2500" dirty="0"/>
              <a:t>Զրույցի ընթացքում արդյունք ստանալու համար </a:t>
            </a:r>
            <a:r>
              <a:rPr lang="hy-AM" sz="2500" b="1" dirty="0"/>
              <a:t>պահպանել հանգստություն</a:t>
            </a:r>
            <a:r>
              <a:rPr lang="hy-AM" sz="2500" dirty="0"/>
              <a:t>, հատկապես այն ժամանակ, երբ բռնարարը մերձավոր ազգական է: </a:t>
            </a:r>
          </a:p>
        </p:txBody>
      </p:sp>
      <p:pic>
        <p:nvPicPr>
          <p:cNvPr id="4" name="Picture 3">
            <a:extLst>
              <a:ext uri="{FF2B5EF4-FFF2-40B4-BE49-F238E27FC236}">
                <a16:creationId xmlns:a16="http://schemas.microsoft.com/office/drawing/2014/main" id="{25C820E8-99C6-1811-64FF-9832864841D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9362" y="6289042"/>
            <a:ext cx="4137556" cy="422785"/>
          </a:xfrm>
          <a:prstGeom prst="rect">
            <a:avLst/>
          </a:prstGeom>
          <a:noFill/>
          <a:ln>
            <a:noFill/>
          </a:ln>
        </p:spPr>
      </p:pic>
      <p:sp>
        <p:nvSpPr>
          <p:cNvPr id="5" name="Slide Number Placeholder 4">
            <a:extLst>
              <a:ext uri="{FF2B5EF4-FFF2-40B4-BE49-F238E27FC236}">
                <a16:creationId xmlns:a16="http://schemas.microsoft.com/office/drawing/2014/main" id="{C0605D8E-ABDC-2FAC-4DDB-8776DBFBF77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88</a:t>
            </a:fld>
            <a:endParaRPr lang="ru-RU"/>
          </a:p>
        </p:txBody>
      </p:sp>
    </p:spTree>
    <p:extLst>
      <p:ext uri="{BB962C8B-B14F-4D97-AF65-F5344CB8AC3E}">
        <p14:creationId xmlns:p14="http://schemas.microsoft.com/office/powerpoint/2010/main" val="34290694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hy-AM" sz="2500" dirty="0"/>
              <a:t>Ուշադրություն դարձնել երեխայի խոսքին: </a:t>
            </a:r>
          </a:p>
          <a:p>
            <a:r>
              <a:rPr lang="hy-AM" sz="2500" i="1" dirty="0"/>
              <a:t>Երեխայի հետ խոսելիս չպետք է բացասական արձագանքել երեխայի վատ խոսքերին</a:t>
            </a:r>
          </a:p>
          <a:p>
            <a:r>
              <a:rPr lang="hy-AM" sz="2500" i="1" dirty="0"/>
              <a:t>Մի՛ ասեք</a:t>
            </a:r>
          </a:p>
          <a:p>
            <a:r>
              <a:rPr lang="hy-AM" sz="2500" dirty="0">
                <a:solidFill>
                  <a:schemeClr val="accent3">
                    <a:lumMod val="75000"/>
                  </a:schemeClr>
                </a:solidFill>
              </a:rPr>
              <a:t>Պատմիր այն ամենը, ինչ տեղի է ունեցել: </a:t>
            </a:r>
          </a:p>
          <a:p>
            <a:r>
              <a:rPr lang="hy-AM" sz="2500" dirty="0">
                <a:solidFill>
                  <a:schemeClr val="accent3">
                    <a:lumMod val="75000"/>
                  </a:schemeClr>
                </a:solidFill>
              </a:rPr>
              <a:t>Մի՛ օգտագործիր անպարկեշտ բառեր: </a:t>
            </a:r>
            <a:endParaRPr lang="en-US" sz="2500" dirty="0">
              <a:solidFill>
                <a:schemeClr val="accent3">
                  <a:lumMod val="75000"/>
                </a:schemeClr>
              </a:solidFill>
            </a:endParaRPr>
          </a:p>
        </p:txBody>
      </p:sp>
      <p:pic>
        <p:nvPicPr>
          <p:cNvPr id="2" name="Picture 1">
            <a:extLst>
              <a:ext uri="{FF2B5EF4-FFF2-40B4-BE49-F238E27FC236}">
                <a16:creationId xmlns:a16="http://schemas.microsoft.com/office/drawing/2014/main" id="{AB00C7E7-2F2F-9F67-56E4-ACD531ED59B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9362" y="6289042"/>
            <a:ext cx="4137556" cy="422785"/>
          </a:xfrm>
          <a:prstGeom prst="rect">
            <a:avLst/>
          </a:prstGeom>
          <a:noFill/>
          <a:ln>
            <a:noFill/>
          </a:ln>
        </p:spPr>
      </p:pic>
      <p:sp>
        <p:nvSpPr>
          <p:cNvPr id="4" name="Slide Number Placeholder 3">
            <a:extLst>
              <a:ext uri="{FF2B5EF4-FFF2-40B4-BE49-F238E27FC236}">
                <a16:creationId xmlns:a16="http://schemas.microsoft.com/office/drawing/2014/main" id="{890C266A-0E9D-1EA6-CD47-21090716F17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89</a:t>
            </a:fld>
            <a:endParaRPr lang="ru-RU"/>
          </a:p>
        </p:txBody>
      </p:sp>
    </p:spTree>
    <p:extLst>
      <p:ext uri="{BB962C8B-B14F-4D97-AF65-F5344CB8AC3E}">
        <p14:creationId xmlns:p14="http://schemas.microsoft.com/office/powerpoint/2010/main" val="704154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9</a:t>
            </a:fld>
            <a:endParaRPr lang="ru-RU"/>
          </a:p>
        </p:txBody>
      </p:sp>
      <p:sp>
        <p:nvSpPr>
          <p:cNvPr id="4" name="Text Placeholder 3"/>
          <p:cNvSpPr>
            <a:spLocks noGrp="1"/>
          </p:cNvSpPr>
          <p:nvPr>
            <p:ph type="body" idx="1"/>
          </p:nvPr>
        </p:nvSpPr>
        <p:spPr>
          <a:xfrm>
            <a:off x="1119748" y="967192"/>
            <a:ext cx="4976252" cy="4463634"/>
          </a:xfrm>
        </p:spPr>
        <p:txBody>
          <a:bodyPr>
            <a:normAutofit/>
          </a:bodyPr>
          <a:lstStyle/>
          <a:p>
            <a:pPr marL="123444" indent="0">
              <a:buNone/>
            </a:pPr>
            <a:r>
              <a:rPr lang="hy-AM" sz="2400" dirty="0"/>
              <a:t>Երեխաների և երեխաների պաշտպանության մասին որոշ համոզմունքներ միֆեր են, իսկ մյուսները՝ փաստեր: Մենք կարող ենք սովորել ճանաչել բռնության, անտեսման և չարաշահման նշանները և քայլեր ձեռնարկել մեր համայնքի երեխաներին պաշտպանելու համար:</a:t>
            </a:r>
            <a:endParaRPr lang="en-US" sz="2400" dirty="0"/>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284670" y="6284442"/>
            <a:ext cx="4137556" cy="422785"/>
          </a:xfrm>
          <a:prstGeom prst="rect">
            <a:avLst/>
          </a:prstGeom>
          <a:noFill/>
          <a:ln>
            <a:noFill/>
          </a:ln>
        </p:spPr>
      </p:pic>
      <p:pic>
        <p:nvPicPr>
          <p:cNvPr id="7" name="Picture 2" descr="C:\Users\Zara Aslanyan\Desktop\5227887_9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1971" y="1500197"/>
            <a:ext cx="5980029" cy="348170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p:cNvSpPr>
            <a:spLocks noGrp="1"/>
          </p:cNvSpPr>
          <p:nvPr>
            <p:ph type="title"/>
          </p:nvPr>
        </p:nvSpPr>
        <p:spPr>
          <a:xfrm>
            <a:off x="4087657" y="646581"/>
            <a:ext cx="4016686" cy="616063"/>
          </a:xfrm>
        </p:spPr>
        <p:txBody>
          <a:bodyPr>
            <a:normAutofit/>
          </a:bodyPr>
          <a:lstStyle/>
          <a:p>
            <a:pPr algn="ctr"/>
            <a:r>
              <a:rPr lang="hy-AM" sz="2400" b="1" dirty="0">
                <a:solidFill>
                  <a:schemeClr val="accent2">
                    <a:lumMod val="75000"/>
                  </a:schemeClr>
                </a:solidFill>
              </a:rPr>
              <a:t>ամփոփում</a:t>
            </a:r>
            <a:endParaRPr lang="en-US" sz="2400" b="1" dirty="0">
              <a:solidFill>
                <a:schemeClr val="accent2">
                  <a:lumMod val="75000"/>
                </a:schemeClr>
              </a:solidFill>
            </a:endParaRPr>
          </a:p>
        </p:txBody>
      </p:sp>
      <p:sp>
        <p:nvSpPr>
          <p:cNvPr id="3" name="TextBox 2">
            <a:extLst>
              <a:ext uri="{FF2B5EF4-FFF2-40B4-BE49-F238E27FC236}">
                <a16:creationId xmlns:a16="http://schemas.microsoft.com/office/drawing/2014/main" id="{2F704D5E-E3BB-4E0D-9513-57A7D01BDBAC}"/>
              </a:ext>
            </a:extLst>
          </p:cNvPr>
          <p:cNvSpPr txBox="1"/>
          <p:nvPr/>
        </p:nvSpPr>
        <p:spPr>
          <a:xfrm flipH="1">
            <a:off x="4862267" y="5709684"/>
            <a:ext cx="6985605" cy="400110"/>
          </a:xfrm>
          <a:prstGeom prst="rect">
            <a:avLst/>
          </a:prstGeom>
          <a:noFill/>
        </p:spPr>
        <p:txBody>
          <a:bodyPr wrap="square" rtlCol="0">
            <a:spAutoFit/>
          </a:bodyPr>
          <a:lstStyle/>
          <a:p>
            <a:r>
              <a:rPr lang="en-US" sz="2000" dirty="0" err="1">
                <a:solidFill>
                  <a:srgbClr val="FF0000"/>
                </a:solidFill>
              </a:rPr>
              <a:t>Փաստերը</a:t>
            </a:r>
            <a:r>
              <a:rPr lang="en-US" sz="2000" dirty="0">
                <a:solidFill>
                  <a:srgbClr val="FF0000"/>
                </a:solidFill>
              </a:rPr>
              <a:t> </a:t>
            </a:r>
            <a:r>
              <a:rPr lang="en-US" sz="2000" dirty="0" err="1">
                <a:solidFill>
                  <a:srgbClr val="FF0000"/>
                </a:solidFill>
              </a:rPr>
              <a:t>միֆերից</a:t>
            </a:r>
            <a:r>
              <a:rPr lang="en-US" sz="2000" dirty="0">
                <a:solidFill>
                  <a:srgbClr val="FF0000"/>
                </a:solidFill>
              </a:rPr>
              <a:t> </a:t>
            </a:r>
            <a:r>
              <a:rPr lang="en-US" sz="2000" dirty="0" err="1">
                <a:solidFill>
                  <a:srgbClr val="FF0000"/>
                </a:solidFill>
              </a:rPr>
              <a:t>տարանջատելն</a:t>
            </a:r>
            <a:r>
              <a:rPr lang="en-US" sz="2000" dirty="0">
                <a:solidFill>
                  <a:srgbClr val="FF0000"/>
                </a:solidFill>
              </a:rPr>
              <a:t> </a:t>
            </a:r>
            <a:r>
              <a:rPr lang="en-US" sz="2000" dirty="0" err="1">
                <a:solidFill>
                  <a:srgbClr val="FF0000"/>
                </a:solidFill>
              </a:rPr>
              <a:t>արդեն</a:t>
            </a:r>
            <a:r>
              <a:rPr lang="en-US" sz="2000" dirty="0">
                <a:solidFill>
                  <a:srgbClr val="FF0000"/>
                </a:solidFill>
              </a:rPr>
              <a:t> </a:t>
            </a:r>
            <a:r>
              <a:rPr lang="en-US" sz="2000" dirty="0" err="1">
                <a:solidFill>
                  <a:srgbClr val="FF0000"/>
                </a:solidFill>
              </a:rPr>
              <a:t>մեկ</a:t>
            </a:r>
            <a:r>
              <a:rPr lang="en-US" sz="2000" dirty="0">
                <a:solidFill>
                  <a:srgbClr val="FF0000"/>
                </a:solidFill>
              </a:rPr>
              <a:t> </a:t>
            </a:r>
            <a:r>
              <a:rPr lang="en-US" sz="2000" dirty="0" err="1">
                <a:solidFill>
                  <a:srgbClr val="FF0000"/>
                </a:solidFill>
              </a:rPr>
              <a:t>քայլ</a:t>
            </a:r>
            <a:r>
              <a:rPr lang="en-US" sz="2000" dirty="0">
                <a:solidFill>
                  <a:srgbClr val="FF0000"/>
                </a:solidFill>
              </a:rPr>
              <a:t> է…</a:t>
            </a:r>
          </a:p>
        </p:txBody>
      </p:sp>
    </p:spTree>
    <p:extLst>
      <p:ext uri="{BB962C8B-B14F-4D97-AF65-F5344CB8AC3E}">
        <p14:creationId xmlns:p14="http://schemas.microsoft.com/office/powerpoint/2010/main" val="318879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q"/>
            </a:pPr>
            <a:r>
              <a:rPr lang="hy-AM" sz="2500" dirty="0"/>
              <a:t>Տեղեկություններ հավաքել  /երեխայի, նրա հետաքրքրությունների, ընտանիքի, բռնության իրավիճակի մասին/, </a:t>
            </a:r>
          </a:p>
          <a:p>
            <a:pPr>
              <a:buFont typeface="Wingdings" panose="05000000000000000000" pitchFamily="2" charset="2"/>
              <a:buChar char="q"/>
            </a:pPr>
            <a:r>
              <a:rPr lang="hy-AM" sz="2500" dirty="0"/>
              <a:t>զրույցի ընթացքում օգտագործել այն տեղեկատվությունը, որի մասին պատմել է </a:t>
            </a:r>
            <a:r>
              <a:rPr lang="hy-AM" sz="2500"/>
              <a:t>հենց ինքը՝ </a:t>
            </a:r>
            <a:r>
              <a:rPr lang="hy-AM" sz="2500" dirty="0"/>
              <a:t>երեխան, </a:t>
            </a:r>
          </a:p>
          <a:p>
            <a:pPr>
              <a:buFont typeface="Wingdings" panose="05000000000000000000" pitchFamily="2" charset="2"/>
              <a:buChar char="q"/>
            </a:pPr>
            <a:r>
              <a:rPr lang="hy-AM" sz="2500" dirty="0"/>
              <a:t> զերծ մնալ գնահատող վերաբերմունքից: </a:t>
            </a:r>
          </a:p>
          <a:p>
            <a:pPr>
              <a:buFont typeface="Wingdings" panose="05000000000000000000" pitchFamily="2" charset="2"/>
              <a:buChar char="q"/>
            </a:pPr>
            <a:endParaRPr lang="hy-AM" sz="2500" dirty="0"/>
          </a:p>
          <a:p>
            <a:r>
              <a:rPr lang="hy-AM" sz="2500" dirty="0"/>
              <a:t>Շատ երեխաներ ֆիզիկական բռնությունը գնահատում են ծնողի տեսանկյունից (արդարացի-անարդարացի, մեղավոր-անմեղ և այլն)։</a:t>
            </a:r>
            <a:endParaRPr lang="en-US" sz="2500" dirty="0"/>
          </a:p>
        </p:txBody>
      </p:sp>
      <p:pic>
        <p:nvPicPr>
          <p:cNvPr id="2" name="Picture 1">
            <a:extLst>
              <a:ext uri="{FF2B5EF4-FFF2-40B4-BE49-F238E27FC236}">
                <a16:creationId xmlns:a16="http://schemas.microsoft.com/office/drawing/2014/main" id="{50108CE0-AE8C-DE13-EF89-BA4EC73C424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9362" y="6289042"/>
            <a:ext cx="4137556" cy="422785"/>
          </a:xfrm>
          <a:prstGeom prst="rect">
            <a:avLst/>
          </a:prstGeom>
          <a:noFill/>
          <a:ln>
            <a:noFill/>
          </a:ln>
        </p:spPr>
      </p:pic>
      <p:sp>
        <p:nvSpPr>
          <p:cNvPr id="4" name="Slide Number Placeholder 3">
            <a:extLst>
              <a:ext uri="{FF2B5EF4-FFF2-40B4-BE49-F238E27FC236}">
                <a16:creationId xmlns:a16="http://schemas.microsoft.com/office/drawing/2014/main" id="{FD9CFE62-D251-F17D-7F25-D0F7CDBA400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90</a:t>
            </a:fld>
            <a:endParaRPr lang="ru-RU"/>
          </a:p>
        </p:txBody>
      </p:sp>
    </p:spTree>
    <p:extLst>
      <p:ext uri="{BB962C8B-B14F-4D97-AF65-F5344CB8AC3E}">
        <p14:creationId xmlns:p14="http://schemas.microsoft.com/office/powerpoint/2010/main" val="35476176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061" y="1602204"/>
            <a:ext cx="10058401" cy="4642338"/>
          </a:xfrm>
        </p:spPr>
        <p:txBody>
          <a:bodyPr>
            <a:normAutofit/>
          </a:bodyPr>
          <a:lstStyle/>
          <a:p>
            <a:pPr marL="0" indent="0">
              <a:buNone/>
            </a:pPr>
            <a:r>
              <a:rPr lang="hy-AM" sz="2500" dirty="0"/>
              <a:t>Ուշադրություն դարձնել </a:t>
            </a:r>
          </a:p>
          <a:p>
            <a:pPr>
              <a:buFont typeface="Wingdings" panose="05000000000000000000" pitchFamily="2" charset="2"/>
              <a:buChar char="q"/>
            </a:pPr>
            <a:r>
              <a:rPr lang="hy-AM" sz="2500" dirty="0"/>
              <a:t>վայրին, որտեղ պետք է տեղի ունենա զրույցը</a:t>
            </a:r>
          </a:p>
          <a:p>
            <a:pPr>
              <a:buFont typeface="Wingdings" panose="05000000000000000000" pitchFamily="2" charset="2"/>
              <a:buChar char="q"/>
            </a:pPr>
            <a:r>
              <a:rPr lang="hy-AM" sz="2500" dirty="0"/>
              <a:t>Խոսքին, ձայնին /հանգիստ, բարեհամբույր և գործնական/ </a:t>
            </a:r>
          </a:p>
          <a:p>
            <a:pPr>
              <a:buFont typeface="Wingdings" panose="05000000000000000000" pitchFamily="2" charset="2"/>
              <a:buChar char="q"/>
            </a:pPr>
            <a:r>
              <a:rPr lang="hy-AM" sz="2500" dirty="0"/>
              <a:t>հեռավորության պահպանմանը: </a:t>
            </a:r>
          </a:p>
          <a:p>
            <a:pPr>
              <a:buFont typeface="Wingdings" panose="05000000000000000000" pitchFamily="2" charset="2"/>
              <a:buChar char="q"/>
            </a:pPr>
            <a:r>
              <a:rPr lang="hy-AM" sz="2500" dirty="0"/>
              <a:t>հարցազրուցավարի սեռին</a:t>
            </a:r>
          </a:p>
          <a:p>
            <a:pPr marL="0" indent="0">
              <a:buNone/>
            </a:pPr>
            <a:endParaRPr lang="hy-AM" sz="2500" dirty="0"/>
          </a:p>
          <a:p>
            <a:pPr marL="0" indent="0">
              <a:buNone/>
            </a:pPr>
            <a:r>
              <a:rPr lang="hy-AM" sz="2500" dirty="0"/>
              <a:t>Եթե մասնագետը</a:t>
            </a:r>
            <a:r>
              <a:rPr lang="hy-AM" sz="2500"/>
              <a:t>, ինչ-որ </a:t>
            </a:r>
            <a:r>
              <a:rPr lang="hy-AM" sz="2500" dirty="0"/>
              <a:t>կերպ նման է բռնարարին, ապա դա կարող է բարդացնել գործընթացը: </a:t>
            </a:r>
          </a:p>
        </p:txBody>
      </p:sp>
      <p:pic>
        <p:nvPicPr>
          <p:cNvPr id="2" name="Picture 1">
            <a:extLst>
              <a:ext uri="{FF2B5EF4-FFF2-40B4-BE49-F238E27FC236}">
                <a16:creationId xmlns:a16="http://schemas.microsoft.com/office/drawing/2014/main" id="{B2DA7BCD-DFAE-C042-648E-9594CBF0BB3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387241" y="6215606"/>
            <a:ext cx="4137556" cy="422785"/>
          </a:xfrm>
          <a:prstGeom prst="rect">
            <a:avLst/>
          </a:prstGeom>
          <a:noFill/>
          <a:ln>
            <a:noFill/>
          </a:ln>
        </p:spPr>
      </p:pic>
      <p:sp>
        <p:nvSpPr>
          <p:cNvPr id="4" name="Slide Number Placeholder 3">
            <a:extLst>
              <a:ext uri="{FF2B5EF4-FFF2-40B4-BE49-F238E27FC236}">
                <a16:creationId xmlns:a16="http://schemas.microsoft.com/office/drawing/2014/main" id="{60829555-AA6B-3013-1577-23E268CAC70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91</a:t>
            </a:fld>
            <a:endParaRPr lang="ru-RU"/>
          </a:p>
        </p:txBody>
      </p:sp>
    </p:spTree>
    <p:extLst>
      <p:ext uri="{BB962C8B-B14F-4D97-AF65-F5344CB8AC3E}">
        <p14:creationId xmlns:p14="http://schemas.microsoft.com/office/powerpoint/2010/main" val="31673188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5269" y="1845733"/>
            <a:ext cx="11016762" cy="4572651"/>
          </a:xfrm>
        </p:spPr>
        <p:txBody>
          <a:bodyPr>
            <a:normAutofit/>
          </a:bodyPr>
          <a:lstStyle/>
          <a:p>
            <a:pPr>
              <a:buFont typeface="Wingdings" panose="05000000000000000000" pitchFamily="2" charset="2"/>
              <a:buChar char="q"/>
            </a:pPr>
            <a:r>
              <a:rPr lang="hy-AM" sz="2500"/>
              <a:t>« ո</a:t>
            </a:r>
            <a:r>
              <a:rPr lang="hy-AM" sz="2500" dirty="0"/>
              <a:t>՞վ», «ի՞նչ»,« ե՞րբ»,« որտե՞</a:t>
            </a:r>
            <a:r>
              <a:rPr lang="hy-AM" sz="2500"/>
              <a:t>ղ», հարցերով փորձե՛ք </a:t>
            </a:r>
            <a:r>
              <a:rPr lang="hy-AM" sz="2500" dirty="0"/>
              <a:t>պարզաբանել տեղի ունեցածի մանրամասները: </a:t>
            </a:r>
          </a:p>
          <a:p>
            <a:r>
              <a:rPr lang="hy-AM" i="1"/>
              <a:t>Օգտագործե՛ք </a:t>
            </a:r>
            <a:r>
              <a:rPr lang="hy-AM" i="1" dirty="0">
                <a:solidFill>
                  <a:schemeClr val="accent3">
                    <a:lumMod val="75000"/>
                  </a:schemeClr>
                </a:solidFill>
              </a:rPr>
              <a:t>ակտիվ լսելու տեխնիկան </a:t>
            </a:r>
            <a:r>
              <a:rPr lang="hy-AM" i="1" dirty="0"/>
              <a:t>և երեխային հետադարձ </a:t>
            </a:r>
            <a:r>
              <a:rPr lang="hy-AM" i="1"/>
              <a:t>կապ հաղորդեք։</a:t>
            </a:r>
            <a:endParaRPr lang="hy-AM" i="1" dirty="0"/>
          </a:p>
          <a:p>
            <a:pPr algn="just"/>
            <a:r>
              <a:rPr lang="hy-AM" sz="2500" dirty="0"/>
              <a:t>Երեխաները կարող են չափազանցնել իրողությունը, պետք չէ շտապել եզրակացություն անել: </a:t>
            </a:r>
          </a:p>
          <a:p>
            <a:r>
              <a:rPr lang="hy-AM" i="1" dirty="0"/>
              <a:t>Մի՛ տվեք երեխային բռնության հետ կապված այնպիսի հարցեր, որոնք պահանջում են կոնկրետ </a:t>
            </a:r>
            <a:r>
              <a:rPr lang="hy-AM" i="1"/>
              <a:t>պատասխաններ, կամ </a:t>
            </a:r>
            <a:r>
              <a:rPr lang="hy-AM" i="1" dirty="0"/>
              <a:t>որոնք առաջնորդում են </a:t>
            </a:r>
            <a:r>
              <a:rPr lang="hy-AM" i="1"/>
              <a:t>որոշակի եզրակացությունների: </a:t>
            </a:r>
            <a:endParaRPr lang="hy-AM" i="1" dirty="0"/>
          </a:p>
          <a:p>
            <a:r>
              <a:rPr lang="hy-AM" i="1" dirty="0"/>
              <a:t>Եթե կասկածում եք՝ արդյո՞ք երեխան ճշմարտությունն է ասում, կարող եք հարցնել. </a:t>
            </a:r>
            <a:r>
              <a:rPr lang="hy-AM" i="1"/>
              <a:t>«Ասա՛ </a:t>
            </a:r>
            <a:r>
              <a:rPr lang="hy-AM" i="1" dirty="0"/>
              <a:t>ինձ դրա շարունակությունը»: </a:t>
            </a:r>
            <a:endParaRPr lang="en-US" i="1" dirty="0"/>
          </a:p>
          <a:p>
            <a:endParaRPr lang="en-US" dirty="0"/>
          </a:p>
        </p:txBody>
      </p:sp>
      <p:pic>
        <p:nvPicPr>
          <p:cNvPr id="2" name="Picture 1">
            <a:extLst>
              <a:ext uri="{FF2B5EF4-FFF2-40B4-BE49-F238E27FC236}">
                <a16:creationId xmlns:a16="http://schemas.microsoft.com/office/drawing/2014/main" id="{7CC4C5C6-79F3-ADF3-BFA4-164E7C8859D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9362" y="6289042"/>
            <a:ext cx="4137556" cy="422785"/>
          </a:xfrm>
          <a:prstGeom prst="rect">
            <a:avLst/>
          </a:prstGeom>
          <a:noFill/>
          <a:ln>
            <a:noFill/>
          </a:ln>
        </p:spPr>
      </p:pic>
      <p:sp>
        <p:nvSpPr>
          <p:cNvPr id="4" name="Slide Number Placeholder 3">
            <a:extLst>
              <a:ext uri="{FF2B5EF4-FFF2-40B4-BE49-F238E27FC236}">
                <a16:creationId xmlns:a16="http://schemas.microsoft.com/office/drawing/2014/main" id="{7616F2FB-1039-5A78-3E9B-088B8B9A9AD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92</a:t>
            </a:fld>
            <a:endParaRPr lang="ru-RU"/>
          </a:p>
        </p:txBody>
      </p:sp>
    </p:spTree>
    <p:extLst>
      <p:ext uri="{BB962C8B-B14F-4D97-AF65-F5344CB8AC3E}">
        <p14:creationId xmlns:p14="http://schemas.microsoft.com/office/powerpoint/2010/main" val="11615462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422" y="402351"/>
            <a:ext cx="10496257" cy="1079210"/>
          </a:xfrm>
        </p:spPr>
        <p:txBody>
          <a:bodyPr>
            <a:normAutofit/>
          </a:bodyPr>
          <a:lstStyle/>
          <a:p>
            <a:pPr algn="ctr"/>
            <a:r>
              <a:rPr lang="hy-AM" b="1" dirty="0">
                <a:solidFill>
                  <a:schemeClr val="tx1"/>
                </a:solidFill>
              </a:rPr>
              <a:t>Հաղորդակցության արդյունավետ հաստատում</a:t>
            </a:r>
            <a:endParaRPr lang="en-US" dirty="0"/>
          </a:p>
        </p:txBody>
      </p:sp>
      <p:sp>
        <p:nvSpPr>
          <p:cNvPr id="3" name="Content Placeholder 2"/>
          <p:cNvSpPr>
            <a:spLocks noGrp="1"/>
          </p:cNvSpPr>
          <p:nvPr>
            <p:ph idx="1"/>
          </p:nvPr>
        </p:nvSpPr>
        <p:spPr>
          <a:xfrm>
            <a:off x="740780" y="1481561"/>
            <a:ext cx="10414899" cy="5139047"/>
          </a:xfrm>
        </p:spPr>
        <p:txBody>
          <a:bodyPr>
            <a:normAutofit/>
          </a:bodyPr>
          <a:lstStyle/>
          <a:p>
            <a:pPr>
              <a:buFont typeface="Wingdings" panose="05000000000000000000" pitchFamily="2" charset="2"/>
              <a:buChar char="q"/>
            </a:pPr>
            <a:r>
              <a:rPr lang="en-US" sz="2000" dirty="0" err="1"/>
              <a:t>Օգտագործել</a:t>
            </a:r>
            <a:r>
              <a:rPr lang="en-US" sz="2000" dirty="0"/>
              <a:t> </a:t>
            </a:r>
            <a:r>
              <a:rPr lang="en-US" sz="2000" dirty="0" err="1"/>
              <a:t>պարզ</a:t>
            </a:r>
            <a:r>
              <a:rPr lang="en-US" sz="2000" dirty="0"/>
              <a:t> </a:t>
            </a:r>
            <a:r>
              <a:rPr lang="en-US" sz="2000" dirty="0" err="1"/>
              <a:t>բառեր</a:t>
            </a:r>
            <a:endParaRPr lang="en-US" sz="2000" dirty="0"/>
          </a:p>
          <a:p>
            <a:pPr>
              <a:buFont typeface="Wingdings" panose="05000000000000000000" pitchFamily="2" charset="2"/>
              <a:buChar char="q"/>
            </a:pPr>
            <a:r>
              <a:rPr lang="en-US" sz="2000" dirty="0"/>
              <a:t>Տ</a:t>
            </a:r>
            <a:r>
              <a:rPr lang="hy-AM" sz="2000" dirty="0"/>
              <a:t>ալ</a:t>
            </a:r>
            <a:r>
              <a:rPr lang="en-US" sz="2000" dirty="0"/>
              <a:t> </a:t>
            </a:r>
            <a:r>
              <a:rPr lang="en-US" sz="2000" dirty="0" err="1"/>
              <a:t>բաց</a:t>
            </a:r>
            <a:r>
              <a:rPr lang="en-US" sz="2000" dirty="0"/>
              <a:t>, </a:t>
            </a:r>
            <a:r>
              <a:rPr lang="en-US" sz="2000" dirty="0" err="1"/>
              <a:t>մեկ</a:t>
            </a:r>
            <a:r>
              <a:rPr lang="en-US" sz="2000" dirty="0"/>
              <a:t> </a:t>
            </a:r>
            <a:r>
              <a:rPr lang="en-US" sz="2000" dirty="0" err="1"/>
              <a:t>մասից</a:t>
            </a:r>
            <a:r>
              <a:rPr lang="en-US" sz="2000" dirty="0"/>
              <a:t> </a:t>
            </a:r>
            <a:r>
              <a:rPr lang="en-US" sz="2000" dirty="0" err="1"/>
              <a:t>բաղկացած</a:t>
            </a:r>
            <a:r>
              <a:rPr lang="en-US" sz="2000" dirty="0"/>
              <a:t> </a:t>
            </a:r>
            <a:r>
              <a:rPr lang="en-US" sz="2000" dirty="0" err="1"/>
              <a:t>հարցեր</a:t>
            </a:r>
            <a:endParaRPr lang="en-US" sz="2000" dirty="0"/>
          </a:p>
          <a:p>
            <a:pPr>
              <a:buFont typeface="Wingdings" panose="05000000000000000000" pitchFamily="2" charset="2"/>
              <a:buChar char="q"/>
            </a:pPr>
            <a:r>
              <a:rPr lang="hy-AM" sz="2000" dirty="0"/>
              <a:t>Լինել</a:t>
            </a:r>
            <a:r>
              <a:rPr lang="en-US" sz="2000" dirty="0"/>
              <a:t> </a:t>
            </a:r>
            <a:r>
              <a:rPr lang="en-US" sz="2000" dirty="0" err="1"/>
              <a:t>ուշադիր</a:t>
            </a:r>
            <a:r>
              <a:rPr lang="hy-AM" sz="2000" dirty="0"/>
              <a:t> և ակտիվ</a:t>
            </a:r>
            <a:r>
              <a:rPr lang="en-US" sz="2000" dirty="0"/>
              <a:t> </a:t>
            </a:r>
            <a:r>
              <a:rPr lang="en-US" sz="2000" dirty="0" err="1"/>
              <a:t>լսող</a:t>
            </a:r>
            <a:endParaRPr lang="hy-AM" sz="2000" dirty="0"/>
          </a:p>
          <a:p>
            <a:pPr>
              <a:buFont typeface="Wingdings" panose="05000000000000000000" pitchFamily="2" charset="2"/>
              <a:buChar char="q"/>
            </a:pPr>
            <a:r>
              <a:rPr lang="en-US" sz="2000" dirty="0"/>
              <a:t>Տ</a:t>
            </a:r>
            <a:r>
              <a:rPr lang="hy-AM" sz="2000" dirty="0"/>
              <a:t>ալ հնարավորություն նաև </a:t>
            </a:r>
            <a:r>
              <a:rPr lang="en-US" sz="2000" dirty="0" err="1"/>
              <a:t>լռ</a:t>
            </a:r>
            <a:r>
              <a:rPr lang="hy-AM" sz="2000" dirty="0"/>
              <a:t>ելու</a:t>
            </a:r>
          </a:p>
          <a:p>
            <a:pPr>
              <a:buFont typeface="Wingdings" panose="05000000000000000000" pitchFamily="2" charset="2"/>
              <a:buChar char="q"/>
            </a:pPr>
            <a:r>
              <a:rPr lang="en-US" sz="2000" dirty="0" err="1"/>
              <a:t>Բավական</a:t>
            </a:r>
            <a:r>
              <a:rPr lang="en-US" sz="2000" dirty="0"/>
              <a:t> </a:t>
            </a:r>
            <a:r>
              <a:rPr lang="en-US" sz="2000" dirty="0" err="1"/>
              <a:t>ժամանակ</a:t>
            </a:r>
            <a:r>
              <a:rPr lang="en-US" sz="2000" dirty="0"/>
              <a:t> </a:t>
            </a:r>
            <a:r>
              <a:rPr lang="hy-AM" sz="2000" dirty="0"/>
              <a:t>տրամադրել երեխային</a:t>
            </a:r>
            <a:r>
              <a:rPr lang="en-US" sz="2000" dirty="0"/>
              <a:t>, </a:t>
            </a:r>
            <a:r>
              <a:rPr lang="en-US" sz="2000" dirty="0" err="1"/>
              <a:t>որպեսզի</a:t>
            </a:r>
            <a:r>
              <a:rPr lang="en-US" sz="2000" dirty="0"/>
              <a:t> </a:t>
            </a:r>
            <a:r>
              <a:rPr lang="en-US" sz="2000" dirty="0" err="1"/>
              <a:t>շտապելու</a:t>
            </a:r>
            <a:r>
              <a:rPr lang="en-US" sz="2000" dirty="0"/>
              <a:t> </a:t>
            </a:r>
            <a:r>
              <a:rPr lang="en-US" sz="2000" dirty="0" err="1"/>
              <a:t>ճնշում</a:t>
            </a:r>
            <a:r>
              <a:rPr lang="en-US" sz="2000" dirty="0"/>
              <a:t> </a:t>
            </a:r>
            <a:r>
              <a:rPr lang="en-US" sz="2000" dirty="0" err="1"/>
              <a:t>չլինի</a:t>
            </a:r>
            <a:endParaRPr lang="en-US" sz="2000" dirty="0"/>
          </a:p>
          <a:p>
            <a:pPr>
              <a:buFont typeface="Wingdings" panose="05000000000000000000" pitchFamily="2" charset="2"/>
              <a:buChar char="q"/>
            </a:pPr>
            <a:r>
              <a:rPr lang="en-US" sz="2000" dirty="0" err="1"/>
              <a:t>Թույլ</a:t>
            </a:r>
            <a:r>
              <a:rPr lang="en-US" sz="2000" dirty="0"/>
              <a:t> տ</a:t>
            </a:r>
            <a:r>
              <a:rPr lang="hy-AM" sz="2000" dirty="0"/>
              <a:t>ալ</a:t>
            </a:r>
            <a:r>
              <a:rPr lang="en-US" sz="2000" dirty="0"/>
              <a:t> </a:t>
            </a:r>
            <a:r>
              <a:rPr lang="en-US" sz="2000" dirty="0" err="1"/>
              <a:t>աչքի</a:t>
            </a:r>
            <a:r>
              <a:rPr lang="en-US" sz="2000" dirty="0"/>
              <a:t> </a:t>
            </a:r>
            <a:r>
              <a:rPr lang="en-US" sz="2000" dirty="0" err="1"/>
              <a:t>կոնտակտ</a:t>
            </a:r>
            <a:r>
              <a:rPr lang="en-US" sz="2000" dirty="0"/>
              <a:t> </a:t>
            </a:r>
            <a:r>
              <a:rPr lang="en-US" sz="2000" dirty="0" err="1"/>
              <a:t>ունենալ</a:t>
            </a:r>
            <a:r>
              <a:rPr lang="en-US" sz="2000" dirty="0"/>
              <a:t>, </a:t>
            </a:r>
            <a:r>
              <a:rPr lang="en-US" sz="2000" dirty="0" err="1"/>
              <a:t>բայց</a:t>
            </a:r>
            <a:r>
              <a:rPr lang="en-US" sz="2000" dirty="0"/>
              <a:t> </a:t>
            </a:r>
            <a:r>
              <a:rPr lang="hy-AM" sz="2000" dirty="0"/>
              <a:t>չ</a:t>
            </a:r>
            <a:r>
              <a:rPr lang="en-US" sz="2000" dirty="0" err="1"/>
              <a:t>ստիպե</a:t>
            </a:r>
            <a:r>
              <a:rPr lang="hy-AM" sz="2000" dirty="0"/>
              <a:t>լ</a:t>
            </a:r>
            <a:r>
              <a:rPr lang="en-US" sz="2000" dirty="0"/>
              <a:t>, </a:t>
            </a:r>
            <a:r>
              <a:rPr lang="en-US" sz="2000" dirty="0" err="1"/>
              <a:t>եթե</a:t>
            </a:r>
            <a:r>
              <a:rPr lang="en-US" sz="2000" dirty="0"/>
              <a:t> </a:t>
            </a:r>
            <a:r>
              <a:rPr lang="en-US" sz="2000" dirty="0" err="1"/>
              <a:t>երեխան</a:t>
            </a:r>
            <a:r>
              <a:rPr lang="en-US" sz="2000" dirty="0"/>
              <a:t> </a:t>
            </a:r>
            <a:r>
              <a:rPr lang="en-US" sz="2000" dirty="0" err="1"/>
              <a:t>խուսափում</a:t>
            </a:r>
            <a:r>
              <a:rPr lang="en-US" sz="2000" dirty="0"/>
              <a:t> է</a:t>
            </a:r>
          </a:p>
          <a:p>
            <a:pPr>
              <a:buFont typeface="Wingdings" panose="05000000000000000000" pitchFamily="2" charset="2"/>
              <a:buChar char="q"/>
            </a:pPr>
            <a:r>
              <a:rPr lang="hy-AM" sz="2000"/>
              <a:t>Տրամադրել տարածություն՝ </a:t>
            </a:r>
            <a:r>
              <a:rPr lang="hy-AM" sz="2000" dirty="0"/>
              <a:t>տեղաշարժվելու համար, եթե երեխան չի կարողանում նստած մնալ</a:t>
            </a:r>
            <a:endParaRPr lang="en-US" sz="2000" dirty="0"/>
          </a:p>
          <a:p>
            <a:pPr>
              <a:buFont typeface="Wingdings" panose="05000000000000000000" pitchFamily="2" charset="2"/>
              <a:buChar char="q"/>
            </a:pPr>
            <a:r>
              <a:rPr lang="hy-AM" sz="2000" dirty="0"/>
              <a:t>Պահպանել անաղմուկ միջավայր</a:t>
            </a:r>
            <a:endParaRPr lang="en-US" sz="2000" dirty="0"/>
          </a:p>
          <a:p>
            <a:pPr>
              <a:buFont typeface="Wingdings" panose="05000000000000000000" pitchFamily="2" charset="2"/>
              <a:buChar char="q"/>
            </a:pPr>
            <a:r>
              <a:rPr lang="hy-AM" sz="2000" dirty="0"/>
              <a:t>Շփումը պահպանել օգնող անձի տեսանկյունից</a:t>
            </a:r>
            <a:r>
              <a:rPr lang="hy-AM" sz="2000"/>
              <a:t>, ոչ՝ </a:t>
            </a:r>
            <a:r>
              <a:rPr lang="hy-AM" sz="2000" dirty="0"/>
              <a:t>գնահատողի կամ բացահայտողի</a:t>
            </a:r>
            <a:endParaRPr lang="en-US" sz="2000" dirty="0"/>
          </a:p>
        </p:txBody>
      </p:sp>
      <p:pic>
        <p:nvPicPr>
          <p:cNvPr id="4" name="Picture 3">
            <a:extLst>
              <a:ext uri="{FF2B5EF4-FFF2-40B4-BE49-F238E27FC236}">
                <a16:creationId xmlns:a16="http://schemas.microsoft.com/office/drawing/2014/main" id="{40AEDFFA-3922-42CC-33F8-9E57F7BB9BB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9362" y="6289042"/>
            <a:ext cx="4137556" cy="422785"/>
          </a:xfrm>
          <a:prstGeom prst="rect">
            <a:avLst/>
          </a:prstGeom>
          <a:noFill/>
          <a:ln>
            <a:noFill/>
          </a:ln>
        </p:spPr>
      </p:pic>
      <p:sp>
        <p:nvSpPr>
          <p:cNvPr id="5" name="Slide Number Placeholder 4">
            <a:extLst>
              <a:ext uri="{FF2B5EF4-FFF2-40B4-BE49-F238E27FC236}">
                <a16:creationId xmlns:a16="http://schemas.microsoft.com/office/drawing/2014/main" id="{519CF431-6878-4B5F-8D0F-3F0C13939C6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93</a:t>
            </a:fld>
            <a:endParaRPr lang="ru-RU"/>
          </a:p>
        </p:txBody>
      </p:sp>
    </p:spTree>
    <p:extLst>
      <p:ext uri="{BB962C8B-B14F-4D97-AF65-F5344CB8AC3E}">
        <p14:creationId xmlns:p14="http://schemas.microsoft.com/office/powerpoint/2010/main" val="18878598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734" y="706056"/>
            <a:ext cx="11134846" cy="666434"/>
          </a:xfrm>
        </p:spPr>
        <p:txBody>
          <a:bodyPr>
            <a:noAutofit/>
          </a:bodyPr>
          <a:lstStyle/>
          <a:p>
            <a:r>
              <a:rPr lang="hy-AM" sz="2400" b="1" dirty="0">
                <a:solidFill>
                  <a:schemeClr val="tx1"/>
                </a:solidFill>
              </a:rPr>
              <a:t>Հարցերի օրինակներ, որոնք կօգնեն խոսել բռնության մասին </a:t>
            </a:r>
            <a:endParaRPr lang="en-US" sz="2400" b="1" dirty="0">
              <a:solidFill>
                <a:schemeClr val="tx1"/>
              </a:solidFill>
            </a:endParaRPr>
          </a:p>
        </p:txBody>
      </p:sp>
      <p:sp>
        <p:nvSpPr>
          <p:cNvPr id="3" name="Content Placeholder 2"/>
          <p:cNvSpPr>
            <a:spLocks noGrp="1"/>
          </p:cNvSpPr>
          <p:nvPr>
            <p:ph idx="1"/>
          </p:nvPr>
        </p:nvSpPr>
        <p:spPr>
          <a:xfrm>
            <a:off x="706056" y="1556366"/>
            <a:ext cx="10472774" cy="5117775"/>
          </a:xfrm>
        </p:spPr>
        <p:txBody>
          <a:bodyPr>
            <a:normAutofit/>
          </a:bodyPr>
          <a:lstStyle/>
          <a:p>
            <a:pPr>
              <a:buFont typeface="Wingdings" panose="05000000000000000000" pitchFamily="2" charset="2"/>
              <a:buChar char="q"/>
            </a:pPr>
            <a:r>
              <a:rPr lang="en-US" sz="2400" dirty="0" err="1"/>
              <a:t>Ինչպե՞ս</a:t>
            </a:r>
            <a:r>
              <a:rPr lang="en-US" sz="2400" dirty="0"/>
              <a:t> ե</a:t>
            </a:r>
            <a:r>
              <a:rPr lang="hy-AM" sz="2400" dirty="0"/>
              <a:t>ք </a:t>
            </a:r>
            <a:r>
              <a:rPr lang="hy-AM" sz="2400"/>
              <a:t>զգում Ձեզ</a:t>
            </a:r>
            <a:r>
              <a:rPr lang="hy-AM" sz="2400" dirty="0"/>
              <a:t>։</a:t>
            </a:r>
          </a:p>
          <a:p>
            <a:pPr>
              <a:buFont typeface="Wingdings" panose="05000000000000000000" pitchFamily="2" charset="2"/>
              <a:buChar char="q"/>
            </a:pPr>
            <a:r>
              <a:rPr lang="hy-AM" sz="2400" dirty="0"/>
              <a:t>Կա՞ն հարցեր, որոնց մասին կցանկանայիք խոսել այս պահին։</a:t>
            </a:r>
          </a:p>
          <a:p>
            <a:pPr>
              <a:buFont typeface="Wingdings" panose="05000000000000000000" pitchFamily="2" charset="2"/>
              <a:buChar char="q"/>
            </a:pPr>
            <a:r>
              <a:rPr lang="hy-AM" sz="2400" dirty="0"/>
              <a:t>Ձ</a:t>
            </a:r>
            <a:r>
              <a:rPr lang="en-US" sz="2400" dirty="0" err="1"/>
              <a:t>եր</a:t>
            </a:r>
            <a:r>
              <a:rPr lang="en-US" sz="2400" dirty="0"/>
              <a:t> </a:t>
            </a:r>
            <a:r>
              <a:rPr lang="en-US" sz="2400" dirty="0" err="1"/>
              <a:t>առօրյա</a:t>
            </a:r>
            <a:r>
              <a:rPr lang="en-US" sz="2400" dirty="0"/>
              <a:t> </a:t>
            </a:r>
            <a:r>
              <a:rPr lang="en-US" sz="2400" dirty="0" err="1"/>
              <a:t>կյանքում</a:t>
            </a:r>
            <a:r>
              <a:rPr lang="hy-AM" sz="2400" dirty="0"/>
              <a:t> հանդիպո՞ւմ են անհանգստացնող երևույթներ։ </a:t>
            </a:r>
            <a:endParaRPr lang="en-US" sz="2400" dirty="0"/>
          </a:p>
          <a:p>
            <a:pPr>
              <a:buFont typeface="Wingdings" panose="05000000000000000000" pitchFamily="2" charset="2"/>
              <a:buChar char="q"/>
            </a:pPr>
            <a:r>
              <a:rPr lang="en-US" sz="2400" dirty="0" err="1"/>
              <a:t>Ձեր</a:t>
            </a:r>
            <a:r>
              <a:rPr lang="en-US" sz="2400" dirty="0"/>
              <a:t> </a:t>
            </a:r>
            <a:r>
              <a:rPr lang="en-US" sz="2400" dirty="0" err="1"/>
              <a:t>կյանքում</a:t>
            </a:r>
            <a:r>
              <a:rPr lang="en-US" sz="2400" dirty="0"/>
              <a:t> </a:t>
            </a:r>
            <a:r>
              <a:rPr lang="en-US" sz="2400" dirty="0" err="1"/>
              <a:t>կա</a:t>
            </a:r>
            <a:r>
              <a:rPr lang="en-US" sz="2400" dirty="0"/>
              <a:t>՞ </a:t>
            </a:r>
            <a:r>
              <a:rPr lang="en-US" sz="2400" dirty="0" err="1"/>
              <a:t>մեկը</a:t>
            </a:r>
            <a:r>
              <a:rPr lang="en-US" sz="2400" dirty="0"/>
              <a:t>, </a:t>
            </a:r>
            <a:r>
              <a:rPr lang="en-US" sz="2400" dirty="0" err="1"/>
              <a:t>ով</a:t>
            </a:r>
            <a:r>
              <a:rPr lang="en-US" sz="2400" dirty="0"/>
              <a:t> </a:t>
            </a:r>
            <a:r>
              <a:rPr lang="en-US" sz="2400" dirty="0" err="1"/>
              <a:t>բավականին</a:t>
            </a:r>
            <a:r>
              <a:rPr lang="en-US" sz="2400" dirty="0"/>
              <a:t> </a:t>
            </a:r>
            <a:r>
              <a:rPr lang="en-US" sz="2400" dirty="0" err="1"/>
              <a:t>խիստ</a:t>
            </a:r>
            <a:r>
              <a:rPr lang="en-US" sz="2400" dirty="0"/>
              <a:t> </a:t>
            </a:r>
            <a:r>
              <a:rPr lang="en-US" sz="2400"/>
              <a:t>է</a:t>
            </a:r>
            <a:r>
              <a:rPr lang="hy-AM" sz="2400"/>
              <a:t> Ձեր </a:t>
            </a:r>
            <a:r>
              <a:rPr lang="hy-AM" sz="2400" dirty="0"/>
              <a:t>նկատմամբ։</a:t>
            </a:r>
          </a:p>
          <a:p>
            <a:pPr>
              <a:buFont typeface="Wingdings" panose="05000000000000000000" pitchFamily="2" charset="2"/>
              <a:buChar char="q"/>
            </a:pPr>
            <a:r>
              <a:rPr lang="en-US" sz="2400" dirty="0" err="1"/>
              <a:t>Ձեր</a:t>
            </a:r>
            <a:r>
              <a:rPr lang="en-US" sz="2400" dirty="0"/>
              <a:t> </a:t>
            </a:r>
            <a:r>
              <a:rPr lang="en-US" sz="2400" dirty="0" err="1"/>
              <a:t>կյանքում</a:t>
            </a:r>
            <a:r>
              <a:rPr lang="en-US" sz="2400" dirty="0"/>
              <a:t> </a:t>
            </a:r>
            <a:r>
              <a:rPr lang="en-US" sz="2400" dirty="0" err="1"/>
              <a:t>կա</a:t>
            </a:r>
            <a:r>
              <a:rPr lang="en-US" sz="2400" dirty="0"/>
              <a:t>՞ </a:t>
            </a:r>
            <a:r>
              <a:rPr lang="en-US" sz="2400" dirty="0" err="1"/>
              <a:t>մեկը</a:t>
            </a:r>
            <a:r>
              <a:rPr lang="en-US" sz="2400" dirty="0"/>
              <a:t>,</a:t>
            </a:r>
            <a:r>
              <a:rPr lang="hy-AM" sz="2400" dirty="0"/>
              <a:t> ում</a:t>
            </a:r>
            <a:r>
              <a:rPr lang="en-US" sz="2400" dirty="0"/>
              <a:t> </a:t>
            </a:r>
            <a:r>
              <a:rPr lang="en-US" sz="2400" dirty="0" err="1"/>
              <a:t>դժվար</a:t>
            </a:r>
            <a:r>
              <a:rPr lang="en-US" sz="2400" dirty="0"/>
              <a:t> </a:t>
            </a:r>
            <a:r>
              <a:rPr lang="en-US" sz="2400"/>
              <a:t>է գոհացնել</a:t>
            </a:r>
            <a:r>
              <a:rPr lang="hy-AM" sz="2400"/>
              <a:t>, </a:t>
            </a:r>
            <a:r>
              <a:rPr lang="hy-AM" sz="2400" dirty="0"/>
              <a:t>և նա միշտ դժգոհ է ձեզանից։</a:t>
            </a:r>
            <a:endParaRPr lang="en-US" sz="2400" dirty="0"/>
          </a:p>
          <a:p>
            <a:pPr>
              <a:buFont typeface="Wingdings" panose="05000000000000000000" pitchFamily="2" charset="2"/>
              <a:buChar char="q"/>
            </a:pPr>
            <a:r>
              <a:rPr lang="en-US" sz="2400" dirty="0" err="1"/>
              <a:t>Ձեզ</a:t>
            </a:r>
            <a:r>
              <a:rPr lang="en-US" sz="2400" dirty="0"/>
              <a:t> </a:t>
            </a:r>
            <a:r>
              <a:rPr lang="en-US" sz="2400" dirty="0" err="1"/>
              <a:t>շա՞տ</a:t>
            </a:r>
            <a:r>
              <a:rPr lang="en-US" sz="2400" dirty="0"/>
              <a:t> </a:t>
            </a:r>
            <a:r>
              <a:rPr lang="en-US" sz="2400" dirty="0" err="1"/>
              <a:t>են</a:t>
            </a:r>
            <a:r>
              <a:rPr lang="en-US" sz="2400" dirty="0"/>
              <a:t> </a:t>
            </a:r>
            <a:r>
              <a:rPr lang="en-US" sz="2400" dirty="0" err="1"/>
              <a:t>մեղադրում</a:t>
            </a:r>
            <a:r>
              <a:rPr lang="en-US" sz="2400" dirty="0"/>
              <a:t>։</a:t>
            </a:r>
          </a:p>
          <a:p>
            <a:pPr>
              <a:buFont typeface="Wingdings" panose="05000000000000000000" pitchFamily="2" charset="2"/>
              <a:buChar char="q"/>
            </a:pPr>
            <a:r>
              <a:rPr lang="hy-AM" sz="2400" dirty="0"/>
              <a:t>Պատահու՞մ է, որ ցույց եք տալիս, որ համաձայն </a:t>
            </a:r>
            <a:r>
              <a:rPr lang="hy-AM" sz="2400"/>
              <a:t>չեք ինչ-որ </a:t>
            </a:r>
            <a:r>
              <a:rPr lang="hy-AM" sz="2400" dirty="0"/>
              <a:t>բանի հետ։</a:t>
            </a:r>
            <a:r>
              <a:rPr lang="en-US" sz="2400" dirty="0"/>
              <a:t> </a:t>
            </a:r>
            <a:r>
              <a:rPr lang="en-US" sz="2400" dirty="0" err="1"/>
              <a:t>Ի՞նչ</a:t>
            </a:r>
            <a:r>
              <a:rPr lang="en-US" sz="2400" dirty="0"/>
              <a:t> է </a:t>
            </a:r>
            <a:r>
              <a:rPr lang="en-US" sz="2400" dirty="0" err="1"/>
              <a:t>տեղի</a:t>
            </a:r>
            <a:r>
              <a:rPr lang="en-US" sz="2400" dirty="0"/>
              <a:t> </a:t>
            </a:r>
            <a:r>
              <a:rPr lang="en-US" sz="2400" dirty="0" err="1"/>
              <a:t>ունենում</a:t>
            </a:r>
            <a:r>
              <a:rPr lang="en-US" sz="2400" dirty="0"/>
              <a:t>, </a:t>
            </a:r>
            <a:r>
              <a:rPr lang="en-US" sz="2400" dirty="0" err="1"/>
              <a:t>երբ</a:t>
            </a:r>
            <a:r>
              <a:rPr lang="en-US" sz="2400" dirty="0"/>
              <a:t> </a:t>
            </a:r>
            <a:r>
              <a:rPr lang="en-US" sz="2400" dirty="0" err="1"/>
              <a:t>համաձայն</a:t>
            </a:r>
            <a:r>
              <a:rPr lang="en-US" sz="2400" dirty="0"/>
              <a:t> </a:t>
            </a:r>
            <a:r>
              <a:rPr lang="en-US" sz="2400" dirty="0" err="1"/>
              <a:t>չեք</a:t>
            </a:r>
            <a:r>
              <a:rPr lang="en-US" sz="2400" dirty="0"/>
              <a:t>:</a:t>
            </a:r>
          </a:p>
        </p:txBody>
      </p:sp>
      <p:pic>
        <p:nvPicPr>
          <p:cNvPr id="4" name="Picture 3">
            <a:extLst>
              <a:ext uri="{FF2B5EF4-FFF2-40B4-BE49-F238E27FC236}">
                <a16:creationId xmlns:a16="http://schemas.microsoft.com/office/drawing/2014/main" id="{9721D26D-DC0C-BDBF-46BA-61C1D087DE8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576024" y="6251356"/>
            <a:ext cx="4137556" cy="422785"/>
          </a:xfrm>
          <a:prstGeom prst="rect">
            <a:avLst/>
          </a:prstGeom>
          <a:noFill/>
          <a:ln>
            <a:noFill/>
          </a:ln>
        </p:spPr>
      </p:pic>
      <p:sp>
        <p:nvSpPr>
          <p:cNvPr id="5" name="Slide Number Placeholder 4">
            <a:extLst>
              <a:ext uri="{FF2B5EF4-FFF2-40B4-BE49-F238E27FC236}">
                <a16:creationId xmlns:a16="http://schemas.microsoft.com/office/drawing/2014/main" id="{43B3833A-8033-E6A4-84DA-2D858969CAE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94</a:t>
            </a:fld>
            <a:endParaRPr lang="ru-RU"/>
          </a:p>
        </p:txBody>
      </p:sp>
    </p:spTree>
    <p:extLst>
      <p:ext uri="{BB962C8B-B14F-4D97-AF65-F5344CB8AC3E}">
        <p14:creationId xmlns:p14="http://schemas.microsoft.com/office/powerpoint/2010/main" val="8741029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y-AM" sz="3300" b="1" dirty="0">
                <a:solidFill>
                  <a:schemeClr val="tx1"/>
                </a:solidFill>
              </a:rPr>
              <a:t>Հիշել, որ․</a:t>
            </a:r>
            <a:endParaRPr lang="en-US" sz="3300" b="1" dirty="0">
              <a:solidFill>
                <a:schemeClr val="tx1"/>
              </a:solidFill>
            </a:endParaRPr>
          </a:p>
        </p:txBody>
      </p:sp>
      <p:sp>
        <p:nvSpPr>
          <p:cNvPr id="3" name="Content Placeholder 2"/>
          <p:cNvSpPr>
            <a:spLocks noGrp="1"/>
          </p:cNvSpPr>
          <p:nvPr>
            <p:ph idx="1"/>
          </p:nvPr>
        </p:nvSpPr>
        <p:spPr>
          <a:xfrm>
            <a:off x="1097280" y="2294792"/>
            <a:ext cx="10058400" cy="3574302"/>
          </a:xfrm>
        </p:spPr>
        <p:txBody>
          <a:bodyPr>
            <a:normAutofit/>
          </a:bodyPr>
          <a:lstStyle/>
          <a:p>
            <a:pPr>
              <a:buFont typeface="Wingdings" panose="05000000000000000000" pitchFamily="2" charset="2"/>
              <a:buChar char="q"/>
            </a:pPr>
            <a:r>
              <a:rPr lang="hy-AM" sz="2400" dirty="0"/>
              <a:t>Կարևոր է հ</a:t>
            </a:r>
            <a:r>
              <a:rPr lang="en-US" sz="2400" dirty="0" err="1"/>
              <a:t>ավատա</a:t>
            </a:r>
            <a:r>
              <a:rPr lang="hy-AM" sz="2400" dirty="0"/>
              <a:t>լ</a:t>
            </a:r>
            <a:r>
              <a:rPr lang="en-US" sz="2400" dirty="0"/>
              <a:t> </a:t>
            </a:r>
            <a:r>
              <a:rPr lang="hy-AM" sz="2400"/>
              <a:t>երեխայի</a:t>
            </a:r>
            <a:r>
              <a:rPr lang="en-US" sz="2400"/>
              <a:t> ասածին</a:t>
            </a:r>
            <a:r>
              <a:rPr lang="en-US" sz="2400" dirty="0"/>
              <a:t>:</a:t>
            </a:r>
          </a:p>
          <a:p>
            <a:pPr>
              <a:buFont typeface="Wingdings" panose="05000000000000000000" pitchFamily="2" charset="2"/>
              <a:buChar char="q"/>
            </a:pPr>
            <a:r>
              <a:rPr lang="hy-AM" sz="2400" dirty="0"/>
              <a:t>Ապրումակցել, հարգել և </a:t>
            </a:r>
            <a:r>
              <a:rPr lang="hy-AM" sz="2400"/>
              <a:t>լինել անկեղծ</a:t>
            </a:r>
            <a:r>
              <a:rPr lang="en-US" sz="2400"/>
              <a:t>:</a:t>
            </a:r>
            <a:endParaRPr lang="en-US" sz="2400" dirty="0"/>
          </a:p>
          <a:p>
            <a:pPr>
              <a:buFont typeface="Wingdings" panose="05000000000000000000" pitchFamily="2" charset="2"/>
              <a:buChar char="q"/>
            </a:pPr>
            <a:r>
              <a:rPr lang="hy-AM" sz="2400"/>
              <a:t>Բռնությունն </a:t>
            </a:r>
            <a:r>
              <a:rPr lang="hy-AM" sz="2400" dirty="0"/>
              <a:t>անընդունելի երևույթ է</a:t>
            </a:r>
            <a:r>
              <a:rPr lang="en-US" sz="2400" dirty="0"/>
              <a:t> և </a:t>
            </a:r>
            <a:r>
              <a:rPr lang="hy-AM" sz="2400" dirty="0"/>
              <a:t>ոչ մի դեպքում </a:t>
            </a:r>
            <a:r>
              <a:rPr lang="en-US" sz="2400" dirty="0" err="1"/>
              <a:t>տուժողի</a:t>
            </a:r>
            <a:r>
              <a:rPr lang="en-US" sz="2400" dirty="0"/>
              <a:t> </a:t>
            </a:r>
            <a:r>
              <a:rPr lang="en-US" sz="2400" dirty="0" err="1"/>
              <a:t>մեղք</a:t>
            </a:r>
            <a:r>
              <a:rPr lang="hy-AM" sz="2400" dirty="0"/>
              <a:t>ով</a:t>
            </a:r>
            <a:r>
              <a:rPr lang="en-US" sz="2400" dirty="0"/>
              <a:t> չ</a:t>
            </a:r>
            <a:r>
              <a:rPr lang="hy-AM" sz="2400" dirty="0"/>
              <a:t>ի </a:t>
            </a:r>
            <a:r>
              <a:rPr lang="hy-AM" sz="2400"/>
              <a:t>տեղի ունենում</a:t>
            </a:r>
            <a:r>
              <a:rPr lang="en-US" sz="2400"/>
              <a:t>:</a:t>
            </a:r>
            <a:endParaRPr lang="en-US" sz="2400" dirty="0"/>
          </a:p>
          <a:p>
            <a:pPr>
              <a:buFont typeface="Wingdings" panose="05000000000000000000" pitchFamily="2" charset="2"/>
              <a:buChar char="q"/>
            </a:pPr>
            <a:r>
              <a:rPr lang="en-US" sz="2400" dirty="0" err="1"/>
              <a:t>Հարց</a:t>
            </a:r>
            <a:r>
              <a:rPr lang="hy-AM" sz="2400" dirty="0"/>
              <a:t>նել</a:t>
            </a:r>
            <a:r>
              <a:rPr lang="en-US" sz="2400" dirty="0"/>
              <a:t>, </a:t>
            </a:r>
            <a:r>
              <a:rPr lang="en-US" sz="2400" dirty="0" err="1"/>
              <a:t>թե</a:t>
            </a:r>
            <a:r>
              <a:rPr lang="en-US" sz="2400" dirty="0"/>
              <a:t> </a:t>
            </a:r>
            <a:r>
              <a:rPr lang="en-US" sz="2400" dirty="0" err="1"/>
              <a:t>ինչ</a:t>
            </a:r>
            <a:r>
              <a:rPr lang="en-US" sz="2400" dirty="0"/>
              <a:t> </a:t>
            </a:r>
            <a:r>
              <a:rPr lang="en-US" sz="2400" dirty="0" err="1"/>
              <a:t>եղանակներով</a:t>
            </a:r>
            <a:r>
              <a:rPr lang="en-US" sz="2400" dirty="0"/>
              <a:t> </a:t>
            </a:r>
            <a:r>
              <a:rPr lang="en-US" sz="2400" dirty="0" err="1"/>
              <a:t>կարող</a:t>
            </a:r>
            <a:r>
              <a:rPr lang="en-US" sz="2400" dirty="0"/>
              <a:t> </a:t>
            </a:r>
            <a:r>
              <a:rPr lang="en-US" sz="2400" dirty="0" err="1"/>
              <a:t>եք</a:t>
            </a:r>
            <a:r>
              <a:rPr lang="en-US" sz="2400" dirty="0"/>
              <a:t> </a:t>
            </a:r>
            <a:r>
              <a:rPr lang="en-US" sz="2400" dirty="0" err="1"/>
              <a:t>օգտակար</a:t>
            </a:r>
            <a:r>
              <a:rPr lang="en-US" sz="2400" dirty="0"/>
              <a:t> </a:t>
            </a:r>
            <a:r>
              <a:rPr lang="en-US" sz="2400" dirty="0" err="1"/>
              <a:t>լինել</a:t>
            </a:r>
            <a:r>
              <a:rPr lang="en-US" sz="2400" dirty="0"/>
              <a:t>:</a:t>
            </a:r>
          </a:p>
          <a:p>
            <a:pPr>
              <a:buFont typeface="Wingdings" panose="05000000000000000000" pitchFamily="2" charset="2"/>
              <a:buChar char="q"/>
            </a:pPr>
            <a:r>
              <a:rPr lang="en-US" sz="2400" dirty="0" err="1"/>
              <a:t>Քննարկե</a:t>
            </a:r>
            <a:r>
              <a:rPr lang="hy-AM" sz="2400" dirty="0"/>
              <a:t>լ աջակցության </a:t>
            </a:r>
            <a:r>
              <a:rPr lang="hy-AM" sz="2400"/>
              <a:t>հնարավոր եղանակները</a:t>
            </a:r>
            <a:r>
              <a:rPr lang="en-US" sz="2400"/>
              <a:t>:</a:t>
            </a:r>
            <a:endParaRPr lang="hy-AM" sz="2400" dirty="0"/>
          </a:p>
          <a:p>
            <a:pPr>
              <a:buFont typeface="Wingdings" panose="05000000000000000000" pitchFamily="2" charset="2"/>
              <a:buChar char="q"/>
            </a:pPr>
            <a:r>
              <a:rPr lang="hy-AM" sz="2400" dirty="0"/>
              <a:t>Տրամադրել </a:t>
            </a:r>
            <a:r>
              <a:rPr lang="en-US" sz="2400" dirty="0" err="1"/>
              <a:t>կոնտակտներ</a:t>
            </a:r>
            <a:r>
              <a:rPr lang="hy-AM" sz="2400" dirty="0"/>
              <a:t> և աջակցության ուղիներ։</a:t>
            </a:r>
            <a:endParaRPr lang="en-US" sz="2400" dirty="0"/>
          </a:p>
        </p:txBody>
      </p:sp>
      <p:pic>
        <p:nvPicPr>
          <p:cNvPr id="4" name="Picture 3">
            <a:extLst>
              <a:ext uri="{FF2B5EF4-FFF2-40B4-BE49-F238E27FC236}">
                <a16:creationId xmlns:a16="http://schemas.microsoft.com/office/drawing/2014/main" id="{34806AB5-0DE2-0BAB-471A-20AB8A5F161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665032" y="6155844"/>
            <a:ext cx="4137556" cy="422785"/>
          </a:xfrm>
          <a:prstGeom prst="rect">
            <a:avLst/>
          </a:prstGeom>
          <a:noFill/>
          <a:ln>
            <a:noFill/>
          </a:ln>
        </p:spPr>
      </p:pic>
      <p:sp>
        <p:nvSpPr>
          <p:cNvPr id="5" name="Slide Number Placeholder 4">
            <a:extLst>
              <a:ext uri="{FF2B5EF4-FFF2-40B4-BE49-F238E27FC236}">
                <a16:creationId xmlns:a16="http://schemas.microsoft.com/office/drawing/2014/main" id="{7AC94A46-57E4-095E-D711-E2A60F4EA70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95</a:t>
            </a:fld>
            <a:endParaRPr lang="ru-RU"/>
          </a:p>
        </p:txBody>
      </p:sp>
    </p:spTree>
    <p:extLst>
      <p:ext uri="{BB962C8B-B14F-4D97-AF65-F5344CB8AC3E}">
        <p14:creationId xmlns:p14="http://schemas.microsoft.com/office/powerpoint/2010/main" val="24938075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893" y="286603"/>
            <a:ext cx="10346788" cy="1674082"/>
          </a:xfrm>
        </p:spPr>
        <p:txBody>
          <a:bodyPr>
            <a:normAutofit/>
          </a:bodyPr>
          <a:lstStyle/>
          <a:p>
            <a:r>
              <a:rPr lang="hy-AM" sz="3500" b="1" dirty="0">
                <a:solidFill>
                  <a:schemeClr val="tx1"/>
                </a:solidFill>
              </a:rPr>
              <a:t>Ինչպիսին կլինի երեխան, եթե․․․</a:t>
            </a:r>
            <a:r>
              <a:rPr lang="hy-AM" sz="3300" b="1" dirty="0">
                <a:solidFill>
                  <a:schemeClr val="tx1"/>
                </a:solidFill>
              </a:rPr>
              <a:t>                                                             </a:t>
            </a:r>
            <a:br>
              <a:rPr lang="ru-RU" sz="3600" i="1" dirty="0">
                <a:solidFill>
                  <a:schemeClr val="tx1"/>
                </a:solidFill>
              </a:rPr>
            </a:br>
            <a:endParaRPr lang="en-US" sz="3300" b="1" dirty="0">
              <a:solidFill>
                <a:schemeClr val="tx1"/>
              </a:solidFill>
            </a:endParaRPr>
          </a:p>
        </p:txBody>
      </p:sp>
      <p:sp>
        <p:nvSpPr>
          <p:cNvPr id="3" name="Content Placeholder 2"/>
          <p:cNvSpPr>
            <a:spLocks noGrp="1"/>
          </p:cNvSpPr>
          <p:nvPr>
            <p:ph idx="1"/>
          </p:nvPr>
        </p:nvSpPr>
        <p:spPr>
          <a:xfrm>
            <a:off x="808893" y="2141315"/>
            <a:ext cx="10346787" cy="4391369"/>
          </a:xfrm>
        </p:spPr>
        <p:txBody>
          <a:bodyPr>
            <a:noAutofit/>
          </a:bodyPr>
          <a:lstStyle/>
          <a:p>
            <a:pPr>
              <a:buFont typeface="Wingdings" panose="05000000000000000000" pitchFamily="2" charset="2"/>
              <a:buChar char="q"/>
            </a:pPr>
            <a:r>
              <a:rPr lang="ru-RU" sz="2000" b="1" dirty="0" err="1"/>
              <a:t>Եթե</a:t>
            </a:r>
            <a:r>
              <a:rPr lang="ru-RU" sz="2000" b="1" dirty="0"/>
              <a:t> </a:t>
            </a:r>
            <a:r>
              <a:rPr lang="ru-RU" sz="2000" b="1" dirty="0" err="1"/>
              <a:t>շարունակ</a:t>
            </a:r>
            <a:r>
              <a:rPr lang="ru-RU" sz="2000" b="1" dirty="0"/>
              <a:t> </a:t>
            </a:r>
            <a:r>
              <a:rPr lang="ru-RU" sz="2000" b="1" dirty="0" err="1"/>
              <a:t>քննադ</a:t>
            </a:r>
            <a:r>
              <a:rPr lang="hy-AM" sz="2000" b="1" dirty="0"/>
              <a:t>ա</a:t>
            </a:r>
            <a:r>
              <a:rPr lang="ru-RU" sz="2000" b="1" dirty="0" err="1"/>
              <a:t>տվում</a:t>
            </a:r>
            <a:r>
              <a:rPr lang="ru-RU" sz="2000" b="1" dirty="0"/>
              <a:t> է</a:t>
            </a:r>
            <a:r>
              <a:rPr lang="en-US" sz="2000" b="1" dirty="0"/>
              <a:t>,</a:t>
            </a:r>
            <a:r>
              <a:rPr lang="hy-AM" sz="2000" b="1" dirty="0"/>
              <a:t> </a:t>
            </a:r>
          </a:p>
          <a:p>
            <a:pPr>
              <a:buFont typeface="Wingdings" panose="05000000000000000000" pitchFamily="2" charset="2"/>
              <a:buChar char="q"/>
            </a:pPr>
            <a:r>
              <a:rPr lang="ru-RU" sz="2000" b="1" dirty="0"/>
              <a:t>Եթե շրջապ</a:t>
            </a:r>
            <a:r>
              <a:rPr lang="hy-AM" sz="2000" b="1" dirty="0"/>
              <a:t>ա</a:t>
            </a:r>
            <a:r>
              <a:rPr lang="ru-RU" sz="2000" b="1" dirty="0"/>
              <a:t>տված է թշնամանքով</a:t>
            </a:r>
            <a:r>
              <a:rPr lang="en-US" sz="2000" b="1" dirty="0"/>
              <a:t>, </a:t>
            </a:r>
          </a:p>
          <a:p>
            <a:pPr>
              <a:buFont typeface="Wingdings" panose="05000000000000000000" pitchFamily="2" charset="2"/>
              <a:buChar char="q"/>
            </a:pPr>
            <a:r>
              <a:rPr lang="ru-RU" sz="2000" b="1" dirty="0" err="1"/>
              <a:t>Եթե</a:t>
            </a:r>
            <a:r>
              <a:rPr lang="ru-RU" sz="2000" b="1" dirty="0"/>
              <a:t> </a:t>
            </a:r>
            <a:r>
              <a:rPr lang="ru-RU" sz="2000" b="1" dirty="0" err="1"/>
              <a:t>ծաղրի</a:t>
            </a:r>
            <a:r>
              <a:rPr lang="ru-RU" sz="2000" b="1" dirty="0"/>
              <a:t> է </a:t>
            </a:r>
            <a:r>
              <a:rPr lang="ru-RU" sz="2000" b="1" dirty="0" err="1"/>
              <a:t>ենթարկվում</a:t>
            </a:r>
            <a:r>
              <a:rPr lang="en-US" sz="2000" b="1" dirty="0"/>
              <a:t>, </a:t>
            </a:r>
          </a:p>
          <a:p>
            <a:pPr>
              <a:buFont typeface="Wingdings" panose="05000000000000000000" pitchFamily="2" charset="2"/>
              <a:buChar char="q"/>
            </a:pPr>
            <a:r>
              <a:rPr lang="ru-RU" sz="2000" b="1" dirty="0" err="1"/>
              <a:t>Եթե</a:t>
            </a:r>
            <a:r>
              <a:rPr lang="ru-RU" sz="2000" b="1" dirty="0"/>
              <a:t> </a:t>
            </a:r>
            <a:r>
              <a:rPr lang="ru-RU" sz="2000" b="1" dirty="0" err="1"/>
              <a:t>մեծանում</a:t>
            </a:r>
            <a:r>
              <a:rPr lang="ru-RU" sz="2000" b="1" dirty="0"/>
              <a:t> է </a:t>
            </a:r>
            <a:r>
              <a:rPr lang="ru-RU" sz="2000" b="1" dirty="0" err="1"/>
              <a:t>շարունակ</a:t>
            </a:r>
            <a:r>
              <a:rPr lang="ru-RU" sz="2000" b="1" dirty="0"/>
              <a:t> </a:t>
            </a:r>
            <a:r>
              <a:rPr lang="ru-RU" sz="2000" b="1" dirty="0" err="1"/>
              <a:t>ամոթանքի</a:t>
            </a:r>
            <a:r>
              <a:rPr lang="ru-RU" sz="2000" b="1" dirty="0"/>
              <a:t> </a:t>
            </a:r>
            <a:r>
              <a:rPr lang="ru-RU" sz="2000" b="1" dirty="0" err="1"/>
              <a:t>ենթարկվելով</a:t>
            </a:r>
            <a:r>
              <a:rPr lang="en-US" sz="2000" b="1" dirty="0"/>
              <a:t>,</a:t>
            </a:r>
            <a:r>
              <a:rPr lang="ru-RU" sz="2000" b="1" dirty="0"/>
              <a:t> </a:t>
            </a:r>
            <a:endParaRPr lang="en-US" sz="2000" b="1" dirty="0"/>
          </a:p>
          <a:p>
            <a:pPr>
              <a:buFont typeface="Wingdings" panose="05000000000000000000" pitchFamily="2" charset="2"/>
              <a:buChar char="q"/>
            </a:pPr>
            <a:r>
              <a:rPr lang="ru-RU" sz="2000" b="1" dirty="0" err="1"/>
              <a:t>Եթե</a:t>
            </a:r>
            <a:r>
              <a:rPr lang="ru-RU" sz="2000" b="1" dirty="0"/>
              <a:t> </a:t>
            </a:r>
            <a:r>
              <a:rPr lang="ru-RU" sz="2000" b="1" dirty="0" err="1"/>
              <a:t>ապրում</a:t>
            </a:r>
            <a:r>
              <a:rPr lang="ru-RU" sz="2000" b="1" dirty="0"/>
              <a:t> է </a:t>
            </a:r>
            <a:r>
              <a:rPr lang="ru-RU" sz="2000" b="1" dirty="0" err="1"/>
              <a:t>հանդուրժողականության</a:t>
            </a:r>
            <a:r>
              <a:rPr lang="en-US" sz="2000" b="1" dirty="0"/>
              <a:t> </a:t>
            </a:r>
            <a:r>
              <a:rPr lang="ru-RU" sz="2000" b="1" dirty="0" err="1"/>
              <a:t>մթնոլորտում</a:t>
            </a:r>
            <a:r>
              <a:rPr lang="en-US" sz="2000" b="1" dirty="0"/>
              <a:t>,</a:t>
            </a:r>
            <a:endParaRPr lang="ru-RU" sz="2000" b="1" dirty="0"/>
          </a:p>
          <a:p>
            <a:pPr>
              <a:buFont typeface="Wingdings" panose="05000000000000000000" pitchFamily="2" charset="2"/>
              <a:buChar char="q"/>
            </a:pPr>
            <a:r>
              <a:rPr lang="ru-RU" sz="2000" b="1" dirty="0" err="1"/>
              <a:t>Եթե</a:t>
            </a:r>
            <a:r>
              <a:rPr lang="ru-RU" sz="2000" b="1" dirty="0"/>
              <a:t> </a:t>
            </a:r>
            <a:r>
              <a:rPr lang="ru-RU" sz="2000" b="1" dirty="0" err="1"/>
              <a:t>խրախուսվում</a:t>
            </a:r>
            <a:r>
              <a:rPr lang="ru-RU" sz="2000" b="1" dirty="0"/>
              <a:t> է</a:t>
            </a:r>
            <a:r>
              <a:rPr lang="en-US" sz="2000" b="1" dirty="0"/>
              <a:t>,</a:t>
            </a:r>
            <a:r>
              <a:rPr lang="ru-RU" sz="2000" b="1" dirty="0"/>
              <a:t> </a:t>
            </a:r>
          </a:p>
          <a:p>
            <a:pPr>
              <a:buFont typeface="Wingdings" panose="05000000000000000000" pitchFamily="2" charset="2"/>
              <a:buChar char="q"/>
            </a:pPr>
            <a:r>
              <a:rPr lang="ru-RU" sz="2000" b="1" dirty="0" err="1"/>
              <a:t>Եթե</a:t>
            </a:r>
            <a:r>
              <a:rPr lang="ru-RU" sz="2000" b="1" dirty="0"/>
              <a:t> </a:t>
            </a:r>
            <a:r>
              <a:rPr lang="ru-RU" sz="2000" b="1" dirty="0" err="1"/>
              <a:t>գովասանքի</a:t>
            </a:r>
            <a:r>
              <a:rPr lang="ru-RU" sz="2000" b="1" dirty="0"/>
              <a:t> է </a:t>
            </a:r>
            <a:r>
              <a:rPr lang="ru-RU" sz="2000" b="1" dirty="0" err="1"/>
              <a:t>արժանանում</a:t>
            </a:r>
            <a:r>
              <a:rPr lang="en-US" sz="2000" b="1" dirty="0"/>
              <a:t>,</a:t>
            </a:r>
            <a:endParaRPr lang="ru-RU" sz="2000" b="1" dirty="0"/>
          </a:p>
          <a:p>
            <a:pPr>
              <a:buFont typeface="Wingdings" panose="05000000000000000000" pitchFamily="2" charset="2"/>
              <a:buChar char="q"/>
            </a:pPr>
            <a:r>
              <a:rPr lang="hy-AM" sz="2000" b="1" dirty="0"/>
              <a:t>Եթե ազնիվ միջավայրում է մեծանում</a:t>
            </a:r>
            <a:r>
              <a:rPr lang="en-US" sz="2000" b="1" dirty="0"/>
              <a:t>,</a:t>
            </a:r>
            <a:endParaRPr lang="ru-RU" sz="2000" b="1" dirty="0"/>
          </a:p>
          <a:p>
            <a:pPr>
              <a:buFont typeface="Wingdings" panose="05000000000000000000" pitchFamily="2" charset="2"/>
              <a:buChar char="q"/>
            </a:pPr>
            <a:r>
              <a:rPr lang="hy-AM" sz="2000" b="1" dirty="0"/>
              <a:t>Եթե ապահովության մեջ է մեծանում</a:t>
            </a:r>
            <a:r>
              <a:rPr lang="en-US" sz="2000" b="1" dirty="0"/>
              <a:t>,</a:t>
            </a:r>
            <a:endParaRPr lang="ru-RU" sz="2000" b="1" dirty="0"/>
          </a:p>
          <a:p>
            <a:pPr>
              <a:buFont typeface="Wingdings" panose="05000000000000000000" pitchFamily="2" charset="2"/>
              <a:buChar char="q"/>
            </a:pPr>
            <a:r>
              <a:rPr lang="hy-AM" sz="2000" b="1" dirty="0"/>
              <a:t>Եթե հավանության է արժանանում</a:t>
            </a:r>
            <a:r>
              <a:rPr lang="en-US" sz="2000" b="1" dirty="0"/>
              <a:t>,</a:t>
            </a:r>
            <a:endParaRPr lang="ru-RU" sz="2000" b="1" dirty="0"/>
          </a:p>
          <a:p>
            <a:pPr>
              <a:buFont typeface="Wingdings" panose="05000000000000000000" pitchFamily="2" charset="2"/>
              <a:buChar char="q"/>
            </a:pPr>
            <a:r>
              <a:rPr lang="hy-AM" sz="2000" b="1" dirty="0"/>
              <a:t>Եթե ջերմությամբ է շրջապատված</a:t>
            </a:r>
            <a:r>
              <a:rPr lang="en-US" sz="2000" b="1" dirty="0"/>
              <a:t>:</a:t>
            </a:r>
          </a:p>
          <a:p>
            <a:pPr marL="0" indent="0">
              <a:buNone/>
            </a:pPr>
            <a:r>
              <a:rPr lang="en-US" sz="1800" b="1" i="1" dirty="0"/>
              <a:t>                                       </a:t>
            </a:r>
            <a:endParaRPr lang="ru-RU" sz="1800" b="1" i="1" dirty="0"/>
          </a:p>
        </p:txBody>
      </p:sp>
      <p:pic>
        <p:nvPicPr>
          <p:cNvPr id="4" name="Picture 3">
            <a:extLst>
              <a:ext uri="{FF2B5EF4-FFF2-40B4-BE49-F238E27FC236}">
                <a16:creationId xmlns:a16="http://schemas.microsoft.com/office/drawing/2014/main" id="{E6532BD3-FAB5-D604-1AF7-A932D32B6F5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769205" y="6148612"/>
            <a:ext cx="4137556" cy="422785"/>
          </a:xfrm>
          <a:prstGeom prst="rect">
            <a:avLst/>
          </a:prstGeom>
          <a:noFill/>
          <a:ln>
            <a:noFill/>
          </a:ln>
        </p:spPr>
      </p:pic>
      <p:sp>
        <p:nvSpPr>
          <p:cNvPr id="5" name="Slide Number Placeholder 4">
            <a:extLst>
              <a:ext uri="{FF2B5EF4-FFF2-40B4-BE49-F238E27FC236}">
                <a16:creationId xmlns:a16="http://schemas.microsoft.com/office/drawing/2014/main" id="{1B308E11-C865-AA00-4F73-17D9C8ACEB0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96</a:t>
            </a:fld>
            <a:endParaRPr lang="ru-RU"/>
          </a:p>
        </p:txBody>
      </p:sp>
    </p:spTree>
    <p:extLst>
      <p:ext uri="{BB962C8B-B14F-4D97-AF65-F5344CB8AC3E}">
        <p14:creationId xmlns:p14="http://schemas.microsoft.com/office/powerpoint/2010/main" val="333749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732" y="798489"/>
            <a:ext cx="10382949" cy="1162195"/>
          </a:xfrm>
        </p:spPr>
        <p:txBody>
          <a:bodyPr>
            <a:normAutofit/>
          </a:bodyPr>
          <a:lstStyle/>
          <a:p>
            <a:r>
              <a:rPr lang="hy-AM" sz="3500" b="1" dirty="0">
                <a:solidFill>
                  <a:schemeClr val="tx1"/>
                </a:solidFill>
              </a:rPr>
              <a:t>Ինչպիսին կլինի երեխան, եթե․․․</a:t>
            </a:r>
            <a:r>
              <a:rPr lang="hy-AM" sz="3300" b="1" dirty="0">
                <a:solidFill>
                  <a:schemeClr val="tx1"/>
                </a:solidFill>
              </a:rPr>
              <a:t>            </a:t>
            </a:r>
            <a:br>
              <a:rPr lang="ru-RU" sz="3600" i="1" dirty="0">
                <a:solidFill>
                  <a:schemeClr val="tx1"/>
                </a:solidFill>
              </a:rPr>
            </a:br>
            <a:endParaRPr lang="en-US" sz="3300" b="1" dirty="0">
              <a:solidFill>
                <a:schemeClr val="tx1"/>
              </a:solidFill>
            </a:endParaRPr>
          </a:p>
        </p:txBody>
      </p:sp>
      <p:sp>
        <p:nvSpPr>
          <p:cNvPr id="3" name="Content Placeholder 2"/>
          <p:cNvSpPr>
            <a:spLocks noGrp="1"/>
          </p:cNvSpPr>
          <p:nvPr>
            <p:ph idx="1"/>
          </p:nvPr>
        </p:nvSpPr>
        <p:spPr>
          <a:xfrm>
            <a:off x="914845" y="2240926"/>
            <a:ext cx="10585939" cy="4835770"/>
          </a:xfrm>
        </p:spPr>
        <p:txBody>
          <a:bodyPr>
            <a:noAutofit/>
          </a:bodyPr>
          <a:lstStyle/>
          <a:p>
            <a:pPr>
              <a:buFont typeface="Wingdings" panose="05000000000000000000" pitchFamily="2" charset="2"/>
              <a:buChar char="q"/>
            </a:pPr>
            <a:r>
              <a:rPr lang="ru-RU" sz="1900" b="1" dirty="0" err="1"/>
              <a:t>Եթե</a:t>
            </a:r>
            <a:r>
              <a:rPr lang="ru-RU" sz="1900" b="1" dirty="0"/>
              <a:t> </a:t>
            </a:r>
            <a:r>
              <a:rPr lang="ru-RU" sz="1900" b="1" dirty="0" err="1"/>
              <a:t>շարունակ</a:t>
            </a:r>
            <a:r>
              <a:rPr lang="ru-RU" sz="1900" b="1" dirty="0"/>
              <a:t> </a:t>
            </a:r>
            <a:r>
              <a:rPr lang="ru-RU" sz="1900" b="1" dirty="0" err="1"/>
              <a:t>քննադ</a:t>
            </a:r>
            <a:r>
              <a:rPr lang="hy-AM" sz="1900" b="1" dirty="0"/>
              <a:t>ա</a:t>
            </a:r>
            <a:r>
              <a:rPr lang="ru-RU" sz="1900" b="1" dirty="0" err="1"/>
              <a:t>տվում</a:t>
            </a:r>
            <a:r>
              <a:rPr lang="ru-RU" sz="1900" b="1" dirty="0"/>
              <a:t> է</a:t>
            </a:r>
            <a:r>
              <a:rPr lang="en-US" sz="1900" b="1" dirty="0"/>
              <a:t>,</a:t>
            </a:r>
            <a:r>
              <a:rPr lang="hy-AM" sz="1900" b="1" dirty="0"/>
              <a:t> </a:t>
            </a:r>
            <a:r>
              <a:rPr lang="hy-AM" sz="1900" b="1" dirty="0">
                <a:solidFill>
                  <a:srgbClr val="C00000"/>
                </a:solidFill>
              </a:rPr>
              <a:t>կսովորի մեղադրել, </a:t>
            </a:r>
            <a:endParaRPr lang="en-US" sz="1900" b="1" dirty="0">
              <a:solidFill>
                <a:srgbClr val="C00000"/>
              </a:solidFill>
            </a:endParaRPr>
          </a:p>
          <a:p>
            <a:pPr>
              <a:buFont typeface="Wingdings" panose="05000000000000000000" pitchFamily="2" charset="2"/>
              <a:buChar char="q"/>
            </a:pPr>
            <a:r>
              <a:rPr lang="ru-RU" sz="1900" b="1" err="1"/>
              <a:t>Եթե</a:t>
            </a:r>
            <a:r>
              <a:rPr lang="ru-RU" sz="1900" b="1"/>
              <a:t> շրջապատված </a:t>
            </a:r>
            <a:r>
              <a:rPr lang="ru-RU" sz="1900" b="1" dirty="0"/>
              <a:t>է </a:t>
            </a:r>
            <a:r>
              <a:rPr lang="ru-RU" sz="1900" b="1" dirty="0" err="1"/>
              <a:t>թշնամանքով</a:t>
            </a:r>
            <a:r>
              <a:rPr lang="en-US" sz="1900" b="1" dirty="0"/>
              <a:t>, </a:t>
            </a:r>
            <a:r>
              <a:rPr lang="hy-AM" sz="1900" b="1" dirty="0">
                <a:solidFill>
                  <a:srgbClr val="C00000"/>
                </a:solidFill>
              </a:rPr>
              <a:t>կտրամադրվի պայքարի,</a:t>
            </a:r>
            <a:endParaRPr lang="en-US" sz="1900" b="1" dirty="0">
              <a:solidFill>
                <a:srgbClr val="C00000"/>
              </a:solidFill>
            </a:endParaRPr>
          </a:p>
          <a:p>
            <a:pPr>
              <a:buFont typeface="Wingdings" panose="05000000000000000000" pitchFamily="2" charset="2"/>
              <a:buChar char="q"/>
            </a:pPr>
            <a:r>
              <a:rPr lang="ru-RU" sz="1900" b="1" dirty="0" err="1"/>
              <a:t>Եթե</a:t>
            </a:r>
            <a:r>
              <a:rPr lang="ru-RU" sz="1900" b="1" dirty="0"/>
              <a:t> </a:t>
            </a:r>
            <a:r>
              <a:rPr lang="ru-RU" sz="1900" b="1" dirty="0" err="1"/>
              <a:t>ծաղրի</a:t>
            </a:r>
            <a:r>
              <a:rPr lang="ru-RU" sz="1900" b="1" dirty="0"/>
              <a:t> է </a:t>
            </a:r>
            <a:r>
              <a:rPr lang="ru-RU" sz="1900" b="1" dirty="0" err="1"/>
              <a:t>ենթարկվում</a:t>
            </a:r>
            <a:r>
              <a:rPr lang="en-US" sz="1900" b="1" dirty="0"/>
              <a:t>, </a:t>
            </a:r>
            <a:r>
              <a:rPr lang="hy-AM" sz="1900" b="1" dirty="0">
                <a:solidFill>
                  <a:srgbClr val="C00000"/>
                </a:solidFill>
              </a:rPr>
              <a:t>երկչոտ կդառնա,</a:t>
            </a:r>
            <a:endParaRPr lang="en-US" sz="1900" b="1" dirty="0">
              <a:solidFill>
                <a:srgbClr val="C00000"/>
              </a:solidFill>
            </a:endParaRPr>
          </a:p>
          <a:p>
            <a:pPr>
              <a:buFont typeface="Wingdings" panose="05000000000000000000" pitchFamily="2" charset="2"/>
              <a:buChar char="q"/>
            </a:pPr>
            <a:r>
              <a:rPr lang="ru-RU" sz="1900" b="1" dirty="0" err="1"/>
              <a:t>Եթե</a:t>
            </a:r>
            <a:r>
              <a:rPr lang="ru-RU" sz="1900" b="1" dirty="0"/>
              <a:t> </a:t>
            </a:r>
            <a:r>
              <a:rPr lang="ru-RU" sz="1900" b="1" dirty="0" err="1"/>
              <a:t>մեծանում</a:t>
            </a:r>
            <a:r>
              <a:rPr lang="ru-RU" sz="1900" b="1" dirty="0"/>
              <a:t> է </a:t>
            </a:r>
            <a:r>
              <a:rPr lang="ru-RU" sz="1900" b="1" dirty="0" err="1"/>
              <a:t>շարունակ</a:t>
            </a:r>
            <a:r>
              <a:rPr lang="ru-RU" sz="1900" b="1" dirty="0"/>
              <a:t> </a:t>
            </a:r>
            <a:r>
              <a:rPr lang="ru-RU" sz="1900" b="1" dirty="0" err="1"/>
              <a:t>ամոթանքի</a:t>
            </a:r>
            <a:r>
              <a:rPr lang="ru-RU" sz="1900" b="1" dirty="0"/>
              <a:t> </a:t>
            </a:r>
            <a:r>
              <a:rPr lang="ru-RU" sz="1900" b="1" dirty="0" err="1"/>
              <a:t>ենթարկվելով</a:t>
            </a:r>
            <a:r>
              <a:rPr lang="en-US" sz="1900" b="1" dirty="0"/>
              <a:t>,</a:t>
            </a:r>
            <a:r>
              <a:rPr lang="ru-RU" sz="1900" b="1" dirty="0"/>
              <a:t> </a:t>
            </a:r>
            <a:r>
              <a:rPr lang="ru-RU" sz="1900" b="1" dirty="0" err="1">
                <a:solidFill>
                  <a:srgbClr val="C00000"/>
                </a:solidFill>
              </a:rPr>
              <a:t>մե</a:t>
            </a:r>
            <a:r>
              <a:rPr lang="en-US" sz="1900" b="1" dirty="0">
                <a:solidFill>
                  <a:srgbClr val="C00000"/>
                </a:solidFill>
              </a:rPr>
              <a:t>ղ</a:t>
            </a:r>
            <a:r>
              <a:rPr lang="ru-RU" sz="1900" b="1" dirty="0" err="1">
                <a:solidFill>
                  <a:srgbClr val="C00000"/>
                </a:solidFill>
              </a:rPr>
              <a:t>քի</a:t>
            </a:r>
            <a:r>
              <a:rPr lang="ru-RU" sz="1900" b="1" dirty="0">
                <a:solidFill>
                  <a:srgbClr val="C00000"/>
                </a:solidFill>
              </a:rPr>
              <a:t> </a:t>
            </a:r>
            <a:r>
              <a:rPr lang="ru-RU" sz="1900" b="1" dirty="0" err="1">
                <a:solidFill>
                  <a:srgbClr val="C00000"/>
                </a:solidFill>
              </a:rPr>
              <a:t>զգացումը</a:t>
            </a:r>
            <a:r>
              <a:rPr lang="ru-RU" sz="1900" b="1" dirty="0">
                <a:solidFill>
                  <a:srgbClr val="C00000"/>
                </a:solidFill>
              </a:rPr>
              <a:t> </a:t>
            </a:r>
            <a:r>
              <a:rPr lang="ru-RU" sz="1900" b="1" dirty="0" err="1">
                <a:solidFill>
                  <a:srgbClr val="C00000"/>
                </a:solidFill>
              </a:rPr>
              <a:t>չի</a:t>
            </a:r>
            <a:r>
              <a:rPr lang="ru-RU" sz="1900" b="1" dirty="0">
                <a:solidFill>
                  <a:srgbClr val="C00000"/>
                </a:solidFill>
              </a:rPr>
              <a:t> </a:t>
            </a:r>
            <a:r>
              <a:rPr lang="ru-RU" sz="1900" b="1" dirty="0" err="1">
                <a:solidFill>
                  <a:srgbClr val="C00000"/>
                </a:solidFill>
              </a:rPr>
              <a:t>լքի</a:t>
            </a:r>
            <a:r>
              <a:rPr lang="ru-RU" sz="1900" b="1" dirty="0">
                <a:solidFill>
                  <a:srgbClr val="C00000"/>
                </a:solidFill>
              </a:rPr>
              <a:t> </a:t>
            </a:r>
            <a:r>
              <a:rPr lang="ru-RU" sz="1900" b="1" dirty="0" err="1">
                <a:solidFill>
                  <a:srgbClr val="C00000"/>
                </a:solidFill>
              </a:rPr>
              <a:t>նրան</a:t>
            </a:r>
            <a:r>
              <a:rPr lang="hy-AM" sz="1900" b="1" dirty="0">
                <a:solidFill>
                  <a:srgbClr val="C00000"/>
                </a:solidFill>
              </a:rPr>
              <a:t>,</a:t>
            </a:r>
            <a:endParaRPr lang="ru-RU" sz="1900" b="1" dirty="0">
              <a:solidFill>
                <a:srgbClr val="C00000"/>
              </a:solidFill>
            </a:endParaRPr>
          </a:p>
          <a:p>
            <a:pPr>
              <a:buFont typeface="Wingdings" panose="05000000000000000000" pitchFamily="2" charset="2"/>
              <a:buChar char="q"/>
            </a:pPr>
            <a:r>
              <a:rPr lang="ru-RU" sz="1900" b="1" dirty="0" err="1"/>
              <a:t>Եթե</a:t>
            </a:r>
            <a:r>
              <a:rPr lang="ru-RU" sz="1900" b="1" dirty="0"/>
              <a:t> </a:t>
            </a:r>
            <a:r>
              <a:rPr lang="ru-RU" sz="1900" b="1" dirty="0" err="1"/>
              <a:t>ապրում</a:t>
            </a:r>
            <a:r>
              <a:rPr lang="ru-RU" sz="1900" b="1" dirty="0"/>
              <a:t> է </a:t>
            </a:r>
            <a:r>
              <a:rPr lang="ru-RU" sz="1900" b="1" dirty="0" err="1"/>
              <a:t>հանդուրժողականության</a:t>
            </a:r>
            <a:r>
              <a:rPr lang="en-US" sz="1900" b="1" dirty="0"/>
              <a:t> </a:t>
            </a:r>
            <a:r>
              <a:rPr lang="ru-RU" sz="1900" b="1" dirty="0" err="1"/>
              <a:t>մթնոլորտում</a:t>
            </a:r>
            <a:r>
              <a:rPr lang="en-US" sz="1900" b="1" dirty="0"/>
              <a:t>,</a:t>
            </a:r>
            <a:r>
              <a:rPr lang="hy-AM" sz="1900" b="1" dirty="0"/>
              <a:t> </a:t>
            </a:r>
            <a:r>
              <a:rPr lang="ru-RU" sz="1900" b="1" dirty="0" err="1">
                <a:solidFill>
                  <a:srgbClr val="C00000"/>
                </a:solidFill>
              </a:rPr>
              <a:t>համբերատար</a:t>
            </a:r>
            <a:r>
              <a:rPr lang="ru-RU" sz="1900" b="1" dirty="0">
                <a:solidFill>
                  <a:srgbClr val="C00000"/>
                </a:solidFill>
              </a:rPr>
              <a:t> </a:t>
            </a:r>
            <a:r>
              <a:rPr lang="ru-RU" sz="1900" b="1" dirty="0" err="1">
                <a:solidFill>
                  <a:srgbClr val="C00000"/>
                </a:solidFill>
              </a:rPr>
              <a:t>կլինի</a:t>
            </a:r>
            <a:r>
              <a:rPr lang="hy-AM" sz="1900" b="1" dirty="0">
                <a:solidFill>
                  <a:srgbClr val="C00000"/>
                </a:solidFill>
              </a:rPr>
              <a:t>,</a:t>
            </a:r>
            <a:endParaRPr lang="ru-RU" sz="1900" b="1" dirty="0">
              <a:solidFill>
                <a:srgbClr val="C00000"/>
              </a:solidFill>
            </a:endParaRPr>
          </a:p>
          <a:p>
            <a:pPr>
              <a:buFont typeface="Wingdings" panose="05000000000000000000" pitchFamily="2" charset="2"/>
              <a:buChar char="q"/>
            </a:pPr>
            <a:r>
              <a:rPr lang="ru-RU" sz="1900" b="1" dirty="0" err="1"/>
              <a:t>Եթե</a:t>
            </a:r>
            <a:r>
              <a:rPr lang="ru-RU" sz="1900" b="1" dirty="0"/>
              <a:t> </a:t>
            </a:r>
            <a:r>
              <a:rPr lang="ru-RU" sz="1900" b="1" dirty="0" err="1"/>
              <a:t>խրախուսվում</a:t>
            </a:r>
            <a:r>
              <a:rPr lang="ru-RU" sz="1900" b="1" dirty="0"/>
              <a:t> է</a:t>
            </a:r>
            <a:r>
              <a:rPr lang="en-US" sz="1900" b="1" dirty="0"/>
              <a:t>,</a:t>
            </a:r>
            <a:r>
              <a:rPr lang="ru-RU" sz="1900" b="1" dirty="0"/>
              <a:t> </a:t>
            </a:r>
            <a:r>
              <a:rPr lang="ru-RU" sz="1900" b="1" dirty="0" err="1">
                <a:solidFill>
                  <a:srgbClr val="C00000"/>
                </a:solidFill>
              </a:rPr>
              <a:t>վստահություն</a:t>
            </a:r>
            <a:r>
              <a:rPr lang="ru-RU" sz="1900" b="1" dirty="0">
                <a:solidFill>
                  <a:srgbClr val="C00000"/>
                </a:solidFill>
              </a:rPr>
              <a:t> </a:t>
            </a:r>
            <a:r>
              <a:rPr lang="ru-RU" sz="1900" b="1" dirty="0" err="1">
                <a:solidFill>
                  <a:srgbClr val="C00000"/>
                </a:solidFill>
              </a:rPr>
              <a:t>ձեռք</a:t>
            </a:r>
            <a:r>
              <a:rPr lang="ru-RU" sz="1900" b="1" dirty="0">
                <a:solidFill>
                  <a:srgbClr val="C00000"/>
                </a:solidFill>
              </a:rPr>
              <a:t> </a:t>
            </a:r>
            <a:r>
              <a:rPr lang="ru-RU" sz="1900" b="1" dirty="0" err="1">
                <a:solidFill>
                  <a:srgbClr val="C00000"/>
                </a:solidFill>
              </a:rPr>
              <a:t>բերի</a:t>
            </a:r>
            <a:r>
              <a:rPr lang="hy-AM" sz="1900" b="1" dirty="0">
                <a:solidFill>
                  <a:srgbClr val="C00000"/>
                </a:solidFill>
              </a:rPr>
              <a:t>,</a:t>
            </a:r>
            <a:endParaRPr lang="ru-RU" sz="1900" b="1" dirty="0">
              <a:solidFill>
                <a:srgbClr val="C00000"/>
              </a:solidFill>
            </a:endParaRPr>
          </a:p>
          <a:p>
            <a:pPr>
              <a:buFont typeface="Wingdings" panose="05000000000000000000" pitchFamily="2" charset="2"/>
              <a:buChar char="q"/>
            </a:pPr>
            <a:r>
              <a:rPr lang="ru-RU" sz="1900" b="1" dirty="0" err="1"/>
              <a:t>Եթե</a:t>
            </a:r>
            <a:r>
              <a:rPr lang="ru-RU" sz="1900" b="1" dirty="0"/>
              <a:t> </a:t>
            </a:r>
            <a:r>
              <a:rPr lang="ru-RU" sz="1900" b="1" dirty="0" err="1"/>
              <a:t>գովասանքի</a:t>
            </a:r>
            <a:r>
              <a:rPr lang="ru-RU" sz="1900" b="1" dirty="0"/>
              <a:t> է </a:t>
            </a:r>
            <a:r>
              <a:rPr lang="ru-RU" sz="1900" b="1" dirty="0" err="1"/>
              <a:t>արժանանում</a:t>
            </a:r>
            <a:r>
              <a:rPr lang="en-US" sz="1900" b="1" dirty="0"/>
              <a:t>,</a:t>
            </a:r>
            <a:r>
              <a:rPr lang="hy-AM" sz="1900" b="1" dirty="0"/>
              <a:t> </a:t>
            </a:r>
            <a:r>
              <a:rPr lang="ru-RU" sz="1900" b="1" dirty="0" err="1">
                <a:solidFill>
                  <a:srgbClr val="C00000"/>
                </a:solidFill>
              </a:rPr>
              <a:t>կսովորի</a:t>
            </a:r>
            <a:r>
              <a:rPr lang="ru-RU" sz="1900" b="1" dirty="0">
                <a:solidFill>
                  <a:srgbClr val="C00000"/>
                </a:solidFill>
              </a:rPr>
              <a:t> </a:t>
            </a:r>
            <a:r>
              <a:rPr lang="ru-RU" sz="1900" b="1" dirty="0" err="1">
                <a:solidFill>
                  <a:srgbClr val="C00000"/>
                </a:solidFill>
              </a:rPr>
              <a:t>գնահատել</a:t>
            </a:r>
            <a:r>
              <a:rPr lang="hy-AM" sz="1900" b="1" dirty="0">
                <a:solidFill>
                  <a:srgbClr val="C00000"/>
                </a:solidFill>
              </a:rPr>
              <a:t>,</a:t>
            </a:r>
            <a:endParaRPr lang="ru-RU" sz="1900" b="1" dirty="0">
              <a:solidFill>
                <a:srgbClr val="C00000"/>
              </a:solidFill>
            </a:endParaRPr>
          </a:p>
          <a:p>
            <a:pPr>
              <a:buFont typeface="Wingdings" panose="05000000000000000000" pitchFamily="2" charset="2"/>
              <a:buChar char="q"/>
            </a:pPr>
            <a:r>
              <a:rPr lang="hy-AM" sz="1900" b="1" dirty="0"/>
              <a:t>Եթե ազնիվ միջավայրում է մեծանում</a:t>
            </a:r>
            <a:r>
              <a:rPr lang="en-US" sz="1900" b="1" dirty="0"/>
              <a:t>,</a:t>
            </a:r>
            <a:r>
              <a:rPr lang="hy-AM" sz="1900" b="1" dirty="0"/>
              <a:t> </a:t>
            </a:r>
            <a:r>
              <a:rPr lang="ru-RU" sz="1900" b="1" dirty="0" err="1">
                <a:solidFill>
                  <a:srgbClr val="C00000"/>
                </a:solidFill>
              </a:rPr>
              <a:t>արդարամիտ</a:t>
            </a:r>
            <a:r>
              <a:rPr lang="ru-RU" sz="1900" b="1" dirty="0">
                <a:solidFill>
                  <a:srgbClr val="C00000"/>
                </a:solidFill>
              </a:rPr>
              <a:t> </a:t>
            </a:r>
            <a:r>
              <a:rPr lang="ru-RU" sz="1900" b="1" dirty="0" err="1">
                <a:solidFill>
                  <a:srgbClr val="C00000"/>
                </a:solidFill>
              </a:rPr>
              <a:t>կդառնա</a:t>
            </a:r>
            <a:r>
              <a:rPr lang="hy-AM" sz="1900" b="1" dirty="0">
                <a:solidFill>
                  <a:srgbClr val="C00000"/>
                </a:solidFill>
              </a:rPr>
              <a:t>,</a:t>
            </a:r>
            <a:endParaRPr lang="ru-RU" sz="1900" b="1" dirty="0">
              <a:solidFill>
                <a:srgbClr val="C00000"/>
              </a:solidFill>
            </a:endParaRPr>
          </a:p>
          <a:p>
            <a:pPr>
              <a:buFont typeface="Wingdings" panose="05000000000000000000" pitchFamily="2" charset="2"/>
              <a:buChar char="q"/>
            </a:pPr>
            <a:r>
              <a:rPr lang="hy-AM" sz="1900" b="1" dirty="0"/>
              <a:t>Եթե ապահովության մեջ է մեծանում</a:t>
            </a:r>
            <a:r>
              <a:rPr lang="en-US" sz="1900" b="1" dirty="0"/>
              <a:t>,</a:t>
            </a:r>
            <a:r>
              <a:rPr lang="hy-AM" sz="1900" b="1" dirty="0"/>
              <a:t> </a:t>
            </a:r>
            <a:r>
              <a:rPr lang="hy-AM" sz="1900" b="1" dirty="0">
                <a:solidFill>
                  <a:srgbClr val="C00000"/>
                </a:solidFill>
              </a:rPr>
              <a:t>կսովորի հավատալ,</a:t>
            </a:r>
            <a:endParaRPr lang="ru-RU" sz="1900" b="1" dirty="0">
              <a:solidFill>
                <a:srgbClr val="C00000"/>
              </a:solidFill>
            </a:endParaRPr>
          </a:p>
          <a:p>
            <a:pPr>
              <a:buFont typeface="Wingdings" panose="05000000000000000000" pitchFamily="2" charset="2"/>
              <a:buChar char="q"/>
            </a:pPr>
            <a:r>
              <a:rPr lang="hy-AM" sz="1900" b="1" dirty="0"/>
              <a:t>Եթե հավանության է արժանանում</a:t>
            </a:r>
            <a:r>
              <a:rPr lang="en-US" sz="1900" b="1" dirty="0"/>
              <a:t>,</a:t>
            </a:r>
            <a:r>
              <a:rPr lang="hy-AM" sz="1900" b="1" dirty="0"/>
              <a:t> </a:t>
            </a:r>
            <a:r>
              <a:rPr lang="hy-AM" sz="1900" b="1" dirty="0">
                <a:solidFill>
                  <a:srgbClr val="C00000"/>
                </a:solidFill>
              </a:rPr>
              <a:t>ինքն իրեն կգնահատի,</a:t>
            </a:r>
            <a:endParaRPr lang="ru-RU" sz="1900" b="1" dirty="0">
              <a:solidFill>
                <a:srgbClr val="C00000"/>
              </a:solidFill>
            </a:endParaRPr>
          </a:p>
          <a:p>
            <a:pPr>
              <a:buFont typeface="Wingdings" panose="05000000000000000000" pitchFamily="2" charset="2"/>
              <a:buChar char="q"/>
            </a:pPr>
            <a:r>
              <a:rPr lang="hy-AM" sz="1900" b="1" dirty="0"/>
              <a:t>Եթե ջերմությամբ է շրջապատված</a:t>
            </a:r>
            <a:r>
              <a:rPr lang="en-US" sz="1900" b="1" dirty="0"/>
              <a:t>,</a:t>
            </a:r>
            <a:r>
              <a:rPr lang="hy-AM" sz="1900" b="1" dirty="0"/>
              <a:t> </a:t>
            </a:r>
            <a:r>
              <a:rPr lang="hy-AM" sz="1900" b="1" dirty="0">
                <a:solidFill>
                  <a:srgbClr val="C00000"/>
                </a:solidFill>
              </a:rPr>
              <a:t>կսովորի սիրել:</a:t>
            </a:r>
            <a:endParaRPr lang="ru-RU" sz="1900" b="1" dirty="0">
              <a:solidFill>
                <a:srgbClr val="C00000"/>
              </a:solidFill>
            </a:endParaRPr>
          </a:p>
          <a:p>
            <a:pPr>
              <a:buFont typeface="Wingdings" panose="05000000000000000000" pitchFamily="2" charset="2"/>
              <a:buChar char="q"/>
            </a:pPr>
            <a:endParaRPr lang="en-US" sz="1900" b="1" dirty="0"/>
          </a:p>
          <a:p>
            <a:pPr marL="0" indent="0">
              <a:buNone/>
            </a:pPr>
            <a:r>
              <a:rPr lang="en-US" sz="1900" b="1" i="1" dirty="0"/>
              <a:t>                                       </a:t>
            </a:r>
            <a:endParaRPr lang="ru-RU" sz="1900" b="1" i="1" dirty="0"/>
          </a:p>
        </p:txBody>
      </p:sp>
      <p:pic>
        <p:nvPicPr>
          <p:cNvPr id="4" name="Picture 3">
            <a:extLst>
              <a:ext uri="{FF2B5EF4-FFF2-40B4-BE49-F238E27FC236}">
                <a16:creationId xmlns:a16="http://schemas.microsoft.com/office/drawing/2014/main" id="{20B8855C-3874-BA9D-AA92-F0085285306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965975" y="6312191"/>
            <a:ext cx="4137556" cy="422785"/>
          </a:xfrm>
          <a:prstGeom prst="rect">
            <a:avLst/>
          </a:prstGeom>
          <a:noFill/>
          <a:ln>
            <a:noFill/>
          </a:ln>
        </p:spPr>
      </p:pic>
      <p:sp>
        <p:nvSpPr>
          <p:cNvPr id="5" name="Slide Number Placeholder 4">
            <a:extLst>
              <a:ext uri="{FF2B5EF4-FFF2-40B4-BE49-F238E27FC236}">
                <a16:creationId xmlns:a16="http://schemas.microsoft.com/office/drawing/2014/main" id="{E07D74A6-23FD-2C12-7CA8-D6F30C2E05D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RU" smtClean="0"/>
              <a:t>97</a:t>
            </a:fld>
            <a:endParaRPr lang="ru-RU"/>
          </a:p>
        </p:txBody>
      </p:sp>
    </p:spTree>
    <p:extLst>
      <p:ext uri="{BB962C8B-B14F-4D97-AF65-F5344CB8AC3E}">
        <p14:creationId xmlns:p14="http://schemas.microsoft.com/office/powerpoint/2010/main" val="33617587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84465208"/>
              </p:ext>
            </p:extLst>
          </p:nvPr>
        </p:nvGraphicFramePr>
        <p:xfrm>
          <a:off x="0" y="-26988"/>
          <a:ext cx="12192001" cy="6884988"/>
        </p:xfrm>
        <a:graphic>
          <a:graphicData uri="http://schemas.openxmlformats.org/drawingml/2006/table">
            <a:tbl>
              <a:tblPr/>
              <a:tblGrid>
                <a:gridCol w="691818">
                  <a:extLst>
                    <a:ext uri="{9D8B030D-6E8A-4147-A177-3AD203B41FA5}">
                      <a16:colId xmlns:a16="http://schemas.microsoft.com/office/drawing/2014/main" val="20000"/>
                    </a:ext>
                  </a:extLst>
                </a:gridCol>
                <a:gridCol w="2270660">
                  <a:extLst>
                    <a:ext uri="{9D8B030D-6E8A-4147-A177-3AD203B41FA5}">
                      <a16:colId xmlns:a16="http://schemas.microsoft.com/office/drawing/2014/main" val="20001"/>
                    </a:ext>
                  </a:extLst>
                </a:gridCol>
                <a:gridCol w="3594656">
                  <a:extLst>
                    <a:ext uri="{9D8B030D-6E8A-4147-A177-3AD203B41FA5}">
                      <a16:colId xmlns:a16="http://schemas.microsoft.com/office/drawing/2014/main" val="20002"/>
                    </a:ext>
                  </a:extLst>
                </a:gridCol>
                <a:gridCol w="5634867">
                  <a:extLst>
                    <a:ext uri="{9D8B030D-6E8A-4147-A177-3AD203B41FA5}">
                      <a16:colId xmlns:a16="http://schemas.microsoft.com/office/drawing/2014/main" val="20003"/>
                    </a:ext>
                  </a:extLst>
                </a:gridCol>
              </a:tblGrid>
              <a:tr h="459989">
                <a:tc>
                  <a:txBody>
                    <a:bodyPr/>
                    <a:lstStyle>
                      <a:lvl1pPr>
                        <a:spcBef>
                          <a:spcPct val="20000"/>
                        </a:spcBef>
                        <a:buSzPct val="60000"/>
                        <a:buFont typeface="Wingdings" pitchFamily="2" charset="2"/>
                        <a:defRPr sz="1900">
                          <a:solidFill>
                            <a:schemeClr val="tx1"/>
                          </a:solidFill>
                          <a:latin typeface="Palatino Linotype" pitchFamily="18" charset="0"/>
                        </a:defRPr>
                      </a:lvl1pPr>
                      <a:lvl2pPr marL="742950" indent="-285750">
                        <a:spcBef>
                          <a:spcPct val="20000"/>
                        </a:spcBef>
                        <a:buSzPct val="60000"/>
                        <a:buFont typeface="Wingdings" pitchFamily="2" charset="2"/>
                        <a:defRPr sz="1700">
                          <a:solidFill>
                            <a:schemeClr val="tx1"/>
                          </a:solidFill>
                          <a:latin typeface="Palatino Linotype" pitchFamily="18" charset="0"/>
                        </a:defRPr>
                      </a:lvl2pPr>
                      <a:lvl3pPr marL="1143000" indent="-228600">
                        <a:spcBef>
                          <a:spcPct val="20000"/>
                        </a:spcBef>
                        <a:buSzPct val="60000"/>
                        <a:buFont typeface="Wingdings" pitchFamily="2" charset="2"/>
                        <a:defRPr sz="1500">
                          <a:solidFill>
                            <a:schemeClr val="tx1"/>
                          </a:solidFill>
                          <a:latin typeface="Palatino Linotype" pitchFamily="18" charset="0"/>
                        </a:defRPr>
                      </a:lvl3pPr>
                      <a:lvl4pPr marL="1600200" indent="-228600">
                        <a:spcBef>
                          <a:spcPct val="20000"/>
                        </a:spcBef>
                        <a:buSzPct val="60000"/>
                        <a:buFont typeface="Wingdings" pitchFamily="2" charset="2"/>
                        <a:defRPr sz="1400">
                          <a:solidFill>
                            <a:schemeClr val="tx1"/>
                          </a:solidFill>
                          <a:latin typeface="Palatino Linotype" pitchFamily="18" charset="0"/>
                        </a:defRPr>
                      </a:lvl4pPr>
                      <a:lvl5pPr marL="2057400" indent="-228600">
                        <a:spcBef>
                          <a:spcPct val="20000"/>
                        </a:spcBef>
                        <a:buSzPct val="60000"/>
                        <a:buFont typeface="Wingdings" pitchFamily="2" charset="2"/>
                        <a:defRPr sz="1300">
                          <a:solidFill>
                            <a:schemeClr val="tx1"/>
                          </a:solidFill>
                          <a:latin typeface="Palatino Linotype" pitchFamily="18" charset="0"/>
                        </a:defRPr>
                      </a:lvl5pPr>
                      <a:lvl6pPr marL="2514600" indent="-228600" fontAlgn="base">
                        <a:spcBef>
                          <a:spcPct val="20000"/>
                        </a:spcBef>
                        <a:spcAft>
                          <a:spcPct val="0"/>
                        </a:spcAft>
                        <a:buSzPct val="60000"/>
                        <a:buFont typeface="Wingdings" pitchFamily="2" charset="2"/>
                        <a:defRPr sz="1300">
                          <a:solidFill>
                            <a:schemeClr val="tx1"/>
                          </a:solidFill>
                          <a:latin typeface="Palatino Linotype" pitchFamily="18" charset="0"/>
                        </a:defRPr>
                      </a:lvl6pPr>
                      <a:lvl7pPr marL="2971800" indent="-228600" fontAlgn="base">
                        <a:spcBef>
                          <a:spcPct val="20000"/>
                        </a:spcBef>
                        <a:spcAft>
                          <a:spcPct val="0"/>
                        </a:spcAft>
                        <a:buSzPct val="60000"/>
                        <a:buFont typeface="Wingdings" pitchFamily="2" charset="2"/>
                        <a:defRPr sz="1300">
                          <a:solidFill>
                            <a:schemeClr val="tx1"/>
                          </a:solidFill>
                          <a:latin typeface="Palatino Linotype" pitchFamily="18" charset="0"/>
                        </a:defRPr>
                      </a:lvl7pPr>
                      <a:lvl8pPr marL="3429000" indent="-228600" fontAlgn="base">
                        <a:spcBef>
                          <a:spcPct val="20000"/>
                        </a:spcBef>
                        <a:spcAft>
                          <a:spcPct val="0"/>
                        </a:spcAft>
                        <a:buSzPct val="60000"/>
                        <a:buFont typeface="Wingdings" pitchFamily="2" charset="2"/>
                        <a:defRPr sz="1300">
                          <a:solidFill>
                            <a:schemeClr val="tx1"/>
                          </a:solidFill>
                          <a:latin typeface="Palatino Linotype" pitchFamily="18" charset="0"/>
                        </a:defRPr>
                      </a:lvl8pPr>
                      <a:lvl9pPr marL="3886200" indent="-228600" fontAlgn="base">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hy-AM" altLang="ru-RU" sz="1400" b="1" i="0" u="none" strike="noStrike" cap="none" normalizeH="0" baseline="0" dirty="0">
                          <a:ln>
                            <a:noFill/>
                          </a:ln>
                          <a:solidFill>
                            <a:srgbClr val="FFFFFF"/>
                          </a:solidFill>
                          <a:effectLst/>
                          <a:latin typeface="Palatino Linotype" pitchFamily="18" charset="0"/>
                        </a:rPr>
                        <a:t> </a:t>
                      </a:r>
                      <a:endParaRPr kumimoji="0" lang="ru-RU" altLang="ru-RU" sz="1400" b="1" i="0" u="none" strike="noStrike" cap="none" normalizeH="0" baseline="0" dirty="0">
                        <a:ln>
                          <a:noFill/>
                        </a:ln>
                        <a:solidFill>
                          <a:srgbClr val="FFFFFF"/>
                        </a:solidFill>
                        <a:effectLst/>
                        <a:latin typeface="Calibri" pitchFamily="34" charset="0"/>
                        <a:ea typeface="Calibri" pitchFamily="34" charset="0"/>
                        <a:cs typeface="Times New Roman" pitchFamily="18" charset="0"/>
                      </a:endParaRPr>
                    </a:p>
                  </a:txBody>
                  <a:tcPr marL="34865" marR="3486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SzPct val="60000"/>
                        <a:buFont typeface="Wingdings" pitchFamily="2" charset="2"/>
                        <a:defRPr sz="1900">
                          <a:solidFill>
                            <a:schemeClr val="tx1"/>
                          </a:solidFill>
                          <a:latin typeface="Palatino Linotype" pitchFamily="18" charset="0"/>
                        </a:defRPr>
                      </a:lvl1pPr>
                      <a:lvl2pPr marL="742950" indent="-285750">
                        <a:spcBef>
                          <a:spcPct val="20000"/>
                        </a:spcBef>
                        <a:buSzPct val="60000"/>
                        <a:buFont typeface="Wingdings" pitchFamily="2" charset="2"/>
                        <a:defRPr sz="1700">
                          <a:solidFill>
                            <a:schemeClr val="tx1"/>
                          </a:solidFill>
                          <a:latin typeface="Palatino Linotype" pitchFamily="18" charset="0"/>
                        </a:defRPr>
                      </a:lvl2pPr>
                      <a:lvl3pPr marL="1143000" indent="-228600">
                        <a:spcBef>
                          <a:spcPct val="20000"/>
                        </a:spcBef>
                        <a:buSzPct val="60000"/>
                        <a:buFont typeface="Wingdings" pitchFamily="2" charset="2"/>
                        <a:defRPr sz="1500">
                          <a:solidFill>
                            <a:schemeClr val="tx1"/>
                          </a:solidFill>
                          <a:latin typeface="Palatino Linotype" pitchFamily="18" charset="0"/>
                        </a:defRPr>
                      </a:lvl3pPr>
                      <a:lvl4pPr marL="1600200" indent="-228600">
                        <a:spcBef>
                          <a:spcPct val="20000"/>
                        </a:spcBef>
                        <a:buSzPct val="60000"/>
                        <a:buFont typeface="Wingdings" pitchFamily="2" charset="2"/>
                        <a:defRPr sz="1400">
                          <a:solidFill>
                            <a:schemeClr val="tx1"/>
                          </a:solidFill>
                          <a:latin typeface="Palatino Linotype" pitchFamily="18" charset="0"/>
                        </a:defRPr>
                      </a:lvl4pPr>
                      <a:lvl5pPr marL="2057400" indent="-228600">
                        <a:spcBef>
                          <a:spcPct val="20000"/>
                        </a:spcBef>
                        <a:buSzPct val="60000"/>
                        <a:buFont typeface="Wingdings" pitchFamily="2" charset="2"/>
                        <a:defRPr sz="1300">
                          <a:solidFill>
                            <a:schemeClr val="tx1"/>
                          </a:solidFill>
                          <a:latin typeface="Palatino Linotype" pitchFamily="18" charset="0"/>
                        </a:defRPr>
                      </a:lvl5pPr>
                      <a:lvl6pPr marL="2514600" indent="-228600" fontAlgn="base">
                        <a:spcBef>
                          <a:spcPct val="20000"/>
                        </a:spcBef>
                        <a:spcAft>
                          <a:spcPct val="0"/>
                        </a:spcAft>
                        <a:buSzPct val="60000"/>
                        <a:buFont typeface="Wingdings" pitchFamily="2" charset="2"/>
                        <a:defRPr sz="1300">
                          <a:solidFill>
                            <a:schemeClr val="tx1"/>
                          </a:solidFill>
                          <a:latin typeface="Palatino Linotype" pitchFamily="18" charset="0"/>
                        </a:defRPr>
                      </a:lvl6pPr>
                      <a:lvl7pPr marL="2971800" indent="-228600" fontAlgn="base">
                        <a:spcBef>
                          <a:spcPct val="20000"/>
                        </a:spcBef>
                        <a:spcAft>
                          <a:spcPct val="0"/>
                        </a:spcAft>
                        <a:buSzPct val="60000"/>
                        <a:buFont typeface="Wingdings" pitchFamily="2" charset="2"/>
                        <a:defRPr sz="1300">
                          <a:solidFill>
                            <a:schemeClr val="tx1"/>
                          </a:solidFill>
                          <a:latin typeface="Palatino Linotype" pitchFamily="18" charset="0"/>
                        </a:defRPr>
                      </a:lvl7pPr>
                      <a:lvl8pPr marL="3429000" indent="-228600" fontAlgn="base">
                        <a:spcBef>
                          <a:spcPct val="20000"/>
                        </a:spcBef>
                        <a:spcAft>
                          <a:spcPct val="0"/>
                        </a:spcAft>
                        <a:buSzPct val="60000"/>
                        <a:buFont typeface="Wingdings" pitchFamily="2" charset="2"/>
                        <a:defRPr sz="1300">
                          <a:solidFill>
                            <a:schemeClr val="tx1"/>
                          </a:solidFill>
                          <a:latin typeface="Palatino Linotype" pitchFamily="18" charset="0"/>
                        </a:defRPr>
                      </a:lvl8pPr>
                      <a:lvl9pPr marL="3886200" indent="-228600" fontAlgn="base">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en-US" altLang="ru-RU" sz="1400" b="1" i="0" u="none" strike="noStrike" cap="none" normalizeH="0" baseline="0" dirty="0" err="1">
                          <a:ln>
                            <a:noFill/>
                          </a:ln>
                          <a:solidFill>
                            <a:srgbClr val="FFFFFF"/>
                          </a:solidFill>
                          <a:effectLst/>
                          <a:latin typeface="Arial" panose="020B0604020202020204" pitchFamily="34" charset="0"/>
                          <a:cs typeface="Arial" panose="020B0604020202020204" pitchFamily="34" charset="0"/>
                        </a:rPr>
                        <a:t>Միջոցառման</a:t>
                      </a:r>
                      <a:r>
                        <a:rPr kumimoji="0" lang="en-US" altLang="ru-RU" sz="14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 </a:t>
                      </a:r>
                      <a:r>
                        <a:rPr kumimoji="0" lang="en-US" altLang="ru-RU" sz="1400" b="1" i="0" u="none" strike="noStrike" cap="none" normalizeH="0" baseline="0" dirty="0" err="1">
                          <a:ln>
                            <a:noFill/>
                          </a:ln>
                          <a:solidFill>
                            <a:srgbClr val="FFFFFF"/>
                          </a:solidFill>
                          <a:effectLst/>
                          <a:latin typeface="Arial" panose="020B0604020202020204" pitchFamily="34" charset="0"/>
                          <a:cs typeface="Arial" panose="020B0604020202020204" pitchFamily="34" charset="0"/>
                        </a:rPr>
                        <a:t>անվանում</a:t>
                      </a:r>
                      <a:endParaRPr kumimoji="0" lang="ru-RU" altLang="ru-RU" sz="1400" b="1" i="0" u="none" strike="noStrike" cap="none" normalizeH="0" baseline="0" dirty="0">
                        <a:ln>
                          <a:noFill/>
                        </a:ln>
                        <a:solidFill>
                          <a:srgbClr val="FFFFFF"/>
                        </a:solidFill>
                        <a:effectLst/>
                        <a:latin typeface="Arial" panose="020B0604020202020204" pitchFamily="34" charset="0"/>
                        <a:ea typeface="Calibri" pitchFamily="34" charset="0"/>
                        <a:cs typeface="Arial" panose="020B0604020202020204" pitchFamily="34" charset="0"/>
                      </a:endParaRPr>
                    </a:p>
                  </a:txBody>
                  <a:tcPr marL="34865" marR="3486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SzPct val="60000"/>
                        <a:buFont typeface="Wingdings" pitchFamily="2" charset="2"/>
                        <a:defRPr sz="1900">
                          <a:solidFill>
                            <a:schemeClr val="tx1"/>
                          </a:solidFill>
                          <a:latin typeface="Palatino Linotype" pitchFamily="18" charset="0"/>
                        </a:defRPr>
                      </a:lvl1pPr>
                      <a:lvl2pPr marL="742950" indent="-285750">
                        <a:spcBef>
                          <a:spcPct val="20000"/>
                        </a:spcBef>
                        <a:buSzPct val="60000"/>
                        <a:buFont typeface="Wingdings" pitchFamily="2" charset="2"/>
                        <a:defRPr sz="1700">
                          <a:solidFill>
                            <a:schemeClr val="tx1"/>
                          </a:solidFill>
                          <a:latin typeface="Palatino Linotype" pitchFamily="18" charset="0"/>
                        </a:defRPr>
                      </a:lvl2pPr>
                      <a:lvl3pPr marL="1143000" indent="-228600">
                        <a:spcBef>
                          <a:spcPct val="20000"/>
                        </a:spcBef>
                        <a:buSzPct val="60000"/>
                        <a:buFont typeface="Wingdings" pitchFamily="2" charset="2"/>
                        <a:defRPr sz="1500">
                          <a:solidFill>
                            <a:schemeClr val="tx1"/>
                          </a:solidFill>
                          <a:latin typeface="Palatino Linotype" pitchFamily="18" charset="0"/>
                        </a:defRPr>
                      </a:lvl3pPr>
                      <a:lvl4pPr marL="1600200" indent="-228600">
                        <a:spcBef>
                          <a:spcPct val="20000"/>
                        </a:spcBef>
                        <a:buSzPct val="60000"/>
                        <a:buFont typeface="Wingdings" pitchFamily="2" charset="2"/>
                        <a:defRPr sz="1400">
                          <a:solidFill>
                            <a:schemeClr val="tx1"/>
                          </a:solidFill>
                          <a:latin typeface="Palatino Linotype" pitchFamily="18" charset="0"/>
                        </a:defRPr>
                      </a:lvl4pPr>
                      <a:lvl5pPr marL="2057400" indent="-228600">
                        <a:spcBef>
                          <a:spcPct val="20000"/>
                        </a:spcBef>
                        <a:buSzPct val="60000"/>
                        <a:buFont typeface="Wingdings" pitchFamily="2" charset="2"/>
                        <a:defRPr sz="1300">
                          <a:solidFill>
                            <a:schemeClr val="tx1"/>
                          </a:solidFill>
                          <a:latin typeface="Palatino Linotype" pitchFamily="18" charset="0"/>
                        </a:defRPr>
                      </a:lvl5pPr>
                      <a:lvl6pPr marL="2514600" indent="-228600" fontAlgn="base">
                        <a:spcBef>
                          <a:spcPct val="20000"/>
                        </a:spcBef>
                        <a:spcAft>
                          <a:spcPct val="0"/>
                        </a:spcAft>
                        <a:buSzPct val="60000"/>
                        <a:buFont typeface="Wingdings" pitchFamily="2" charset="2"/>
                        <a:defRPr sz="1300">
                          <a:solidFill>
                            <a:schemeClr val="tx1"/>
                          </a:solidFill>
                          <a:latin typeface="Palatino Linotype" pitchFamily="18" charset="0"/>
                        </a:defRPr>
                      </a:lvl6pPr>
                      <a:lvl7pPr marL="2971800" indent="-228600" fontAlgn="base">
                        <a:spcBef>
                          <a:spcPct val="20000"/>
                        </a:spcBef>
                        <a:spcAft>
                          <a:spcPct val="0"/>
                        </a:spcAft>
                        <a:buSzPct val="60000"/>
                        <a:buFont typeface="Wingdings" pitchFamily="2" charset="2"/>
                        <a:defRPr sz="1300">
                          <a:solidFill>
                            <a:schemeClr val="tx1"/>
                          </a:solidFill>
                          <a:latin typeface="Palatino Linotype" pitchFamily="18" charset="0"/>
                        </a:defRPr>
                      </a:lvl7pPr>
                      <a:lvl8pPr marL="3429000" indent="-228600" fontAlgn="base">
                        <a:spcBef>
                          <a:spcPct val="20000"/>
                        </a:spcBef>
                        <a:spcAft>
                          <a:spcPct val="0"/>
                        </a:spcAft>
                        <a:buSzPct val="60000"/>
                        <a:buFont typeface="Wingdings" pitchFamily="2" charset="2"/>
                        <a:defRPr sz="1300">
                          <a:solidFill>
                            <a:schemeClr val="tx1"/>
                          </a:solidFill>
                          <a:latin typeface="Palatino Linotype" pitchFamily="18" charset="0"/>
                        </a:defRPr>
                      </a:lvl8pPr>
                      <a:lvl9pPr marL="3886200" indent="-228600" fontAlgn="base">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en-US" altLang="ru-RU" sz="1400" b="1" i="0" u="none" strike="noStrike" cap="none" normalizeH="0" baseline="0">
                          <a:ln>
                            <a:noFill/>
                          </a:ln>
                          <a:solidFill>
                            <a:srgbClr val="FFFFFF"/>
                          </a:solidFill>
                          <a:effectLst/>
                          <a:latin typeface="Arial" panose="020B0604020202020204" pitchFamily="34" charset="0"/>
                          <a:cs typeface="Arial" panose="020B0604020202020204" pitchFamily="34" charset="0"/>
                        </a:rPr>
                        <a:t>Համառոտ բովանդակություն</a:t>
                      </a:r>
                      <a:endParaRPr kumimoji="0" lang="ru-RU" altLang="ru-RU" sz="1400" b="1" i="0" u="none" strike="noStrike" cap="none" normalizeH="0" baseline="0">
                        <a:ln>
                          <a:noFill/>
                        </a:ln>
                        <a:solidFill>
                          <a:srgbClr val="FFFFFF"/>
                        </a:solidFill>
                        <a:effectLst/>
                        <a:latin typeface="Arial" panose="020B0604020202020204" pitchFamily="34" charset="0"/>
                        <a:ea typeface="Calibri" pitchFamily="34" charset="0"/>
                        <a:cs typeface="Arial" panose="020B0604020202020204" pitchFamily="34" charset="0"/>
                      </a:endParaRPr>
                    </a:p>
                  </a:txBody>
                  <a:tcPr marL="34865" marR="3486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SzPct val="60000"/>
                        <a:buFont typeface="Wingdings" pitchFamily="2" charset="2"/>
                        <a:defRPr sz="1900">
                          <a:solidFill>
                            <a:schemeClr val="tx1"/>
                          </a:solidFill>
                          <a:latin typeface="Palatino Linotype" pitchFamily="18" charset="0"/>
                        </a:defRPr>
                      </a:lvl1pPr>
                      <a:lvl2pPr marL="742950" indent="-285750">
                        <a:spcBef>
                          <a:spcPct val="20000"/>
                        </a:spcBef>
                        <a:buSzPct val="60000"/>
                        <a:buFont typeface="Wingdings" pitchFamily="2" charset="2"/>
                        <a:defRPr sz="1700">
                          <a:solidFill>
                            <a:schemeClr val="tx1"/>
                          </a:solidFill>
                          <a:latin typeface="Palatino Linotype" pitchFamily="18" charset="0"/>
                        </a:defRPr>
                      </a:lvl2pPr>
                      <a:lvl3pPr marL="1143000" indent="-228600">
                        <a:spcBef>
                          <a:spcPct val="20000"/>
                        </a:spcBef>
                        <a:buSzPct val="60000"/>
                        <a:buFont typeface="Wingdings" pitchFamily="2" charset="2"/>
                        <a:defRPr sz="1500">
                          <a:solidFill>
                            <a:schemeClr val="tx1"/>
                          </a:solidFill>
                          <a:latin typeface="Palatino Linotype" pitchFamily="18" charset="0"/>
                        </a:defRPr>
                      </a:lvl3pPr>
                      <a:lvl4pPr marL="1600200" indent="-228600">
                        <a:spcBef>
                          <a:spcPct val="20000"/>
                        </a:spcBef>
                        <a:buSzPct val="60000"/>
                        <a:buFont typeface="Wingdings" pitchFamily="2" charset="2"/>
                        <a:defRPr sz="1400">
                          <a:solidFill>
                            <a:schemeClr val="tx1"/>
                          </a:solidFill>
                          <a:latin typeface="Palatino Linotype" pitchFamily="18" charset="0"/>
                        </a:defRPr>
                      </a:lvl4pPr>
                      <a:lvl5pPr marL="2057400" indent="-228600">
                        <a:spcBef>
                          <a:spcPct val="20000"/>
                        </a:spcBef>
                        <a:buSzPct val="60000"/>
                        <a:buFont typeface="Wingdings" pitchFamily="2" charset="2"/>
                        <a:defRPr sz="1300">
                          <a:solidFill>
                            <a:schemeClr val="tx1"/>
                          </a:solidFill>
                          <a:latin typeface="Palatino Linotype" pitchFamily="18" charset="0"/>
                        </a:defRPr>
                      </a:lvl5pPr>
                      <a:lvl6pPr marL="2514600" indent="-228600" fontAlgn="base">
                        <a:spcBef>
                          <a:spcPct val="20000"/>
                        </a:spcBef>
                        <a:spcAft>
                          <a:spcPct val="0"/>
                        </a:spcAft>
                        <a:buSzPct val="60000"/>
                        <a:buFont typeface="Wingdings" pitchFamily="2" charset="2"/>
                        <a:defRPr sz="1300">
                          <a:solidFill>
                            <a:schemeClr val="tx1"/>
                          </a:solidFill>
                          <a:latin typeface="Palatino Linotype" pitchFamily="18" charset="0"/>
                        </a:defRPr>
                      </a:lvl6pPr>
                      <a:lvl7pPr marL="2971800" indent="-228600" fontAlgn="base">
                        <a:spcBef>
                          <a:spcPct val="20000"/>
                        </a:spcBef>
                        <a:spcAft>
                          <a:spcPct val="0"/>
                        </a:spcAft>
                        <a:buSzPct val="60000"/>
                        <a:buFont typeface="Wingdings" pitchFamily="2" charset="2"/>
                        <a:defRPr sz="1300">
                          <a:solidFill>
                            <a:schemeClr val="tx1"/>
                          </a:solidFill>
                          <a:latin typeface="Palatino Linotype" pitchFamily="18" charset="0"/>
                        </a:defRPr>
                      </a:lvl7pPr>
                      <a:lvl8pPr marL="3429000" indent="-228600" fontAlgn="base">
                        <a:spcBef>
                          <a:spcPct val="20000"/>
                        </a:spcBef>
                        <a:spcAft>
                          <a:spcPct val="0"/>
                        </a:spcAft>
                        <a:buSzPct val="60000"/>
                        <a:buFont typeface="Wingdings" pitchFamily="2" charset="2"/>
                        <a:defRPr sz="1300">
                          <a:solidFill>
                            <a:schemeClr val="tx1"/>
                          </a:solidFill>
                          <a:latin typeface="Palatino Linotype" pitchFamily="18" charset="0"/>
                        </a:defRPr>
                      </a:lvl8pPr>
                      <a:lvl9pPr marL="3886200" indent="-228600" fontAlgn="base">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ru-RU" sz="1400" b="1" i="0" u="none" strike="noStrike" cap="none" normalizeH="0" baseline="0">
                          <a:ln>
                            <a:noFill/>
                          </a:ln>
                          <a:solidFill>
                            <a:srgbClr val="FFFFFF"/>
                          </a:solidFill>
                          <a:effectLst/>
                          <a:latin typeface="Arial" panose="020B0604020202020204" pitchFamily="34" charset="0"/>
                          <a:cs typeface="Arial" panose="020B0604020202020204" pitchFamily="34" charset="0"/>
                        </a:rPr>
                        <a:t>Կատարման ենթակա գործառույթների նկարագիրը</a:t>
                      </a:r>
                      <a:endParaRPr kumimoji="0" lang="ru-RU" altLang="ru-RU" sz="1400" b="1" i="0" u="none" strike="noStrike" cap="none" normalizeH="0" baseline="0">
                        <a:ln>
                          <a:noFill/>
                        </a:ln>
                        <a:solidFill>
                          <a:srgbClr val="FFFFFF"/>
                        </a:solidFill>
                        <a:effectLst/>
                        <a:latin typeface="Arial" panose="020B0604020202020204" pitchFamily="34" charset="0"/>
                        <a:ea typeface="Calibri" pitchFamily="34" charset="0"/>
                        <a:cs typeface="Arial" panose="020B0604020202020204" pitchFamily="34" charset="0"/>
                      </a:endParaRPr>
                    </a:p>
                  </a:txBody>
                  <a:tcPr marL="34865" marR="3486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424999">
                <a:tc>
                  <a:txBody>
                    <a:bodyPr/>
                    <a:lstStyle>
                      <a:lvl1pPr>
                        <a:spcBef>
                          <a:spcPct val="20000"/>
                        </a:spcBef>
                        <a:buSzPct val="60000"/>
                        <a:buFont typeface="Wingdings" pitchFamily="2" charset="2"/>
                        <a:defRPr sz="1900">
                          <a:solidFill>
                            <a:schemeClr val="tx1"/>
                          </a:solidFill>
                          <a:latin typeface="Palatino Linotype" pitchFamily="18" charset="0"/>
                        </a:defRPr>
                      </a:lvl1pPr>
                      <a:lvl2pPr marL="742950" indent="-285750">
                        <a:spcBef>
                          <a:spcPct val="20000"/>
                        </a:spcBef>
                        <a:buSzPct val="60000"/>
                        <a:buFont typeface="Wingdings" pitchFamily="2" charset="2"/>
                        <a:defRPr sz="1700">
                          <a:solidFill>
                            <a:schemeClr val="tx1"/>
                          </a:solidFill>
                          <a:latin typeface="Palatino Linotype" pitchFamily="18" charset="0"/>
                        </a:defRPr>
                      </a:lvl2pPr>
                      <a:lvl3pPr marL="1143000" indent="-228600">
                        <a:spcBef>
                          <a:spcPct val="20000"/>
                        </a:spcBef>
                        <a:buSzPct val="60000"/>
                        <a:buFont typeface="Wingdings" pitchFamily="2" charset="2"/>
                        <a:defRPr sz="1500">
                          <a:solidFill>
                            <a:schemeClr val="tx1"/>
                          </a:solidFill>
                          <a:latin typeface="Palatino Linotype" pitchFamily="18" charset="0"/>
                        </a:defRPr>
                      </a:lvl3pPr>
                      <a:lvl4pPr marL="1600200" indent="-228600">
                        <a:spcBef>
                          <a:spcPct val="20000"/>
                        </a:spcBef>
                        <a:buSzPct val="60000"/>
                        <a:buFont typeface="Wingdings" pitchFamily="2" charset="2"/>
                        <a:defRPr sz="1400">
                          <a:solidFill>
                            <a:schemeClr val="tx1"/>
                          </a:solidFill>
                          <a:latin typeface="Palatino Linotype" pitchFamily="18" charset="0"/>
                        </a:defRPr>
                      </a:lvl4pPr>
                      <a:lvl5pPr marL="2057400" indent="-228600">
                        <a:spcBef>
                          <a:spcPct val="20000"/>
                        </a:spcBef>
                        <a:buSzPct val="60000"/>
                        <a:buFont typeface="Wingdings" pitchFamily="2" charset="2"/>
                        <a:defRPr sz="1300">
                          <a:solidFill>
                            <a:schemeClr val="tx1"/>
                          </a:solidFill>
                          <a:latin typeface="Palatino Linotype" pitchFamily="18" charset="0"/>
                        </a:defRPr>
                      </a:lvl5pPr>
                      <a:lvl6pPr marL="2514600" indent="-228600" fontAlgn="base">
                        <a:spcBef>
                          <a:spcPct val="20000"/>
                        </a:spcBef>
                        <a:spcAft>
                          <a:spcPct val="0"/>
                        </a:spcAft>
                        <a:buSzPct val="60000"/>
                        <a:buFont typeface="Wingdings" pitchFamily="2" charset="2"/>
                        <a:defRPr sz="1300">
                          <a:solidFill>
                            <a:schemeClr val="tx1"/>
                          </a:solidFill>
                          <a:latin typeface="Palatino Linotype" pitchFamily="18" charset="0"/>
                        </a:defRPr>
                      </a:lvl6pPr>
                      <a:lvl7pPr marL="2971800" indent="-228600" fontAlgn="base">
                        <a:spcBef>
                          <a:spcPct val="20000"/>
                        </a:spcBef>
                        <a:spcAft>
                          <a:spcPct val="0"/>
                        </a:spcAft>
                        <a:buSzPct val="60000"/>
                        <a:buFont typeface="Wingdings" pitchFamily="2" charset="2"/>
                        <a:defRPr sz="1300">
                          <a:solidFill>
                            <a:schemeClr val="tx1"/>
                          </a:solidFill>
                          <a:latin typeface="Palatino Linotype" pitchFamily="18" charset="0"/>
                        </a:defRPr>
                      </a:lvl7pPr>
                      <a:lvl8pPr marL="3429000" indent="-228600" fontAlgn="base">
                        <a:spcBef>
                          <a:spcPct val="20000"/>
                        </a:spcBef>
                        <a:spcAft>
                          <a:spcPct val="0"/>
                        </a:spcAft>
                        <a:buSzPct val="60000"/>
                        <a:buFont typeface="Wingdings" pitchFamily="2" charset="2"/>
                        <a:defRPr sz="1300">
                          <a:solidFill>
                            <a:schemeClr val="tx1"/>
                          </a:solidFill>
                          <a:latin typeface="Palatino Linotype" pitchFamily="18" charset="0"/>
                        </a:defRPr>
                      </a:lvl8pPr>
                      <a:lvl9pPr marL="3886200" indent="-228600" fontAlgn="base">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en-US" altLang="ru-RU" sz="1400" b="1" i="0" u="none" strike="noStrike" cap="none" normalizeH="0" baseline="0">
                          <a:ln>
                            <a:noFill/>
                          </a:ln>
                          <a:solidFill>
                            <a:srgbClr val="FFFFFF"/>
                          </a:solidFill>
                          <a:effectLst/>
                          <a:latin typeface="Palatino Linotype" pitchFamily="18" charset="0"/>
                        </a:rPr>
                        <a:t>1</a:t>
                      </a:r>
                      <a:endParaRPr kumimoji="0" lang="ru-RU" altLang="ru-RU" sz="1400" b="1" i="0" u="none" strike="noStrike" cap="none" normalizeH="0" baseline="0">
                        <a:ln>
                          <a:noFill/>
                        </a:ln>
                        <a:solidFill>
                          <a:srgbClr val="FFFFFF"/>
                        </a:solidFill>
                        <a:effectLst/>
                        <a:latin typeface="Calibri" pitchFamily="34" charset="0"/>
                        <a:ea typeface="Calibri" pitchFamily="34" charset="0"/>
                        <a:cs typeface="Times New Roman" pitchFamily="18" charset="0"/>
                      </a:endParaRPr>
                    </a:p>
                  </a:txBody>
                  <a:tcPr marL="34865" marR="3486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SzPct val="60000"/>
                        <a:buFont typeface="Wingdings" pitchFamily="2" charset="2"/>
                        <a:defRPr sz="1900">
                          <a:solidFill>
                            <a:schemeClr val="tx1"/>
                          </a:solidFill>
                          <a:latin typeface="Palatino Linotype" pitchFamily="18" charset="0"/>
                        </a:defRPr>
                      </a:lvl1pPr>
                      <a:lvl2pPr marL="742950" indent="-285750">
                        <a:spcBef>
                          <a:spcPct val="20000"/>
                        </a:spcBef>
                        <a:buSzPct val="60000"/>
                        <a:buFont typeface="Wingdings" pitchFamily="2" charset="2"/>
                        <a:defRPr sz="1700">
                          <a:solidFill>
                            <a:schemeClr val="tx1"/>
                          </a:solidFill>
                          <a:latin typeface="Palatino Linotype" pitchFamily="18" charset="0"/>
                        </a:defRPr>
                      </a:lvl2pPr>
                      <a:lvl3pPr marL="1143000" indent="-228600">
                        <a:spcBef>
                          <a:spcPct val="20000"/>
                        </a:spcBef>
                        <a:buSzPct val="60000"/>
                        <a:buFont typeface="Wingdings" pitchFamily="2" charset="2"/>
                        <a:defRPr sz="1500">
                          <a:solidFill>
                            <a:schemeClr val="tx1"/>
                          </a:solidFill>
                          <a:latin typeface="Palatino Linotype" pitchFamily="18" charset="0"/>
                        </a:defRPr>
                      </a:lvl3pPr>
                      <a:lvl4pPr marL="1600200" indent="-228600">
                        <a:spcBef>
                          <a:spcPct val="20000"/>
                        </a:spcBef>
                        <a:buSzPct val="60000"/>
                        <a:buFont typeface="Wingdings" pitchFamily="2" charset="2"/>
                        <a:defRPr sz="1400">
                          <a:solidFill>
                            <a:schemeClr val="tx1"/>
                          </a:solidFill>
                          <a:latin typeface="Palatino Linotype" pitchFamily="18" charset="0"/>
                        </a:defRPr>
                      </a:lvl4pPr>
                      <a:lvl5pPr marL="2057400" indent="-228600">
                        <a:spcBef>
                          <a:spcPct val="20000"/>
                        </a:spcBef>
                        <a:buSzPct val="60000"/>
                        <a:buFont typeface="Wingdings" pitchFamily="2" charset="2"/>
                        <a:defRPr sz="1300">
                          <a:solidFill>
                            <a:schemeClr val="tx1"/>
                          </a:solidFill>
                          <a:latin typeface="Palatino Linotype" pitchFamily="18" charset="0"/>
                        </a:defRPr>
                      </a:lvl5pPr>
                      <a:lvl6pPr marL="2514600" indent="-228600" fontAlgn="base">
                        <a:spcBef>
                          <a:spcPct val="20000"/>
                        </a:spcBef>
                        <a:spcAft>
                          <a:spcPct val="0"/>
                        </a:spcAft>
                        <a:buSzPct val="60000"/>
                        <a:buFont typeface="Wingdings" pitchFamily="2" charset="2"/>
                        <a:defRPr sz="1300">
                          <a:solidFill>
                            <a:schemeClr val="tx1"/>
                          </a:solidFill>
                          <a:latin typeface="Palatino Linotype" pitchFamily="18" charset="0"/>
                        </a:defRPr>
                      </a:lvl6pPr>
                      <a:lvl7pPr marL="2971800" indent="-228600" fontAlgn="base">
                        <a:spcBef>
                          <a:spcPct val="20000"/>
                        </a:spcBef>
                        <a:spcAft>
                          <a:spcPct val="0"/>
                        </a:spcAft>
                        <a:buSzPct val="60000"/>
                        <a:buFont typeface="Wingdings" pitchFamily="2" charset="2"/>
                        <a:defRPr sz="1300">
                          <a:solidFill>
                            <a:schemeClr val="tx1"/>
                          </a:solidFill>
                          <a:latin typeface="Palatino Linotype" pitchFamily="18" charset="0"/>
                        </a:defRPr>
                      </a:lvl7pPr>
                      <a:lvl8pPr marL="3429000" indent="-228600" fontAlgn="base">
                        <a:spcBef>
                          <a:spcPct val="20000"/>
                        </a:spcBef>
                        <a:spcAft>
                          <a:spcPct val="0"/>
                        </a:spcAft>
                        <a:buSzPct val="60000"/>
                        <a:buFont typeface="Wingdings" pitchFamily="2" charset="2"/>
                        <a:defRPr sz="1300">
                          <a:solidFill>
                            <a:schemeClr val="tx1"/>
                          </a:solidFill>
                          <a:latin typeface="Palatino Linotype" pitchFamily="18" charset="0"/>
                        </a:defRPr>
                      </a:lvl8pPr>
                      <a:lvl9pPr marL="3886200" indent="-228600" fontAlgn="base">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Երեխաների</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խնամքի</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ցերեկային</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ծառայությունների</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տրամադրում</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endParaRPr kumimoji="0" lang="ru-RU"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just" defTabSz="914400" rtl="0" eaLnBrk="1" fontAlgn="base" latinLnBrk="0" hangingPunct="1">
                        <a:lnSpc>
                          <a:spcPct val="100000"/>
                        </a:lnSpc>
                        <a:spcBef>
                          <a:spcPct val="0"/>
                        </a:spcBef>
                        <a:spcAft>
                          <a:spcPts val="1000"/>
                        </a:spcAft>
                        <a:buClrTx/>
                        <a:buSzTx/>
                        <a:buFontTx/>
                        <a:buNone/>
                        <a:tabLst/>
                      </a:pP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endParaRPr kumimoji="0" lang="ru-RU" altLang="ru-RU" sz="1400" b="0" i="0" u="none" strike="noStrike" cap="none" normalizeH="0" baseline="0" dirty="0">
                        <a:ln>
                          <a:noFill/>
                        </a:ln>
                        <a:solidFill>
                          <a:srgbClr val="000000"/>
                        </a:solidFill>
                        <a:effectLst/>
                        <a:latin typeface="Arial" panose="020B0604020202020204" pitchFamily="34" charset="0"/>
                        <a:ea typeface="Calibri" pitchFamily="34" charset="0"/>
                        <a:cs typeface="Arial" panose="020B0604020202020204" pitchFamily="34" charset="0"/>
                      </a:endParaRPr>
                    </a:p>
                  </a:txBody>
                  <a:tcPr marL="34865" marR="3486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FEE"/>
                    </a:solidFill>
                  </a:tcPr>
                </a:tc>
                <a:tc>
                  <a:txBody>
                    <a:bodyPr/>
                    <a:lstStyle>
                      <a:lvl1pPr>
                        <a:spcBef>
                          <a:spcPct val="20000"/>
                        </a:spcBef>
                        <a:buSzPct val="60000"/>
                        <a:buFont typeface="Wingdings" pitchFamily="2" charset="2"/>
                        <a:defRPr sz="1900">
                          <a:solidFill>
                            <a:schemeClr val="tx1"/>
                          </a:solidFill>
                          <a:latin typeface="Palatino Linotype" pitchFamily="18" charset="0"/>
                        </a:defRPr>
                      </a:lvl1pPr>
                      <a:lvl2pPr marL="742950" indent="-285750">
                        <a:spcBef>
                          <a:spcPct val="20000"/>
                        </a:spcBef>
                        <a:buSzPct val="60000"/>
                        <a:buFont typeface="Wingdings" pitchFamily="2" charset="2"/>
                        <a:defRPr sz="1700">
                          <a:solidFill>
                            <a:schemeClr val="tx1"/>
                          </a:solidFill>
                          <a:latin typeface="Palatino Linotype" pitchFamily="18" charset="0"/>
                        </a:defRPr>
                      </a:lvl2pPr>
                      <a:lvl3pPr marL="1143000" indent="-228600">
                        <a:spcBef>
                          <a:spcPct val="20000"/>
                        </a:spcBef>
                        <a:buSzPct val="60000"/>
                        <a:buFont typeface="Wingdings" pitchFamily="2" charset="2"/>
                        <a:defRPr sz="1500">
                          <a:solidFill>
                            <a:schemeClr val="tx1"/>
                          </a:solidFill>
                          <a:latin typeface="Palatino Linotype" pitchFamily="18" charset="0"/>
                        </a:defRPr>
                      </a:lvl3pPr>
                      <a:lvl4pPr marL="1600200" indent="-228600">
                        <a:spcBef>
                          <a:spcPct val="20000"/>
                        </a:spcBef>
                        <a:buSzPct val="60000"/>
                        <a:buFont typeface="Wingdings" pitchFamily="2" charset="2"/>
                        <a:defRPr sz="1400">
                          <a:solidFill>
                            <a:schemeClr val="tx1"/>
                          </a:solidFill>
                          <a:latin typeface="Palatino Linotype" pitchFamily="18" charset="0"/>
                        </a:defRPr>
                      </a:lvl4pPr>
                      <a:lvl5pPr marL="2057400" indent="-228600">
                        <a:spcBef>
                          <a:spcPct val="20000"/>
                        </a:spcBef>
                        <a:buSzPct val="60000"/>
                        <a:buFont typeface="Wingdings" pitchFamily="2" charset="2"/>
                        <a:defRPr sz="1300">
                          <a:solidFill>
                            <a:schemeClr val="tx1"/>
                          </a:solidFill>
                          <a:latin typeface="Palatino Linotype" pitchFamily="18" charset="0"/>
                        </a:defRPr>
                      </a:lvl5pPr>
                      <a:lvl6pPr marL="2514600" indent="-228600" fontAlgn="base">
                        <a:spcBef>
                          <a:spcPct val="20000"/>
                        </a:spcBef>
                        <a:spcAft>
                          <a:spcPct val="0"/>
                        </a:spcAft>
                        <a:buSzPct val="60000"/>
                        <a:buFont typeface="Wingdings" pitchFamily="2" charset="2"/>
                        <a:defRPr sz="1300">
                          <a:solidFill>
                            <a:schemeClr val="tx1"/>
                          </a:solidFill>
                          <a:latin typeface="Palatino Linotype" pitchFamily="18" charset="0"/>
                        </a:defRPr>
                      </a:lvl6pPr>
                      <a:lvl7pPr marL="2971800" indent="-228600" fontAlgn="base">
                        <a:spcBef>
                          <a:spcPct val="20000"/>
                        </a:spcBef>
                        <a:spcAft>
                          <a:spcPct val="0"/>
                        </a:spcAft>
                        <a:buSzPct val="60000"/>
                        <a:buFont typeface="Wingdings" pitchFamily="2" charset="2"/>
                        <a:defRPr sz="1300">
                          <a:solidFill>
                            <a:schemeClr val="tx1"/>
                          </a:solidFill>
                          <a:latin typeface="Palatino Linotype" pitchFamily="18" charset="0"/>
                        </a:defRPr>
                      </a:lvl7pPr>
                      <a:lvl8pPr marL="3429000" indent="-228600" fontAlgn="base">
                        <a:spcBef>
                          <a:spcPct val="20000"/>
                        </a:spcBef>
                        <a:spcAft>
                          <a:spcPct val="0"/>
                        </a:spcAft>
                        <a:buSzPct val="60000"/>
                        <a:buFont typeface="Wingdings" pitchFamily="2" charset="2"/>
                        <a:defRPr sz="1300">
                          <a:solidFill>
                            <a:schemeClr val="tx1"/>
                          </a:solidFill>
                          <a:latin typeface="Palatino Linotype" pitchFamily="18" charset="0"/>
                        </a:defRPr>
                      </a:lvl8pPr>
                      <a:lvl9pPr marL="3886200" indent="-228600" fontAlgn="base">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Կյանքի</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դժվարին</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իրավիճակում</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հայտնված</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մինչև</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18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տարեկան</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երեխաների</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ընտանիքում</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ապրելու</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և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նրանց</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սոցիալական</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ներառումն</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ապահովելու</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նպատակով</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զ</a:t>
                      </a:r>
                      <a:r>
                        <a:rPr kumimoji="0" lang="af-ZA"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արգացնել երեխաների ֆիզիկական, մտավոր և հոգեկան կարողություններն ու կյանքի հիմնական հմտությունները, երեխաներին և նրանց  ընտանիքներին տրամադրել սոցիալական, հոգեբանական և իրավաբանական խորհրդատվություն և աջակցություն՝ խթանելու երեխաների սոցիալական, կրթական, առողջապահական և ընտանիքում մեծանալու հիմնարար իրավունքների իրացումը, կանխելու նրանց մուտքը հաստատություններ և կամ նրանց սոցիալական մեկուսացումը: </a:t>
                      </a:r>
                      <a:endParaRPr kumimoji="0" lang="ru-RU"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just" defTabSz="914400" rtl="0" eaLnBrk="1" fontAlgn="base" latinLnBrk="0" hangingPunct="1">
                        <a:lnSpc>
                          <a:spcPct val="100000"/>
                        </a:lnSpc>
                        <a:spcBef>
                          <a:spcPct val="0"/>
                        </a:spcBef>
                        <a:spcAft>
                          <a:spcPts val="1000"/>
                        </a:spcAft>
                        <a:buClrTx/>
                        <a:buSzTx/>
                        <a:buFontTx/>
                        <a:buNone/>
                        <a:tabLst/>
                      </a:pP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endParaRPr kumimoji="0" lang="ru-RU" altLang="ru-RU" sz="1400" b="0" i="0" u="none" strike="noStrike" cap="none" normalizeH="0" baseline="0" dirty="0">
                        <a:ln>
                          <a:noFill/>
                        </a:ln>
                        <a:solidFill>
                          <a:srgbClr val="000000"/>
                        </a:solidFill>
                        <a:effectLst/>
                        <a:latin typeface="Arial" panose="020B0604020202020204" pitchFamily="34" charset="0"/>
                        <a:ea typeface="Calibri" pitchFamily="34" charset="0"/>
                        <a:cs typeface="Arial" panose="020B0604020202020204" pitchFamily="34" charset="0"/>
                      </a:endParaRPr>
                    </a:p>
                  </a:txBody>
                  <a:tcPr marL="34865" marR="3486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FEE"/>
                    </a:solidFill>
                  </a:tcPr>
                </a:tc>
                <a:tc>
                  <a:txBody>
                    <a:bodyPr/>
                    <a:lstStyle>
                      <a:lvl1pPr>
                        <a:spcBef>
                          <a:spcPct val="20000"/>
                        </a:spcBef>
                        <a:buSzPct val="60000"/>
                        <a:buFont typeface="Wingdings" pitchFamily="2" charset="2"/>
                        <a:tabLst>
                          <a:tab pos="2447925" algn="l"/>
                        </a:tabLst>
                        <a:defRPr sz="1900">
                          <a:solidFill>
                            <a:schemeClr val="tx1"/>
                          </a:solidFill>
                          <a:latin typeface="Palatino Linotype" pitchFamily="18" charset="0"/>
                        </a:defRPr>
                      </a:lvl1pPr>
                      <a:lvl2pPr marL="742950" indent="-285750">
                        <a:spcBef>
                          <a:spcPct val="20000"/>
                        </a:spcBef>
                        <a:buSzPct val="60000"/>
                        <a:buFont typeface="Wingdings" pitchFamily="2" charset="2"/>
                        <a:tabLst>
                          <a:tab pos="2447925" algn="l"/>
                        </a:tabLst>
                        <a:defRPr sz="1700">
                          <a:solidFill>
                            <a:schemeClr val="tx1"/>
                          </a:solidFill>
                          <a:latin typeface="Palatino Linotype" pitchFamily="18" charset="0"/>
                        </a:defRPr>
                      </a:lvl2pPr>
                      <a:lvl3pPr marL="1143000" indent="-228600">
                        <a:spcBef>
                          <a:spcPct val="20000"/>
                        </a:spcBef>
                        <a:buSzPct val="60000"/>
                        <a:buFont typeface="Wingdings" pitchFamily="2" charset="2"/>
                        <a:tabLst>
                          <a:tab pos="2447925" algn="l"/>
                        </a:tabLst>
                        <a:defRPr sz="1500">
                          <a:solidFill>
                            <a:schemeClr val="tx1"/>
                          </a:solidFill>
                          <a:latin typeface="Palatino Linotype" pitchFamily="18" charset="0"/>
                        </a:defRPr>
                      </a:lvl3pPr>
                      <a:lvl4pPr marL="1600200" indent="-228600">
                        <a:spcBef>
                          <a:spcPct val="20000"/>
                        </a:spcBef>
                        <a:buSzPct val="60000"/>
                        <a:buFont typeface="Wingdings" pitchFamily="2" charset="2"/>
                        <a:tabLst>
                          <a:tab pos="2447925" algn="l"/>
                        </a:tabLst>
                        <a:defRPr sz="1400">
                          <a:solidFill>
                            <a:schemeClr val="tx1"/>
                          </a:solidFill>
                          <a:latin typeface="Palatino Linotype" pitchFamily="18" charset="0"/>
                        </a:defRPr>
                      </a:lvl4pPr>
                      <a:lvl5pPr marL="2057400" indent="-228600">
                        <a:spcBef>
                          <a:spcPct val="20000"/>
                        </a:spcBef>
                        <a:buSzPct val="60000"/>
                        <a:buFont typeface="Wingdings" pitchFamily="2" charset="2"/>
                        <a:tabLst>
                          <a:tab pos="2447925" algn="l"/>
                        </a:tabLst>
                        <a:defRPr sz="1300">
                          <a:solidFill>
                            <a:schemeClr val="tx1"/>
                          </a:solidFill>
                          <a:latin typeface="Palatino Linotype" pitchFamily="18" charset="0"/>
                        </a:defRPr>
                      </a:lvl5pPr>
                      <a:lvl6pPr marL="2514600" indent="-228600" fontAlgn="base">
                        <a:spcBef>
                          <a:spcPct val="20000"/>
                        </a:spcBef>
                        <a:spcAft>
                          <a:spcPct val="0"/>
                        </a:spcAft>
                        <a:buSzPct val="60000"/>
                        <a:buFont typeface="Wingdings" pitchFamily="2" charset="2"/>
                        <a:tabLst>
                          <a:tab pos="2447925" algn="l"/>
                        </a:tabLst>
                        <a:defRPr sz="1300">
                          <a:solidFill>
                            <a:schemeClr val="tx1"/>
                          </a:solidFill>
                          <a:latin typeface="Palatino Linotype" pitchFamily="18" charset="0"/>
                        </a:defRPr>
                      </a:lvl6pPr>
                      <a:lvl7pPr marL="2971800" indent="-228600" fontAlgn="base">
                        <a:spcBef>
                          <a:spcPct val="20000"/>
                        </a:spcBef>
                        <a:spcAft>
                          <a:spcPct val="0"/>
                        </a:spcAft>
                        <a:buSzPct val="60000"/>
                        <a:buFont typeface="Wingdings" pitchFamily="2" charset="2"/>
                        <a:tabLst>
                          <a:tab pos="2447925" algn="l"/>
                        </a:tabLst>
                        <a:defRPr sz="1300">
                          <a:solidFill>
                            <a:schemeClr val="tx1"/>
                          </a:solidFill>
                          <a:latin typeface="Palatino Linotype" pitchFamily="18" charset="0"/>
                        </a:defRPr>
                      </a:lvl7pPr>
                      <a:lvl8pPr marL="3429000" indent="-228600" fontAlgn="base">
                        <a:spcBef>
                          <a:spcPct val="20000"/>
                        </a:spcBef>
                        <a:spcAft>
                          <a:spcPct val="0"/>
                        </a:spcAft>
                        <a:buSzPct val="60000"/>
                        <a:buFont typeface="Wingdings" pitchFamily="2" charset="2"/>
                        <a:tabLst>
                          <a:tab pos="2447925" algn="l"/>
                        </a:tabLst>
                        <a:defRPr sz="1300">
                          <a:solidFill>
                            <a:schemeClr val="tx1"/>
                          </a:solidFill>
                          <a:latin typeface="Palatino Linotype" pitchFamily="18" charset="0"/>
                        </a:defRPr>
                      </a:lvl8pPr>
                      <a:lvl9pPr marL="3886200" indent="-228600" fontAlgn="base">
                        <a:spcBef>
                          <a:spcPct val="20000"/>
                        </a:spcBef>
                        <a:spcAft>
                          <a:spcPct val="0"/>
                        </a:spcAft>
                        <a:buSzPct val="60000"/>
                        <a:buFont typeface="Wingdings" pitchFamily="2" charset="2"/>
                        <a:tabLst>
                          <a:tab pos="2447925" algn="l"/>
                        </a:tabLst>
                        <a:defRPr sz="1300">
                          <a:solidFill>
                            <a:schemeClr val="tx1"/>
                          </a:solidFill>
                          <a:latin typeface="Palatino Linotype" pitchFamily="18" charset="0"/>
                        </a:defRPr>
                      </a:lvl9pPr>
                    </a:lstStyle>
                    <a:p>
                      <a:pPr marL="0" marR="0" lvl="0" indent="0" algn="just" defTabSz="914400" rtl="0" eaLnBrk="1" fontAlgn="base" latinLnBrk="0" hangingPunct="1">
                        <a:lnSpc>
                          <a:spcPct val="100000"/>
                        </a:lnSpc>
                        <a:spcBef>
                          <a:spcPct val="0"/>
                        </a:spcBef>
                        <a:spcAft>
                          <a:spcPts val="1000"/>
                        </a:spcAft>
                        <a:buClrTx/>
                        <a:buSzTx/>
                        <a:buFontTx/>
                        <a:buNone/>
                        <a:tabLst>
                          <a:tab pos="2447925" algn="l"/>
                        </a:tabLst>
                      </a:pP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Երեխաների</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ցերեկային</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խնամքի</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ծառայությունները</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տրամադրվում</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են</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հետևյալ</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ուղղություններով</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ru-RU"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just" defTabSz="914400" rtl="0" eaLnBrk="1" fontAlgn="base" latinLnBrk="0" hangingPunct="1">
                        <a:lnSpc>
                          <a:spcPct val="100000"/>
                        </a:lnSpc>
                        <a:spcBef>
                          <a:spcPct val="0"/>
                        </a:spcBef>
                        <a:spcAft>
                          <a:spcPts val="1000"/>
                        </a:spcAft>
                        <a:buClrTx/>
                        <a:buSzTx/>
                        <a:buFontTx/>
                        <a:buNone/>
                        <a:tabLst>
                          <a:tab pos="2447925" algn="l"/>
                        </a:tabLst>
                      </a:pPr>
                      <a:r>
                        <a:rPr kumimoji="0" lang="af-ZA"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 </a:t>
                      </a:r>
                      <a:r>
                        <a:rPr kumimoji="0" lang="hy-AM"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Ե</a:t>
                      </a:r>
                      <a:r>
                        <a:rPr kumimoji="0" lang="af-ZA"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րեխաների ֆիզիկական, մտավոր և հոգեկան կարողությունների  և կյանքի հիմնական հմտությունների զարգացում. </a:t>
                      </a:r>
                      <a:endParaRPr kumimoji="0" lang="ru-RU"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just" defTabSz="914400" rtl="0" eaLnBrk="1" fontAlgn="base" latinLnBrk="0" hangingPunct="1">
                        <a:lnSpc>
                          <a:spcPct val="100000"/>
                        </a:lnSpc>
                        <a:spcBef>
                          <a:spcPct val="0"/>
                        </a:spcBef>
                        <a:spcAft>
                          <a:spcPts val="1000"/>
                        </a:spcAft>
                        <a:buClrTx/>
                        <a:buSzTx/>
                        <a:buFontTx/>
                        <a:buNone/>
                        <a:tabLst>
                          <a:tab pos="2447925" algn="l"/>
                        </a:tabLst>
                      </a:pPr>
                      <a:r>
                        <a:rPr kumimoji="0" lang="af-ZA"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մասնագիտական կողմնորոշում</a:t>
                      </a:r>
                      <a:endParaRPr kumimoji="0" lang="ru-RU"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just" defTabSz="914400" rtl="0" eaLnBrk="1" fontAlgn="base" latinLnBrk="0" hangingPunct="1">
                        <a:lnSpc>
                          <a:spcPct val="100000"/>
                        </a:lnSpc>
                        <a:spcBef>
                          <a:spcPct val="0"/>
                        </a:spcBef>
                        <a:spcAft>
                          <a:spcPts val="1000"/>
                        </a:spcAft>
                        <a:buClrTx/>
                        <a:buSzTx/>
                        <a:buFontTx/>
                        <a:buNone/>
                        <a:tabLst>
                          <a:tab pos="2447925" algn="l"/>
                        </a:tabLst>
                      </a:pPr>
                      <a:r>
                        <a:rPr kumimoji="0" lang="af-ZA"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գեղագիտական դաստիարակություն (նկարչություն, խեցեգործություն, ձեռքի աշխատանք, երգ ու պար, բեմական արվեստ,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այլ</a:t>
                      </a:r>
                      <a:r>
                        <a:rPr kumimoji="0" lang="af-ZA"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ru-RU"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just" defTabSz="914400" rtl="0" eaLnBrk="1" fontAlgn="base" latinLnBrk="0" hangingPunct="1">
                        <a:lnSpc>
                          <a:spcPct val="100000"/>
                        </a:lnSpc>
                        <a:spcBef>
                          <a:spcPct val="0"/>
                        </a:spcBef>
                        <a:spcAft>
                          <a:spcPts val="1000"/>
                        </a:spcAft>
                        <a:buClrTx/>
                        <a:buSzTx/>
                        <a:buFontTx/>
                        <a:buNone/>
                        <a:tabLst>
                          <a:tab pos="2447925" algn="l"/>
                        </a:tabLst>
                      </a:pPr>
                      <a:r>
                        <a:rPr kumimoji="0" lang="af-ZA"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անձի զարգացում (քաղաքացու ձևավորում, ֆիզիկական և հոգեբանական զարգացում ու ժամանց, մեդիագրագիտություն, վաղ մանկության զարգացում,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այլ</a:t>
                      </a:r>
                      <a:r>
                        <a:rPr kumimoji="0" lang="af-ZA"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ru-RU"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just" defTabSz="914400" rtl="0" eaLnBrk="1" fontAlgn="base" latinLnBrk="0" hangingPunct="1">
                        <a:lnSpc>
                          <a:spcPct val="100000"/>
                        </a:lnSpc>
                        <a:spcBef>
                          <a:spcPct val="0"/>
                        </a:spcBef>
                        <a:spcAft>
                          <a:spcPts val="1000"/>
                        </a:spcAft>
                        <a:buClrTx/>
                        <a:buSzTx/>
                        <a:buFontTx/>
                        <a:buNone/>
                        <a:tabLst>
                          <a:tab pos="2447925" algn="l"/>
                        </a:tabLst>
                      </a:pPr>
                      <a:r>
                        <a:rPr kumimoji="0" lang="af-ZA"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2. </a:t>
                      </a:r>
                      <a:r>
                        <a:rPr kumimoji="0" lang="hy-AM"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Ս</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ոցիալական</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աշխատանք</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ընտանիքի</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և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համայնքի</a:t>
                      </a:r>
                      <a:r>
                        <a:rPr kumimoji="0" lang="af-ZA"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շահեկից</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կառույցների</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հետ</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r>
                        <a:rPr kumimoji="0" lang="af-ZA"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կ</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յանքի</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դժվարին</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իրավիճակում</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հայտնված</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երեխաների</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af-ZA"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ընտանիքում ապրելու, զարգանալու, կրթություն ստանալու և հասակակիցների շրջանում լիարժեք ներառվելու համար անհրաժեշտ հասանելի և մատչելի սոցիալ-հոգեբանական վերականգնողական ծառայությունների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տրամադրման</a:t>
                      </a:r>
                      <a:r>
                        <a:rPr kumimoji="0" lang="af-ZA"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երեխաների</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ընտանիքում</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ապրելու</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իրավունքի</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իրացմանն</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աջակցելու</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և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այլընտրանքային</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շուրջօրյա</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խնամքի</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կանխարգելման</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նպատակով</a:t>
                      </a:r>
                      <a:r>
                        <a:rPr kumimoji="0" lang="af-ZA"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ru-RU"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just" defTabSz="914400" rtl="0" eaLnBrk="1" fontAlgn="base" latinLnBrk="0" hangingPunct="1">
                        <a:lnSpc>
                          <a:spcPct val="100000"/>
                        </a:lnSpc>
                        <a:spcBef>
                          <a:spcPct val="0"/>
                        </a:spcBef>
                        <a:spcAft>
                          <a:spcPts val="1000"/>
                        </a:spcAft>
                        <a:buClrTx/>
                        <a:buSzTx/>
                        <a:buFontTx/>
                        <a:buNone/>
                        <a:tabLst>
                          <a:tab pos="2447925" algn="l"/>
                        </a:tabLst>
                      </a:pPr>
                      <a:r>
                        <a:rPr kumimoji="0" lang="af-ZA"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3. </a:t>
                      </a:r>
                      <a:r>
                        <a:rPr kumimoji="0" lang="hy-AM"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Ա</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ռողջապահական</a:t>
                      </a:r>
                      <a:r>
                        <a:rPr kumimoji="0" lang="af-ZA"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սոցիալական</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և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կրթական</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ru-RU" sz="1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հարցերի</a:t>
                      </a:r>
                      <a:r>
                        <a:rPr kumimoji="0" lang="en-US"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af-ZA"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շուրջ իրավաբանական խորհրդատեղեկատվական աջակցություն ընտանիքներին: </a:t>
                      </a:r>
                      <a:endParaRPr kumimoji="0" lang="ru-RU" altLang="ru-RU"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34865" marR="3486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FEE"/>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111501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900" b="0" i="0" u="none" strike="noStrike" kern="0" cap="none" spc="0" normalizeH="0" baseline="0" noProof="0" smtClean="0">
                <a:ln>
                  <a:noFill/>
                </a:ln>
                <a:solidFill>
                  <a:srgbClr val="58B6C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99</a:t>
            </a:fld>
            <a:endParaRPr kumimoji="0" lang="ru-RU" sz="900" b="0" i="0" u="none" strike="noStrike" kern="0" cap="none" spc="0" normalizeH="0" baseline="0" noProof="0">
              <a:ln>
                <a:noFill/>
              </a:ln>
              <a:solidFill>
                <a:srgbClr val="58B6C0"/>
              </a:solidFill>
              <a:effectLst/>
              <a:uLnTx/>
              <a:uFillTx/>
              <a:latin typeface="Arial"/>
              <a:cs typeface="Arial"/>
              <a:sym typeface="Arial"/>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284670" y="6284442"/>
            <a:ext cx="4137556" cy="422785"/>
          </a:xfrm>
          <a:prstGeom prst="rect">
            <a:avLst/>
          </a:prstGeom>
          <a:noFill/>
          <a:ln>
            <a:noFill/>
          </a:ln>
        </p:spPr>
      </p:pic>
      <p:sp>
        <p:nvSpPr>
          <p:cNvPr id="3" name="Заголовок 2"/>
          <p:cNvSpPr>
            <a:spLocks noGrp="1"/>
          </p:cNvSpPr>
          <p:nvPr>
            <p:ph type="title"/>
          </p:nvPr>
        </p:nvSpPr>
        <p:spPr>
          <a:xfrm>
            <a:off x="442227" y="1782955"/>
            <a:ext cx="11029616" cy="988332"/>
          </a:xfrm>
        </p:spPr>
        <p:txBody>
          <a:bodyPr/>
          <a:lstStyle/>
          <a:p>
            <a:r>
              <a:rPr lang="hy-AM" b="1" dirty="0">
                <a:solidFill>
                  <a:schemeClr val="tx1"/>
                </a:solidFill>
              </a:rPr>
              <a:t>Դեպքերի քննարկում </a:t>
            </a:r>
            <a:br>
              <a:rPr lang="en-US" b="1" dirty="0">
                <a:solidFill>
                  <a:schemeClr val="tx1"/>
                </a:solidFill>
              </a:rPr>
            </a:br>
            <a:endParaRPr lang="ru-RU" b="1" dirty="0">
              <a:solidFill>
                <a:schemeClr val="tx1"/>
              </a:solidFill>
            </a:endParaRPr>
          </a:p>
        </p:txBody>
      </p:sp>
      <p:pic>
        <p:nvPicPr>
          <p:cNvPr id="1026" name="Picture 2">
            <a:extLst>
              <a:ext uri="{FF2B5EF4-FFF2-40B4-BE49-F238E27FC236}">
                <a16:creationId xmlns:a16="http://schemas.microsoft.com/office/drawing/2014/main" id="{6079530C-7D75-4F71-82B0-F5EC3BF5F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4895" y="1286540"/>
            <a:ext cx="6012711" cy="40084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6562C19-871C-444D-835E-14C5EE1F6D16}"/>
              </a:ext>
            </a:extLst>
          </p:cNvPr>
          <p:cNvSpPr txBox="1"/>
          <p:nvPr/>
        </p:nvSpPr>
        <p:spPr>
          <a:xfrm>
            <a:off x="10117014" y="515717"/>
            <a:ext cx="1731564" cy="338554"/>
          </a:xfrm>
          <a:prstGeom prst="rect">
            <a:avLst/>
          </a:prstGeom>
          <a:noFill/>
        </p:spPr>
        <p:txBody>
          <a:bodyPr wrap="none" rtlCol="0">
            <a:spAutoFit/>
          </a:bodyPr>
          <a:lstStyle/>
          <a:p>
            <a:r>
              <a:rPr lang="en-US" sz="1600" b="1" dirty="0" err="1">
                <a:solidFill>
                  <a:schemeClr val="tx1"/>
                </a:solidFill>
              </a:rPr>
              <a:t>Վարժություն</a:t>
            </a:r>
            <a:r>
              <a:rPr lang="en-US" sz="1600" b="1" dirty="0">
                <a:solidFill>
                  <a:schemeClr val="tx1"/>
                </a:solidFill>
              </a:rPr>
              <a:t> </a:t>
            </a:r>
            <a:r>
              <a:rPr lang="hy-AM" sz="1600" b="1" dirty="0">
                <a:solidFill>
                  <a:schemeClr val="tx1"/>
                </a:solidFill>
              </a:rPr>
              <a:t>2</a:t>
            </a:r>
            <a:endParaRPr lang="en-US" sz="1600" b="1" dirty="0">
              <a:solidFill>
                <a:schemeClr val="tx1"/>
              </a:solidFill>
            </a:endParaRPr>
          </a:p>
        </p:txBody>
      </p:sp>
      <p:sp>
        <p:nvSpPr>
          <p:cNvPr id="8" name="Google Shape;206;p26">
            <a:extLst>
              <a:ext uri="{FF2B5EF4-FFF2-40B4-BE49-F238E27FC236}">
                <a16:creationId xmlns:a16="http://schemas.microsoft.com/office/drawing/2014/main" id="{3AAE3C18-9D3B-4165-88CE-121C0587E9B9}"/>
              </a:ext>
            </a:extLst>
          </p:cNvPr>
          <p:cNvSpPr/>
          <p:nvPr/>
        </p:nvSpPr>
        <p:spPr>
          <a:xfrm>
            <a:off x="10413417" y="821212"/>
            <a:ext cx="1354024" cy="4302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200"/>
              <a:buFont typeface="Arial"/>
              <a:buNone/>
            </a:pPr>
            <a:r>
              <a:rPr lang="ru-RU" sz="2200" b="1" dirty="0">
                <a:solidFill>
                  <a:schemeClr val="dk1"/>
                </a:solidFill>
                <a:latin typeface="Arial" panose="020B0604020202020204" pitchFamily="34" charset="0"/>
                <a:ea typeface="Calibri"/>
                <a:cs typeface="Arial" panose="020B0604020202020204" pitchFamily="34" charset="0"/>
                <a:sym typeface="Calibri"/>
              </a:rPr>
              <a:t> </a:t>
            </a:r>
            <a:r>
              <a:rPr lang="hy-AM" sz="2000" b="1" dirty="0">
                <a:solidFill>
                  <a:schemeClr val="bg2">
                    <a:lumMod val="25000"/>
                  </a:schemeClr>
                </a:solidFill>
                <a:latin typeface="Arial" panose="020B0604020202020204" pitchFamily="34" charset="0"/>
                <a:ea typeface="Calibri"/>
                <a:cs typeface="Arial" panose="020B0604020202020204" pitchFamily="34" charset="0"/>
                <a:sym typeface="Calibri"/>
              </a:rPr>
              <a:t>30</a:t>
            </a:r>
            <a:r>
              <a:rPr lang="ru-RU" sz="2000" dirty="0">
                <a:solidFill>
                  <a:schemeClr val="bg2">
                    <a:lumMod val="25000"/>
                  </a:schemeClr>
                </a:solidFill>
                <a:latin typeface="Arial" panose="020B0604020202020204" pitchFamily="34" charset="0"/>
                <a:ea typeface="Calibri"/>
                <a:cs typeface="Arial" panose="020B0604020202020204" pitchFamily="34" charset="0"/>
                <a:sym typeface="Calibri"/>
              </a:rPr>
              <a:t> ր</a:t>
            </a:r>
            <a:r>
              <a:rPr lang="ru-RU" sz="2000" dirty="0">
                <a:solidFill>
                  <a:schemeClr val="tx2">
                    <a:lumMod val="75000"/>
                  </a:schemeClr>
                </a:solidFill>
                <a:latin typeface="Arial" panose="020B0604020202020204" pitchFamily="34" charset="0"/>
                <a:ea typeface="Calibri"/>
                <a:cs typeface="Arial" panose="020B0604020202020204" pitchFamily="34" charset="0"/>
                <a:sym typeface="Calibri"/>
              </a:rPr>
              <a:t>ոպե</a:t>
            </a:r>
            <a:endParaRPr sz="2000" dirty="0">
              <a:solidFill>
                <a:schemeClr val="tx2">
                  <a:lumMod val="75000"/>
                </a:schemeClr>
              </a:solidFill>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249274071"/>
      </p:ext>
    </p:extLst>
  </p:cSld>
  <p:clrMapOvr>
    <a:masterClrMapping/>
  </p:clrMapOvr>
</p:sld>
</file>

<file path=ppt/theme/theme1.xml><?xml version="1.0" encoding="utf-8"?>
<a:theme xmlns:a="http://schemas.openxmlformats.org/drawingml/2006/main" name="Dividend">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1_Dividend">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69528</TotalTime>
  <Words>6394</Words>
  <Application>Microsoft Office PowerPoint</Application>
  <PresentationFormat>Widescreen</PresentationFormat>
  <Paragraphs>896</Paragraphs>
  <Slides>100</Slides>
  <Notes>22</Notes>
  <HiddenSlides>12</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100</vt:i4>
      </vt:variant>
    </vt:vector>
  </HeadingPairs>
  <TitlesOfParts>
    <vt:vector size="116" baseType="lpstr">
      <vt:lpstr>GHEA Grapalat</vt:lpstr>
      <vt:lpstr>Sylfaen</vt:lpstr>
      <vt:lpstr>Arial</vt:lpstr>
      <vt:lpstr>Gill Sans</vt:lpstr>
      <vt:lpstr>Calibri</vt:lpstr>
      <vt:lpstr>Corbel</vt:lpstr>
      <vt:lpstr>Palatino Linotype</vt:lpstr>
      <vt:lpstr>Constantia</vt:lpstr>
      <vt:lpstr>Wingdings 2</vt:lpstr>
      <vt:lpstr>Wingdings</vt:lpstr>
      <vt:lpstr>Franklin Gothic Book</vt:lpstr>
      <vt:lpstr>Gill Sans MT</vt:lpstr>
      <vt:lpstr>Cambria Math</vt:lpstr>
      <vt:lpstr>inherit</vt:lpstr>
      <vt:lpstr>Dividend</vt:lpstr>
      <vt:lpstr>1_Dividend</vt:lpstr>
      <vt:lpstr>ԴԱՍԸՆԹԱՑ ՈՒՍՈՒՄՆԱԿԱՆ ՀԱՍՏԱՏՈՒԹՅՈՒՆՆԵՐԻ ԱՆՁՆԱԿԱԶՄԻ ՀԱՄԱՐ</vt:lpstr>
      <vt:lpstr>Ծանոթություն</vt:lpstr>
      <vt:lpstr>ՍԿԶԲՈՒՆՔՆԵՐ ԵՎ ԿԱՆՈՆՆԵՐ</vt:lpstr>
      <vt:lpstr>ԻՄ ՊԱՏԿԵՐԱՑՈՒՄՆԵՐԸ</vt:lpstr>
      <vt:lpstr>Մոդուլ 1.  Ճանաչում ենք երեխաների հանդեպ բռնությունը (ԵՀԲ)</vt:lpstr>
      <vt:lpstr>PowerPoint Presentation</vt:lpstr>
      <vt:lpstr>PowerPoint Presentation</vt:lpstr>
      <vt:lpstr>Ամփոփիչ հարցեր</vt:lpstr>
      <vt:lpstr>ամփոփում</vt:lpstr>
      <vt:lpstr>PowerPoint Presentation</vt:lpstr>
      <vt:lpstr>Ի՞նչ է բռնությունը</vt:lpstr>
      <vt:lpstr>Բռնության տեսակները*</vt:lpstr>
      <vt:lpstr>Բռնության տեսակները*</vt:lpstr>
      <vt:lpstr>Բռնության տեսակները*</vt:lpstr>
      <vt:lpstr>տեսանյութԻ ԴԻՏՈՒՄ</vt:lpstr>
      <vt:lpstr>PowerPoint Presentation</vt:lpstr>
      <vt:lpstr>Ֆիզիկական Բռնության նշանները  </vt:lpstr>
      <vt:lpstr>հոգեբանական Բռնության նշանները  </vt:lpstr>
      <vt:lpstr>Անտեսման նշանները  </vt:lpstr>
      <vt:lpstr>Սեռական Բռնության նշանները  </vt:lpstr>
      <vt:lpstr>PowerPoint Presentation</vt:lpstr>
      <vt:lpstr>PowerPoint Presentation</vt:lpstr>
      <vt:lpstr>Մոդուլ 2.  Երեխաների պաշտպանությունն ու  ՀՀ օրենսդրական դաշտը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ՀՀ ընտանեկան օրենսգիրք</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ՌԻՍԿԻ ԳՆԱՀԱՏՈՒՄ</vt:lpstr>
      <vt:lpstr>PowerPoint Presentation</vt:lpstr>
      <vt:lpstr>Մոդուլ 3.  Անվտանգ և բռնությունից պաշտպանված միջավայրի ստեղծում</vt:lpstr>
      <vt:lpstr>Երեխային շրջապատող միջավայրը</vt:lpstr>
      <vt:lpstr>Ռիսկային և պաշտպանիչ գործոնները </vt:lpstr>
      <vt:lpstr>PowerPoint Presentation</vt:lpstr>
      <vt:lpstr>PowerPoint Presentation</vt:lpstr>
      <vt:lpstr>Ռիսկային գործոններ</vt:lpstr>
      <vt:lpstr>PowerPoint Presentation</vt:lpstr>
      <vt:lpstr>Մոդուլ 4.  Նպաստում ենք երեխայի զարգացմանն ու աճին</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ամփոփում</vt:lpstr>
      <vt:lpstr>Մոդուլ 5.  Արձագանքում ենք բռնության դեպքերին</vt:lpstr>
      <vt:lpstr>PowerPoint Presentation</vt:lpstr>
      <vt:lpstr>PowerPoint Presentation</vt:lpstr>
      <vt:lpstr>PowerPoint Presentation</vt:lpstr>
      <vt:lpstr>PowerPoint Presentation</vt:lpstr>
      <vt:lpstr>PowerPoint Presentation</vt:lpstr>
      <vt:lpstr>Սոցիալ-հոգեբանական առաջնային օգնության առանձնահատկությունները</vt:lpstr>
      <vt:lpstr>Երեխայի հետ զրույցն սկսելու տարբերակներ</vt:lpstr>
      <vt:lpstr>Կարևոր սկզբունքներ</vt:lpstr>
      <vt:lpstr>PowerPoint Presentation</vt:lpstr>
      <vt:lpstr>PowerPoint Presentation</vt:lpstr>
      <vt:lpstr>PowerPoint Presentation</vt:lpstr>
      <vt:lpstr>PowerPoint Presentation</vt:lpstr>
      <vt:lpstr>Հաղորդակցության արդյունավետ հաստատում</vt:lpstr>
      <vt:lpstr>Հարցերի օրինակներ, որոնք կօգնեն խոսել բռնության մասին </vt:lpstr>
      <vt:lpstr>Հիշել, որ․</vt:lpstr>
      <vt:lpstr>Ինչպիսին կլինի երեխան, եթե․․․                                                              </vt:lpstr>
      <vt:lpstr>Ինչպիսին կլինի երեխան, եթե․․․             </vt:lpstr>
      <vt:lpstr>PowerPoint Presentation</vt:lpstr>
      <vt:lpstr>Դեպքերի քննարկում  </vt:lpstr>
      <vt:lpstr>ՇՆՈՐՀԱԿԱԼՈՒԹՅՈՒՆ</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«ՈՒՍՈՒՑՉԻ ՕԳՆԱԿԱՆԻ ԴԵՐՆ ՈՒ ԳՈՐԾՈՒՆԵՈՒԹՅՈՒՆԸ» ՄՈԴՈՒԼԱՅԻՆ ԴԱՍԸՆԹԱՑ</dc:title>
  <dc:creator>Marina Hovhannisyan</dc:creator>
  <cp:lastModifiedBy>Անի Գարեգինյան</cp:lastModifiedBy>
  <cp:revision>145</cp:revision>
  <dcterms:modified xsi:type="dcterms:W3CDTF">2024-03-01T06:21:13Z</dcterms:modified>
</cp:coreProperties>
</file>