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 id="2147484286" r:id="rId3"/>
  </p:sldMasterIdLst>
  <p:notesMasterIdLst>
    <p:notesMasterId r:id="rId52"/>
  </p:notesMasterIdLst>
  <p:sldIdLst>
    <p:sldId id="451" r:id="rId4"/>
    <p:sldId id="443" r:id="rId5"/>
    <p:sldId id="439" r:id="rId6"/>
    <p:sldId id="363" r:id="rId7"/>
    <p:sldId id="362" r:id="rId8"/>
    <p:sldId id="450" r:id="rId9"/>
    <p:sldId id="452" r:id="rId10"/>
    <p:sldId id="366" r:id="rId11"/>
    <p:sldId id="367" r:id="rId12"/>
    <p:sldId id="330" r:id="rId13"/>
    <p:sldId id="445" r:id="rId14"/>
    <p:sldId id="444" r:id="rId15"/>
    <p:sldId id="446" r:id="rId16"/>
    <p:sldId id="374" r:id="rId17"/>
    <p:sldId id="329" r:id="rId18"/>
    <p:sldId id="372" r:id="rId19"/>
    <p:sldId id="331" r:id="rId20"/>
    <p:sldId id="375" r:id="rId21"/>
    <p:sldId id="433" r:id="rId22"/>
    <p:sldId id="387" r:id="rId23"/>
    <p:sldId id="427" r:id="rId24"/>
    <p:sldId id="388" r:id="rId25"/>
    <p:sldId id="260" r:id="rId26"/>
    <p:sldId id="376" r:id="rId27"/>
    <p:sldId id="377" r:id="rId28"/>
    <p:sldId id="378" r:id="rId29"/>
    <p:sldId id="379" r:id="rId30"/>
    <p:sldId id="419" r:id="rId31"/>
    <p:sldId id="420" r:id="rId32"/>
    <p:sldId id="421" r:id="rId33"/>
    <p:sldId id="422" r:id="rId34"/>
    <p:sldId id="423" r:id="rId35"/>
    <p:sldId id="425" r:id="rId36"/>
    <p:sldId id="431" r:id="rId37"/>
    <p:sldId id="426" r:id="rId38"/>
    <p:sldId id="310" r:id="rId39"/>
    <p:sldId id="390" r:id="rId40"/>
    <p:sldId id="392" r:id="rId41"/>
    <p:sldId id="393" r:id="rId42"/>
    <p:sldId id="394" r:id="rId43"/>
    <p:sldId id="395" r:id="rId44"/>
    <p:sldId id="396" r:id="rId45"/>
    <p:sldId id="399" r:id="rId46"/>
    <p:sldId id="417" r:id="rId47"/>
    <p:sldId id="409" r:id="rId48"/>
    <p:sldId id="447" r:id="rId49"/>
    <p:sldId id="442" r:id="rId50"/>
    <p:sldId id="45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781"/>
    <a:srgbClr val="8E9472"/>
    <a:srgbClr val="EDEDED"/>
    <a:srgbClr val="F0F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1" autoAdjust="0"/>
    <p:restoredTop sz="94189" autoAdjust="0"/>
  </p:normalViewPr>
  <p:slideViewPr>
    <p:cSldViewPr snapToGrid="0" showGuides="1">
      <p:cViewPr varScale="1">
        <p:scale>
          <a:sx n="76" d="100"/>
          <a:sy n="76" d="100"/>
        </p:scale>
        <p:origin x="686" y="62"/>
      </p:cViewPr>
      <p:guideLst>
        <p:guide orient="horz" pos="237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26C44B-0200-4522-AFA5-42677AAC31FE}"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3F4B3F43-D086-4D07-B749-D37E9C66E50C}">
      <dgm:prSet phldrT="[Text]"/>
      <dgm:spPr>
        <a:solidFill>
          <a:srgbClr val="F6AD7C"/>
        </a:solidFill>
      </dgm:spPr>
      <dgm:t>
        <a:bodyPr/>
        <a:lstStyle/>
        <a:p>
          <a:r>
            <a:rPr lang="hy-AM" dirty="0"/>
            <a:t>Համայնք</a:t>
          </a:r>
          <a:endParaRPr lang="en-US" dirty="0"/>
        </a:p>
      </dgm:t>
    </dgm:pt>
    <dgm:pt modelId="{31910F9A-B3B8-479D-9491-5B8213C2E97A}" type="parTrans" cxnId="{0E569403-C9A9-49AE-A70A-A49DF9456974}">
      <dgm:prSet/>
      <dgm:spPr/>
      <dgm:t>
        <a:bodyPr/>
        <a:lstStyle/>
        <a:p>
          <a:endParaRPr lang="en-US"/>
        </a:p>
      </dgm:t>
    </dgm:pt>
    <dgm:pt modelId="{3965D695-592C-4E95-8FDD-0F4AB7DA7010}" type="sibTrans" cxnId="{0E569403-C9A9-49AE-A70A-A49DF9456974}">
      <dgm:prSet/>
      <dgm:spPr/>
      <dgm:t>
        <a:bodyPr/>
        <a:lstStyle/>
        <a:p>
          <a:endParaRPr lang="en-US"/>
        </a:p>
      </dgm:t>
    </dgm:pt>
    <dgm:pt modelId="{6EE50BF8-EC0C-43CC-911A-41732542DC0E}">
      <dgm:prSet phldrT="[Text]"/>
      <dgm:spPr>
        <a:solidFill>
          <a:srgbClr val="F8D781"/>
        </a:solidFill>
      </dgm:spPr>
      <dgm:t>
        <a:bodyPr/>
        <a:lstStyle/>
        <a:p>
          <a:r>
            <a:rPr lang="hy-AM" dirty="0"/>
            <a:t>Ընտանիք</a:t>
          </a:r>
          <a:endParaRPr lang="en-US" dirty="0"/>
        </a:p>
      </dgm:t>
    </dgm:pt>
    <dgm:pt modelId="{08374140-2233-48BF-B617-E622C7A3CB53}" type="parTrans" cxnId="{39309FB4-09E6-4E73-9CEE-1546130338C2}">
      <dgm:prSet/>
      <dgm:spPr/>
      <dgm:t>
        <a:bodyPr/>
        <a:lstStyle/>
        <a:p>
          <a:endParaRPr lang="en-US"/>
        </a:p>
      </dgm:t>
    </dgm:pt>
    <dgm:pt modelId="{D01226A5-2E6D-4266-A124-DDB4E9389DAC}" type="sibTrans" cxnId="{39309FB4-09E6-4E73-9CEE-1546130338C2}">
      <dgm:prSet/>
      <dgm:spPr/>
      <dgm:t>
        <a:bodyPr/>
        <a:lstStyle/>
        <a:p>
          <a:endParaRPr lang="en-US"/>
        </a:p>
      </dgm:t>
    </dgm:pt>
    <dgm:pt modelId="{4CC9828B-025A-41B3-B81D-7708FFBACA8F}">
      <dgm:prSet phldrT="[Text]"/>
      <dgm:spPr/>
      <dgm:t>
        <a:bodyPr/>
        <a:lstStyle/>
        <a:p>
          <a:r>
            <a:rPr lang="hy-AM" dirty="0"/>
            <a:t>Երեխա</a:t>
          </a:r>
          <a:endParaRPr lang="en-US" dirty="0"/>
        </a:p>
      </dgm:t>
    </dgm:pt>
    <dgm:pt modelId="{416BBFDA-B453-40E9-AB8A-4F388FAA8F97}" type="parTrans" cxnId="{A182BA00-770E-47DE-AC77-D9D457F79D48}">
      <dgm:prSet/>
      <dgm:spPr/>
      <dgm:t>
        <a:bodyPr/>
        <a:lstStyle/>
        <a:p>
          <a:endParaRPr lang="en-US"/>
        </a:p>
      </dgm:t>
    </dgm:pt>
    <dgm:pt modelId="{E5836D4A-9B45-4BF2-A3D1-8561BE924394}" type="sibTrans" cxnId="{A182BA00-770E-47DE-AC77-D9D457F79D48}">
      <dgm:prSet/>
      <dgm:spPr/>
      <dgm:t>
        <a:bodyPr/>
        <a:lstStyle/>
        <a:p>
          <a:endParaRPr lang="en-US"/>
        </a:p>
      </dgm:t>
    </dgm:pt>
    <dgm:pt modelId="{AE23059D-AA0D-440F-88B8-06D8FC304897}" type="pres">
      <dgm:prSet presAssocID="{8F26C44B-0200-4522-AFA5-42677AAC31FE}" presName="Name0" presStyleCnt="0">
        <dgm:presLayoutVars>
          <dgm:chMax val="7"/>
          <dgm:resizeHandles val="exact"/>
        </dgm:presLayoutVars>
      </dgm:prSet>
      <dgm:spPr/>
    </dgm:pt>
    <dgm:pt modelId="{4D982953-7AAC-4A2D-836B-C9F77BA3D41B}" type="pres">
      <dgm:prSet presAssocID="{8F26C44B-0200-4522-AFA5-42677AAC31FE}" presName="comp1" presStyleCnt="0"/>
      <dgm:spPr/>
    </dgm:pt>
    <dgm:pt modelId="{A4EA7172-DF31-4EF7-8647-83F40273B6B0}" type="pres">
      <dgm:prSet presAssocID="{8F26C44B-0200-4522-AFA5-42677AAC31FE}" presName="circle1" presStyleLbl="node1" presStyleIdx="0" presStyleCnt="3"/>
      <dgm:spPr/>
    </dgm:pt>
    <dgm:pt modelId="{D0455036-EB91-4CC8-A2B0-A0D6613B970B}" type="pres">
      <dgm:prSet presAssocID="{8F26C44B-0200-4522-AFA5-42677AAC31FE}" presName="c1text" presStyleLbl="node1" presStyleIdx="0" presStyleCnt="3">
        <dgm:presLayoutVars>
          <dgm:bulletEnabled val="1"/>
        </dgm:presLayoutVars>
      </dgm:prSet>
      <dgm:spPr/>
    </dgm:pt>
    <dgm:pt modelId="{16861071-6D9D-482E-9CE7-C27437E3BFE3}" type="pres">
      <dgm:prSet presAssocID="{8F26C44B-0200-4522-AFA5-42677AAC31FE}" presName="comp2" presStyleCnt="0"/>
      <dgm:spPr/>
    </dgm:pt>
    <dgm:pt modelId="{967809B5-AB33-4B68-A952-20C11F737A03}" type="pres">
      <dgm:prSet presAssocID="{8F26C44B-0200-4522-AFA5-42677AAC31FE}" presName="circle2" presStyleLbl="node1" presStyleIdx="1" presStyleCnt="3"/>
      <dgm:spPr/>
    </dgm:pt>
    <dgm:pt modelId="{9CA0BF77-D9AA-41D7-906D-A8D795D8CD83}" type="pres">
      <dgm:prSet presAssocID="{8F26C44B-0200-4522-AFA5-42677AAC31FE}" presName="c2text" presStyleLbl="node1" presStyleIdx="1" presStyleCnt="3">
        <dgm:presLayoutVars>
          <dgm:bulletEnabled val="1"/>
        </dgm:presLayoutVars>
      </dgm:prSet>
      <dgm:spPr/>
    </dgm:pt>
    <dgm:pt modelId="{28721E93-AF38-4207-AD47-E5F01CB5F5FE}" type="pres">
      <dgm:prSet presAssocID="{8F26C44B-0200-4522-AFA5-42677AAC31FE}" presName="comp3" presStyleCnt="0"/>
      <dgm:spPr/>
    </dgm:pt>
    <dgm:pt modelId="{A4DE3126-8111-4EA2-9184-B50139C29E4A}" type="pres">
      <dgm:prSet presAssocID="{8F26C44B-0200-4522-AFA5-42677AAC31FE}" presName="circle3" presStyleLbl="node1" presStyleIdx="2" presStyleCnt="3"/>
      <dgm:spPr/>
    </dgm:pt>
    <dgm:pt modelId="{46683BA4-7F82-4286-A411-A112785838F6}" type="pres">
      <dgm:prSet presAssocID="{8F26C44B-0200-4522-AFA5-42677AAC31FE}" presName="c3text" presStyleLbl="node1" presStyleIdx="2" presStyleCnt="3">
        <dgm:presLayoutVars>
          <dgm:bulletEnabled val="1"/>
        </dgm:presLayoutVars>
      </dgm:prSet>
      <dgm:spPr/>
    </dgm:pt>
  </dgm:ptLst>
  <dgm:cxnLst>
    <dgm:cxn modelId="{0107A900-B4FD-4533-8531-8B6701E2F3C9}" type="presOf" srcId="{6EE50BF8-EC0C-43CC-911A-41732542DC0E}" destId="{9CA0BF77-D9AA-41D7-906D-A8D795D8CD83}" srcOrd="1" destOrd="0" presId="urn:microsoft.com/office/officeart/2005/8/layout/venn2"/>
    <dgm:cxn modelId="{A182BA00-770E-47DE-AC77-D9D457F79D48}" srcId="{8F26C44B-0200-4522-AFA5-42677AAC31FE}" destId="{4CC9828B-025A-41B3-B81D-7708FFBACA8F}" srcOrd="2" destOrd="0" parTransId="{416BBFDA-B453-40E9-AB8A-4F388FAA8F97}" sibTransId="{E5836D4A-9B45-4BF2-A3D1-8561BE924394}"/>
    <dgm:cxn modelId="{0E569403-C9A9-49AE-A70A-A49DF9456974}" srcId="{8F26C44B-0200-4522-AFA5-42677AAC31FE}" destId="{3F4B3F43-D086-4D07-B749-D37E9C66E50C}" srcOrd="0" destOrd="0" parTransId="{31910F9A-B3B8-479D-9491-5B8213C2E97A}" sibTransId="{3965D695-592C-4E95-8FDD-0F4AB7DA7010}"/>
    <dgm:cxn modelId="{7BA7841C-543F-4B5A-8BE0-F26B8B416AFC}" type="presOf" srcId="{3F4B3F43-D086-4D07-B749-D37E9C66E50C}" destId="{D0455036-EB91-4CC8-A2B0-A0D6613B970B}" srcOrd="1" destOrd="0" presId="urn:microsoft.com/office/officeart/2005/8/layout/venn2"/>
    <dgm:cxn modelId="{BCE89264-EA62-4C77-A2D5-4DFD32D8BC3F}" type="presOf" srcId="{6EE50BF8-EC0C-43CC-911A-41732542DC0E}" destId="{967809B5-AB33-4B68-A952-20C11F737A03}" srcOrd="0" destOrd="0" presId="urn:microsoft.com/office/officeart/2005/8/layout/venn2"/>
    <dgm:cxn modelId="{BCA7C784-34B4-48F0-8A02-3C454BCA8FB1}" type="presOf" srcId="{4CC9828B-025A-41B3-B81D-7708FFBACA8F}" destId="{46683BA4-7F82-4286-A411-A112785838F6}" srcOrd="1" destOrd="0" presId="urn:microsoft.com/office/officeart/2005/8/layout/venn2"/>
    <dgm:cxn modelId="{C8CCFB89-C688-48A9-9300-C5B9A16D415E}" type="presOf" srcId="{8F26C44B-0200-4522-AFA5-42677AAC31FE}" destId="{AE23059D-AA0D-440F-88B8-06D8FC304897}" srcOrd="0" destOrd="0" presId="urn:microsoft.com/office/officeart/2005/8/layout/venn2"/>
    <dgm:cxn modelId="{0501E593-575B-4477-920F-66BBF7232BD0}" type="presOf" srcId="{3F4B3F43-D086-4D07-B749-D37E9C66E50C}" destId="{A4EA7172-DF31-4EF7-8647-83F40273B6B0}" srcOrd="0" destOrd="0" presId="urn:microsoft.com/office/officeart/2005/8/layout/venn2"/>
    <dgm:cxn modelId="{39309FB4-09E6-4E73-9CEE-1546130338C2}" srcId="{8F26C44B-0200-4522-AFA5-42677AAC31FE}" destId="{6EE50BF8-EC0C-43CC-911A-41732542DC0E}" srcOrd="1" destOrd="0" parTransId="{08374140-2233-48BF-B617-E622C7A3CB53}" sibTransId="{D01226A5-2E6D-4266-A124-DDB4E9389DAC}"/>
    <dgm:cxn modelId="{55A70AC0-9C07-4B1A-AF0E-93A93F7F11B0}" type="presOf" srcId="{4CC9828B-025A-41B3-B81D-7708FFBACA8F}" destId="{A4DE3126-8111-4EA2-9184-B50139C29E4A}" srcOrd="0" destOrd="0" presId="urn:microsoft.com/office/officeart/2005/8/layout/venn2"/>
    <dgm:cxn modelId="{C76F67B9-C989-4D59-ADD2-F8D37F18E84D}" type="presParOf" srcId="{AE23059D-AA0D-440F-88B8-06D8FC304897}" destId="{4D982953-7AAC-4A2D-836B-C9F77BA3D41B}" srcOrd="0" destOrd="0" presId="urn:microsoft.com/office/officeart/2005/8/layout/venn2"/>
    <dgm:cxn modelId="{4263DC8A-CBD7-426C-8D6B-0CFC148F1C86}" type="presParOf" srcId="{4D982953-7AAC-4A2D-836B-C9F77BA3D41B}" destId="{A4EA7172-DF31-4EF7-8647-83F40273B6B0}" srcOrd="0" destOrd="0" presId="urn:microsoft.com/office/officeart/2005/8/layout/venn2"/>
    <dgm:cxn modelId="{1032DFB8-2A2F-4AFC-9AC6-17354CF76699}" type="presParOf" srcId="{4D982953-7AAC-4A2D-836B-C9F77BA3D41B}" destId="{D0455036-EB91-4CC8-A2B0-A0D6613B970B}" srcOrd="1" destOrd="0" presId="urn:microsoft.com/office/officeart/2005/8/layout/venn2"/>
    <dgm:cxn modelId="{FC506EB8-DD67-495D-98E6-67977B9BE711}" type="presParOf" srcId="{AE23059D-AA0D-440F-88B8-06D8FC304897}" destId="{16861071-6D9D-482E-9CE7-C27437E3BFE3}" srcOrd="1" destOrd="0" presId="urn:microsoft.com/office/officeart/2005/8/layout/venn2"/>
    <dgm:cxn modelId="{31984D1F-D3E0-4CF6-8FA3-2DF9D7FE505B}" type="presParOf" srcId="{16861071-6D9D-482E-9CE7-C27437E3BFE3}" destId="{967809B5-AB33-4B68-A952-20C11F737A03}" srcOrd="0" destOrd="0" presId="urn:microsoft.com/office/officeart/2005/8/layout/venn2"/>
    <dgm:cxn modelId="{360C6555-FBC2-43F4-BDA6-085F46F5D16D}" type="presParOf" srcId="{16861071-6D9D-482E-9CE7-C27437E3BFE3}" destId="{9CA0BF77-D9AA-41D7-906D-A8D795D8CD83}" srcOrd="1" destOrd="0" presId="urn:microsoft.com/office/officeart/2005/8/layout/venn2"/>
    <dgm:cxn modelId="{A9BC885F-4B75-4FDD-BAAA-315E9A474CE3}" type="presParOf" srcId="{AE23059D-AA0D-440F-88B8-06D8FC304897}" destId="{28721E93-AF38-4207-AD47-E5F01CB5F5FE}" srcOrd="2" destOrd="0" presId="urn:microsoft.com/office/officeart/2005/8/layout/venn2"/>
    <dgm:cxn modelId="{A64FF79A-DA12-4A1B-813E-0EA122C3AF5A}" type="presParOf" srcId="{28721E93-AF38-4207-AD47-E5F01CB5F5FE}" destId="{A4DE3126-8111-4EA2-9184-B50139C29E4A}" srcOrd="0" destOrd="0" presId="urn:microsoft.com/office/officeart/2005/8/layout/venn2"/>
    <dgm:cxn modelId="{FBAC425D-53EA-465E-A32E-767EC3A13759}" type="presParOf" srcId="{28721E93-AF38-4207-AD47-E5F01CB5F5FE}" destId="{46683BA4-7F82-4286-A411-A112785838F6}"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A7172-DF31-4EF7-8647-83F40273B6B0}">
      <dsp:nvSpPr>
        <dsp:cNvPr id="0" name=""/>
        <dsp:cNvSpPr/>
      </dsp:nvSpPr>
      <dsp:spPr>
        <a:xfrm>
          <a:off x="983387" y="0"/>
          <a:ext cx="2960267" cy="2960267"/>
        </a:xfrm>
        <a:prstGeom prst="ellipse">
          <a:avLst/>
        </a:prstGeom>
        <a:solidFill>
          <a:srgbClr val="F6AD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hy-AM" sz="1400" kern="1200" dirty="0"/>
            <a:t>Համայնք</a:t>
          </a:r>
          <a:endParaRPr lang="en-US" sz="1400" kern="1200" dirty="0"/>
        </a:p>
      </dsp:txBody>
      <dsp:txXfrm>
        <a:off x="1946214" y="148013"/>
        <a:ext cx="1034613" cy="444040"/>
      </dsp:txXfrm>
    </dsp:sp>
    <dsp:sp modelId="{967809B5-AB33-4B68-A952-20C11F737A03}">
      <dsp:nvSpPr>
        <dsp:cNvPr id="0" name=""/>
        <dsp:cNvSpPr/>
      </dsp:nvSpPr>
      <dsp:spPr>
        <a:xfrm>
          <a:off x="1353420" y="740066"/>
          <a:ext cx="2220201" cy="2220201"/>
        </a:xfrm>
        <a:prstGeom prst="ellipse">
          <a:avLst/>
        </a:prstGeom>
        <a:solidFill>
          <a:srgbClr val="F8D7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hy-AM" sz="1400" kern="1200" dirty="0"/>
            <a:t>Ընտանիք</a:t>
          </a:r>
          <a:endParaRPr lang="en-US" sz="1400" kern="1200" dirty="0"/>
        </a:p>
      </dsp:txBody>
      <dsp:txXfrm>
        <a:off x="1946214" y="878829"/>
        <a:ext cx="1034613" cy="416287"/>
      </dsp:txXfrm>
    </dsp:sp>
    <dsp:sp modelId="{A4DE3126-8111-4EA2-9184-B50139C29E4A}">
      <dsp:nvSpPr>
        <dsp:cNvPr id="0" name=""/>
        <dsp:cNvSpPr/>
      </dsp:nvSpPr>
      <dsp:spPr>
        <a:xfrm>
          <a:off x="1723454" y="1480133"/>
          <a:ext cx="1480133" cy="148013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hy-AM" sz="1400" kern="1200" dirty="0"/>
            <a:t>Երեխա</a:t>
          </a:r>
          <a:endParaRPr lang="en-US" sz="1400" kern="1200" dirty="0"/>
        </a:p>
      </dsp:txBody>
      <dsp:txXfrm>
        <a:off x="1940214" y="1850167"/>
        <a:ext cx="1046612" cy="74006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538E0-A74E-46B4-8770-E8413D2CF38C}"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62803-9FED-4500-ABA0-B748FB8E8843}" type="slidenum">
              <a:rPr lang="en-US" smtClean="0"/>
              <a:t>‹#›</a:t>
            </a:fld>
            <a:endParaRPr lang="en-US"/>
          </a:p>
        </p:txBody>
      </p:sp>
    </p:spTree>
    <p:extLst>
      <p:ext uri="{BB962C8B-B14F-4D97-AF65-F5344CB8AC3E}">
        <p14:creationId xmlns:p14="http://schemas.microsoft.com/office/powerpoint/2010/main" val="134983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278063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4E62803-9FED-4500-ABA0-B748FB8E8843}" type="slidenum">
              <a:rPr lang="en-US" smtClean="0"/>
              <a:t>8</a:t>
            </a:fld>
            <a:endParaRPr lang="en-US"/>
          </a:p>
        </p:txBody>
      </p:sp>
    </p:spTree>
    <p:extLst>
      <p:ext uri="{BB962C8B-B14F-4D97-AF65-F5344CB8AC3E}">
        <p14:creationId xmlns:p14="http://schemas.microsoft.com/office/powerpoint/2010/main" val="1957965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4E62803-9FED-4500-ABA0-B748FB8E8843}" type="slidenum">
              <a:rPr lang="en-US" smtClean="0"/>
              <a:t>14</a:t>
            </a:fld>
            <a:endParaRPr lang="en-US"/>
          </a:p>
        </p:txBody>
      </p:sp>
    </p:spTree>
    <p:extLst>
      <p:ext uri="{BB962C8B-B14F-4D97-AF65-F5344CB8AC3E}">
        <p14:creationId xmlns:p14="http://schemas.microsoft.com/office/powerpoint/2010/main" val="566575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28</a:t>
            </a:fld>
            <a:endParaRPr/>
          </a:p>
        </p:txBody>
      </p:sp>
    </p:spTree>
    <p:extLst>
      <p:ext uri="{BB962C8B-B14F-4D97-AF65-F5344CB8AC3E}">
        <p14:creationId xmlns:p14="http://schemas.microsoft.com/office/powerpoint/2010/main" val="2074826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err="1"/>
              <a:t>Ամփոփում</a:t>
            </a:r>
            <a:r>
              <a:rPr lang="ru-RU" sz="1200" dirty="0"/>
              <a:t>  </a:t>
            </a:r>
            <a:r>
              <a:rPr lang="hy-AM" sz="1200" dirty="0"/>
              <a:t>Երեխայի միջավայրի յուրաքանչյուր մակարդակում պետք է իմանալ պաշտպանիչ ու ռիսկային գործոնները և միևնույն ժամանակ ստեղծել, ուժեղացնել պաշտպանիչ միջավայրը՝ երեխայի բարեկեցիկ կյանքն ապահովելու համար</a:t>
            </a:r>
            <a:r>
              <a:rPr lang="ru-RU" sz="1200" dirty="0"/>
              <a:t>: </a:t>
            </a:r>
            <a:r>
              <a:rPr lang="hy-AM" sz="1200" dirty="0"/>
              <a:t>Դպրոցում գոյություն ունեն և՛ պաշտպանիչ և՛ ռիսկային գործոններ, և պետք է ներգրավելով երեխաների քննարկումների մեջ, իրականացնել</a:t>
            </a:r>
            <a:r>
              <a:rPr lang="en-US" sz="1200" dirty="0"/>
              <a:t> </a:t>
            </a:r>
            <a:r>
              <a:rPr lang="hy-AM" sz="1200" dirty="0"/>
              <a:t>գործողություններ՝ պաշտպանիչ գործոններն ավելացնելու նպատակով։</a:t>
            </a:r>
            <a:endParaRPr lang="en-US" sz="1200" dirty="0"/>
          </a:p>
          <a:p>
            <a:endParaRPr lang="ru-RU" dirty="0"/>
          </a:p>
        </p:txBody>
      </p:sp>
      <p:sp>
        <p:nvSpPr>
          <p:cNvPr id="4" name="Номер слайда 3"/>
          <p:cNvSpPr>
            <a:spLocks noGrp="1"/>
          </p:cNvSpPr>
          <p:nvPr>
            <p:ph type="sldNum" sz="quarter" idx="10"/>
          </p:nvPr>
        </p:nvSpPr>
        <p:spPr/>
        <p:txBody>
          <a:bodyPr/>
          <a:lstStyle/>
          <a:p>
            <a:fld id="{E4E62803-9FED-4500-ABA0-B748FB8E8843}" type="slidenum">
              <a:rPr lang="en-US" smtClean="0"/>
              <a:t>37</a:t>
            </a:fld>
            <a:endParaRPr lang="en-US"/>
          </a:p>
        </p:txBody>
      </p:sp>
    </p:spTree>
    <p:extLst>
      <p:ext uri="{BB962C8B-B14F-4D97-AF65-F5344CB8AC3E}">
        <p14:creationId xmlns:p14="http://schemas.microsoft.com/office/powerpoint/2010/main" val="145960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630867" y="-8359"/>
            <a:ext cx="3840000" cy="686635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ight Triangle 7"/>
          <p:cNvSpPr/>
          <p:nvPr userDrawn="1"/>
        </p:nvSpPr>
        <p:spPr>
          <a:xfrm rot="5400000">
            <a:off x="138000" y="-138000"/>
            <a:ext cx="828000" cy="1104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3"/>
          <p:cNvSpPr/>
          <p:nvPr userDrawn="1"/>
        </p:nvSpPr>
        <p:spPr>
          <a:xfrm>
            <a:off x="8445501" y="0"/>
            <a:ext cx="37465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83914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3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sp>
        <p:nvSpPr>
          <p:cNvPr id="5" name="그림 개체 틀 2">
            <a:extLst>
              <a:ext uri="{FF2B5EF4-FFF2-40B4-BE49-F238E27FC236}">
                <a16:creationId xmlns:a16="http://schemas.microsoft.com/office/drawing/2014/main" id="{C56809D4-139D-46A4-95D4-28A24193D00C}"/>
              </a:ext>
            </a:extLst>
          </p:cNvPr>
          <p:cNvSpPr>
            <a:spLocks noGrp="1"/>
          </p:cNvSpPr>
          <p:nvPr>
            <p:ph type="pic" sz="quarter" idx="16" hasCustomPrompt="1"/>
          </p:nvPr>
        </p:nvSpPr>
        <p:spPr>
          <a:xfrm>
            <a:off x="8356827"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512B8526-6395-40A2-9FBE-B930B478136A}"/>
              </a:ext>
            </a:extLst>
          </p:cNvPr>
          <p:cNvSpPr>
            <a:spLocks noGrp="1"/>
          </p:cNvSpPr>
          <p:nvPr>
            <p:ph type="pic" sz="quarter" idx="42" hasCustomPrompt="1"/>
          </p:nvPr>
        </p:nvSpPr>
        <p:spPr>
          <a:xfrm>
            <a:off x="780134"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382E9E28-B05C-40A5-AA83-1BD424FE7029}"/>
              </a:ext>
            </a:extLst>
          </p:cNvPr>
          <p:cNvSpPr>
            <a:spLocks noGrp="1"/>
          </p:cNvSpPr>
          <p:nvPr>
            <p:ph type="pic" sz="quarter" idx="43" hasCustomPrompt="1"/>
          </p:nvPr>
        </p:nvSpPr>
        <p:spPr>
          <a:xfrm>
            <a:off x="4553888"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8" name="Text Placeholder 9">
            <a:extLst>
              <a:ext uri="{FF2B5EF4-FFF2-40B4-BE49-F238E27FC236}">
                <a16:creationId xmlns:a16="http://schemas.microsoft.com/office/drawing/2014/main" id="{5AC1333C-DE5D-4D51-8B20-FC7CB2F763D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45574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NG sets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77605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3"/>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8" name="Google Shape;28;p3"/>
          <p:cNvSpPr txBox="1">
            <a:spLocks noGrp="1"/>
          </p:cNvSpPr>
          <p:nvPr>
            <p:ph type="ftr" idx="11"/>
          </p:nvPr>
        </p:nvSpPr>
        <p:spPr>
          <a:xfrm>
            <a:off x="355101" y="6423914"/>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Gill Sans"/>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2" name="Google Shape;32;p3"/>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Tree>
    <p:extLst>
      <p:ext uri="{BB962C8B-B14F-4D97-AF65-F5344CB8AC3E}">
        <p14:creationId xmlns:p14="http://schemas.microsoft.com/office/powerpoint/2010/main" val="3676893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12192000" cy="6858001"/>
          </a:xfrm>
          <a:prstGeom prst="rect">
            <a:avLst/>
          </a:prstGeom>
          <a:solidFill>
            <a:schemeClr val="bg1">
              <a:lumMod val="95000"/>
            </a:schemeClr>
          </a:solidFill>
        </p:spPr>
        <p:txBody>
          <a:bodyPr anchor="ctr"/>
          <a:lstStyle>
            <a:lvl1pPr marL="0" indent="0" algn="ctr">
              <a:buNone/>
              <a:defRPr sz="1600"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228340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892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3674185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3894573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B60992-8AE7-4652-908B-EAB5190C927D}" type="datetimeFigureOut">
              <a:rPr lang="en-GB" smtClean="0"/>
              <a:t>26/02/2025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A7A895-32A5-4DF5-9E05-C54CB6C40E69}" type="slidenum">
              <a:rPr lang="en-GB" smtClean="0"/>
              <a:t>‹#›</a:t>
            </a:fld>
            <a:endParaRPr lang="en-GB"/>
          </a:p>
        </p:txBody>
      </p:sp>
    </p:spTree>
    <p:extLst>
      <p:ext uri="{BB962C8B-B14F-4D97-AF65-F5344CB8AC3E}">
        <p14:creationId xmlns:p14="http://schemas.microsoft.com/office/powerpoint/2010/main" val="3974223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a:prstGeom prst="rect">
            <a:avLst/>
          </a:prstGeo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a:prstGeom prst="rect">
            <a:avLst/>
          </a:prstGeo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4" name="Footer Placeholder 3">
            <a:extLst>
              <a:ext uri="{FF2B5EF4-FFF2-40B4-BE49-F238E27FC236}">
                <a16:creationId xmlns:a16="http://schemas.microsoft.com/office/drawing/2014/main" id="{DB285929-1018-4370-A170-074C414B2281}"/>
              </a:ext>
            </a:extLst>
          </p:cNvPr>
          <p:cNvSpPr>
            <a:spLocks noGrp="1"/>
          </p:cNvSpPr>
          <p:nvPr>
            <p:ph type="ftr" sz="quarter" idx="15"/>
          </p:nvPr>
        </p:nvSpPr>
        <p:spPr>
          <a:xfrm>
            <a:off x="1494790" y="6332220"/>
            <a:ext cx="1497330" cy="247651"/>
          </a:xfrm>
          <a:prstGeom prst="rect">
            <a:avLst/>
          </a:prstGeom>
        </p:spPr>
        <p:txBody>
          <a:bodyPr/>
          <a:lstStyle/>
          <a:p>
            <a:r>
              <a:rPr lang="en-US"/>
              <a:t>Annual Review</a:t>
            </a:r>
            <a:endParaRPr lang="en-US" b="0" dirty="0"/>
          </a:p>
        </p:txBody>
      </p:sp>
      <p:sp>
        <p:nvSpPr>
          <p:cNvPr id="5" name="Slide Number Placeholder 4">
            <a:extLst>
              <a:ext uri="{FF2B5EF4-FFF2-40B4-BE49-F238E27FC236}">
                <a16:creationId xmlns:a16="http://schemas.microsoft.com/office/drawing/2014/main" id="{6184536E-AD08-4371-85E9-A816C30B6AE7}"/>
              </a:ext>
            </a:extLst>
          </p:cNvPr>
          <p:cNvSpPr>
            <a:spLocks noGrp="1"/>
          </p:cNvSpPr>
          <p:nvPr>
            <p:ph type="sldNum" sz="quarter" idx="16"/>
          </p:nvPr>
        </p:nvSpPr>
        <p:spPr>
          <a:xfrm>
            <a:off x="971550" y="6332220"/>
            <a:ext cx="523240" cy="247651"/>
          </a:xfrm>
          <a:prstGeom prst="rect">
            <a:avLst/>
          </a:prstGeom>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914055423"/>
      </p:ext>
    </p:extLst>
  </p:cSld>
  <p:clrMapOvr>
    <a:masterClrMapping/>
  </p:clrMapOvr>
  <p:extLst>
    <p:ext uri="{DCECCB84-F9BA-43D5-87BE-67443E8EF086}">
      <p15:sldGuideLst xmlns:p15="http://schemas.microsoft.com/office/powerpoint/2012/main">
        <p15:guide id="1" pos="600">
          <p15:clr>
            <a:srgbClr val="FBAE40"/>
          </p15:clr>
        </p15:guide>
        <p15:guide id="2" pos="3480">
          <p15:clr>
            <a:srgbClr val="FBAE40"/>
          </p15:clr>
        </p15:guide>
        <p15:guide id="3" orient="horz" pos="1440">
          <p15:clr>
            <a:srgbClr val="FBAE40"/>
          </p15:clr>
        </p15:guide>
        <p15:guide id="4" orient="horz" pos="1224">
          <p15:clr>
            <a:srgbClr val="FBAE40"/>
          </p15:clr>
        </p15:guide>
        <p15:guide id="5" orient="horz" pos="5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019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F9033F92-5447-4701-9973-78667CCF7DF9}"/>
              </a:ext>
            </a:extLst>
          </p:cNvPr>
          <p:cNvSpPr>
            <a:spLocks noGrp="1"/>
          </p:cNvSpPr>
          <p:nvPr>
            <p:ph type="pic" sz="quarter" idx="14" hasCustomPrompt="1"/>
          </p:nvPr>
        </p:nvSpPr>
        <p:spPr>
          <a:xfrm>
            <a:off x="905524" y="1837041"/>
            <a:ext cx="2268000" cy="1986288"/>
          </a:xfrm>
          <a:prstGeom prst="rect">
            <a:avLst/>
          </a:prstGeom>
          <a:solidFill>
            <a:schemeClr val="bg1">
              <a:lumMod val="95000"/>
            </a:schemeClr>
          </a:solidFill>
          <a:ln w="19050">
            <a:solidFill>
              <a:schemeClr val="accent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9" name="그림 개체 틀 2">
            <a:extLst>
              <a:ext uri="{FF2B5EF4-FFF2-40B4-BE49-F238E27FC236}">
                <a16:creationId xmlns:a16="http://schemas.microsoft.com/office/drawing/2014/main" id="{81009FC0-F461-43C1-A305-424A4B8DBC21}"/>
              </a:ext>
            </a:extLst>
          </p:cNvPr>
          <p:cNvSpPr>
            <a:spLocks noGrp="1"/>
          </p:cNvSpPr>
          <p:nvPr>
            <p:ph type="pic" sz="quarter" idx="33" hasCustomPrompt="1"/>
          </p:nvPr>
        </p:nvSpPr>
        <p:spPr>
          <a:xfrm>
            <a:off x="3603313" y="1837041"/>
            <a:ext cx="2268000" cy="1986288"/>
          </a:xfrm>
          <a:prstGeom prst="rect">
            <a:avLst/>
          </a:prstGeom>
          <a:solidFill>
            <a:schemeClr val="bg1">
              <a:lumMod val="95000"/>
            </a:schemeClr>
          </a:solidFill>
          <a:ln w="19050">
            <a:solidFill>
              <a:schemeClr val="accent2"/>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4" name="그림 개체 틀 2">
            <a:extLst>
              <a:ext uri="{FF2B5EF4-FFF2-40B4-BE49-F238E27FC236}">
                <a16:creationId xmlns:a16="http://schemas.microsoft.com/office/drawing/2014/main" id="{2D3E3847-E4AC-4C7E-9A5E-BE2F9DB0A4D3}"/>
              </a:ext>
            </a:extLst>
          </p:cNvPr>
          <p:cNvSpPr>
            <a:spLocks noGrp="1"/>
          </p:cNvSpPr>
          <p:nvPr>
            <p:ph type="pic" sz="quarter" idx="38" hasCustomPrompt="1"/>
          </p:nvPr>
        </p:nvSpPr>
        <p:spPr>
          <a:xfrm>
            <a:off x="6301102" y="1837041"/>
            <a:ext cx="2268000" cy="1986288"/>
          </a:xfrm>
          <a:prstGeom prst="rect">
            <a:avLst/>
          </a:prstGeom>
          <a:solidFill>
            <a:schemeClr val="bg1">
              <a:lumMod val="95000"/>
            </a:schemeClr>
          </a:solidFill>
          <a:ln w="19050">
            <a:solidFill>
              <a:schemeClr val="accent3"/>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5" name="그림 개체 틀 2">
            <a:extLst>
              <a:ext uri="{FF2B5EF4-FFF2-40B4-BE49-F238E27FC236}">
                <a16:creationId xmlns:a16="http://schemas.microsoft.com/office/drawing/2014/main" id="{C0A871EA-43B6-40F5-B8FE-1A422C77A0C5}"/>
              </a:ext>
            </a:extLst>
          </p:cNvPr>
          <p:cNvSpPr>
            <a:spLocks noGrp="1"/>
          </p:cNvSpPr>
          <p:nvPr>
            <p:ph type="pic" sz="quarter" idx="43" hasCustomPrompt="1"/>
          </p:nvPr>
        </p:nvSpPr>
        <p:spPr>
          <a:xfrm>
            <a:off x="9016308" y="1837041"/>
            <a:ext cx="2268000" cy="1986288"/>
          </a:xfrm>
          <a:prstGeom prst="rect">
            <a:avLst/>
          </a:prstGeom>
          <a:solidFill>
            <a:schemeClr val="bg1">
              <a:lumMod val="95000"/>
            </a:schemeClr>
          </a:solidFill>
          <a:ln w="19050">
            <a:solidFill>
              <a:schemeClr val="accent4"/>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Tree>
    <p:extLst>
      <p:ext uri="{BB962C8B-B14F-4D97-AF65-F5344CB8AC3E}">
        <p14:creationId xmlns:p14="http://schemas.microsoft.com/office/powerpoint/2010/main" val="73358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Images &amp; Contents">
    <p:spTree>
      <p:nvGrpSpPr>
        <p:cNvPr id="1" name=""/>
        <p:cNvGrpSpPr/>
        <p:nvPr/>
      </p:nvGrpSpPr>
      <p:grpSpPr>
        <a:xfrm>
          <a:off x="0" y="0"/>
          <a:ext cx="0" cy="0"/>
          <a:chOff x="0" y="0"/>
          <a:chExt cx="0" cy="0"/>
        </a:xfrm>
      </p:grpSpPr>
      <p:sp>
        <p:nvSpPr>
          <p:cNvPr id="3" name="Right Triangle 4">
            <a:extLst>
              <a:ext uri="{FF2B5EF4-FFF2-40B4-BE49-F238E27FC236}">
                <a16:creationId xmlns:a16="http://schemas.microsoft.com/office/drawing/2014/main" id="{DF8E6165-7BA9-45C3-B89E-1B1F1F28264D}"/>
              </a:ext>
            </a:extLst>
          </p:cNvPr>
          <p:cNvSpPr/>
          <p:nvPr userDrawn="1"/>
        </p:nvSpPr>
        <p:spPr>
          <a:xfrm>
            <a:off x="2" y="0"/>
            <a:ext cx="7045234" cy="6858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4" name="Right Triangle 8">
            <a:extLst>
              <a:ext uri="{FF2B5EF4-FFF2-40B4-BE49-F238E27FC236}">
                <a16:creationId xmlns:a16="http://schemas.microsoft.com/office/drawing/2014/main" id="{9E643AB3-B11E-4FBA-B1BD-616F09F54473}"/>
              </a:ext>
            </a:extLst>
          </p:cNvPr>
          <p:cNvSpPr/>
          <p:nvPr userDrawn="1"/>
        </p:nvSpPr>
        <p:spPr>
          <a:xfrm rot="16200000">
            <a:off x="3471365" y="4831268"/>
            <a:ext cx="1440000" cy="1440000"/>
          </a:xfrm>
          <a:prstGeom prst="r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5" name="Right Triangle 9">
            <a:extLst>
              <a:ext uri="{FF2B5EF4-FFF2-40B4-BE49-F238E27FC236}">
                <a16:creationId xmlns:a16="http://schemas.microsoft.com/office/drawing/2014/main" id="{3C8D0CD5-A090-4C9A-AA86-0830DE46C77E}"/>
              </a:ext>
            </a:extLst>
          </p:cNvPr>
          <p:cNvSpPr/>
          <p:nvPr userDrawn="1"/>
        </p:nvSpPr>
        <p:spPr>
          <a:xfrm rot="5400000">
            <a:off x="725220" y="1530872"/>
            <a:ext cx="864000" cy="864000"/>
          </a:xfrm>
          <a:prstGeom prst="r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6" name="그림 개체 틀 2">
            <a:extLst>
              <a:ext uri="{FF2B5EF4-FFF2-40B4-BE49-F238E27FC236}">
                <a16:creationId xmlns:a16="http://schemas.microsoft.com/office/drawing/2014/main" id="{E2DBCC96-1483-46CC-92FF-4FE52012D013}"/>
              </a:ext>
            </a:extLst>
          </p:cNvPr>
          <p:cNvSpPr>
            <a:spLocks noGrp="1"/>
          </p:cNvSpPr>
          <p:nvPr>
            <p:ph type="pic" sz="quarter" idx="12" hasCustomPrompt="1"/>
          </p:nvPr>
        </p:nvSpPr>
        <p:spPr>
          <a:xfrm>
            <a:off x="893136" y="1687090"/>
            <a:ext cx="3850315" cy="4418435"/>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728264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a:prstGeom prst="rect">
            <a:avLst/>
          </a:prstGeo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a:prstGeom prst="rect">
            <a:avLst/>
          </a:prstGeo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4" name="Footer Placeholder 3">
            <a:extLst>
              <a:ext uri="{FF2B5EF4-FFF2-40B4-BE49-F238E27FC236}">
                <a16:creationId xmlns:a16="http://schemas.microsoft.com/office/drawing/2014/main" id="{DB285929-1018-4370-A170-074C414B2281}"/>
              </a:ext>
            </a:extLst>
          </p:cNvPr>
          <p:cNvSpPr>
            <a:spLocks noGrp="1"/>
          </p:cNvSpPr>
          <p:nvPr>
            <p:ph type="ftr" sz="quarter" idx="15"/>
          </p:nvPr>
        </p:nvSpPr>
        <p:spPr>
          <a:xfrm>
            <a:off x="1494790" y="6332220"/>
            <a:ext cx="1497330" cy="247651"/>
          </a:xfrm>
          <a:prstGeom prst="rect">
            <a:avLst/>
          </a:prstGeom>
        </p:spPr>
        <p:txBody>
          <a:bodyPr/>
          <a:lstStyle/>
          <a:p>
            <a:r>
              <a:rPr lang="en-US"/>
              <a:t>Annual Review</a:t>
            </a:r>
            <a:endParaRPr lang="en-US" b="0" dirty="0"/>
          </a:p>
        </p:txBody>
      </p:sp>
      <p:sp>
        <p:nvSpPr>
          <p:cNvPr id="5" name="Slide Number Placeholder 4">
            <a:extLst>
              <a:ext uri="{FF2B5EF4-FFF2-40B4-BE49-F238E27FC236}">
                <a16:creationId xmlns:a16="http://schemas.microsoft.com/office/drawing/2014/main" id="{6184536E-AD08-4371-85E9-A816C30B6AE7}"/>
              </a:ext>
            </a:extLst>
          </p:cNvPr>
          <p:cNvSpPr>
            <a:spLocks noGrp="1"/>
          </p:cNvSpPr>
          <p:nvPr>
            <p:ph type="sldNum" sz="quarter" idx="16"/>
          </p:nvPr>
        </p:nvSpPr>
        <p:spPr>
          <a:xfrm>
            <a:off x="971550" y="6332220"/>
            <a:ext cx="523240" cy="247651"/>
          </a:xfrm>
          <a:prstGeom prst="rect">
            <a:avLst/>
          </a:prstGeom>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456350793"/>
      </p:ext>
    </p:extLst>
  </p:cSld>
  <p:clrMapOvr>
    <a:masterClrMapping/>
  </p:clrMapOvr>
  <p:extLst>
    <p:ext uri="{DCECCB84-F9BA-43D5-87BE-67443E8EF086}">
      <p15:sldGuideLst xmlns:p15="http://schemas.microsoft.com/office/powerpoint/2012/main">
        <p15:guide id="1" pos="600">
          <p15:clr>
            <a:srgbClr val="FBAE40"/>
          </p15:clr>
        </p15:guide>
        <p15:guide id="2" pos="3480">
          <p15:clr>
            <a:srgbClr val="FBAE40"/>
          </p15:clr>
        </p15:guide>
        <p15:guide id="3" orient="horz" pos="1440">
          <p15:clr>
            <a:srgbClr val="FBAE40"/>
          </p15:clr>
        </p15:guide>
        <p15:guide id="4" orient="horz" pos="1224">
          <p15:clr>
            <a:srgbClr val="FBAE40"/>
          </p15:clr>
        </p15:guide>
        <p15:guide id="5" orient="horz" pos="5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630867" y="-8359"/>
            <a:ext cx="3840000" cy="686635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ight Triangle 7"/>
          <p:cNvSpPr/>
          <p:nvPr userDrawn="1"/>
        </p:nvSpPr>
        <p:spPr>
          <a:xfrm rot="5400000">
            <a:off x="138000" y="-138000"/>
            <a:ext cx="828000" cy="1104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3"/>
          <p:cNvSpPr/>
          <p:nvPr userDrawn="1"/>
        </p:nvSpPr>
        <p:spPr>
          <a:xfrm>
            <a:off x="8445501" y="0"/>
            <a:ext cx="37465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701431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48494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a:prstGeom prst="rect">
            <a:avLst/>
          </a:prstGeo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a:prstGeom prst="rect">
            <a:avLst/>
          </a:prstGeo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4" name="Footer Placeholder 3">
            <a:extLst>
              <a:ext uri="{FF2B5EF4-FFF2-40B4-BE49-F238E27FC236}">
                <a16:creationId xmlns:a16="http://schemas.microsoft.com/office/drawing/2014/main" id="{DB285929-1018-4370-A170-074C414B2281}"/>
              </a:ext>
            </a:extLst>
          </p:cNvPr>
          <p:cNvSpPr>
            <a:spLocks noGrp="1"/>
          </p:cNvSpPr>
          <p:nvPr>
            <p:ph type="ftr" sz="quarter" idx="15"/>
          </p:nvPr>
        </p:nvSpPr>
        <p:spPr>
          <a:xfrm>
            <a:off x="1494790" y="6332220"/>
            <a:ext cx="1497330" cy="247651"/>
          </a:xfrm>
          <a:prstGeom prst="rect">
            <a:avLst/>
          </a:prstGeom>
        </p:spPr>
        <p:txBody>
          <a:bodyPr/>
          <a:lstStyle/>
          <a:p>
            <a:r>
              <a:rPr lang="en-US"/>
              <a:t>Annual Review</a:t>
            </a:r>
            <a:endParaRPr lang="en-US" b="0" dirty="0"/>
          </a:p>
        </p:txBody>
      </p:sp>
      <p:sp>
        <p:nvSpPr>
          <p:cNvPr id="5" name="Slide Number Placeholder 4">
            <a:extLst>
              <a:ext uri="{FF2B5EF4-FFF2-40B4-BE49-F238E27FC236}">
                <a16:creationId xmlns:a16="http://schemas.microsoft.com/office/drawing/2014/main" id="{6184536E-AD08-4371-85E9-A816C30B6AE7}"/>
              </a:ext>
            </a:extLst>
          </p:cNvPr>
          <p:cNvSpPr>
            <a:spLocks noGrp="1"/>
          </p:cNvSpPr>
          <p:nvPr>
            <p:ph type="sldNum" sz="quarter" idx="16"/>
          </p:nvPr>
        </p:nvSpPr>
        <p:spPr>
          <a:xfrm>
            <a:off x="971550" y="6332220"/>
            <a:ext cx="523240" cy="247651"/>
          </a:xfrm>
          <a:prstGeom prst="rect">
            <a:avLst/>
          </a:prstGeom>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829657553"/>
      </p:ext>
    </p:extLst>
  </p:cSld>
  <p:clrMapOvr>
    <a:masterClrMapping/>
  </p:clrMapOvr>
  <p:extLst>
    <p:ext uri="{DCECCB84-F9BA-43D5-87BE-67443E8EF086}">
      <p15:sldGuideLst xmlns:p15="http://schemas.microsoft.com/office/powerpoint/2012/main">
        <p15:guide id="1" pos="600">
          <p15:clr>
            <a:srgbClr val="FBAE40"/>
          </p15:clr>
        </p15:guide>
        <p15:guide id="2" pos="3480">
          <p15:clr>
            <a:srgbClr val="FBAE40"/>
          </p15:clr>
        </p15:guide>
        <p15:guide id="3" orient="horz" pos="1440">
          <p15:clr>
            <a:srgbClr val="FBAE40"/>
          </p15:clr>
        </p15:guide>
        <p15:guide id="4" orient="horz" pos="1224">
          <p15:clr>
            <a:srgbClr val="FBAE40"/>
          </p15:clr>
        </p15:guide>
        <p15:guide id="5" orient="horz" pos="5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12192000" cy="6858001"/>
          </a:xfrm>
          <a:prstGeom prst="rect">
            <a:avLst/>
          </a:prstGeom>
          <a:solidFill>
            <a:schemeClr val="bg1">
              <a:lumMod val="95000"/>
            </a:schemeClr>
          </a:solidFill>
        </p:spPr>
        <p:txBody>
          <a:bodyPr anchor="ctr"/>
          <a:lstStyle>
            <a:lvl1pPr marL="0" indent="0" algn="ctr">
              <a:buNone/>
              <a:defRPr sz="1600"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105682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Images &amp; Contents">
    <p:spTree>
      <p:nvGrpSpPr>
        <p:cNvPr id="1" name=""/>
        <p:cNvGrpSpPr/>
        <p:nvPr/>
      </p:nvGrpSpPr>
      <p:grpSpPr>
        <a:xfrm>
          <a:off x="0" y="0"/>
          <a:ext cx="0" cy="0"/>
          <a:chOff x="0" y="0"/>
          <a:chExt cx="0" cy="0"/>
        </a:xfrm>
      </p:grpSpPr>
      <p:sp>
        <p:nvSpPr>
          <p:cNvPr id="3" name="Right Triangle 4">
            <a:extLst>
              <a:ext uri="{FF2B5EF4-FFF2-40B4-BE49-F238E27FC236}">
                <a16:creationId xmlns:a16="http://schemas.microsoft.com/office/drawing/2014/main" id="{DF8E6165-7BA9-45C3-B89E-1B1F1F28264D}"/>
              </a:ext>
            </a:extLst>
          </p:cNvPr>
          <p:cNvSpPr/>
          <p:nvPr userDrawn="1"/>
        </p:nvSpPr>
        <p:spPr>
          <a:xfrm>
            <a:off x="2" y="0"/>
            <a:ext cx="7045234" cy="6858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4" name="Right Triangle 8">
            <a:extLst>
              <a:ext uri="{FF2B5EF4-FFF2-40B4-BE49-F238E27FC236}">
                <a16:creationId xmlns:a16="http://schemas.microsoft.com/office/drawing/2014/main" id="{9E643AB3-B11E-4FBA-B1BD-616F09F54473}"/>
              </a:ext>
            </a:extLst>
          </p:cNvPr>
          <p:cNvSpPr/>
          <p:nvPr userDrawn="1"/>
        </p:nvSpPr>
        <p:spPr>
          <a:xfrm rot="16200000">
            <a:off x="3471365" y="4831268"/>
            <a:ext cx="1440000" cy="1440000"/>
          </a:xfrm>
          <a:prstGeom prst="r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5" name="Right Triangle 9">
            <a:extLst>
              <a:ext uri="{FF2B5EF4-FFF2-40B4-BE49-F238E27FC236}">
                <a16:creationId xmlns:a16="http://schemas.microsoft.com/office/drawing/2014/main" id="{3C8D0CD5-A090-4C9A-AA86-0830DE46C77E}"/>
              </a:ext>
            </a:extLst>
          </p:cNvPr>
          <p:cNvSpPr/>
          <p:nvPr userDrawn="1"/>
        </p:nvSpPr>
        <p:spPr>
          <a:xfrm rot="5400000">
            <a:off x="725220" y="1530872"/>
            <a:ext cx="864000" cy="864000"/>
          </a:xfrm>
          <a:prstGeom prst="r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6" name="그림 개체 틀 2">
            <a:extLst>
              <a:ext uri="{FF2B5EF4-FFF2-40B4-BE49-F238E27FC236}">
                <a16:creationId xmlns:a16="http://schemas.microsoft.com/office/drawing/2014/main" id="{E2DBCC96-1483-46CC-92FF-4FE52012D013}"/>
              </a:ext>
            </a:extLst>
          </p:cNvPr>
          <p:cNvSpPr>
            <a:spLocks noGrp="1"/>
          </p:cNvSpPr>
          <p:nvPr>
            <p:ph type="pic" sz="quarter" idx="12" hasCustomPrompt="1"/>
          </p:nvPr>
        </p:nvSpPr>
        <p:spPr>
          <a:xfrm>
            <a:off x="893136" y="1687090"/>
            <a:ext cx="3850315" cy="4418435"/>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410026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F9033F92-5447-4701-9973-78667CCF7DF9}"/>
              </a:ext>
            </a:extLst>
          </p:cNvPr>
          <p:cNvSpPr>
            <a:spLocks noGrp="1"/>
          </p:cNvSpPr>
          <p:nvPr>
            <p:ph type="pic" sz="quarter" idx="14" hasCustomPrompt="1"/>
          </p:nvPr>
        </p:nvSpPr>
        <p:spPr>
          <a:xfrm>
            <a:off x="905524" y="1837041"/>
            <a:ext cx="2268000" cy="1986288"/>
          </a:xfrm>
          <a:prstGeom prst="rect">
            <a:avLst/>
          </a:prstGeom>
          <a:solidFill>
            <a:schemeClr val="bg1">
              <a:lumMod val="95000"/>
            </a:schemeClr>
          </a:solidFill>
          <a:ln w="19050">
            <a:solidFill>
              <a:schemeClr val="accent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9" name="그림 개체 틀 2">
            <a:extLst>
              <a:ext uri="{FF2B5EF4-FFF2-40B4-BE49-F238E27FC236}">
                <a16:creationId xmlns:a16="http://schemas.microsoft.com/office/drawing/2014/main" id="{81009FC0-F461-43C1-A305-424A4B8DBC21}"/>
              </a:ext>
            </a:extLst>
          </p:cNvPr>
          <p:cNvSpPr>
            <a:spLocks noGrp="1"/>
          </p:cNvSpPr>
          <p:nvPr>
            <p:ph type="pic" sz="quarter" idx="33" hasCustomPrompt="1"/>
          </p:nvPr>
        </p:nvSpPr>
        <p:spPr>
          <a:xfrm>
            <a:off x="3603313" y="1837041"/>
            <a:ext cx="2268000" cy="1986288"/>
          </a:xfrm>
          <a:prstGeom prst="rect">
            <a:avLst/>
          </a:prstGeom>
          <a:solidFill>
            <a:schemeClr val="bg1">
              <a:lumMod val="95000"/>
            </a:schemeClr>
          </a:solidFill>
          <a:ln w="19050">
            <a:solidFill>
              <a:schemeClr val="accent2"/>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4" name="그림 개체 틀 2">
            <a:extLst>
              <a:ext uri="{FF2B5EF4-FFF2-40B4-BE49-F238E27FC236}">
                <a16:creationId xmlns:a16="http://schemas.microsoft.com/office/drawing/2014/main" id="{2D3E3847-E4AC-4C7E-9A5E-BE2F9DB0A4D3}"/>
              </a:ext>
            </a:extLst>
          </p:cNvPr>
          <p:cNvSpPr>
            <a:spLocks noGrp="1"/>
          </p:cNvSpPr>
          <p:nvPr>
            <p:ph type="pic" sz="quarter" idx="38" hasCustomPrompt="1"/>
          </p:nvPr>
        </p:nvSpPr>
        <p:spPr>
          <a:xfrm>
            <a:off x="6301102" y="1837041"/>
            <a:ext cx="2268000" cy="1986288"/>
          </a:xfrm>
          <a:prstGeom prst="rect">
            <a:avLst/>
          </a:prstGeom>
          <a:solidFill>
            <a:schemeClr val="bg1">
              <a:lumMod val="95000"/>
            </a:schemeClr>
          </a:solidFill>
          <a:ln w="19050">
            <a:solidFill>
              <a:schemeClr val="accent3"/>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5" name="그림 개체 틀 2">
            <a:extLst>
              <a:ext uri="{FF2B5EF4-FFF2-40B4-BE49-F238E27FC236}">
                <a16:creationId xmlns:a16="http://schemas.microsoft.com/office/drawing/2014/main" id="{C0A871EA-43B6-40F5-B8FE-1A422C77A0C5}"/>
              </a:ext>
            </a:extLst>
          </p:cNvPr>
          <p:cNvSpPr>
            <a:spLocks noGrp="1"/>
          </p:cNvSpPr>
          <p:nvPr>
            <p:ph type="pic" sz="quarter" idx="43" hasCustomPrompt="1"/>
          </p:nvPr>
        </p:nvSpPr>
        <p:spPr>
          <a:xfrm>
            <a:off x="9016308" y="1837041"/>
            <a:ext cx="2268000" cy="1986288"/>
          </a:xfrm>
          <a:prstGeom prst="rect">
            <a:avLst/>
          </a:prstGeom>
          <a:solidFill>
            <a:schemeClr val="bg1">
              <a:lumMod val="95000"/>
            </a:schemeClr>
          </a:solidFill>
          <a:ln w="19050">
            <a:solidFill>
              <a:schemeClr val="accent4"/>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Tree>
    <p:extLst>
      <p:ext uri="{BB962C8B-B14F-4D97-AF65-F5344CB8AC3E}">
        <p14:creationId xmlns:p14="http://schemas.microsoft.com/office/powerpoint/2010/main" val="3023025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Contents slide layout">
    <p:spTree>
      <p:nvGrpSpPr>
        <p:cNvPr id="1" name=""/>
        <p:cNvGrpSpPr/>
        <p:nvPr/>
      </p:nvGrpSpPr>
      <p:grpSpPr>
        <a:xfrm>
          <a:off x="0" y="0"/>
          <a:ext cx="0" cy="0"/>
          <a:chOff x="0" y="0"/>
          <a:chExt cx="0" cy="0"/>
        </a:xfrm>
      </p:grpSpPr>
      <p:sp>
        <p:nvSpPr>
          <p:cNvPr id="5" name="그림 개체 틀 2">
            <a:extLst>
              <a:ext uri="{FF2B5EF4-FFF2-40B4-BE49-F238E27FC236}">
                <a16:creationId xmlns:a16="http://schemas.microsoft.com/office/drawing/2014/main" id="{C56809D4-139D-46A4-95D4-28A24193D00C}"/>
              </a:ext>
            </a:extLst>
          </p:cNvPr>
          <p:cNvSpPr>
            <a:spLocks noGrp="1"/>
          </p:cNvSpPr>
          <p:nvPr>
            <p:ph type="pic" sz="quarter" idx="16" hasCustomPrompt="1"/>
          </p:nvPr>
        </p:nvSpPr>
        <p:spPr>
          <a:xfrm>
            <a:off x="8356827"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512B8526-6395-40A2-9FBE-B930B478136A}"/>
              </a:ext>
            </a:extLst>
          </p:cNvPr>
          <p:cNvSpPr>
            <a:spLocks noGrp="1"/>
          </p:cNvSpPr>
          <p:nvPr>
            <p:ph type="pic" sz="quarter" idx="42" hasCustomPrompt="1"/>
          </p:nvPr>
        </p:nvSpPr>
        <p:spPr>
          <a:xfrm>
            <a:off x="780134"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382E9E28-B05C-40A5-AA83-1BD424FE7029}"/>
              </a:ext>
            </a:extLst>
          </p:cNvPr>
          <p:cNvSpPr>
            <a:spLocks noGrp="1"/>
          </p:cNvSpPr>
          <p:nvPr>
            <p:ph type="pic" sz="quarter" idx="43" hasCustomPrompt="1"/>
          </p:nvPr>
        </p:nvSpPr>
        <p:spPr>
          <a:xfrm>
            <a:off x="4553888"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8" name="Text Placeholder 9">
            <a:extLst>
              <a:ext uri="{FF2B5EF4-FFF2-40B4-BE49-F238E27FC236}">
                <a16:creationId xmlns:a16="http://schemas.microsoft.com/office/drawing/2014/main" id="{5AC1333C-DE5D-4D51-8B20-FC7CB2F763D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60701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1941478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5518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913903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7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7">
            <a:extLst>
              <a:ext uri="{FF2B5EF4-FFF2-40B4-BE49-F238E27FC236}">
                <a16:creationId xmlns:a16="http://schemas.microsoft.com/office/drawing/2014/main" id="{E81299D6-8AE9-46FC-B5BE-5AD543758D7F}"/>
              </a:ext>
            </a:extLst>
          </p:cNvPr>
          <p:cNvSpPr>
            <a:spLocks noGrp="1"/>
          </p:cNvSpPr>
          <p:nvPr>
            <p:ph type="pic" sz="quarter" idx="14" hasCustomPrompt="1"/>
          </p:nvPr>
        </p:nvSpPr>
        <p:spPr>
          <a:xfrm>
            <a:off x="7903669" y="2174423"/>
            <a:ext cx="1368000" cy="1368000"/>
          </a:xfrm>
          <a:prstGeom prst="ellipse">
            <a:avLst/>
          </a:prstGeom>
          <a:solidFill>
            <a:schemeClr val="bg1">
              <a:lumMod val="95000"/>
            </a:schemeClr>
          </a:solidFill>
          <a:ln w="38100">
            <a:solidFill>
              <a:schemeClr val="accent2"/>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5" name="Picture Placeholder 27">
            <a:extLst>
              <a:ext uri="{FF2B5EF4-FFF2-40B4-BE49-F238E27FC236}">
                <a16:creationId xmlns:a16="http://schemas.microsoft.com/office/drawing/2014/main" id="{D1ABEA86-938E-4CE0-9392-807AB7E71FF7}"/>
              </a:ext>
            </a:extLst>
          </p:cNvPr>
          <p:cNvSpPr>
            <a:spLocks noGrp="1"/>
          </p:cNvSpPr>
          <p:nvPr>
            <p:ph type="pic" sz="quarter" idx="15" hasCustomPrompt="1"/>
          </p:nvPr>
        </p:nvSpPr>
        <p:spPr>
          <a:xfrm>
            <a:off x="7903669" y="4360291"/>
            <a:ext cx="1368000" cy="1368000"/>
          </a:xfrm>
          <a:prstGeom prst="ellipse">
            <a:avLst/>
          </a:prstGeom>
          <a:solidFill>
            <a:schemeClr val="bg1">
              <a:lumMod val="95000"/>
            </a:schemeClr>
          </a:solidFill>
          <a:ln w="38100">
            <a:solidFill>
              <a:schemeClr val="accent4"/>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6" name="Picture Placeholder 27">
            <a:extLst>
              <a:ext uri="{FF2B5EF4-FFF2-40B4-BE49-F238E27FC236}">
                <a16:creationId xmlns:a16="http://schemas.microsoft.com/office/drawing/2014/main" id="{AB8E6650-9798-496B-A341-D82EE061033A}"/>
              </a:ext>
            </a:extLst>
          </p:cNvPr>
          <p:cNvSpPr>
            <a:spLocks noGrp="1"/>
          </p:cNvSpPr>
          <p:nvPr>
            <p:ph type="pic" sz="quarter" idx="16" hasCustomPrompt="1"/>
          </p:nvPr>
        </p:nvSpPr>
        <p:spPr>
          <a:xfrm>
            <a:off x="2929923" y="2174423"/>
            <a:ext cx="1368000" cy="1368000"/>
          </a:xfrm>
          <a:prstGeom prst="ellipse">
            <a:avLst/>
          </a:prstGeom>
          <a:solidFill>
            <a:schemeClr val="bg1">
              <a:lumMod val="95000"/>
            </a:schemeClr>
          </a:solidFill>
          <a:ln w="38100">
            <a:solidFill>
              <a:schemeClr val="accent1"/>
            </a:solidFill>
          </a:ln>
          <a:effectLst/>
        </p:spPr>
        <p:txBody>
          <a:bodyPr rtlCol="0" anchor="ctr">
            <a:normAutofit/>
          </a:bodyPr>
          <a:lstStyle>
            <a:lvl1pPr marL="0" indent="0" algn="ctr">
              <a:buFontTx/>
              <a:buNone/>
              <a:defRPr sz="1200" baseline="0">
                <a:solidFill>
                  <a:schemeClr val="tx1">
                    <a:lumMod val="75000"/>
                    <a:lumOff val="25000"/>
                  </a:schemeClr>
                </a:solidFill>
                <a:latin typeface="+mn-lt"/>
                <a:ea typeface="+mn-ea"/>
              </a:defRPr>
            </a:lvl1pPr>
          </a:lstStyle>
          <a:p>
            <a:pPr lvl="0"/>
            <a:r>
              <a:rPr lang="en-US" altLang="ko-KR" noProof="0" dirty="0"/>
              <a:t>Place Your Picture Here</a:t>
            </a:r>
            <a:endParaRPr lang="en-JM" noProof="0" dirty="0"/>
          </a:p>
        </p:txBody>
      </p:sp>
      <p:sp>
        <p:nvSpPr>
          <p:cNvPr id="7" name="Picture Placeholder 27">
            <a:extLst>
              <a:ext uri="{FF2B5EF4-FFF2-40B4-BE49-F238E27FC236}">
                <a16:creationId xmlns:a16="http://schemas.microsoft.com/office/drawing/2014/main" id="{A2BF8B38-9CDE-4FA4-BEBF-2098F1B76A6D}"/>
              </a:ext>
            </a:extLst>
          </p:cNvPr>
          <p:cNvSpPr>
            <a:spLocks noGrp="1"/>
          </p:cNvSpPr>
          <p:nvPr>
            <p:ph type="pic" sz="quarter" idx="17" hasCustomPrompt="1"/>
          </p:nvPr>
        </p:nvSpPr>
        <p:spPr>
          <a:xfrm>
            <a:off x="2929923" y="4360291"/>
            <a:ext cx="1368000" cy="1368000"/>
          </a:xfrm>
          <a:prstGeom prst="ellipse">
            <a:avLst/>
          </a:prstGeom>
          <a:solidFill>
            <a:schemeClr val="bg1">
              <a:lumMod val="95000"/>
            </a:schemeClr>
          </a:solidFill>
          <a:ln w="38100">
            <a:solidFill>
              <a:schemeClr val="accent3"/>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8" name="Picture Placeholder 27">
            <a:extLst>
              <a:ext uri="{FF2B5EF4-FFF2-40B4-BE49-F238E27FC236}">
                <a16:creationId xmlns:a16="http://schemas.microsoft.com/office/drawing/2014/main" id="{ED24B512-6D0F-4C7E-B16A-1FC9182380F9}"/>
              </a:ext>
            </a:extLst>
          </p:cNvPr>
          <p:cNvSpPr>
            <a:spLocks noGrp="1"/>
          </p:cNvSpPr>
          <p:nvPr>
            <p:ph type="pic" sz="quarter" idx="13" hasCustomPrompt="1"/>
          </p:nvPr>
        </p:nvSpPr>
        <p:spPr>
          <a:xfrm>
            <a:off x="5015183" y="2862813"/>
            <a:ext cx="2160000" cy="2160000"/>
          </a:xfrm>
          <a:prstGeom prst="ellipse">
            <a:avLst/>
          </a:prstGeom>
          <a:solidFill>
            <a:schemeClr val="bg1">
              <a:lumMod val="95000"/>
            </a:schemeClr>
          </a:solidFill>
          <a:ln w="38100">
            <a:solidFill>
              <a:schemeClr val="accent5"/>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Tree>
    <p:extLst>
      <p:ext uri="{BB962C8B-B14F-4D97-AF65-F5344CB8AC3E}">
        <p14:creationId xmlns:p14="http://schemas.microsoft.com/office/powerpoint/2010/main" val="7686641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7">
            <a:extLst>
              <a:ext uri="{FF2B5EF4-FFF2-40B4-BE49-F238E27FC236}">
                <a16:creationId xmlns:a16="http://schemas.microsoft.com/office/drawing/2014/main" id="{E81299D6-8AE9-46FC-B5BE-5AD543758D7F}"/>
              </a:ext>
            </a:extLst>
          </p:cNvPr>
          <p:cNvSpPr>
            <a:spLocks noGrp="1"/>
          </p:cNvSpPr>
          <p:nvPr>
            <p:ph type="pic" sz="quarter" idx="14" hasCustomPrompt="1"/>
          </p:nvPr>
        </p:nvSpPr>
        <p:spPr>
          <a:xfrm>
            <a:off x="7903669" y="2174423"/>
            <a:ext cx="1368000" cy="1368000"/>
          </a:xfrm>
          <a:prstGeom prst="ellipse">
            <a:avLst/>
          </a:prstGeom>
          <a:solidFill>
            <a:schemeClr val="bg1">
              <a:lumMod val="95000"/>
            </a:schemeClr>
          </a:solidFill>
          <a:ln w="38100">
            <a:solidFill>
              <a:schemeClr val="accent2"/>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5" name="Picture Placeholder 27">
            <a:extLst>
              <a:ext uri="{FF2B5EF4-FFF2-40B4-BE49-F238E27FC236}">
                <a16:creationId xmlns:a16="http://schemas.microsoft.com/office/drawing/2014/main" id="{D1ABEA86-938E-4CE0-9392-807AB7E71FF7}"/>
              </a:ext>
            </a:extLst>
          </p:cNvPr>
          <p:cNvSpPr>
            <a:spLocks noGrp="1"/>
          </p:cNvSpPr>
          <p:nvPr>
            <p:ph type="pic" sz="quarter" idx="15" hasCustomPrompt="1"/>
          </p:nvPr>
        </p:nvSpPr>
        <p:spPr>
          <a:xfrm>
            <a:off x="7903669" y="4360291"/>
            <a:ext cx="1368000" cy="1368000"/>
          </a:xfrm>
          <a:prstGeom prst="ellipse">
            <a:avLst/>
          </a:prstGeom>
          <a:solidFill>
            <a:schemeClr val="bg1">
              <a:lumMod val="95000"/>
            </a:schemeClr>
          </a:solidFill>
          <a:ln w="38100">
            <a:solidFill>
              <a:schemeClr val="accent4"/>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6" name="Picture Placeholder 27">
            <a:extLst>
              <a:ext uri="{FF2B5EF4-FFF2-40B4-BE49-F238E27FC236}">
                <a16:creationId xmlns:a16="http://schemas.microsoft.com/office/drawing/2014/main" id="{AB8E6650-9798-496B-A341-D82EE061033A}"/>
              </a:ext>
            </a:extLst>
          </p:cNvPr>
          <p:cNvSpPr>
            <a:spLocks noGrp="1"/>
          </p:cNvSpPr>
          <p:nvPr>
            <p:ph type="pic" sz="quarter" idx="16" hasCustomPrompt="1"/>
          </p:nvPr>
        </p:nvSpPr>
        <p:spPr>
          <a:xfrm>
            <a:off x="2929923" y="2174423"/>
            <a:ext cx="1368000" cy="1368000"/>
          </a:xfrm>
          <a:prstGeom prst="ellipse">
            <a:avLst/>
          </a:prstGeom>
          <a:solidFill>
            <a:schemeClr val="bg1">
              <a:lumMod val="95000"/>
            </a:schemeClr>
          </a:solidFill>
          <a:ln w="38100">
            <a:solidFill>
              <a:schemeClr val="accent1"/>
            </a:solidFill>
          </a:ln>
          <a:effectLst/>
        </p:spPr>
        <p:txBody>
          <a:bodyPr rtlCol="0" anchor="ctr">
            <a:normAutofit/>
          </a:bodyPr>
          <a:lstStyle>
            <a:lvl1pPr marL="0" indent="0" algn="ctr">
              <a:buFontTx/>
              <a:buNone/>
              <a:defRPr sz="1200" baseline="0">
                <a:solidFill>
                  <a:schemeClr val="tx1">
                    <a:lumMod val="75000"/>
                    <a:lumOff val="25000"/>
                  </a:schemeClr>
                </a:solidFill>
                <a:latin typeface="+mn-lt"/>
                <a:ea typeface="+mn-ea"/>
              </a:defRPr>
            </a:lvl1pPr>
          </a:lstStyle>
          <a:p>
            <a:pPr lvl="0"/>
            <a:r>
              <a:rPr lang="en-US" altLang="ko-KR" noProof="0" dirty="0"/>
              <a:t>Place Your Picture Here</a:t>
            </a:r>
            <a:endParaRPr lang="en-JM" noProof="0" dirty="0"/>
          </a:p>
        </p:txBody>
      </p:sp>
      <p:sp>
        <p:nvSpPr>
          <p:cNvPr id="7" name="Picture Placeholder 27">
            <a:extLst>
              <a:ext uri="{FF2B5EF4-FFF2-40B4-BE49-F238E27FC236}">
                <a16:creationId xmlns:a16="http://schemas.microsoft.com/office/drawing/2014/main" id="{A2BF8B38-9CDE-4FA4-BEBF-2098F1B76A6D}"/>
              </a:ext>
            </a:extLst>
          </p:cNvPr>
          <p:cNvSpPr>
            <a:spLocks noGrp="1"/>
          </p:cNvSpPr>
          <p:nvPr>
            <p:ph type="pic" sz="quarter" idx="17" hasCustomPrompt="1"/>
          </p:nvPr>
        </p:nvSpPr>
        <p:spPr>
          <a:xfrm>
            <a:off x="2929923" y="4360291"/>
            <a:ext cx="1368000" cy="1368000"/>
          </a:xfrm>
          <a:prstGeom prst="ellipse">
            <a:avLst/>
          </a:prstGeom>
          <a:solidFill>
            <a:schemeClr val="bg1">
              <a:lumMod val="95000"/>
            </a:schemeClr>
          </a:solidFill>
          <a:ln w="38100">
            <a:solidFill>
              <a:schemeClr val="accent3"/>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8" name="Picture Placeholder 27">
            <a:extLst>
              <a:ext uri="{FF2B5EF4-FFF2-40B4-BE49-F238E27FC236}">
                <a16:creationId xmlns:a16="http://schemas.microsoft.com/office/drawing/2014/main" id="{ED24B512-6D0F-4C7E-B16A-1FC9182380F9}"/>
              </a:ext>
            </a:extLst>
          </p:cNvPr>
          <p:cNvSpPr>
            <a:spLocks noGrp="1"/>
          </p:cNvSpPr>
          <p:nvPr>
            <p:ph type="pic" sz="quarter" idx="13" hasCustomPrompt="1"/>
          </p:nvPr>
        </p:nvSpPr>
        <p:spPr>
          <a:xfrm>
            <a:off x="5015183" y="2862813"/>
            <a:ext cx="2160000" cy="2160000"/>
          </a:xfrm>
          <a:prstGeom prst="ellipse">
            <a:avLst/>
          </a:prstGeom>
          <a:solidFill>
            <a:schemeClr val="bg1">
              <a:lumMod val="95000"/>
            </a:schemeClr>
          </a:solidFill>
          <a:ln w="38100">
            <a:solidFill>
              <a:schemeClr val="accent5"/>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Tree>
    <p:extLst>
      <p:ext uri="{BB962C8B-B14F-4D97-AF65-F5344CB8AC3E}">
        <p14:creationId xmlns:p14="http://schemas.microsoft.com/office/powerpoint/2010/main" val="929969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3"/>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8" name="Google Shape;28;p3"/>
          <p:cNvSpPr txBox="1">
            <a:spLocks noGrp="1"/>
          </p:cNvSpPr>
          <p:nvPr>
            <p:ph type="ftr" idx="11"/>
          </p:nvPr>
        </p:nvSpPr>
        <p:spPr>
          <a:xfrm>
            <a:off x="355101" y="6423914"/>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Gill Sans"/>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2" name="Google Shape;32;p3"/>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Tree>
    <p:extLst>
      <p:ext uri="{BB962C8B-B14F-4D97-AF65-F5344CB8AC3E}">
        <p14:creationId xmlns:p14="http://schemas.microsoft.com/office/powerpoint/2010/main" val="1228134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B60992-8AE7-4652-908B-EAB5190C927D}" type="datetimeFigureOut">
              <a:rPr lang="en-GB" smtClean="0"/>
              <a:t>26/02/2025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A7A895-32A5-4DF5-9E05-C54CB6C40E69}" type="slidenum">
              <a:rPr lang="en-GB" smtClean="0"/>
              <a:t>‹#›</a:t>
            </a:fld>
            <a:endParaRPr lang="en-GB"/>
          </a:p>
        </p:txBody>
      </p:sp>
    </p:spTree>
    <p:extLst>
      <p:ext uri="{BB962C8B-B14F-4D97-AF65-F5344CB8AC3E}">
        <p14:creationId xmlns:p14="http://schemas.microsoft.com/office/powerpoint/2010/main" val="3083783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535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a:prstGeom prst="rect">
            <a:avLst/>
          </a:prstGeo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a:prstGeom prst="rect">
            <a:avLst/>
          </a:prstGeo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4" name="Footer Placeholder 3">
            <a:extLst>
              <a:ext uri="{FF2B5EF4-FFF2-40B4-BE49-F238E27FC236}">
                <a16:creationId xmlns:a16="http://schemas.microsoft.com/office/drawing/2014/main" id="{DB285929-1018-4370-A170-074C414B2281}"/>
              </a:ext>
            </a:extLst>
          </p:cNvPr>
          <p:cNvSpPr>
            <a:spLocks noGrp="1"/>
          </p:cNvSpPr>
          <p:nvPr>
            <p:ph type="ftr" sz="quarter" idx="15"/>
          </p:nvPr>
        </p:nvSpPr>
        <p:spPr>
          <a:xfrm>
            <a:off x="1494790" y="6332220"/>
            <a:ext cx="1497330" cy="247651"/>
          </a:xfrm>
          <a:prstGeom prst="rect">
            <a:avLst/>
          </a:prstGeom>
        </p:spPr>
        <p:txBody>
          <a:bodyPr/>
          <a:lstStyle/>
          <a:p>
            <a:r>
              <a:rPr lang="en-US"/>
              <a:t>Annual Review</a:t>
            </a:r>
            <a:endParaRPr lang="en-US" b="0" dirty="0"/>
          </a:p>
        </p:txBody>
      </p:sp>
      <p:sp>
        <p:nvSpPr>
          <p:cNvPr id="5" name="Slide Number Placeholder 4">
            <a:extLst>
              <a:ext uri="{FF2B5EF4-FFF2-40B4-BE49-F238E27FC236}">
                <a16:creationId xmlns:a16="http://schemas.microsoft.com/office/drawing/2014/main" id="{6184536E-AD08-4371-85E9-A816C30B6AE7}"/>
              </a:ext>
            </a:extLst>
          </p:cNvPr>
          <p:cNvSpPr>
            <a:spLocks noGrp="1"/>
          </p:cNvSpPr>
          <p:nvPr>
            <p:ph type="sldNum" sz="quarter" idx="16"/>
          </p:nvPr>
        </p:nvSpPr>
        <p:spPr>
          <a:xfrm>
            <a:off x="971550" y="6332220"/>
            <a:ext cx="523240" cy="247651"/>
          </a:xfrm>
          <a:prstGeom prst="rect">
            <a:avLst/>
          </a:prstGeom>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95737349"/>
      </p:ext>
    </p:extLst>
  </p:cSld>
  <p:clrMapOvr>
    <a:masterClrMapping/>
  </p:clrMapOvr>
  <p:extLst>
    <p:ext uri="{DCECCB84-F9BA-43D5-87BE-67443E8EF086}">
      <p15:sldGuideLst xmlns:p15="http://schemas.microsoft.com/office/powerpoint/2012/main">
        <p15:guide id="1" pos="600">
          <p15:clr>
            <a:srgbClr val="FBAE40"/>
          </p15:clr>
        </p15:guide>
        <p15:guide id="2" pos="3480">
          <p15:clr>
            <a:srgbClr val="FBAE40"/>
          </p15:clr>
        </p15:guide>
        <p15:guide id="3" orient="horz" pos="1440">
          <p15:clr>
            <a:srgbClr val="FBAE40"/>
          </p15:clr>
        </p15:guide>
        <p15:guide id="4" orient="horz" pos="1224">
          <p15:clr>
            <a:srgbClr val="FBAE40"/>
          </p15:clr>
        </p15:guide>
        <p15:guide id="5" orient="horz" pos="5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9734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4434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46731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B712588-04B1-427B-82EE-E8DB90309F08}" type="datetimeFigureOut">
              <a:rPr lang="en-US" smtClean="0"/>
              <a:t>2/26/2025</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121919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790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295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1781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6489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2A54C80-263E-416B-A8E0-580EDEADCBDC}" type="datetimeFigureOut">
              <a:rPr lang="en-US" smtClean="0"/>
              <a:t>2/26/2025</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326063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8418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5C6B4A9-1611-4792-9094-5F34BCA07E0B}" type="datetimeFigureOut">
              <a:rPr lang="en-US" smtClean="0"/>
              <a:t>2/26/2025</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020343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7016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630867" y="-8359"/>
            <a:ext cx="3840000" cy="686635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ight Triangle 7"/>
          <p:cNvSpPr/>
          <p:nvPr userDrawn="1"/>
        </p:nvSpPr>
        <p:spPr>
          <a:xfrm rot="5400000">
            <a:off x="138000" y="-138000"/>
            <a:ext cx="828000" cy="1104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3"/>
          <p:cNvSpPr/>
          <p:nvPr userDrawn="1"/>
        </p:nvSpPr>
        <p:spPr>
          <a:xfrm>
            <a:off x="8445501" y="0"/>
            <a:ext cx="37465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0955204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930542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a:prstGeom prst="rect">
            <a:avLst/>
          </a:prstGeo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a:prstGeom prst="rect">
            <a:avLst/>
          </a:prstGeo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4" name="Footer Placeholder 3">
            <a:extLst>
              <a:ext uri="{FF2B5EF4-FFF2-40B4-BE49-F238E27FC236}">
                <a16:creationId xmlns:a16="http://schemas.microsoft.com/office/drawing/2014/main" id="{DB285929-1018-4370-A170-074C414B2281}"/>
              </a:ext>
            </a:extLst>
          </p:cNvPr>
          <p:cNvSpPr>
            <a:spLocks noGrp="1"/>
          </p:cNvSpPr>
          <p:nvPr>
            <p:ph type="ftr" sz="quarter" idx="15"/>
          </p:nvPr>
        </p:nvSpPr>
        <p:spPr>
          <a:xfrm>
            <a:off x="1494790" y="6332220"/>
            <a:ext cx="1497330" cy="247651"/>
          </a:xfrm>
          <a:prstGeom prst="rect">
            <a:avLst/>
          </a:prstGeom>
        </p:spPr>
        <p:txBody>
          <a:bodyPr/>
          <a:lstStyle/>
          <a:p>
            <a:r>
              <a:rPr lang="en-US"/>
              <a:t>Annual Review</a:t>
            </a:r>
            <a:endParaRPr lang="en-US" b="0" dirty="0"/>
          </a:p>
        </p:txBody>
      </p:sp>
      <p:sp>
        <p:nvSpPr>
          <p:cNvPr id="5" name="Slide Number Placeholder 4">
            <a:extLst>
              <a:ext uri="{FF2B5EF4-FFF2-40B4-BE49-F238E27FC236}">
                <a16:creationId xmlns:a16="http://schemas.microsoft.com/office/drawing/2014/main" id="{6184536E-AD08-4371-85E9-A816C30B6AE7}"/>
              </a:ext>
            </a:extLst>
          </p:cNvPr>
          <p:cNvSpPr>
            <a:spLocks noGrp="1"/>
          </p:cNvSpPr>
          <p:nvPr>
            <p:ph type="sldNum" sz="quarter" idx="16"/>
          </p:nvPr>
        </p:nvSpPr>
        <p:spPr>
          <a:xfrm>
            <a:off x="971550" y="6332220"/>
            <a:ext cx="523240" cy="247651"/>
          </a:xfrm>
          <a:prstGeom prst="rect">
            <a:avLst/>
          </a:prstGeom>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263574339"/>
      </p:ext>
    </p:extLst>
  </p:cSld>
  <p:clrMapOvr>
    <a:masterClrMapping/>
  </p:clrMapOvr>
  <p:extLst>
    <p:ext uri="{DCECCB84-F9BA-43D5-87BE-67443E8EF086}">
      <p15:sldGuideLst xmlns:p15="http://schemas.microsoft.com/office/powerpoint/2012/main">
        <p15:guide id="1" pos="600">
          <p15:clr>
            <a:srgbClr val="FBAE40"/>
          </p15:clr>
        </p15:guide>
        <p15:guide id="2" pos="3480">
          <p15:clr>
            <a:srgbClr val="FBAE40"/>
          </p15:clr>
        </p15:guide>
        <p15:guide id="3" orient="horz" pos="1440">
          <p15:clr>
            <a:srgbClr val="FBAE40"/>
          </p15:clr>
        </p15:guide>
        <p15:guide id="4" orient="horz" pos="1224">
          <p15:clr>
            <a:srgbClr val="FBAE40"/>
          </p15:clr>
        </p15:guide>
        <p15:guide id="5" orient="horz" pos="5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96863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pic>
        <p:nvPicPr>
          <p:cNvPr id="2" name="Picture 3" descr="E:\002-KIMS BUSINESS\007-02-MaxPPT-Contents\150902-com-Global-Laptop\mo900.png">
            <a:extLst>
              <a:ext uri="{FF2B5EF4-FFF2-40B4-BE49-F238E27FC236}">
                <a16:creationId xmlns:a16="http://schemas.microsoft.com/office/drawing/2014/main" id="{D4DDBED3-725B-4B1F-B148-EC667C3F262E}"/>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253"/>
          <a:stretch/>
        </p:blipFill>
        <p:spPr bwMode="auto">
          <a:xfrm flipH="1">
            <a:off x="8509450" y="2348880"/>
            <a:ext cx="3683812" cy="4509120"/>
          </a:xfrm>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a:extLst>
              <a:ext uri="{FF2B5EF4-FFF2-40B4-BE49-F238E27FC236}">
                <a16:creationId xmlns:a16="http://schemas.microsoft.com/office/drawing/2014/main" id="{BA9C149B-011B-4621-A8F2-EB7B0444315C}"/>
              </a:ext>
            </a:extLst>
          </p:cNvPr>
          <p:cNvSpPr>
            <a:spLocks noGrp="1"/>
          </p:cNvSpPr>
          <p:nvPr>
            <p:ph type="pic" idx="14" hasCustomPrompt="1"/>
          </p:nvPr>
        </p:nvSpPr>
        <p:spPr>
          <a:xfrm>
            <a:off x="8898129" y="2706232"/>
            <a:ext cx="1672517" cy="2652021"/>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 fmla="*/ 0 w 1436677"/>
              <a:gd name="connsiteY0" fmla="*/ 0 h 2745513"/>
              <a:gd name="connsiteX1" fmla="*/ 1436677 w 1436677"/>
              <a:gd name="connsiteY1" fmla="*/ 45513 h 2745513"/>
              <a:gd name="connsiteX2" fmla="*/ 1436677 w 1436677"/>
              <a:gd name="connsiteY2" fmla="*/ 2745513 h 2745513"/>
              <a:gd name="connsiteX3" fmla="*/ 140677 w 1436677"/>
              <a:gd name="connsiteY3" fmla="*/ 2745513 h 2745513"/>
              <a:gd name="connsiteX4" fmla="*/ 0 w 1436677"/>
              <a:gd name="connsiteY4" fmla="*/ 0 h 2745513"/>
              <a:gd name="connsiteX0" fmla="*/ 0 w 1453227"/>
              <a:gd name="connsiteY0" fmla="*/ 0 h 2745513"/>
              <a:gd name="connsiteX1" fmla="*/ 1453227 w 1453227"/>
              <a:gd name="connsiteY1" fmla="*/ 45513 h 2745513"/>
              <a:gd name="connsiteX2" fmla="*/ 1453227 w 1453227"/>
              <a:gd name="connsiteY2" fmla="*/ 2745513 h 2745513"/>
              <a:gd name="connsiteX3" fmla="*/ 157227 w 1453227"/>
              <a:gd name="connsiteY3" fmla="*/ 2745513 h 2745513"/>
              <a:gd name="connsiteX4" fmla="*/ 0 w 1453227"/>
              <a:gd name="connsiteY4" fmla="*/ 0 h 2745513"/>
              <a:gd name="connsiteX0" fmla="*/ 0 w 1523565"/>
              <a:gd name="connsiteY0" fmla="*/ 0 h 2745513"/>
              <a:gd name="connsiteX1" fmla="*/ 1523565 w 1523565"/>
              <a:gd name="connsiteY1" fmla="*/ 16550 h 2745513"/>
              <a:gd name="connsiteX2" fmla="*/ 1453227 w 1523565"/>
              <a:gd name="connsiteY2" fmla="*/ 2745513 h 2745513"/>
              <a:gd name="connsiteX3" fmla="*/ 157227 w 1523565"/>
              <a:gd name="connsiteY3" fmla="*/ 2745513 h 2745513"/>
              <a:gd name="connsiteX4" fmla="*/ 0 w 1523565"/>
              <a:gd name="connsiteY4" fmla="*/ 0 h 2745513"/>
              <a:gd name="connsiteX0" fmla="*/ 0 w 1672517"/>
              <a:gd name="connsiteY0" fmla="*/ 0 h 2745513"/>
              <a:gd name="connsiteX1" fmla="*/ 1523565 w 1672517"/>
              <a:gd name="connsiteY1" fmla="*/ 16550 h 2745513"/>
              <a:gd name="connsiteX2" fmla="*/ 1672517 w 1672517"/>
              <a:gd name="connsiteY2" fmla="*/ 2580011 h 2745513"/>
              <a:gd name="connsiteX3" fmla="*/ 157227 w 1672517"/>
              <a:gd name="connsiteY3" fmla="*/ 2745513 h 2745513"/>
              <a:gd name="connsiteX4" fmla="*/ 0 w 1672517"/>
              <a:gd name="connsiteY4" fmla="*/ 0 h 2745513"/>
              <a:gd name="connsiteX0" fmla="*/ 0 w 1672517"/>
              <a:gd name="connsiteY0" fmla="*/ 0 h 2580011"/>
              <a:gd name="connsiteX1" fmla="*/ 1523565 w 1672517"/>
              <a:gd name="connsiteY1" fmla="*/ 16550 h 2580011"/>
              <a:gd name="connsiteX2" fmla="*/ 1672517 w 1672517"/>
              <a:gd name="connsiteY2" fmla="*/ 2580011 h 2580011"/>
              <a:gd name="connsiteX3" fmla="*/ 165502 w 1672517"/>
              <a:gd name="connsiteY3" fmla="*/ 2563460 h 2580011"/>
              <a:gd name="connsiteX4" fmla="*/ 0 w 1672517"/>
              <a:gd name="connsiteY4" fmla="*/ 0 h 2580011"/>
              <a:gd name="connsiteX0" fmla="*/ 0 w 1672517"/>
              <a:gd name="connsiteY0" fmla="*/ 0 h 2604835"/>
              <a:gd name="connsiteX1" fmla="*/ 1523565 w 1672517"/>
              <a:gd name="connsiteY1" fmla="*/ 16550 h 2604835"/>
              <a:gd name="connsiteX2" fmla="*/ 1672517 w 1672517"/>
              <a:gd name="connsiteY2" fmla="*/ 2580011 h 2604835"/>
              <a:gd name="connsiteX3" fmla="*/ 161364 w 1672517"/>
              <a:gd name="connsiteY3" fmla="*/ 2604835 h 2604835"/>
              <a:gd name="connsiteX4" fmla="*/ 0 w 1672517"/>
              <a:gd name="connsiteY4" fmla="*/ 0 h 2604835"/>
              <a:gd name="connsiteX0" fmla="*/ 0 w 1672517"/>
              <a:gd name="connsiteY0" fmla="*/ 0 h 2613110"/>
              <a:gd name="connsiteX1" fmla="*/ 1523565 w 1672517"/>
              <a:gd name="connsiteY1" fmla="*/ 16550 h 2613110"/>
              <a:gd name="connsiteX2" fmla="*/ 1672517 w 1672517"/>
              <a:gd name="connsiteY2" fmla="*/ 2580011 h 2613110"/>
              <a:gd name="connsiteX3" fmla="*/ 161364 w 1672517"/>
              <a:gd name="connsiteY3" fmla="*/ 2613110 h 2613110"/>
              <a:gd name="connsiteX4" fmla="*/ 0 w 1672517"/>
              <a:gd name="connsiteY4" fmla="*/ 0 h 2613110"/>
              <a:gd name="connsiteX0" fmla="*/ 0 w 1672517"/>
              <a:gd name="connsiteY0" fmla="*/ 0 h 2642293"/>
              <a:gd name="connsiteX1" fmla="*/ 1523565 w 1672517"/>
              <a:gd name="connsiteY1" fmla="*/ 45733 h 2642293"/>
              <a:gd name="connsiteX2" fmla="*/ 1672517 w 1672517"/>
              <a:gd name="connsiteY2" fmla="*/ 2609194 h 2642293"/>
              <a:gd name="connsiteX3" fmla="*/ 161364 w 1672517"/>
              <a:gd name="connsiteY3" fmla="*/ 2642293 h 2642293"/>
              <a:gd name="connsiteX4" fmla="*/ 0 w 1672517"/>
              <a:gd name="connsiteY4" fmla="*/ 0 h 2642293"/>
              <a:gd name="connsiteX0" fmla="*/ 0 w 1672517"/>
              <a:gd name="connsiteY0" fmla="*/ 0 h 2642293"/>
              <a:gd name="connsiteX1" fmla="*/ 1523565 w 1672517"/>
              <a:gd name="connsiteY1" fmla="*/ 16550 h 2642293"/>
              <a:gd name="connsiteX2" fmla="*/ 1672517 w 1672517"/>
              <a:gd name="connsiteY2" fmla="*/ 2609194 h 2642293"/>
              <a:gd name="connsiteX3" fmla="*/ 161364 w 1672517"/>
              <a:gd name="connsiteY3" fmla="*/ 2642293 h 2642293"/>
              <a:gd name="connsiteX4" fmla="*/ 0 w 1672517"/>
              <a:gd name="connsiteY4" fmla="*/ 0 h 2642293"/>
              <a:gd name="connsiteX0" fmla="*/ 0 w 1672517"/>
              <a:gd name="connsiteY0" fmla="*/ 0 h 2652021"/>
              <a:gd name="connsiteX1" fmla="*/ 1523565 w 1672517"/>
              <a:gd name="connsiteY1" fmla="*/ 16550 h 2652021"/>
              <a:gd name="connsiteX2" fmla="*/ 1672517 w 1672517"/>
              <a:gd name="connsiteY2" fmla="*/ 2609194 h 2652021"/>
              <a:gd name="connsiteX3" fmla="*/ 161364 w 1672517"/>
              <a:gd name="connsiteY3" fmla="*/ 2652021 h 2652021"/>
              <a:gd name="connsiteX4" fmla="*/ 0 w 1672517"/>
              <a:gd name="connsiteY4" fmla="*/ 0 h 265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517" h="2652021">
                <a:moveTo>
                  <a:pt x="0" y="0"/>
                </a:moveTo>
                <a:lnTo>
                  <a:pt x="1523565" y="16550"/>
                </a:lnTo>
                <a:lnTo>
                  <a:pt x="1672517" y="2609194"/>
                </a:lnTo>
                <a:lnTo>
                  <a:pt x="161364" y="2652021"/>
                </a:lnTo>
                <a:lnTo>
                  <a:pt x="0" y="0"/>
                </a:lnTo>
                <a:close/>
              </a:path>
            </a:pathLst>
          </a:custGeom>
          <a:solidFill>
            <a:schemeClr val="bg1">
              <a:lumMod val="95000"/>
            </a:schemeClr>
          </a:solidFill>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4" name="Text Placeholder 9">
            <a:extLst>
              <a:ext uri="{FF2B5EF4-FFF2-40B4-BE49-F238E27FC236}">
                <a16:creationId xmlns:a16="http://schemas.microsoft.com/office/drawing/2014/main" id="{ED990833-0CBB-4C78-8706-0571A6D34C8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20445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12192000" cy="6858001"/>
          </a:xfrm>
          <a:prstGeom prst="rect">
            <a:avLst/>
          </a:prstGeom>
          <a:solidFill>
            <a:schemeClr val="bg1">
              <a:lumMod val="95000"/>
            </a:schemeClr>
          </a:solidFill>
        </p:spPr>
        <p:txBody>
          <a:bodyPr anchor="ctr"/>
          <a:lstStyle>
            <a:lvl1pPr marL="0" indent="0" algn="ctr">
              <a:buNone/>
              <a:defRPr sz="1600"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2443044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Images &amp; Contents">
    <p:spTree>
      <p:nvGrpSpPr>
        <p:cNvPr id="1" name=""/>
        <p:cNvGrpSpPr/>
        <p:nvPr/>
      </p:nvGrpSpPr>
      <p:grpSpPr>
        <a:xfrm>
          <a:off x="0" y="0"/>
          <a:ext cx="0" cy="0"/>
          <a:chOff x="0" y="0"/>
          <a:chExt cx="0" cy="0"/>
        </a:xfrm>
      </p:grpSpPr>
      <p:sp>
        <p:nvSpPr>
          <p:cNvPr id="3" name="Right Triangle 4">
            <a:extLst>
              <a:ext uri="{FF2B5EF4-FFF2-40B4-BE49-F238E27FC236}">
                <a16:creationId xmlns:a16="http://schemas.microsoft.com/office/drawing/2014/main" id="{DF8E6165-7BA9-45C3-B89E-1B1F1F28264D}"/>
              </a:ext>
            </a:extLst>
          </p:cNvPr>
          <p:cNvSpPr/>
          <p:nvPr userDrawn="1"/>
        </p:nvSpPr>
        <p:spPr>
          <a:xfrm>
            <a:off x="2" y="0"/>
            <a:ext cx="7045234" cy="6858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4" name="Right Triangle 8">
            <a:extLst>
              <a:ext uri="{FF2B5EF4-FFF2-40B4-BE49-F238E27FC236}">
                <a16:creationId xmlns:a16="http://schemas.microsoft.com/office/drawing/2014/main" id="{9E643AB3-B11E-4FBA-B1BD-616F09F54473}"/>
              </a:ext>
            </a:extLst>
          </p:cNvPr>
          <p:cNvSpPr/>
          <p:nvPr userDrawn="1"/>
        </p:nvSpPr>
        <p:spPr>
          <a:xfrm rot="16200000">
            <a:off x="3471365" y="4831268"/>
            <a:ext cx="1440000" cy="1440000"/>
          </a:xfrm>
          <a:prstGeom prst="r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5" name="Right Triangle 9">
            <a:extLst>
              <a:ext uri="{FF2B5EF4-FFF2-40B4-BE49-F238E27FC236}">
                <a16:creationId xmlns:a16="http://schemas.microsoft.com/office/drawing/2014/main" id="{3C8D0CD5-A090-4C9A-AA86-0830DE46C77E}"/>
              </a:ext>
            </a:extLst>
          </p:cNvPr>
          <p:cNvSpPr/>
          <p:nvPr userDrawn="1"/>
        </p:nvSpPr>
        <p:spPr>
          <a:xfrm rot="5400000">
            <a:off x="725220" y="1530872"/>
            <a:ext cx="864000" cy="864000"/>
          </a:xfrm>
          <a:prstGeom prst="r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6" name="그림 개체 틀 2">
            <a:extLst>
              <a:ext uri="{FF2B5EF4-FFF2-40B4-BE49-F238E27FC236}">
                <a16:creationId xmlns:a16="http://schemas.microsoft.com/office/drawing/2014/main" id="{E2DBCC96-1483-46CC-92FF-4FE52012D013}"/>
              </a:ext>
            </a:extLst>
          </p:cNvPr>
          <p:cNvSpPr>
            <a:spLocks noGrp="1"/>
          </p:cNvSpPr>
          <p:nvPr>
            <p:ph type="pic" sz="quarter" idx="12" hasCustomPrompt="1"/>
          </p:nvPr>
        </p:nvSpPr>
        <p:spPr>
          <a:xfrm>
            <a:off x="893136" y="1687090"/>
            <a:ext cx="3850315" cy="4418435"/>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856160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F9033F92-5447-4701-9973-78667CCF7DF9}"/>
              </a:ext>
            </a:extLst>
          </p:cNvPr>
          <p:cNvSpPr>
            <a:spLocks noGrp="1"/>
          </p:cNvSpPr>
          <p:nvPr>
            <p:ph type="pic" sz="quarter" idx="14" hasCustomPrompt="1"/>
          </p:nvPr>
        </p:nvSpPr>
        <p:spPr>
          <a:xfrm>
            <a:off x="905524" y="1837041"/>
            <a:ext cx="2268000" cy="1986288"/>
          </a:xfrm>
          <a:prstGeom prst="rect">
            <a:avLst/>
          </a:prstGeom>
          <a:solidFill>
            <a:schemeClr val="bg1">
              <a:lumMod val="95000"/>
            </a:schemeClr>
          </a:solidFill>
          <a:ln w="19050">
            <a:solidFill>
              <a:schemeClr val="accent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9" name="그림 개체 틀 2">
            <a:extLst>
              <a:ext uri="{FF2B5EF4-FFF2-40B4-BE49-F238E27FC236}">
                <a16:creationId xmlns:a16="http://schemas.microsoft.com/office/drawing/2014/main" id="{81009FC0-F461-43C1-A305-424A4B8DBC21}"/>
              </a:ext>
            </a:extLst>
          </p:cNvPr>
          <p:cNvSpPr>
            <a:spLocks noGrp="1"/>
          </p:cNvSpPr>
          <p:nvPr>
            <p:ph type="pic" sz="quarter" idx="33" hasCustomPrompt="1"/>
          </p:nvPr>
        </p:nvSpPr>
        <p:spPr>
          <a:xfrm>
            <a:off x="3603313" y="1837041"/>
            <a:ext cx="2268000" cy="1986288"/>
          </a:xfrm>
          <a:prstGeom prst="rect">
            <a:avLst/>
          </a:prstGeom>
          <a:solidFill>
            <a:schemeClr val="bg1">
              <a:lumMod val="95000"/>
            </a:schemeClr>
          </a:solidFill>
          <a:ln w="19050">
            <a:solidFill>
              <a:schemeClr val="accent2"/>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4" name="그림 개체 틀 2">
            <a:extLst>
              <a:ext uri="{FF2B5EF4-FFF2-40B4-BE49-F238E27FC236}">
                <a16:creationId xmlns:a16="http://schemas.microsoft.com/office/drawing/2014/main" id="{2D3E3847-E4AC-4C7E-9A5E-BE2F9DB0A4D3}"/>
              </a:ext>
            </a:extLst>
          </p:cNvPr>
          <p:cNvSpPr>
            <a:spLocks noGrp="1"/>
          </p:cNvSpPr>
          <p:nvPr>
            <p:ph type="pic" sz="quarter" idx="38" hasCustomPrompt="1"/>
          </p:nvPr>
        </p:nvSpPr>
        <p:spPr>
          <a:xfrm>
            <a:off x="6301102" y="1837041"/>
            <a:ext cx="2268000" cy="1986288"/>
          </a:xfrm>
          <a:prstGeom prst="rect">
            <a:avLst/>
          </a:prstGeom>
          <a:solidFill>
            <a:schemeClr val="bg1">
              <a:lumMod val="95000"/>
            </a:schemeClr>
          </a:solidFill>
          <a:ln w="19050">
            <a:solidFill>
              <a:schemeClr val="accent3"/>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5" name="그림 개체 틀 2">
            <a:extLst>
              <a:ext uri="{FF2B5EF4-FFF2-40B4-BE49-F238E27FC236}">
                <a16:creationId xmlns:a16="http://schemas.microsoft.com/office/drawing/2014/main" id="{C0A871EA-43B6-40F5-B8FE-1A422C77A0C5}"/>
              </a:ext>
            </a:extLst>
          </p:cNvPr>
          <p:cNvSpPr>
            <a:spLocks noGrp="1"/>
          </p:cNvSpPr>
          <p:nvPr>
            <p:ph type="pic" sz="quarter" idx="43" hasCustomPrompt="1"/>
          </p:nvPr>
        </p:nvSpPr>
        <p:spPr>
          <a:xfrm>
            <a:off x="9016308" y="1837041"/>
            <a:ext cx="2268000" cy="1986288"/>
          </a:xfrm>
          <a:prstGeom prst="rect">
            <a:avLst/>
          </a:prstGeom>
          <a:solidFill>
            <a:schemeClr val="bg1">
              <a:lumMod val="95000"/>
            </a:schemeClr>
          </a:solidFill>
          <a:ln w="19050">
            <a:solidFill>
              <a:schemeClr val="accent4"/>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Tree>
    <p:extLst>
      <p:ext uri="{BB962C8B-B14F-4D97-AF65-F5344CB8AC3E}">
        <p14:creationId xmlns:p14="http://schemas.microsoft.com/office/powerpoint/2010/main" val="1078360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2_Contents slide layout">
    <p:spTree>
      <p:nvGrpSpPr>
        <p:cNvPr id="1" name=""/>
        <p:cNvGrpSpPr/>
        <p:nvPr/>
      </p:nvGrpSpPr>
      <p:grpSpPr>
        <a:xfrm>
          <a:off x="0" y="0"/>
          <a:ext cx="0" cy="0"/>
          <a:chOff x="0" y="0"/>
          <a:chExt cx="0" cy="0"/>
        </a:xfrm>
      </p:grpSpPr>
      <p:sp>
        <p:nvSpPr>
          <p:cNvPr id="5" name="그림 개체 틀 2">
            <a:extLst>
              <a:ext uri="{FF2B5EF4-FFF2-40B4-BE49-F238E27FC236}">
                <a16:creationId xmlns:a16="http://schemas.microsoft.com/office/drawing/2014/main" id="{C56809D4-139D-46A4-95D4-28A24193D00C}"/>
              </a:ext>
            </a:extLst>
          </p:cNvPr>
          <p:cNvSpPr>
            <a:spLocks noGrp="1"/>
          </p:cNvSpPr>
          <p:nvPr>
            <p:ph type="pic" sz="quarter" idx="16" hasCustomPrompt="1"/>
          </p:nvPr>
        </p:nvSpPr>
        <p:spPr>
          <a:xfrm>
            <a:off x="8356827"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512B8526-6395-40A2-9FBE-B930B478136A}"/>
              </a:ext>
            </a:extLst>
          </p:cNvPr>
          <p:cNvSpPr>
            <a:spLocks noGrp="1"/>
          </p:cNvSpPr>
          <p:nvPr>
            <p:ph type="pic" sz="quarter" idx="42" hasCustomPrompt="1"/>
          </p:nvPr>
        </p:nvSpPr>
        <p:spPr>
          <a:xfrm>
            <a:off x="780134"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382E9E28-B05C-40A5-AA83-1BD424FE7029}"/>
              </a:ext>
            </a:extLst>
          </p:cNvPr>
          <p:cNvSpPr>
            <a:spLocks noGrp="1"/>
          </p:cNvSpPr>
          <p:nvPr>
            <p:ph type="pic" sz="quarter" idx="43" hasCustomPrompt="1"/>
          </p:nvPr>
        </p:nvSpPr>
        <p:spPr>
          <a:xfrm>
            <a:off x="4553888"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8" name="Text Placeholder 9">
            <a:extLst>
              <a:ext uri="{FF2B5EF4-FFF2-40B4-BE49-F238E27FC236}">
                <a16:creationId xmlns:a16="http://schemas.microsoft.com/office/drawing/2014/main" id="{5AC1333C-DE5D-4D51-8B20-FC7CB2F763D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2095853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87569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1456337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7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487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7">
            <a:extLst>
              <a:ext uri="{FF2B5EF4-FFF2-40B4-BE49-F238E27FC236}">
                <a16:creationId xmlns:a16="http://schemas.microsoft.com/office/drawing/2014/main" id="{E81299D6-8AE9-46FC-B5BE-5AD543758D7F}"/>
              </a:ext>
            </a:extLst>
          </p:cNvPr>
          <p:cNvSpPr>
            <a:spLocks noGrp="1"/>
          </p:cNvSpPr>
          <p:nvPr>
            <p:ph type="pic" sz="quarter" idx="14" hasCustomPrompt="1"/>
          </p:nvPr>
        </p:nvSpPr>
        <p:spPr>
          <a:xfrm>
            <a:off x="7903669" y="2174423"/>
            <a:ext cx="1368000" cy="1368000"/>
          </a:xfrm>
          <a:prstGeom prst="ellipse">
            <a:avLst/>
          </a:prstGeom>
          <a:solidFill>
            <a:schemeClr val="bg1">
              <a:lumMod val="95000"/>
            </a:schemeClr>
          </a:solidFill>
          <a:ln w="38100">
            <a:solidFill>
              <a:schemeClr val="accent2"/>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5" name="Picture Placeholder 27">
            <a:extLst>
              <a:ext uri="{FF2B5EF4-FFF2-40B4-BE49-F238E27FC236}">
                <a16:creationId xmlns:a16="http://schemas.microsoft.com/office/drawing/2014/main" id="{D1ABEA86-938E-4CE0-9392-807AB7E71FF7}"/>
              </a:ext>
            </a:extLst>
          </p:cNvPr>
          <p:cNvSpPr>
            <a:spLocks noGrp="1"/>
          </p:cNvSpPr>
          <p:nvPr>
            <p:ph type="pic" sz="quarter" idx="15" hasCustomPrompt="1"/>
          </p:nvPr>
        </p:nvSpPr>
        <p:spPr>
          <a:xfrm>
            <a:off x="7903669" y="4360291"/>
            <a:ext cx="1368000" cy="1368000"/>
          </a:xfrm>
          <a:prstGeom prst="ellipse">
            <a:avLst/>
          </a:prstGeom>
          <a:solidFill>
            <a:schemeClr val="bg1">
              <a:lumMod val="95000"/>
            </a:schemeClr>
          </a:solidFill>
          <a:ln w="38100">
            <a:solidFill>
              <a:schemeClr val="accent4"/>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6" name="Picture Placeholder 27">
            <a:extLst>
              <a:ext uri="{FF2B5EF4-FFF2-40B4-BE49-F238E27FC236}">
                <a16:creationId xmlns:a16="http://schemas.microsoft.com/office/drawing/2014/main" id="{AB8E6650-9798-496B-A341-D82EE061033A}"/>
              </a:ext>
            </a:extLst>
          </p:cNvPr>
          <p:cNvSpPr>
            <a:spLocks noGrp="1"/>
          </p:cNvSpPr>
          <p:nvPr>
            <p:ph type="pic" sz="quarter" idx="16" hasCustomPrompt="1"/>
          </p:nvPr>
        </p:nvSpPr>
        <p:spPr>
          <a:xfrm>
            <a:off x="2929923" y="2174423"/>
            <a:ext cx="1368000" cy="1368000"/>
          </a:xfrm>
          <a:prstGeom prst="ellipse">
            <a:avLst/>
          </a:prstGeom>
          <a:solidFill>
            <a:schemeClr val="bg1">
              <a:lumMod val="95000"/>
            </a:schemeClr>
          </a:solidFill>
          <a:ln w="38100">
            <a:solidFill>
              <a:schemeClr val="accent1"/>
            </a:solidFill>
          </a:ln>
          <a:effectLst/>
        </p:spPr>
        <p:txBody>
          <a:bodyPr rtlCol="0" anchor="ctr">
            <a:normAutofit/>
          </a:bodyPr>
          <a:lstStyle>
            <a:lvl1pPr marL="0" indent="0" algn="ctr">
              <a:buFontTx/>
              <a:buNone/>
              <a:defRPr sz="1200" baseline="0">
                <a:solidFill>
                  <a:schemeClr val="tx1">
                    <a:lumMod val="75000"/>
                    <a:lumOff val="25000"/>
                  </a:schemeClr>
                </a:solidFill>
                <a:latin typeface="+mn-lt"/>
                <a:ea typeface="+mn-ea"/>
              </a:defRPr>
            </a:lvl1pPr>
          </a:lstStyle>
          <a:p>
            <a:pPr lvl="0"/>
            <a:r>
              <a:rPr lang="en-US" altLang="ko-KR" noProof="0" dirty="0"/>
              <a:t>Place Your Picture Here</a:t>
            </a:r>
            <a:endParaRPr lang="en-JM" noProof="0" dirty="0"/>
          </a:p>
        </p:txBody>
      </p:sp>
      <p:sp>
        <p:nvSpPr>
          <p:cNvPr id="7" name="Picture Placeholder 27">
            <a:extLst>
              <a:ext uri="{FF2B5EF4-FFF2-40B4-BE49-F238E27FC236}">
                <a16:creationId xmlns:a16="http://schemas.microsoft.com/office/drawing/2014/main" id="{A2BF8B38-9CDE-4FA4-BEBF-2098F1B76A6D}"/>
              </a:ext>
            </a:extLst>
          </p:cNvPr>
          <p:cNvSpPr>
            <a:spLocks noGrp="1"/>
          </p:cNvSpPr>
          <p:nvPr>
            <p:ph type="pic" sz="quarter" idx="17" hasCustomPrompt="1"/>
          </p:nvPr>
        </p:nvSpPr>
        <p:spPr>
          <a:xfrm>
            <a:off x="2929923" y="4360291"/>
            <a:ext cx="1368000" cy="1368000"/>
          </a:xfrm>
          <a:prstGeom prst="ellipse">
            <a:avLst/>
          </a:prstGeom>
          <a:solidFill>
            <a:schemeClr val="bg1">
              <a:lumMod val="95000"/>
            </a:schemeClr>
          </a:solidFill>
          <a:ln w="38100">
            <a:solidFill>
              <a:schemeClr val="accent3"/>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8" name="Picture Placeholder 27">
            <a:extLst>
              <a:ext uri="{FF2B5EF4-FFF2-40B4-BE49-F238E27FC236}">
                <a16:creationId xmlns:a16="http://schemas.microsoft.com/office/drawing/2014/main" id="{ED24B512-6D0F-4C7E-B16A-1FC9182380F9}"/>
              </a:ext>
            </a:extLst>
          </p:cNvPr>
          <p:cNvSpPr>
            <a:spLocks noGrp="1"/>
          </p:cNvSpPr>
          <p:nvPr>
            <p:ph type="pic" sz="quarter" idx="13" hasCustomPrompt="1"/>
          </p:nvPr>
        </p:nvSpPr>
        <p:spPr>
          <a:xfrm>
            <a:off x="5015183" y="2862813"/>
            <a:ext cx="2160000" cy="2160000"/>
          </a:xfrm>
          <a:prstGeom prst="ellipse">
            <a:avLst/>
          </a:prstGeom>
          <a:solidFill>
            <a:schemeClr val="bg1">
              <a:lumMod val="95000"/>
            </a:schemeClr>
          </a:solidFill>
          <a:ln w="38100">
            <a:solidFill>
              <a:schemeClr val="accent5"/>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Tree>
    <p:extLst>
      <p:ext uri="{BB962C8B-B14F-4D97-AF65-F5344CB8AC3E}">
        <p14:creationId xmlns:p14="http://schemas.microsoft.com/office/powerpoint/2010/main" val="32137460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3"/>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8" name="Google Shape;28;p3"/>
          <p:cNvSpPr txBox="1">
            <a:spLocks noGrp="1"/>
          </p:cNvSpPr>
          <p:nvPr>
            <p:ph type="ftr" idx="11"/>
          </p:nvPr>
        </p:nvSpPr>
        <p:spPr>
          <a:xfrm>
            <a:off x="355101" y="6423914"/>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Gill Sans"/>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2" name="Google Shape;32;p3"/>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Tree>
    <p:extLst>
      <p:ext uri="{BB962C8B-B14F-4D97-AF65-F5344CB8AC3E}">
        <p14:creationId xmlns:p14="http://schemas.microsoft.com/office/powerpoint/2010/main" val="22332543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823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585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98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2" name="Picture Placeholder 248">
            <a:extLst>
              <a:ext uri="{FF2B5EF4-FFF2-40B4-BE49-F238E27FC236}">
                <a16:creationId xmlns:a16="http://schemas.microsoft.com/office/drawing/2014/main" id="{58E349F4-7582-48A8-86E1-CA75B470B384}"/>
              </a:ext>
            </a:extLst>
          </p:cNvPr>
          <p:cNvSpPr>
            <a:spLocks noGrp="1"/>
          </p:cNvSpPr>
          <p:nvPr>
            <p:ph type="pic" idx="11" hasCustomPrompt="1"/>
          </p:nvPr>
        </p:nvSpPr>
        <p:spPr>
          <a:xfrm>
            <a:off x="0" y="0"/>
            <a:ext cx="12191999" cy="68580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 </a:t>
            </a:r>
            <a:endParaRPr lang="ko-KR" altLang="en-US" dirty="0"/>
          </a:p>
        </p:txBody>
      </p:sp>
    </p:spTree>
    <p:extLst>
      <p:ext uri="{BB962C8B-B14F-4D97-AF65-F5344CB8AC3E}">
        <p14:creationId xmlns:p14="http://schemas.microsoft.com/office/powerpoint/2010/main" val="429266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7" r:id="rId5"/>
    <p:sldLayoutId id="2147483678" r:id="rId6"/>
    <p:sldLayoutId id="2147483679" r:id="rId7"/>
    <p:sldLayoutId id="2147483680" r:id="rId8"/>
    <p:sldLayoutId id="2147483681" r:id="rId9"/>
    <p:sldLayoutId id="2147483691" r:id="rId10"/>
    <p:sldLayoutId id="2147483683" r:id="rId11"/>
    <p:sldLayoutId id="2147483684" r:id="rId12"/>
    <p:sldLayoutId id="2147483687" r:id="rId13"/>
    <p:sldLayoutId id="2147483688" r:id="rId14"/>
    <p:sldLayoutId id="2147483690" r:id="rId15"/>
    <p:sldLayoutId id="2147483672" r:id="rId16"/>
    <p:sldLayoutId id="2147483695" r:id="rId17"/>
    <p:sldLayoutId id="2147483696" r:id="rId18"/>
    <p:sldLayoutId id="2147483697" r:id="rId19"/>
    <p:sldLayoutId id="2147483698" r:id="rId20"/>
    <p:sldLayoutId id="2147483699" r:id="rId21"/>
    <p:sldLayoutId id="2147483701" r:id="rId22"/>
    <p:sldLayoutId id="2147483704" r:id="rId23"/>
    <p:sldLayoutId id="2147483705" r:id="rId24"/>
    <p:sldLayoutId id="2147483706" r:id="rId25"/>
    <p:sldLayoutId id="2147483707" r:id="rId26"/>
    <p:sldLayoutId id="214748396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 id="2147483979" r:id="rId2"/>
    <p:sldLayoutId id="2147483980" r:id="rId3"/>
    <p:sldLayoutId id="2147483981"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412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F13DC9-12DB-4A72-A6EE-23D43390F1FE}" type="datetimeFigureOut">
              <a:rPr lang="ru-RU" smtClean="0"/>
              <a:t>26.02.2025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C7A3B-D60A-4567-8FBA-3746DB0C7A7E}" type="slidenum">
              <a:rPr lang="ru-RU" smtClean="0"/>
              <a:t>‹#›</a:t>
            </a:fld>
            <a:endParaRPr lang="ru-RU"/>
          </a:p>
        </p:txBody>
      </p:sp>
    </p:spTree>
    <p:extLst>
      <p:ext uri="{BB962C8B-B14F-4D97-AF65-F5344CB8AC3E}">
        <p14:creationId xmlns:p14="http://schemas.microsoft.com/office/powerpoint/2010/main" val="452622717"/>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 id="2147484301" r:id="rId15"/>
    <p:sldLayoutId id="2147484302" r:id="rId16"/>
    <p:sldLayoutId id="2147484303" r:id="rId17"/>
    <p:sldLayoutId id="2147484304" r:id="rId18"/>
    <p:sldLayoutId id="2147484305" r:id="rId19"/>
    <p:sldLayoutId id="2147484306" r:id="rId20"/>
    <p:sldLayoutId id="2147484307" r:id="rId21"/>
    <p:sldLayoutId id="2147484308" r:id="rId22"/>
    <p:sldLayoutId id="2147484309" r:id="rId23"/>
    <p:sldLayoutId id="2147484310" r:id="rId24"/>
    <p:sldLayoutId id="2147484311" r:id="rId25"/>
    <p:sldLayoutId id="2147484312"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gif"/><Relationship Id="rId2" Type="http://schemas.openxmlformats.org/officeDocument/2006/relationships/image" Target="../media/image19.png"/><Relationship Id="rId1" Type="http://schemas.openxmlformats.org/officeDocument/2006/relationships/slideLayout" Target="../slideLayouts/slideLayout57.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gif"/><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6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6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5.svg"/><Relationship Id="rId2" Type="http://schemas.openxmlformats.org/officeDocument/2006/relationships/image" Target="../media/image42.png"/><Relationship Id="rId1" Type="http://schemas.openxmlformats.org/officeDocument/2006/relationships/slideLayout" Target="../slideLayouts/slideLayout67.xml"/><Relationship Id="rId6" Type="http://schemas.openxmlformats.org/officeDocument/2006/relationships/image" Target="../media/image34.png"/><Relationship Id="rId5" Type="http://schemas.openxmlformats.org/officeDocument/2006/relationships/image" Target="../media/image44.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3.svg"/><Relationship Id="rId2" Type="http://schemas.openxmlformats.org/officeDocument/2006/relationships/image" Target="../media/image36.png"/><Relationship Id="rId1" Type="http://schemas.openxmlformats.org/officeDocument/2006/relationships/slideLayout" Target="../slideLayouts/slideLayout67.xml"/><Relationship Id="rId6" Type="http://schemas.openxmlformats.org/officeDocument/2006/relationships/image" Target="../media/image32.png"/><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3.svg"/><Relationship Id="rId2" Type="http://schemas.openxmlformats.org/officeDocument/2006/relationships/image" Target="../media/image45.png"/><Relationship Id="rId1" Type="http://schemas.openxmlformats.org/officeDocument/2006/relationships/slideLayout" Target="../slideLayouts/slideLayout67.xml"/><Relationship Id="rId6" Type="http://schemas.openxmlformats.org/officeDocument/2006/relationships/image" Target="../media/image32.png"/><Relationship Id="rId5" Type="http://schemas.openxmlformats.org/officeDocument/2006/relationships/image" Target="../media/image44.sv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8.xml"/><Relationship Id="rId5" Type="http://schemas.openxmlformats.org/officeDocument/2006/relationships/image" Target="../media/image50.jpe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gif"/><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hyperlink" Target="https://escs.am/am)/" TargetMode="External"/><Relationship Id="rId7" Type="http://schemas.openxmlformats.org/officeDocument/2006/relationships/hyperlink" Target="https://www.mlsa.am/?page_id=19928" TargetMode="External"/><Relationship Id="rId2" Type="http://schemas.openxmlformats.org/officeDocument/2006/relationships/hyperlink" Target="http://www.mlsa.am)/" TargetMode="External"/><Relationship Id="rId1" Type="http://schemas.openxmlformats.org/officeDocument/2006/relationships/slideLayout" Target="../slideLayouts/slideLayout59.xml"/><Relationship Id="rId6" Type="http://schemas.openxmlformats.org/officeDocument/2006/relationships/hyperlink" Target="https://www.advocates.am/about-us/&#1392;&#1377;&#1398;&#1408;&#1377;&#1397;&#1387;&#1398;-&#1402;&#1377;&#1399;&#1407;&#1402;&#1377;&#1398;&#1387;-&#1379;&#1408;&#1377;&#1405;&#1381;&#1398;&#1397;&#1377;&#1391;.html)/" TargetMode="External"/><Relationship Id="rId5" Type="http://schemas.openxmlformats.org/officeDocument/2006/relationships/hyperlink" Target="https://www.ombuds.am/en_us)/" TargetMode="External"/><Relationship Id="rId4" Type="http://schemas.openxmlformats.org/officeDocument/2006/relationships/hyperlink" Target="http://www.moh.am)/" TargetMode="Externa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7.gif"/><Relationship Id="rId2" Type="http://schemas.openxmlformats.org/officeDocument/2006/relationships/diagramData" Target="../diagrams/data1.xml"/><Relationship Id="rId1" Type="http://schemas.openxmlformats.org/officeDocument/2006/relationships/slideLayout" Target="../slideLayouts/slideLayout5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txBox="1">
            <a:spLocks/>
          </p:cNvSpPr>
          <p:nvPr/>
        </p:nvSpPr>
        <p:spPr>
          <a:xfrm>
            <a:off x="8832304" y="1232756"/>
            <a:ext cx="3059488" cy="288032"/>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800" dirty="0">
              <a:latin typeface="Arial" pitchFamily="34" charset="0"/>
              <a:cs typeface="Arial" pitchFamily="34" charset="0"/>
            </a:endParaRPr>
          </a:p>
        </p:txBody>
      </p:sp>
      <p:sp>
        <p:nvSpPr>
          <p:cNvPr id="4" name="Rectangle 3">
            <a:extLst>
              <a:ext uri="{FF2B5EF4-FFF2-40B4-BE49-F238E27FC236}">
                <a16:creationId xmlns:a16="http://schemas.microsoft.com/office/drawing/2014/main" id="{039BCE43-457E-46AF-B398-128F496113BC}"/>
              </a:ext>
            </a:extLst>
          </p:cNvPr>
          <p:cNvSpPr/>
          <p:nvPr/>
        </p:nvSpPr>
        <p:spPr>
          <a:xfrm>
            <a:off x="0" y="-40193"/>
            <a:ext cx="12192000" cy="5144756"/>
          </a:xfrm>
          <a:prstGeom prst="rect">
            <a:avLst/>
          </a:prstGeom>
          <a:solidFill>
            <a:srgbClr val="8E9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Прямоугольник 1"/>
          <p:cNvSpPr/>
          <p:nvPr/>
        </p:nvSpPr>
        <p:spPr>
          <a:xfrm>
            <a:off x="1159102" y="1001050"/>
            <a:ext cx="9985383" cy="2723823"/>
          </a:xfrm>
          <a:prstGeom prst="rect">
            <a:avLst/>
          </a:prstGeom>
        </p:spPr>
        <p:txBody>
          <a:bodyPr wrap="square">
            <a:spAutoFit/>
          </a:bodyPr>
          <a:lstStyle/>
          <a:p>
            <a:pPr algn="ctr">
              <a:lnSpc>
                <a:spcPct val="150000"/>
              </a:lnSpc>
            </a:pPr>
            <a:r>
              <a:rPr lang="hy-AM" sz="3200" b="1" dirty="0">
                <a:solidFill>
                  <a:schemeClr val="bg1"/>
                </a:solidFill>
              </a:rPr>
              <a:t>ՖԻԶԻԿԱԿԱՆ ԵՎ ՀՈԳԵԲԱՆԱԿԱՆ ԱՆՎՏԱՆԳ ՄԻՋԱՎԱՅՐ ՀԱՆՐԱԿՐԹԱԿԱՆ ՈՒՍՈՒՄՆԱԿԱՆ ՀԱՍՏԱՏՈՒԹՅՈՒՆՆԵՐՈՒՄ</a:t>
            </a:r>
          </a:p>
          <a:p>
            <a:pPr algn="ctr">
              <a:lnSpc>
                <a:spcPct val="150000"/>
              </a:lnSpc>
            </a:pPr>
            <a:r>
              <a:rPr lang="hy-AM" b="1" dirty="0">
                <a:solidFill>
                  <a:schemeClr val="bg1"/>
                </a:solidFill>
              </a:rPr>
              <a:t>Դասընթաց </a:t>
            </a:r>
            <a:r>
              <a:rPr lang="en-US" b="1" dirty="0" err="1">
                <a:solidFill>
                  <a:schemeClr val="bg1"/>
                </a:solidFill>
              </a:rPr>
              <a:t>վարչական</a:t>
            </a:r>
            <a:r>
              <a:rPr lang="en-US" b="1" dirty="0">
                <a:solidFill>
                  <a:schemeClr val="bg1"/>
                </a:solidFill>
              </a:rPr>
              <a:t> </a:t>
            </a:r>
            <a:r>
              <a:rPr lang="en-US" b="1" dirty="0" err="1">
                <a:solidFill>
                  <a:schemeClr val="bg1"/>
                </a:solidFill>
              </a:rPr>
              <a:t>աշխատողների</a:t>
            </a:r>
            <a:r>
              <a:rPr lang="hy-AM" b="1" dirty="0">
                <a:solidFill>
                  <a:schemeClr val="bg1"/>
                </a:solidFill>
              </a:rPr>
              <a:t> համար </a:t>
            </a:r>
            <a:endParaRPr lang="en-US" altLang="ko-KR" b="1" dirty="0">
              <a:solidFill>
                <a:schemeClr val="bg1"/>
              </a:solidFill>
              <a:cs typeface="Arial" pitchFamily="34" charset="0"/>
            </a:endParaRPr>
          </a:p>
        </p:txBody>
      </p:sp>
      <p:grpSp>
        <p:nvGrpSpPr>
          <p:cNvPr id="26" name="Group 25">
            <a:extLst>
              <a:ext uri="{FF2B5EF4-FFF2-40B4-BE49-F238E27FC236}">
                <a16:creationId xmlns:a16="http://schemas.microsoft.com/office/drawing/2014/main" id="{D0738A9C-251F-4EBF-A909-AEA9ED26DD5B}"/>
              </a:ext>
            </a:extLst>
          </p:cNvPr>
          <p:cNvGrpSpPr/>
          <p:nvPr/>
        </p:nvGrpSpPr>
        <p:grpSpPr>
          <a:xfrm>
            <a:off x="3260558" y="5625244"/>
            <a:ext cx="8391337" cy="868783"/>
            <a:chOff x="2120209" y="4375580"/>
            <a:chExt cx="7174339" cy="824048"/>
          </a:xfrm>
        </p:grpSpPr>
        <p:sp>
          <p:nvSpPr>
            <p:cNvPr id="28" name="Rounded Rectangle 3">
              <a:extLst>
                <a:ext uri="{FF2B5EF4-FFF2-40B4-BE49-F238E27FC236}">
                  <a16:creationId xmlns:a16="http://schemas.microsoft.com/office/drawing/2014/main" id="{F456A233-D37E-44C5-81D7-BD69FFC1920F}"/>
                </a:ext>
              </a:extLst>
            </p:cNvPr>
            <p:cNvSpPr>
              <a:spLocks noChangeAspect="1"/>
            </p:cNvSpPr>
            <p:nvPr/>
          </p:nvSpPr>
          <p:spPr>
            <a:xfrm>
              <a:off x="4295469" y="4728674"/>
              <a:ext cx="216000" cy="216000"/>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9B97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grpSp>
          <p:nvGrpSpPr>
            <p:cNvPr id="29" name="Group 28">
              <a:extLst>
                <a:ext uri="{FF2B5EF4-FFF2-40B4-BE49-F238E27FC236}">
                  <a16:creationId xmlns:a16="http://schemas.microsoft.com/office/drawing/2014/main" id="{8E320341-3CDE-4481-B2E7-0DC6F04C9FF3}"/>
                </a:ext>
              </a:extLst>
            </p:cNvPr>
            <p:cNvGrpSpPr/>
            <p:nvPr/>
          </p:nvGrpSpPr>
          <p:grpSpPr>
            <a:xfrm>
              <a:off x="2155077" y="4375580"/>
              <a:ext cx="2205278" cy="293755"/>
              <a:chOff x="2155077" y="4375580"/>
              <a:chExt cx="2205278" cy="293755"/>
            </a:xfrm>
          </p:grpSpPr>
          <p:sp>
            <p:nvSpPr>
              <p:cNvPr id="42" name="Round Same Side Corner Rectangle 19">
                <a:extLst>
                  <a:ext uri="{FF2B5EF4-FFF2-40B4-BE49-F238E27FC236}">
                    <a16:creationId xmlns:a16="http://schemas.microsoft.com/office/drawing/2014/main" id="{DBC88119-B89B-4CCB-AA28-698A3F6F1F13}"/>
                  </a:ext>
                </a:extLst>
              </p:cNvPr>
              <p:cNvSpPr/>
              <p:nvPr/>
            </p:nvSpPr>
            <p:spPr>
              <a:xfrm>
                <a:off x="2155077" y="4375580"/>
                <a:ext cx="194400" cy="248400"/>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9B9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43" name="TextBox 42">
                <a:extLst>
                  <a:ext uri="{FF2B5EF4-FFF2-40B4-BE49-F238E27FC236}">
                    <a16:creationId xmlns:a16="http://schemas.microsoft.com/office/drawing/2014/main" id="{78204028-290B-46A3-8CA2-6C612EB5A09F}"/>
                  </a:ext>
                </a:extLst>
              </p:cNvPr>
              <p:cNvSpPr txBox="1"/>
              <p:nvPr/>
            </p:nvSpPr>
            <p:spPr>
              <a:xfrm>
                <a:off x="2428416" y="4392336"/>
                <a:ext cx="1931939" cy="276999"/>
              </a:xfrm>
              <a:prstGeom prst="rect">
                <a:avLst/>
              </a:prstGeom>
              <a:noFill/>
            </p:spPr>
            <p:txBody>
              <a:bodyPr wrap="none" rtlCol="0">
                <a:spAutoFit/>
              </a:bodyPr>
              <a:lstStyle/>
              <a:p>
                <a:r>
                  <a:rPr lang="hy-AM" sz="1200" dirty="0">
                    <a:solidFill>
                      <a:schemeClr val="bg1">
                        <a:lumMod val="50000"/>
                      </a:schemeClr>
                    </a:solidFill>
                  </a:rPr>
                  <a:t>Երևան, Քաջազնունի 12</a:t>
                </a:r>
                <a:endParaRPr lang="en-US" sz="1200" dirty="0">
                  <a:solidFill>
                    <a:schemeClr val="bg1">
                      <a:lumMod val="50000"/>
                    </a:schemeClr>
                  </a:solidFill>
                </a:endParaRPr>
              </a:p>
            </p:txBody>
          </p:sp>
        </p:grpSp>
        <p:grpSp>
          <p:nvGrpSpPr>
            <p:cNvPr id="30" name="Group 29">
              <a:extLst>
                <a:ext uri="{FF2B5EF4-FFF2-40B4-BE49-F238E27FC236}">
                  <a16:creationId xmlns:a16="http://schemas.microsoft.com/office/drawing/2014/main" id="{80502BF3-EA0B-42F5-9595-2A26516EF050}"/>
                </a:ext>
              </a:extLst>
            </p:cNvPr>
            <p:cNvGrpSpPr/>
            <p:nvPr/>
          </p:nvGrpSpPr>
          <p:grpSpPr>
            <a:xfrm>
              <a:off x="7102760" y="4724133"/>
              <a:ext cx="2041240" cy="461944"/>
              <a:chOff x="4344485" y="4694471"/>
              <a:chExt cx="2041240" cy="461944"/>
            </a:xfrm>
          </p:grpSpPr>
          <p:sp>
            <p:nvSpPr>
              <p:cNvPr id="40" name="Block Arc 6">
                <a:extLst>
                  <a:ext uri="{FF2B5EF4-FFF2-40B4-BE49-F238E27FC236}">
                    <a16:creationId xmlns:a16="http://schemas.microsoft.com/office/drawing/2014/main" id="{C4E27725-63C1-4EC0-866F-E36E997966B1}"/>
                  </a:ext>
                </a:extLst>
              </p:cNvPr>
              <p:cNvSpPr/>
              <p:nvPr/>
            </p:nvSpPr>
            <p:spPr>
              <a:xfrm>
                <a:off x="4344485" y="4694471"/>
                <a:ext cx="226800" cy="216000"/>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rgbClr val="9B9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41" name="TextBox 40">
                <a:extLst>
                  <a:ext uri="{FF2B5EF4-FFF2-40B4-BE49-F238E27FC236}">
                    <a16:creationId xmlns:a16="http://schemas.microsoft.com/office/drawing/2014/main" id="{EE2276A9-77C1-4F09-B6F0-60664ED0AE44}"/>
                  </a:ext>
                </a:extLst>
              </p:cNvPr>
              <p:cNvSpPr txBox="1"/>
              <p:nvPr/>
            </p:nvSpPr>
            <p:spPr>
              <a:xfrm>
                <a:off x="4622526" y="4694750"/>
                <a:ext cx="1763199" cy="461665"/>
              </a:xfrm>
              <a:prstGeom prst="rect">
                <a:avLst/>
              </a:prstGeom>
              <a:noFill/>
            </p:spPr>
            <p:txBody>
              <a:bodyPr wrap="square">
                <a:spAutoFit/>
              </a:bodyPr>
              <a:lstStyle/>
              <a:p>
                <a:r>
                  <a:rPr lang="en-US" sz="1200" dirty="0">
                    <a:solidFill>
                      <a:schemeClr val="bg1">
                        <a:lumMod val="50000"/>
                      </a:schemeClr>
                    </a:solidFill>
                  </a:rPr>
                  <a:t>info.hmkentron@gmail.com</a:t>
                </a:r>
              </a:p>
            </p:txBody>
          </p:sp>
        </p:grpSp>
        <p:sp>
          <p:nvSpPr>
            <p:cNvPr id="31" name="Block Arc 14">
              <a:extLst>
                <a:ext uri="{FF2B5EF4-FFF2-40B4-BE49-F238E27FC236}">
                  <a16:creationId xmlns:a16="http://schemas.microsoft.com/office/drawing/2014/main" id="{DDDDC750-83E8-476C-810E-1C675CB6CF61}"/>
                </a:ext>
              </a:extLst>
            </p:cNvPr>
            <p:cNvSpPr/>
            <p:nvPr/>
          </p:nvSpPr>
          <p:spPr>
            <a:xfrm rot="16200000">
              <a:off x="2129209" y="4719674"/>
              <a:ext cx="230400" cy="248400"/>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9B97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32" name="TextBox 31">
              <a:extLst>
                <a:ext uri="{FF2B5EF4-FFF2-40B4-BE49-F238E27FC236}">
                  <a16:creationId xmlns:a16="http://schemas.microsoft.com/office/drawing/2014/main" id="{C5B5ADBB-80FC-4028-92DE-E35E039C8D96}"/>
                </a:ext>
              </a:extLst>
            </p:cNvPr>
            <p:cNvSpPr txBox="1"/>
            <p:nvPr/>
          </p:nvSpPr>
          <p:spPr>
            <a:xfrm>
              <a:off x="4599886" y="4737963"/>
              <a:ext cx="2069976" cy="461665"/>
            </a:xfrm>
            <a:prstGeom prst="rect">
              <a:avLst/>
            </a:prstGeom>
            <a:noFill/>
          </p:spPr>
          <p:txBody>
            <a:bodyPr wrap="square">
              <a:spAutoFit/>
            </a:bodyPr>
            <a:lstStyle/>
            <a:p>
              <a:r>
                <a:rPr lang="en-US" sz="1200" dirty="0">
                  <a:solidFill>
                    <a:schemeClr val="bg1">
                      <a:lumMod val="50000"/>
                    </a:schemeClr>
                  </a:solidFill>
                </a:rPr>
                <a:t>https://www.facebook.com/hmkyerevan</a:t>
              </a:r>
            </a:p>
          </p:txBody>
        </p:sp>
        <p:grpSp>
          <p:nvGrpSpPr>
            <p:cNvPr id="33" name="Group 32">
              <a:extLst>
                <a:ext uri="{FF2B5EF4-FFF2-40B4-BE49-F238E27FC236}">
                  <a16:creationId xmlns:a16="http://schemas.microsoft.com/office/drawing/2014/main" id="{FEC9AD3E-D8E7-477C-AB47-E0EECE07ECE1}"/>
                </a:ext>
              </a:extLst>
            </p:cNvPr>
            <p:cNvGrpSpPr/>
            <p:nvPr/>
          </p:nvGrpSpPr>
          <p:grpSpPr>
            <a:xfrm>
              <a:off x="4304784" y="4398139"/>
              <a:ext cx="2445925" cy="277555"/>
              <a:chOff x="2183877" y="4739864"/>
              <a:chExt cx="2445925" cy="277555"/>
            </a:xfrm>
          </p:grpSpPr>
          <p:sp>
            <p:nvSpPr>
              <p:cNvPr id="38" name="Freeform 25">
                <a:extLst>
                  <a:ext uri="{FF2B5EF4-FFF2-40B4-BE49-F238E27FC236}">
                    <a16:creationId xmlns:a16="http://schemas.microsoft.com/office/drawing/2014/main" id="{00B267AD-96CF-43EC-AB76-A8FF73E1279A}"/>
                  </a:ext>
                </a:extLst>
              </p:cNvPr>
              <p:cNvSpPr/>
              <p:nvPr/>
            </p:nvSpPr>
            <p:spPr>
              <a:xfrm>
                <a:off x="2183877" y="4739864"/>
                <a:ext cx="165600" cy="216000"/>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9B97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39" name="TextBox 38">
                <a:extLst>
                  <a:ext uri="{FF2B5EF4-FFF2-40B4-BE49-F238E27FC236}">
                    <a16:creationId xmlns:a16="http://schemas.microsoft.com/office/drawing/2014/main" id="{55903B9C-9582-417C-B07E-8049C66C5BC3}"/>
                  </a:ext>
                </a:extLst>
              </p:cNvPr>
              <p:cNvSpPr txBox="1"/>
              <p:nvPr/>
            </p:nvSpPr>
            <p:spPr>
              <a:xfrm>
                <a:off x="2451000" y="4740420"/>
                <a:ext cx="2178802" cy="276999"/>
              </a:xfrm>
              <a:prstGeom prst="rect">
                <a:avLst/>
              </a:prstGeom>
              <a:noFill/>
            </p:spPr>
            <p:txBody>
              <a:bodyPr wrap="none" rtlCol="0">
                <a:spAutoFit/>
              </a:bodyPr>
              <a:lstStyle/>
              <a:p>
                <a:r>
                  <a:rPr lang="hy-AM" sz="1200" dirty="0">
                    <a:solidFill>
                      <a:schemeClr val="bg1">
                        <a:lumMod val="50000"/>
                      </a:schemeClr>
                    </a:solidFill>
                  </a:rPr>
                  <a:t>Տեղեկատու՝ </a:t>
                </a:r>
                <a:r>
                  <a:rPr lang="en-US" sz="1200" dirty="0">
                    <a:solidFill>
                      <a:schemeClr val="bg1">
                        <a:lumMod val="50000"/>
                      </a:schemeClr>
                    </a:solidFill>
                  </a:rPr>
                  <a:t>+37410 559536</a:t>
                </a:r>
              </a:p>
            </p:txBody>
          </p:sp>
        </p:grpSp>
        <p:grpSp>
          <p:nvGrpSpPr>
            <p:cNvPr id="34" name="Group 33">
              <a:extLst>
                <a:ext uri="{FF2B5EF4-FFF2-40B4-BE49-F238E27FC236}">
                  <a16:creationId xmlns:a16="http://schemas.microsoft.com/office/drawing/2014/main" id="{5D785195-5833-478B-A4A3-133D9FC4941F}"/>
                </a:ext>
              </a:extLst>
            </p:cNvPr>
            <p:cNvGrpSpPr/>
            <p:nvPr/>
          </p:nvGrpSpPr>
          <p:grpSpPr>
            <a:xfrm>
              <a:off x="7092280" y="4391780"/>
              <a:ext cx="2202268" cy="277555"/>
              <a:chOff x="2183877" y="4739864"/>
              <a:chExt cx="2202268" cy="277555"/>
            </a:xfrm>
          </p:grpSpPr>
          <p:sp>
            <p:nvSpPr>
              <p:cNvPr id="36" name="Freeform 25">
                <a:extLst>
                  <a:ext uri="{FF2B5EF4-FFF2-40B4-BE49-F238E27FC236}">
                    <a16:creationId xmlns:a16="http://schemas.microsoft.com/office/drawing/2014/main" id="{1E8D817A-F844-47BA-A900-71C4F782A66A}"/>
                  </a:ext>
                </a:extLst>
              </p:cNvPr>
              <p:cNvSpPr/>
              <p:nvPr/>
            </p:nvSpPr>
            <p:spPr>
              <a:xfrm>
                <a:off x="2183877" y="4739864"/>
                <a:ext cx="165600" cy="216000"/>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9B97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37" name="TextBox 36">
                <a:extLst>
                  <a:ext uri="{FF2B5EF4-FFF2-40B4-BE49-F238E27FC236}">
                    <a16:creationId xmlns:a16="http://schemas.microsoft.com/office/drawing/2014/main" id="{E381A365-EE3C-492F-B14E-FF14C41D3159}"/>
                  </a:ext>
                </a:extLst>
              </p:cNvPr>
              <p:cNvSpPr txBox="1"/>
              <p:nvPr/>
            </p:nvSpPr>
            <p:spPr>
              <a:xfrm>
                <a:off x="2451000" y="4740420"/>
                <a:ext cx="1935145" cy="276999"/>
              </a:xfrm>
              <a:prstGeom prst="rect">
                <a:avLst/>
              </a:prstGeom>
              <a:noFill/>
            </p:spPr>
            <p:txBody>
              <a:bodyPr wrap="none" rtlCol="0">
                <a:spAutoFit/>
              </a:bodyPr>
              <a:lstStyle/>
              <a:p>
                <a:r>
                  <a:rPr lang="hy-AM" sz="1200" dirty="0">
                    <a:solidFill>
                      <a:schemeClr val="bg1">
                        <a:lumMod val="50000"/>
                      </a:schemeClr>
                    </a:solidFill>
                  </a:rPr>
                  <a:t>Թեժ գիծ՝ </a:t>
                </a:r>
                <a:r>
                  <a:rPr lang="en-US" sz="1200" dirty="0">
                    <a:solidFill>
                      <a:schemeClr val="bg1">
                        <a:lumMod val="50000"/>
                      </a:schemeClr>
                    </a:solidFill>
                  </a:rPr>
                  <a:t>+37410 559536</a:t>
                </a:r>
              </a:p>
            </p:txBody>
          </p:sp>
        </p:grpSp>
        <p:sp>
          <p:nvSpPr>
            <p:cNvPr id="35" name="TextBox 34">
              <a:extLst>
                <a:ext uri="{FF2B5EF4-FFF2-40B4-BE49-F238E27FC236}">
                  <a16:creationId xmlns:a16="http://schemas.microsoft.com/office/drawing/2014/main" id="{25559D4A-136E-4BEA-9D4C-7E1F0A46F918}"/>
                </a:ext>
              </a:extLst>
            </p:cNvPr>
            <p:cNvSpPr txBox="1"/>
            <p:nvPr/>
          </p:nvSpPr>
          <p:spPr>
            <a:xfrm>
              <a:off x="2471043" y="4732570"/>
              <a:ext cx="731290" cy="276999"/>
            </a:xfrm>
            <a:prstGeom prst="rect">
              <a:avLst/>
            </a:prstGeom>
            <a:noFill/>
          </p:spPr>
          <p:txBody>
            <a:bodyPr wrap="none" rtlCol="0">
              <a:spAutoFit/>
            </a:bodyPr>
            <a:lstStyle/>
            <a:p>
              <a:r>
                <a:rPr lang="en-US" sz="1200" dirty="0">
                  <a:solidFill>
                    <a:schemeClr val="bg1">
                      <a:lumMod val="50000"/>
                    </a:schemeClr>
                  </a:solidFill>
                </a:rPr>
                <a:t>hmk.am</a:t>
              </a:r>
            </a:p>
          </p:txBody>
        </p:sp>
      </p:grpSp>
      <p:pic>
        <p:nvPicPr>
          <p:cNvPr id="5" name="Picture 4">
            <a:extLst>
              <a:ext uri="{FF2B5EF4-FFF2-40B4-BE49-F238E27FC236}">
                <a16:creationId xmlns:a16="http://schemas.microsoft.com/office/drawing/2014/main" id="{BFA0568B-033E-4789-AA8E-0AC6236675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829" y="5593975"/>
            <a:ext cx="1264643" cy="815277"/>
          </a:xfrm>
          <a:prstGeom prst="rect">
            <a:avLst/>
          </a:prstGeom>
        </p:spPr>
      </p:pic>
    </p:spTree>
    <p:extLst>
      <p:ext uri="{BB962C8B-B14F-4D97-AF65-F5344CB8AC3E}">
        <p14:creationId xmlns:p14="http://schemas.microsoft.com/office/powerpoint/2010/main" val="2508157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3201215" y="1875082"/>
            <a:ext cx="6157969" cy="923330"/>
          </a:xfrm>
          <a:prstGeom prst="rect">
            <a:avLst/>
          </a:prstGeom>
          <a:noFill/>
        </p:spPr>
        <p:txBody>
          <a:bodyPr wrap="square" rtlCol="0">
            <a:spAutoFit/>
          </a:bodyPr>
          <a:lstStyle/>
          <a:p>
            <a:pPr algn="just"/>
            <a:r>
              <a:rPr lang="hy-AM" dirty="0">
                <a:solidFill>
                  <a:schemeClr val="accent3">
                    <a:lumMod val="50000"/>
                  </a:schemeClr>
                </a:solidFill>
              </a:rPr>
              <a:t>Ի՞նչ եք մտածում առաջին պահին, երբ խոսում ենք բռնության ենթարկված երեխաների մասին</a:t>
            </a:r>
            <a:r>
              <a:rPr lang="ru-RU" dirty="0">
                <a:solidFill>
                  <a:schemeClr val="accent3">
                    <a:lumMod val="50000"/>
                  </a:schemeClr>
                </a:solidFill>
              </a:rPr>
              <a:t>:</a:t>
            </a:r>
          </a:p>
          <a:p>
            <a:endParaRPr lang="ru-RU" dirty="0"/>
          </a:p>
        </p:txBody>
      </p:sp>
      <p:sp>
        <p:nvSpPr>
          <p:cNvPr id="46" name="Прямоугольник 45"/>
          <p:cNvSpPr/>
          <p:nvPr/>
        </p:nvSpPr>
        <p:spPr>
          <a:xfrm>
            <a:off x="2415344" y="2834525"/>
            <a:ext cx="7548282" cy="646331"/>
          </a:xfrm>
          <a:prstGeom prst="rect">
            <a:avLst/>
          </a:prstGeom>
        </p:spPr>
        <p:txBody>
          <a:bodyPr wrap="square">
            <a:spAutoFit/>
          </a:bodyPr>
          <a:lstStyle/>
          <a:p>
            <a:pPr lvl="0" algn="just">
              <a:spcAft>
                <a:spcPts val="1000"/>
              </a:spcAft>
              <a:buClr>
                <a:schemeClr val="accent1">
                  <a:lumMod val="75000"/>
                </a:schemeClr>
              </a:buClr>
              <a:buSzPct val="70000"/>
            </a:pPr>
            <a:r>
              <a:rPr lang="hy-AM" dirty="0">
                <a:solidFill>
                  <a:schemeClr val="accent3">
                    <a:lumMod val="50000"/>
                  </a:schemeClr>
                </a:solidFill>
              </a:rPr>
              <a:t>Ձեր մանկությունից կարո՞ղ եք հիշել մի մեծահասակի, ով ձեզ լավ էր վերաբերվում: Ի՞նչ էր  անում նա։ </a:t>
            </a:r>
            <a:endParaRPr lang="en-US" dirty="0">
              <a:solidFill>
                <a:schemeClr val="accent3">
                  <a:lumMod val="50000"/>
                </a:schemeClr>
              </a:solidFill>
            </a:endParaRPr>
          </a:p>
        </p:txBody>
      </p:sp>
      <p:sp>
        <p:nvSpPr>
          <p:cNvPr id="47" name="Прямоугольник 46"/>
          <p:cNvSpPr/>
          <p:nvPr/>
        </p:nvSpPr>
        <p:spPr>
          <a:xfrm>
            <a:off x="1594871" y="3956020"/>
            <a:ext cx="7171765" cy="923330"/>
          </a:xfrm>
          <a:prstGeom prst="rect">
            <a:avLst/>
          </a:prstGeom>
        </p:spPr>
        <p:txBody>
          <a:bodyPr wrap="square">
            <a:spAutoFit/>
          </a:bodyPr>
          <a:lstStyle/>
          <a:p>
            <a:pPr lvl="0" algn="just">
              <a:spcAft>
                <a:spcPts val="1000"/>
              </a:spcAft>
              <a:buClr>
                <a:schemeClr val="accent1">
                  <a:lumMod val="75000"/>
                </a:schemeClr>
              </a:buClr>
              <a:buSzPct val="70000"/>
            </a:pPr>
            <a:r>
              <a:rPr lang="hy-AM" dirty="0">
                <a:solidFill>
                  <a:schemeClr val="accent3">
                    <a:lumMod val="50000"/>
                  </a:schemeClr>
                </a:solidFill>
              </a:rPr>
              <a:t>Հիմա, մտածելով ձեր մանկության մասին, կարո՞ղ եք հիշել մի մեծահասակի, ով վատ է վարվել ձեզ հետ կամ ստիպել է ձեզ վատ զգալ: Ի՞նչ է նա արել</a:t>
            </a:r>
            <a:r>
              <a:rPr lang="en-US" dirty="0">
                <a:solidFill>
                  <a:schemeClr val="accent3">
                    <a:lumMod val="50000"/>
                  </a:schemeClr>
                </a:solidFill>
              </a:rPr>
              <a:t>:</a:t>
            </a:r>
            <a:endParaRPr lang="en-US" dirty="0">
              <a:solidFill>
                <a:schemeClr val="accent3">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0" name="Рисунок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5847" y="4521253"/>
            <a:ext cx="3198035" cy="2132023"/>
          </a:xfrm>
          <a:prstGeom prst="rect">
            <a:avLst/>
          </a:prstGeom>
        </p:spPr>
      </p:pic>
      <p:pic>
        <p:nvPicPr>
          <p:cNvPr id="51" name="Рисунок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52" y="4043729"/>
            <a:ext cx="573074" cy="579170"/>
          </a:xfrm>
          <a:prstGeom prst="rect">
            <a:avLst/>
          </a:prstGeom>
        </p:spPr>
      </p:pic>
      <p:pic>
        <p:nvPicPr>
          <p:cNvPr id="52" name="Рисунок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1026" y="2798412"/>
            <a:ext cx="593665" cy="593665"/>
          </a:xfrm>
          <a:prstGeom prst="rect">
            <a:avLst/>
          </a:prstGeom>
        </p:spPr>
      </p:pic>
      <p:pic>
        <p:nvPicPr>
          <p:cNvPr id="53" name="Рисунок 5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323819" y="1892638"/>
            <a:ext cx="644313" cy="615887"/>
          </a:xfrm>
          <a:prstGeom prst="rect">
            <a:avLst/>
          </a:prstGeom>
        </p:spPr>
      </p:pic>
      <p:sp>
        <p:nvSpPr>
          <p:cNvPr id="2" name="TextBox 1"/>
          <p:cNvSpPr txBox="1"/>
          <p:nvPr/>
        </p:nvSpPr>
        <p:spPr>
          <a:xfrm>
            <a:off x="10122408" y="292608"/>
            <a:ext cx="1865376" cy="307777"/>
          </a:xfrm>
          <a:prstGeom prst="rect">
            <a:avLst/>
          </a:prstGeom>
          <a:noFill/>
        </p:spPr>
        <p:txBody>
          <a:bodyPr wrap="square" rtlCol="0">
            <a:spAutoFit/>
          </a:bodyPr>
          <a:lstStyle/>
          <a:p>
            <a:r>
              <a:rPr lang="ru-RU" sz="1400" dirty="0" err="1"/>
              <a:t>Վարժություն</a:t>
            </a:r>
            <a:r>
              <a:rPr lang="hy-AM" sz="1400" dirty="0"/>
              <a:t> 2</a:t>
            </a:r>
            <a:endParaRPr lang="ru-RU" sz="1400" dirty="0"/>
          </a:p>
        </p:txBody>
      </p:sp>
      <p:sp>
        <p:nvSpPr>
          <p:cNvPr id="3" name="TextBox 2"/>
          <p:cNvSpPr txBox="1"/>
          <p:nvPr/>
        </p:nvSpPr>
        <p:spPr>
          <a:xfrm>
            <a:off x="10900904" y="669647"/>
            <a:ext cx="1453896" cy="307777"/>
          </a:xfrm>
          <a:prstGeom prst="rect">
            <a:avLst/>
          </a:prstGeom>
          <a:noFill/>
        </p:spPr>
        <p:txBody>
          <a:bodyPr wrap="square" rtlCol="0">
            <a:spAutoFit/>
          </a:bodyPr>
          <a:lstStyle/>
          <a:p>
            <a:r>
              <a:rPr lang="hy-AM" sz="1400" dirty="0"/>
              <a:t>15</a:t>
            </a:r>
            <a:r>
              <a:rPr lang="ru-RU" sz="1400" dirty="0"/>
              <a:t> </a:t>
            </a:r>
            <a:r>
              <a:rPr lang="ru-RU" sz="1400" dirty="0" err="1"/>
              <a:t>րոպե</a:t>
            </a:r>
            <a:endParaRPr lang="ru-RU" sz="1400" dirty="0"/>
          </a:p>
        </p:txBody>
      </p:sp>
      <p:pic>
        <p:nvPicPr>
          <p:cNvPr id="12" name="Picture 6">
            <a:extLst>
              <a:ext uri="{FF2B5EF4-FFF2-40B4-BE49-F238E27FC236}">
                <a16:creationId xmlns:a16="http://schemas.microsoft.com/office/drawing/2014/main" id="{698110E2-A47F-46E2-B307-402FE3DE6E05}"/>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10186416" y="669647"/>
            <a:ext cx="580055" cy="504000"/>
          </a:xfrm>
          <a:prstGeom prst="rect">
            <a:avLst/>
          </a:prstGeom>
        </p:spPr>
      </p:pic>
    </p:spTree>
    <p:extLst>
      <p:ext uri="{BB962C8B-B14F-4D97-AF65-F5344CB8AC3E}">
        <p14:creationId xmlns:p14="http://schemas.microsoft.com/office/powerpoint/2010/main" val="1547012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9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F8B76A1-0506-4DC9-8407-14F20714B02B}"/>
              </a:ext>
            </a:extLst>
          </p:cNvPr>
          <p:cNvSpPr txBox="1"/>
          <p:nvPr/>
        </p:nvSpPr>
        <p:spPr>
          <a:xfrm>
            <a:off x="861932" y="2055437"/>
            <a:ext cx="6960213" cy="3359061"/>
          </a:xfrm>
          <a:prstGeom prst="rect">
            <a:avLst/>
          </a:prstGeom>
          <a:noFill/>
        </p:spPr>
        <p:txBody>
          <a:bodyPr wrap="square" rtlCol="0">
            <a:spAutoFit/>
          </a:bodyPr>
          <a:lstStyle/>
          <a:p>
            <a:pPr algn="just">
              <a:lnSpc>
                <a:spcPct val="150000"/>
              </a:lnSpc>
            </a:pPr>
            <a:r>
              <a:rPr lang="ru-RU" sz="2400" dirty="0" err="1">
                <a:solidFill>
                  <a:schemeClr val="dk1"/>
                </a:solidFill>
              </a:rPr>
              <a:t>Երեխաների</a:t>
            </a:r>
            <a:r>
              <a:rPr lang="ru-RU" sz="2400" dirty="0">
                <a:solidFill>
                  <a:schemeClr val="dk1"/>
                </a:solidFill>
              </a:rPr>
              <a:t> </a:t>
            </a:r>
            <a:r>
              <a:rPr lang="hy-AM" sz="2400" dirty="0">
                <a:solidFill>
                  <a:schemeClr val="dk1"/>
                </a:solidFill>
              </a:rPr>
              <a:t>հանդեպ</a:t>
            </a:r>
            <a:r>
              <a:rPr lang="ru-RU" sz="2400" dirty="0">
                <a:solidFill>
                  <a:schemeClr val="dk1"/>
                </a:solidFill>
              </a:rPr>
              <a:t> </a:t>
            </a:r>
            <a:r>
              <a:rPr lang="ru-RU" sz="2400" dirty="0" err="1">
                <a:solidFill>
                  <a:schemeClr val="dk1"/>
                </a:solidFill>
              </a:rPr>
              <a:t>բռնությունը</a:t>
            </a:r>
            <a:r>
              <a:rPr lang="ru-RU" sz="2400" dirty="0">
                <a:solidFill>
                  <a:schemeClr val="dk1"/>
                </a:solidFill>
              </a:rPr>
              <a:t> </a:t>
            </a:r>
            <a:r>
              <a:rPr lang="ru-RU" sz="2400" dirty="0" err="1">
                <a:solidFill>
                  <a:schemeClr val="dk1"/>
                </a:solidFill>
              </a:rPr>
              <a:t>ցանկացած</a:t>
            </a:r>
            <a:r>
              <a:rPr lang="ru-RU" sz="2400" dirty="0">
                <a:solidFill>
                  <a:schemeClr val="dk1"/>
                </a:solidFill>
              </a:rPr>
              <a:t> </a:t>
            </a:r>
            <a:r>
              <a:rPr lang="ru-RU" sz="2400" dirty="0" err="1">
                <a:solidFill>
                  <a:schemeClr val="dk1"/>
                </a:solidFill>
              </a:rPr>
              <a:t>գործողություն</a:t>
            </a:r>
            <a:r>
              <a:rPr lang="ru-RU" sz="2400" dirty="0">
                <a:solidFill>
                  <a:schemeClr val="dk1"/>
                </a:solidFill>
              </a:rPr>
              <a:t> է (</a:t>
            </a:r>
            <a:r>
              <a:rPr lang="ru-RU" sz="2400" dirty="0" err="1">
                <a:solidFill>
                  <a:schemeClr val="dk1"/>
                </a:solidFill>
              </a:rPr>
              <a:t>կամ</a:t>
            </a:r>
            <a:r>
              <a:rPr lang="ru-RU" sz="2400" dirty="0">
                <a:solidFill>
                  <a:schemeClr val="dk1"/>
                </a:solidFill>
              </a:rPr>
              <a:t> </a:t>
            </a:r>
            <a:r>
              <a:rPr lang="ru-RU" sz="2400" dirty="0" err="1">
                <a:solidFill>
                  <a:schemeClr val="dk1"/>
                </a:solidFill>
              </a:rPr>
              <a:t>անգործությունն</a:t>
            </a:r>
            <a:r>
              <a:rPr lang="ru-RU" sz="2400" dirty="0">
                <a:solidFill>
                  <a:schemeClr val="dk1"/>
                </a:solidFill>
              </a:rPr>
              <a:t> է</a:t>
            </a:r>
            <a:r>
              <a:rPr lang="hy-AM" sz="2400" dirty="0">
                <a:solidFill>
                  <a:schemeClr val="dk1"/>
                </a:solidFill>
              </a:rPr>
              <a:t>,</a:t>
            </a:r>
            <a:r>
              <a:rPr lang="ru-RU" sz="2400" dirty="0">
                <a:solidFill>
                  <a:schemeClr val="dk1"/>
                </a:solidFill>
              </a:rPr>
              <a:t> </a:t>
            </a:r>
            <a:r>
              <a:rPr lang="ru-RU" sz="2400" dirty="0" err="1">
                <a:solidFill>
                  <a:schemeClr val="dk1"/>
                </a:solidFill>
              </a:rPr>
              <a:t>ոչինչ</a:t>
            </a:r>
            <a:r>
              <a:rPr lang="ru-RU" sz="2400" dirty="0">
                <a:solidFill>
                  <a:schemeClr val="dk1"/>
                </a:solidFill>
              </a:rPr>
              <a:t> </a:t>
            </a:r>
            <a:r>
              <a:rPr lang="ru-RU" sz="2400" dirty="0" err="1">
                <a:solidFill>
                  <a:schemeClr val="dk1"/>
                </a:solidFill>
              </a:rPr>
              <a:t>չանելն</a:t>
            </a:r>
            <a:r>
              <a:rPr lang="ru-RU" sz="2400" dirty="0">
                <a:solidFill>
                  <a:schemeClr val="dk1"/>
                </a:solidFill>
              </a:rPr>
              <a:t> է), </a:t>
            </a:r>
            <a:r>
              <a:rPr lang="ru-RU" sz="2400" dirty="0" err="1">
                <a:solidFill>
                  <a:schemeClr val="dk1"/>
                </a:solidFill>
              </a:rPr>
              <a:t>որը</a:t>
            </a:r>
            <a:r>
              <a:rPr lang="ru-RU" sz="2400" dirty="0">
                <a:solidFill>
                  <a:schemeClr val="dk1"/>
                </a:solidFill>
              </a:rPr>
              <a:t> </a:t>
            </a:r>
            <a:r>
              <a:rPr lang="ru-RU" sz="2400" dirty="0" err="1">
                <a:solidFill>
                  <a:schemeClr val="dk1"/>
                </a:solidFill>
              </a:rPr>
              <a:t>պատահական</a:t>
            </a:r>
            <a:r>
              <a:rPr lang="ru-RU" sz="2400" dirty="0">
                <a:solidFill>
                  <a:schemeClr val="dk1"/>
                </a:solidFill>
              </a:rPr>
              <a:t> </a:t>
            </a:r>
            <a:r>
              <a:rPr lang="ru-RU" sz="2400" dirty="0" err="1">
                <a:solidFill>
                  <a:schemeClr val="dk1"/>
                </a:solidFill>
              </a:rPr>
              <a:t>բնույթ</a:t>
            </a:r>
            <a:r>
              <a:rPr lang="ru-RU" sz="2400" dirty="0">
                <a:solidFill>
                  <a:schemeClr val="dk1"/>
                </a:solidFill>
              </a:rPr>
              <a:t> </a:t>
            </a:r>
            <a:r>
              <a:rPr lang="ru-RU" sz="2400" dirty="0" err="1">
                <a:solidFill>
                  <a:schemeClr val="dk1"/>
                </a:solidFill>
              </a:rPr>
              <a:t>չի</a:t>
            </a:r>
            <a:r>
              <a:rPr lang="ru-RU" sz="2400" dirty="0">
                <a:solidFill>
                  <a:schemeClr val="dk1"/>
                </a:solidFill>
              </a:rPr>
              <a:t> </a:t>
            </a:r>
            <a:r>
              <a:rPr lang="ru-RU" sz="2400" dirty="0" err="1">
                <a:solidFill>
                  <a:schemeClr val="dk1"/>
                </a:solidFill>
              </a:rPr>
              <a:t>կրում</a:t>
            </a:r>
            <a:r>
              <a:rPr lang="ru-RU" sz="2400" dirty="0">
                <a:solidFill>
                  <a:schemeClr val="dk1"/>
                </a:solidFill>
              </a:rPr>
              <a:t> և </a:t>
            </a:r>
            <a:r>
              <a:rPr lang="ru-RU" sz="2400" dirty="0" err="1">
                <a:solidFill>
                  <a:schemeClr val="dk1"/>
                </a:solidFill>
              </a:rPr>
              <a:t>վնաս</a:t>
            </a:r>
            <a:r>
              <a:rPr lang="ru-RU" sz="2400" dirty="0">
                <a:solidFill>
                  <a:schemeClr val="dk1"/>
                </a:solidFill>
              </a:rPr>
              <a:t> է </a:t>
            </a:r>
            <a:r>
              <a:rPr lang="ru-RU" sz="2400" dirty="0" err="1">
                <a:solidFill>
                  <a:schemeClr val="dk1"/>
                </a:solidFill>
              </a:rPr>
              <a:t>պատճառում</a:t>
            </a:r>
            <a:r>
              <a:rPr lang="ru-RU" sz="2400" dirty="0">
                <a:solidFill>
                  <a:schemeClr val="dk1"/>
                </a:solidFill>
              </a:rPr>
              <a:t> </a:t>
            </a:r>
            <a:r>
              <a:rPr lang="ru-RU" sz="2400" dirty="0" err="1">
                <a:solidFill>
                  <a:schemeClr val="dk1"/>
                </a:solidFill>
              </a:rPr>
              <a:t>երեխային</a:t>
            </a:r>
            <a:r>
              <a:rPr lang="ru-RU" sz="2400" dirty="0">
                <a:solidFill>
                  <a:schemeClr val="dk1"/>
                </a:solidFill>
              </a:rPr>
              <a:t> </a:t>
            </a:r>
            <a:r>
              <a:rPr lang="ru-RU" sz="2400" dirty="0" err="1">
                <a:solidFill>
                  <a:schemeClr val="dk1"/>
                </a:solidFill>
              </a:rPr>
              <a:t>կամ</a:t>
            </a:r>
            <a:r>
              <a:rPr lang="ru-RU" sz="2400" dirty="0">
                <a:solidFill>
                  <a:schemeClr val="dk1"/>
                </a:solidFill>
              </a:rPr>
              <a:t> </a:t>
            </a:r>
            <a:r>
              <a:rPr lang="ru-RU" sz="2400" dirty="0" err="1">
                <a:solidFill>
                  <a:schemeClr val="dk1"/>
                </a:solidFill>
              </a:rPr>
              <a:t>վտանգի</a:t>
            </a:r>
            <a:r>
              <a:rPr lang="ru-RU" sz="2400" dirty="0">
                <a:solidFill>
                  <a:schemeClr val="dk1"/>
                </a:solidFill>
              </a:rPr>
              <a:t> </a:t>
            </a:r>
            <a:r>
              <a:rPr lang="ru-RU" sz="2400" dirty="0" err="1">
                <a:solidFill>
                  <a:schemeClr val="dk1"/>
                </a:solidFill>
              </a:rPr>
              <a:t>տակ</a:t>
            </a:r>
            <a:r>
              <a:rPr lang="ru-RU" sz="2400" dirty="0">
                <a:solidFill>
                  <a:schemeClr val="dk1"/>
                </a:solidFill>
              </a:rPr>
              <a:t> է </a:t>
            </a:r>
            <a:r>
              <a:rPr lang="ru-RU" sz="2400" dirty="0" err="1">
                <a:solidFill>
                  <a:schemeClr val="dk1"/>
                </a:solidFill>
              </a:rPr>
              <a:t>դնում</a:t>
            </a:r>
            <a:r>
              <a:rPr lang="ru-RU" sz="2400" dirty="0">
                <a:solidFill>
                  <a:schemeClr val="dk1"/>
                </a:solidFill>
              </a:rPr>
              <a:t> </a:t>
            </a:r>
            <a:r>
              <a:rPr lang="en-US" sz="2400" dirty="0" err="1">
                <a:solidFill>
                  <a:schemeClr val="dk1"/>
                </a:solidFill>
              </a:rPr>
              <a:t>նրա</a:t>
            </a:r>
            <a:r>
              <a:rPr lang="ru-RU" sz="2400" dirty="0">
                <a:solidFill>
                  <a:schemeClr val="dk1"/>
                </a:solidFill>
              </a:rPr>
              <a:t>ն: </a:t>
            </a:r>
            <a:r>
              <a:rPr lang="ru-RU" sz="2400" dirty="0" err="1">
                <a:solidFill>
                  <a:schemeClr val="dk1"/>
                </a:solidFill>
              </a:rPr>
              <a:t>Բռնության</a:t>
            </a:r>
            <a:r>
              <a:rPr lang="ru-RU" sz="2400" dirty="0">
                <a:solidFill>
                  <a:schemeClr val="dk1"/>
                </a:solidFill>
              </a:rPr>
              <a:t> </a:t>
            </a:r>
            <a:r>
              <a:rPr lang="ru-RU" sz="2400" dirty="0" err="1">
                <a:solidFill>
                  <a:schemeClr val="dk1"/>
                </a:solidFill>
              </a:rPr>
              <a:t>նպատակն</a:t>
            </a:r>
            <a:r>
              <a:rPr lang="ru-RU" sz="2400" dirty="0">
                <a:solidFill>
                  <a:schemeClr val="dk1"/>
                </a:solidFill>
              </a:rPr>
              <a:t> է </a:t>
            </a:r>
            <a:r>
              <a:rPr lang="ru-RU" sz="2400" dirty="0" err="1">
                <a:solidFill>
                  <a:schemeClr val="dk1"/>
                </a:solidFill>
              </a:rPr>
              <a:t>անձին</a:t>
            </a:r>
            <a:r>
              <a:rPr lang="ru-RU" sz="2400" dirty="0">
                <a:solidFill>
                  <a:schemeClr val="dk1"/>
                </a:solidFill>
              </a:rPr>
              <a:t> </a:t>
            </a:r>
            <a:r>
              <a:rPr lang="ru-RU" sz="2400" dirty="0" err="1">
                <a:solidFill>
                  <a:schemeClr val="dk1"/>
                </a:solidFill>
              </a:rPr>
              <a:t>վնաս</a:t>
            </a:r>
            <a:r>
              <a:rPr lang="ru-RU" sz="2400" dirty="0">
                <a:solidFill>
                  <a:schemeClr val="dk1"/>
                </a:solidFill>
              </a:rPr>
              <a:t> </a:t>
            </a:r>
            <a:r>
              <a:rPr lang="ru-RU" sz="2400" dirty="0" err="1">
                <a:solidFill>
                  <a:schemeClr val="dk1"/>
                </a:solidFill>
              </a:rPr>
              <a:t>պատճառելը</a:t>
            </a:r>
            <a:r>
              <a:rPr lang="en-US" sz="2400" dirty="0">
                <a:solidFill>
                  <a:schemeClr val="dk1"/>
                </a:solidFill>
              </a:rPr>
              <a:t>, </a:t>
            </a:r>
            <a:r>
              <a:rPr lang="ru-RU" sz="2400" dirty="0" err="1">
                <a:solidFill>
                  <a:schemeClr val="dk1"/>
                </a:solidFill>
              </a:rPr>
              <a:t>նրան</a:t>
            </a:r>
            <a:r>
              <a:rPr lang="ru-RU" sz="2400" dirty="0">
                <a:solidFill>
                  <a:schemeClr val="dk1"/>
                </a:solidFill>
              </a:rPr>
              <a:t> </a:t>
            </a:r>
            <a:r>
              <a:rPr lang="ru-RU" sz="2400" dirty="0" err="1">
                <a:solidFill>
                  <a:schemeClr val="dk1"/>
                </a:solidFill>
              </a:rPr>
              <a:t>իշխելը</a:t>
            </a:r>
            <a:r>
              <a:rPr lang="ru-RU" sz="2400" dirty="0">
                <a:solidFill>
                  <a:schemeClr val="dk1"/>
                </a:solidFill>
              </a:rPr>
              <a:t> </a:t>
            </a:r>
            <a:r>
              <a:rPr lang="ru-RU" sz="2400" dirty="0" err="1">
                <a:solidFill>
                  <a:schemeClr val="dk1"/>
                </a:solidFill>
              </a:rPr>
              <a:t>կամ</a:t>
            </a:r>
            <a:r>
              <a:rPr lang="ru-RU" sz="2400" dirty="0">
                <a:solidFill>
                  <a:schemeClr val="dk1"/>
                </a:solidFill>
              </a:rPr>
              <a:t> </a:t>
            </a:r>
            <a:r>
              <a:rPr lang="ru-RU" sz="2400" dirty="0" err="1">
                <a:solidFill>
                  <a:schemeClr val="dk1"/>
                </a:solidFill>
              </a:rPr>
              <a:t>վերահսկելը</a:t>
            </a:r>
            <a:r>
              <a:rPr lang="hy-AM" sz="2400" dirty="0">
                <a:solidFill>
                  <a:schemeClr val="dk1"/>
                </a:solidFill>
              </a:rPr>
              <a:t>:</a:t>
            </a:r>
            <a:endParaRPr lang="en-US" altLang="ko-KR" sz="2400" dirty="0">
              <a:solidFill>
                <a:schemeClr val="tx1">
                  <a:lumMod val="75000"/>
                  <a:lumOff val="25000"/>
                </a:schemeClr>
              </a:solidFill>
              <a:cs typeface="Arial" pitchFamily="34" charset="0"/>
            </a:endParaRPr>
          </a:p>
        </p:txBody>
      </p:sp>
      <p:sp>
        <p:nvSpPr>
          <p:cNvPr id="17" name="Rectangle 16">
            <a:extLst>
              <a:ext uri="{FF2B5EF4-FFF2-40B4-BE49-F238E27FC236}">
                <a16:creationId xmlns:a16="http://schemas.microsoft.com/office/drawing/2014/main" id="{C519B66F-CA98-47CD-9BD6-792881AD794D}"/>
              </a:ext>
            </a:extLst>
          </p:cNvPr>
          <p:cNvSpPr/>
          <p:nvPr/>
        </p:nvSpPr>
        <p:spPr>
          <a:xfrm rot="2700000">
            <a:off x="7197106" y="4271309"/>
            <a:ext cx="163086" cy="29238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TextBox 1"/>
          <p:cNvSpPr txBox="1"/>
          <p:nvPr/>
        </p:nvSpPr>
        <p:spPr>
          <a:xfrm>
            <a:off x="3798542" y="433647"/>
            <a:ext cx="6960213" cy="646331"/>
          </a:xfrm>
          <a:prstGeom prst="rect">
            <a:avLst/>
          </a:prstGeom>
          <a:noFill/>
        </p:spPr>
        <p:txBody>
          <a:bodyPr wrap="square" rtlCol="0">
            <a:spAutoFit/>
          </a:bodyPr>
          <a:lstStyle/>
          <a:p>
            <a:r>
              <a:rPr lang="hy-AM" sz="3600" b="1" dirty="0">
                <a:latin typeface="Arial" panose="020B0604020202020204" pitchFamily="34" charset="0"/>
                <a:cs typeface="Arial" panose="020B0604020202020204" pitchFamily="34" charset="0"/>
              </a:rPr>
              <a:t>Ի՞նչ է բռնությունը</a:t>
            </a:r>
            <a:endParaRPr lang="ru-RU" sz="3600" b="1" dirty="0">
              <a:latin typeface="Arial" panose="020B0604020202020204" pitchFamily="34" charset="0"/>
              <a:cs typeface="Arial" panose="020B0604020202020204" pitchFamily="34" charset="0"/>
            </a:endParaRPr>
          </a:p>
        </p:txBody>
      </p:sp>
      <p:pic>
        <p:nvPicPr>
          <p:cNvPr id="1030" name="Picture 6" descr="агрессия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217" y="2180493"/>
            <a:ext cx="3223768" cy="290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48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BB3ACD-39D6-4B07-B165-F979837486AA}"/>
              </a:ext>
            </a:extLst>
          </p:cNvPr>
          <p:cNvSpPr>
            <a:spLocks noGrp="1"/>
          </p:cNvSpPr>
          <p:nvPr>
            <p:ph type="body" sz="quarter" idx="10"/>
          </p:nvPr>
        </p:nvSpPr>
        <p:spPr>
          <a:xfrm>
            <a:off x="2656936" y="355797"/>
            <a:ext cx="6289556" cy="724247"/>
          </a:xfrm>
        </p:spPr>
        <p:txBody>
          <a:bodyPr/>
          <a:lstStyle/>
          <a:p>
            <a:r>
              <a:rPr lang="hy-AM" sz="4000" b="1" dirty="0">
                <a:latin typeface="Arial" panose="020B0604020202020204" pitchFamily="34" charset="0"/>
              </a:rPr>
              <a:t>Բռնության տեսակները</a:t>
            </a:r>
            <a:endParaRPr lang="en-US" sz="4000" b="1" dirty="0">
              <a:latin typeface="Arial" panose="020B0604020202020204" pitchFamily="34" charset="0"/>
            </a:endParaRPr>
          </a:p>
        </p:txBody>
      </p:sp>
      <p:sp>
        <p:nvSpPr>
          <p:cNvPr id="34" name="Text Placeholder 18">
            <a:extLst>
              <a:ext uri="{FF2B5EF4-FFF2-40B4-BE49-F238E27FC236}">
                <a16:creationId xmlns:a16="http://schemas.microsoft.com/office/drawing/2014/main" id="{DEF334A7-B830-40FD-BBF9-75BA2D0B10A9}"/>
              </a:ext>
            </a:extLst>
          </p:cNvPr>
          <p:cNvSpPr txBox="1">
            <a:spLocks/>
          </p:cNvSpPr>
          <p:nvPr/>
        </p:nvSpPr>
        <p:spPr>
          <a:xfrm>
            <a:off x="9171584" y="3864254"/>
            <a:ext cx="1975921" cy="262466"/>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1400" b="1"/>
              <a:t>Marketing</a:t>
            </a:r>
            <a:endParaRPr lang="en-US" sz="1400" b="1"/>
          </a:p>
        </p:txBody>
      </p:sp>
      <p:grpSp>
        <p:nvGrpSpPr>
          <p:cNvPr id="14" name="Группа 13"/>
          <p:cNvGrpSpPr/>
          <p:nvPr/>
        </p:nvGrpSpPr>
        <p:grpSpPr>
          <a:xfrm>
            <a:off x="50642" y="1662736"/>
            <a:ext cx="1966953" cy="5094413"/>
            <a:chOff x="549183" y="1267336"/>
            <a:chExt cx="2866471" cy="3321170"/>
          </a:xfrm>
          <a:solidFill>
            <a:schemeClr val="accent4">
              <a:lumMod val="40000"/>
              <a:lumOff val="60000"/>
            </a:schemeClr>
          </a:solidFill>
        </p:grpSpPr>
        <p:grpSp>
          <p:nvGrpSpPr>
            <p:cNvPr id="3" name="그룹 4">
              <a:extLst>
                <a:ext uri="{FF2B5EF4-FFF2-40B4-BE49-F238E27FC236}">
                  <a16:creationId xmlns:a16="http://schemas.microsoft.com/office/drawing/2014/main" id="{2275FDE2-2994-449B-88FB-4B767BD2C830}"/>
                </a:ext>
              </a:extLst>
            </p:cNvPr>
            <p:cNvGrpSpPr/>
            <p:nvPr/>
          </p:nvGrpSpPr>
          <p:grpSpPr>
            <a:xfrm>
              <a:off x="549183" y="1267336"/>
              <a:ext cx="2853710" cy="3321170"/>
              <a:chOff x="919228" y="3823327"/>
              <a:chExt cx="2292847" cy="3034672"/>
            </a:xfrm>
            <a:grpFill/>
          </p:grpSpPr>
          <p:sp>
            <p:nvSpPr>
              <p:cNvPr id="4" name="Rectangle 3">
                <a:extLst>
                  <a:ext uri="{FF2B5EF4-FFF2-40B4-BE49-F238E27FC236}">
                    <a16:creationId xmlns:a16="http://schemas.microsoft.com/office/drawing/2014/main" id="{49DEF125-1956-4BD5-92C2-1718AEC2729A}"/>
                  </a:ext>
                </a:extLst>
              </p:cNvPr>
              <p:cNvSpPr/>
              <p:nvPr userDrawn="1"/>
            </p:nvSpPr>
            <p:spPr>
              <a:xfrm>
                <a:off x="919228" y="3823327"/>
                <a:ext cx="2292847"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Rectangle 4">
                <a:extLst>
                  <a:ext uri="{FF2B5EF4-FFF2-40B4-BE49-F238E27FC236}">
                    <a16:creationId xmlns:a16="http://schemas.microsoft.com/office/drawing/2014/main" id="{95237EE7-9618-457E-8C2A-166188B24606}"/>
                  </a:ext>
                </a:extLst>
              </p:cNvPr>
              <p:cNvSpPr/>
              <p:nvPr userDrawn="1"/>
            </p:nvSpPr>
            <p:spPr>
              <a:xfrm>
                <a:off x="919228" y="4183368"/>
                <a:ext cx="2292846" cy="26746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28" name="Text Placeholder 3">
              <a:extLst>
                <a:ext uri="{FF2B5EF4-FFF2-40B4-BE49-F238E27FC236}">
                  <a16:creationId xmlns:a16="http://schemas.microsoft.com/office/drawing/2014/main" id="{1415E7D8-DF72-4E52-A2E3-CBE0BFA7DA56}"/>
                </a:ext>
              </a:extLst>
            </p:cNvPr>
            <p:cNvSpPr txBox="1">
              <a:spLocks/>
            </p:cNvSpPr>
            <p:nvPr/>
          </p:nvSpPr>
          <p:spPr>
            <a:xfrm>
              <a:off x="653272" y="1323905"/>
              <a:ext cx="2762382" cy="262466"/>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ru-RU" sz="1800" b="1" dirty="0" err="1">
                  <a:solidFill>
                    <a:schemeClr val="tx1"/>
                  </a:solidFill>
                </a:rPr>
                <a:t>Ֆիզիկական</a:t>
              </a:r>
              <a:endParaRPr lang="en-US" sz="1800" b="1" dirty="0">
                <a:solidFill>
                  <a:schemeClr val="tx1"/>
                </a:solidFill>
              </a:endParaRPr>
            </a:p>
          </p:txBody>
        </p:sp>
        <p:sp>
          <p:nvSpPr>
            <p:cNvPr id="38" name="TextBox 37">
              <a:extLst>
                <a:ext uri="{FF2B5EF4-FFF2-40B4-BE49-F238E27FC236}">
                  <a16:creationId xmlns:a16="http://schemas.microsoft.com/office/drawing/2014/main" id="{F836E64D-958A-45E6-9A9D-8924DB3844BF}"/>
                </a:ext>
              </a:extLst>
            </p:cNvPr>
            <p:cNvSpPr txBox="1"/>
            <p:nvPr/>
          </p:nvSpPr>
          <p:spPr>
            <a:xfrm>
              <a:off x="640511" y="1809750"/>
              <a:ext cx="2671051" cy="2170931"/>
            </a:xfrm>
            <a:prstGeom prst="rect">
              <a:avLst/>
            </a:prstGeom>
            <a:grpFill/>
          </p:spPr>
          <p:txBody>
            <a:bodyPr wrap="square" rtlCol="0">
              <a:spAutoFit/>
            </a:bodyPr>
            <a:lstStyle/>
            <a:p>
              <a:pPr algn="ctr"/>
              <a:r>
                <a:rPr lang="hy-AM" sz="1600" dirty="0">
                  <a:latin typeface="Calibri" panose="020F0502020204030204" pitchFamily="34" charset="0"/>
                  <a:ea typeface="Calibri" panose="020F0502020204030204" pitchFamily="34" charset="0"/>
                  <a:cs typeface="Calibri" panose="020F0502020204030204" pitchFamily="34" charset="0"/>
                </a:rPr>
                <a:t>հրել, հարվածել, ապտակել, ծեծել, խեղդել, </a:t>
              </a:r>
              <a:r>
                <a:rPr lang="hy-AM" sz="1600" dirty="0">
                  <a:latin typeface="Calibri" panose="020F0502020204030204" pitchFamily="34" charset="0"/>
                  <a:ea typeface="Calibri" panose="020F0502020204030204" pitchFamily="34" charset="0"/>
                  <a:cs typeface="Calibri" panose="020F0502020204030204" pitchFamily="34" charset="0"/>
                  <a:sym typeface="Arial"/>
                </a:rPr>
                <a:t>տարբեր</a:t>
              </a:r>
              <a:r>
                <a:rPr lang="hy-AM" sz="1600" dirty="0">
                  <a:latin typeface="Calibri" panose="020F0502020204030204" pitchFamily="34" charset="0"/>
                  <a:ea typeface="Calibri" panose="020F0502020204030204" pitchFamily="34" charset="0"/>
                  <a:cs typeface="Calibri" panose="020F0502020204030204" pitchFamily="34" charset="0"/>
                </a:rPr>
                <a:t> վնասվածքներ պատճառել, սպանել, ազատությունից ապօրինի զրկել և այլն։</a:t>
              </a:r>
            </a:p>
          </p:txBody>
        </p:sp>
      </p:grpSp>
      <p:grpSp>
        <p:nvGrpSpPr>
          <p:cNvPr id="6" name="Группа 5"/>
          <p:cNvGrpSpPr/>
          <p:nvPr/>
        </p:nvGrpSpPr>
        <p:grpSpPr>
          <a:xfrm>
            <a:off x="2073303" y="1653673"/>
            <a:ext cx="2738525" cy="5109436"/>
            <a:chOff x="2851999" y="1267336"/>
            <a:chExt cx="3031737" cy="4401741"/>
          </a:xfrm>
          <a:solidFill>
            <a:schemeClr val="accent4">
              <a:lumMod val="20000"/>
              <a:lumOff val="80000"/>
            </a:schemeClr>
          </a:solidFill>
        </p:grpSpPr>
        <p:grpSp>
          <p:nvGrpSpPr>
            <p:cNvPr id="7" name="그룹 1">
              <a:extLst>
                <a:ext uri="{FF2B5EF4-FFF2-40B4-BE49-F238E27FC236}">
                  <a16:creationId xmlns:a16="http://schemas.microsoft.com/office/drawing/2014/main" id="{55CB7A07-5D42-4473-B3DE-03C9D6F322C4}"/>
                </a:ext>
              </a:extLst>
            </p:cNvPr>
            <p:cNvGrpSpPr/>
            <p:nvPr/>
          </p:nvGrpSpPr>
          <p:grpSpPr>
            <a:xfrm>
              <a:off x="2851999" y="1267336"/>
              <a:ext cx="3031737" cy="4401741"/>
              <a:chOff x="3362631" y="3823327"/>
              <a:chExt cx="2292846" cy="3034672"/>
            </a:xfrm>
            <a:grpFill/>
          </p:grpSpPr>
          <p:sp>
            <p:nvSpPr>
              <p:cNvPr id="8" name="Rectangle 7">
                <a:extLst>
                  <a:ext uri="{FF2B5EF4-FFF2-40B4-BE49-F238E27FC236}">
                    <a16:creationId xmlns:a16="http://schemas.microsoft.com/office/drawing/2014/main" id="{1484E16B-EF93-455F-AFCD-25A058B455D9}"/>
                  </a:ext>
                </a:extLst>
              </p:cNvPr>
              <p:cNvSpPr/>
              <p:nvPr userDrawn="1"/>
            </p:nvSpPr>
            <p:spPr>
              <a:xfrm>
                <a:off x="3362631" y="3823327"/>
                <a:ext cx="2292846" cy="36004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8">
                <a:extLst>
                  <a:ext uri="{FF2B5EF4-FFF2-40B4-BE49-F238E27FC236}">
                    <a16:creationId xmlns:a16="http://schemas.microsoft.com/office/drawing/2014/main" id="{93C524A3-936E-45C4-B74B-38533E793C29}"/>
                  </a:ext>
                </a:extLst>
              </p:cNvPr>
              <p:cNvSpPr/>
              <p:nvPr userDrawn="1"/>
            </p:nvSpPr>
            <p:spPr>
              <a:xfrm>
                <a:off x="3362631" y="4183368"/>
                <a:ext cx="2292846" cy="26746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41" name="TextBox 40">
              <a:extLst>
                <a:ext uri="{FF2B5EF4-FFF2-40B4-BE49-F238E27FC236}">
                  <a16:creationId xmlns:a16="http://schemas.microsoft.com/office/drawing/2014/main" id="{7273190A-B690-4EA3-AEA3-758042DECF78}"/>
                </a:ext>
              </a:extLst>
            </p:cNvPr>
            <p:cNvSpPr txBox="1"/>
            <p:nvPr/>
          </p:nvSpPr>
          <p:spPr>
            <a:xfrm>
              <a:off x="2891013" y="2253303"/>
              <a:ext cx="2880060" cy="3293209"/>
            </a:xfrm>
            <a:prstGeom prst="rect">
              <a:avLst/>
            </a:prstGeom>
            <a:grpFill/>
          </p:spPr>
          <p:txBody>
            <a:bodyPr wrap="square" rtlCol="0">
              <a:spAutoFit/>
            </a:bodyPr>
            <a:lstStyle/>
            <a:p>
              <a:pPr algn="ctr"/>
              <a:r>
                <a:rPr lang="hy-AM" sz="1600" dirty="0">
                  <a:ea typeface="Calibri" panose="020F0502020204030204" pitchFamily="34" charset="0"/>
                  <a:cs typeface="Calibri" panose="020F0502020204030204" pitchFamily="34" charset="0"/>
                </a:rPr>
                <a:t>ֆիզիկական, սեռական կամ տնտեսական բռնություն գործադրելու սպառնալիք, արժանապատվության նվաստացումը, վերահսկողություն կամ հսկողության սահմանումը, արտաքին աշխարհի հետ կապի սահմանափակումը, շանտաժը, արատավորող տեղեկատվություն հրապարակելու սպառնալիքը:</a:t>
              </a:r>
              <a:endParaRPr lang="en-US" sz="1600" dirty="0">
                <a:solidFill>
                  <a:srgbClr val="91612F"/>
                </a:solidFill>
                <a:latin typeface="Noto Sans Light"/>
                <a:ea typeface="Noto Sans Light"/>
                <a:cs typeface="Noto Sans Light"/>
                <a:sym typeface="Noto Sans Light"/>
              </a:endParaRPr>
            </a:p>
          </p:txBody>
        </p:sp>
      </p:grpSp>
      <p:grpSp>
        <p:nvGrpSpPr>
          <p:cNvPr id="26" name="Группа 25"/>
          <p:cNvGrpSpPr/>
          <p:nvPr/>
        </p:nvGrpSpPr>
        <p:grpSpPr>
          <a:xfrm>
            <a:off x="4814931" y="1653671"/>
            <a:ext cx="2568546" cy="5059151"/>
            <a:chOff x="6221832" y="1299161"/>
            <a:chExt cx="2516143" cy="5059151"/>
          </a:xfrm>
        </p:grpSpPr>
        <p:grpSp>
          <p:nvGrpSpPr>
            <p:cNvPr id="15" name="그룹 2">
              <a:extLst>
                <a:ext uri="{FF2B5EF4-FFF2-40B4-BE49-F238E27FC236}">
                  <a16:creationId xmlns:a16="http://schemas.microsoft.com/office/drawing/2014/main" id="{D00BAC75-386B-42CA-AB4B-7E42902A895B}"/>
                </a:ext>
              </a:extLst>
            </p:cNvPr>
            <p:cNvGrpSpPr/>
            <p:nvPr/>
          </p:nvGrpSpPr>
          <p:grpSpPr>
            <a:xfrm>
              <a:off x="6273364" y="1299161"/>
              <a:ext cx="2464611" cy="5059151"/>
              <a:chOff x="6200676" y="3823327"/>
              <a:chExt cx="2292846" cy="3391312"/>
            </a:xfrm>
          </p:grpSpPr>
          <p:sp>
            <p:nvSpPr>
              <p:cNvPr id="16" name="Rectangle 15">
                <a:extLst>
                  <a:ext uri="{FF2B5EF4-FFF2-40B4-BE49-F238E27FC236}">
                    <a16:creationId xmlns:a16="http://schemas.microsoft.com/office/drawing/2014/main" id="{97EC7154-94A6-4EDD-A872-9C3B2ADAA026}"/>
                  </a:ext>
                </a:extLst>
              </p:cNvPr>
              <p:cNvSpPr/>
              <p:nvPr userDrawn="1"/>
            </p:nvSpPr>
            <p:spPr>
              <a:xfrm>
                <a:off x="6200676" y="3823327"/>
                <a:ext cx="2292846" cy="40115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Rectangle 17">
                <a:extLst>
                  <a:ext uri="{FF2B5EF4-FFF2-40B4-BE49-F238E27FC236}">
                    <a16:creationId xmlns:a16="http://schemas.microsoft.com/office/drawing/2014/main" id="{31BFA7F1-BCC5-4A6A-8365-45426639D7FF}"/>
                  </a:ext>
                </a:extLst>
              </p:cNvPr>
              <p:cNvSpPr/>
              <p:nvPr userDrawn="1"/>
            </p:nvSpPr>
            <p:spPr>
              <a:xfrm>
                <a:off x="6200676" y="4183368"/>
                <a:ext cx="2292846" cy="3031271"/>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19" name="Прямоугольник 18"/>
            <p:cNvSpPr/>
            <p:nvPr/>
          </p:nvSpPr>
          <p:spPr>
            <a:xfrm>
              <a:off x="6221832" y="1957106"/>
              <a:ext cx="2421836" cy="4131900"/>
            </a:xfrm>
            <a:prstGeom prst="rect">
              <a:avLst/>
            </a:prstGeom>
          </p:spPr>
          <p:txBody>
            <a:bodyPr wrap="square">
              <a:spAutoFit/>
            </a:bodyPr>
            <a:lstStyle/>
            <a:p>
              <a:pPr algn="ctr">
                <a:lnSpc>
                  <a:spcPts val="2147"/>
                </a:lnSpc>
              </a:pPr>
              <a:r>
                <a:rPr lang="hy-AM" sz="1600" dirty="0">
                  <a:ea typeface="Calibri" panose="020F0502020204030204" pitchFamily="34" charset="0"/>
                  <a:cs typeface="Calibri" panose="020F0502020204030204" pitchFamily="34" charset="0"/>
                </a:rPr>
                <a:t>Երեխայի կամ անաշխատունակ և կարիքավոր ծնողների կեցությանն անհրաժեշտ նվազագույն պայմանները (սնունդ, հագուստ, կացարան, կրթություն, բժշկական օգնություն) դիտավորությամբ չբավարարելը, եթե դրանք ապահովելու հնարավորությունն առկա է։</a:t>
              </a:r>
              <a:r>
                <a:rPr lang="en-US" sz="1600" dirty="0">
                  <a:ea typeface="Calibri" panose="020F0502020204030204" pitchFamily="34" charset="0"/>
                  <a:cs typeface="Calibri" panose="020F0502020204030204" pitchFamily="34" charset="0"/>
                </a:rPr>
                <a:t> </a:t>
              </a:r>
            </a:p>
          </p:txBody>
        </p:sp>
        <p:sp>
          <p:nvSpPr>
            <p:cNvPr id="21" name="TextBox 20"/>
            <p:cNvSpPr txBox="1"/>
            <p:nvPr/>
          </p:nvSpPr>
          <p:spPr>
            <a:xfrm>
              <a:off x="6582050" y="1397479"/>
              <a:ext cx="2061618" cy="369332"/>
            </a:xfrm>
            <a:prstGeom prst="rect">
              <a:avLst/>
            </a:prstGeom>
            <a:noFill/>
          </p:spPr>
          <p:txBody>
            <a:bodyPr wrap="square" rtlCol="0">
              <a:spAutoFit/>
            </a:bodyPr>
            <a:lstStyle/>
            <a:p>
              <a:r>
                <a:rPr lang="hy-AM" b="1" dirty="0"/>
                <a:t>Անտեսում</a:t>
              </a:r>
              <a:endParaRPr lang="ru-RU" b="1" dirty="0"/>
            </a:p>
          </p:txBody>
        </p:sp>
      </p:grpSp>
      <p:sp>
        <p:nvSpPr>
          <p:cNvPr id="23" name="TextBox 22"/>
          <p:cNvSpPr txBox="1"/>
          <p:nvPr/>
        </p:nvSpPr>
        <p:spPr>
          <a:xfrm>
            <a:off x="2459836" y="1772104"/>
            <a:ext cx="2156276" cy="369332"/>
          </a:xfrm>
          <a:prstGeom prst="rect">
            <a:avLst/>
          </a:prstGeom>
          <a:noFill/>
        </p:spPr>
        <p:txBody>
          <a:bodyPr wrap="square" rtlCol="0">
            <a:spAutoFit/>
          </a:bodyPr>
          <a:lstStyle/>
          <a:p>
            <a:r>
              <a:rPr lang="hy-AM" b="1" dirty="0"/>
              <a:t>Հոգեբանական</a:t>
            </a:r>
            <a:endParaRPr lang="ru-RU" b="1" dirty="0"/>
          </a:p>
        </p:txBody>
      </p:sp>
      <p:grpSp>
        <p:nvGrpSpPr>
          <p:cNvPr id="27" name="Группа 26"/>
          <p:cNvGrpSpPr/>
          <p:nvPr/>
        </p:nvGrpSpPr>
        <p:grpSpPr>
          <a:xfrm>
            <a:off x="7403030" y="1668695"/>
            <a:ext cx="2415278" cy="5044127"/>
            <a:chOff x="9784650" y="1511079"/>
            <a:chExt cx="2415278" cy="4952142"/>
          </a:xfrm>
        </p:grpSpPr>
        <p:grpSp>
          <p:nvGrpSpPr>
            <p:cNvPr id="11" name="그룹 3">
              <a:extLst>
                <a:ext uri="{FF2B5EF4-FFF2-40B4-BE49-F238E27FC236}">
                  <a16:creationId xmlns:a16="http://schemas.microsoft.com/office/drawing/2014/main" id="{1EDBC806-3C4E-4155-BD52-974F8A60B8A6}"/>
                </a:ext>
              </a:extLst>
            </p:cNvPr>
            <p:cNvGrpSpPr/>
            <p:nvPr/>
          </p:nvGrpSpPr>
          <p:grpSpPr>
            <a:xfrm>
              <a:off x="9851364" y="1511079"/>
              <a:ext cx="2348564" cy="4952142"/>
              <a:chOff x="9038721" y="3823327"/>
              <a:chExt cx="2546981" cy="3024489"/>
            </a:xfrm>
          </p:grpSpPr>
          <p:sp>
            <p:nvSpPr>
              <p:cNvPr id="12" name="Rectangle 11">
                <a:extLst>
                  <a:ext uri="{FF2B5EF4-FFF2-40B4-BE49-F238E27FC236}">
                    <a16:creationId xmlns:a16="http://schemas.microsoft.com/office/drawing/2014/main" id="{31816617-A662-4258-82C4-16F56DB3C8EE}"/>
                  </a:ext>
                </a:extLst>
              </p:cNvPr>
              <p:cNvSpPr/>
              <p:nvPr userDrawn="1"/>
            </p:nvSpPr>
            <p:spPr>
              <a:xfrm>
                <a:off x="9038721" y="3823327"/>
                <a:ext cx="2546981"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3" name="Rectangle 12">
                <a:extLst>
                  <a:ext uri="{FF2B5EF4-FFF2-40B4-BE49-F238E27FC236}">
                    <a16:creationId xmlns:a16="http://schemas.microsoft.com/office/drawing/2014/main" id="{9BB70154-A8F4-467F-A300-36E3388EAA6F}"/>
                  </a:ext>
                </a:extLst>
              </p:cNvPr>
              <p:cNvSpPr/>
              <p:nvPr userDrawn="1"/>
            </p:nvSpPr>
            <p:spPr>
              <a:xfrm>
                <a:off x="9038721" y="4183368"/>
                <a:ext cx="2546981" cy="2664448"/>
              </a:xfrm>
              <a:prstGeom prst="rect">
                <a:avLst/>
              </a:prstGeom>
              <a:solidFill>
                <a:schemeClr val="accent6">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24" name="Прямоугольник 23"/>
            <p:cNvSpPr/>
            <p:nvPr/>
          </p:nvSpPr>
          <p:spPr>
            <a:xfrm>
              <a:off x="9784650" y="2154000"/>
              <a:ext cx="2180942" cy="2585323"/>
            </a:xfrm>
            <a:prstGeom prst="rect">
              <a:avLst/>
            </a:prstGeom>
          </p:spPr>
          <p:txBody>
            <a:bodyPr wrap="square">
              <a:spAutoFit/>
            </a:bodyPr>
            <a:lstStyle/>
            <a:p>
              <a:pPr algn="ctr"/>
              <a:r>
                <a:rPr lang="hy-AM" dirty="0">
                  <a:latin typeface="Calibri" panose="020F0502020204030204" pitchFamily="34" charset="0"/>
                  <a:ea typeface="Calibri" panose="020F0502020204030204" pitchFamily="34" charset="0"/>
                  <a:cs typeface="Calibri" panose="020F0502020204030204" pitchFamily="34" charset="0"/>
                </a:rPr>
                <a:t>Սեքսուալ բնույթի գործողություն կամ դրանց փորձը կամ այն այնպիսի հանգամանքներում կատարելը, որոնցում տուժողը համաձայնություն չի տվել</a:t>
              </a:r>
              <a:r>
                <a:rPr lang="en-US" dirty="0">
                  <a:latin typeface="Calibri" panose="020F0502020204030204" pitchFamily="34" charset="0"/>
                  <a:ea typeface="Calibri" panose="020F0502020204030204" pitchFamily="34" charset="0"/>
                  <a:cs typeface="Calibri" panose="020F0502020204030204" pitchFamily="34" charset="0"/>
                </a:rPr>
                <a:t>:</a:t>
              </a:r>
            </a:p>
          </p:txBody>
        </p:sp>
        <p:sp>
          <p:nvSpPr>
            <p:cNvPr id="25" name="TextBox 24"/>
            <p:cNvSpPr txBox="1"/>
            <p:nvPr/>
          </p:nvSpPr>
          <p:spPr>
            <a:xfrm>
              <a:off x="10095082" y="1553696"/>
              <a:ext cx="2104846" cy="369332"/>
            </a:xfrm>
            <a:prstGeom prst="rect">
              <a:avLst/>
            </a:prstGeom>
            <a:noFill/>
          </p:spPr>
          <p:txBody>
            <a:bodyPr wrap="square" rtlCol="0">
              <a:spAutoFit/>
            </a:bodyPr>
            <a:lstStyle/>
            <a:p>
              <a:r>
                <a:rPr lang="hy-AM" b="1" dirty="0"/>
                <a:t>Սեռական</a:t>
              </a:r>
              <a:endParaRPr lang="ru-RU" b="1" dirty="0"/>
            </a:p>
          </p:txBody>
        </p:sp>
      </p:grpSp>
      <p:grpSp>
        <p:nvGrpSpPr>
          <p:cNvPr id="52" name="Группа 51"/>
          <p:cNvGrpSpPr/>
          <p:nvPr/>
        </p:nvGrpSpPr>
        <p:grpSpPr>
          <a:xfrm>
            <a:off x="9945122" y="1653671"/>
            <a:ext cx="2177513" cy="5037457"/>
            <a:chOff x="513360" y="1267336"/>
            <a:chExt cx="2980858" cy="3316779"/>
          </a:xfrm>
        </p:grpSpPr>
        <p:grpSp>
          <p:nvGrpSpPr>
            <p:cNvPr id="53" name="그룹 4">
              <a:extLst>
                <a:ext uri="{FF2B5EF4-FFF2-40B4-BE49-F238E27FC236}">
                  <a16:creationId xmlns:a16="http://schemas.microsoft.com/office/drawing/2014/main" id="{2275FDE2-2994-449B-88FB-4B767BD2C830}"/>
                </a:ext>
              </a:extLst>
            </p:cNvPr>
            <p:cNvGrpSpPr/>
            <p:nvPr/>
          </p:nvGrpSpPr>
          <p:grpSpPr>
            <a:xfrm>
              <a:off x="513360" y="1267336"/>
              <a:ext cx="2980858" cy="3316779"/>
              <a:chOff x="890446" y="3823327"/>
              <a:chExt cx="2395006" cy="3030660"/>
            </a:xfrm>
          </p:grpSpPr>
          <p:sp>
            <p:nvSpPr>
              <p:cNvPr id="56" name="Rectangle 3">
                <a:extLst>
                  <a:ext uri="{FF2B5EF4-FFF2-40B4-BE49-F238E27FC236}">
                    <a16:creationId xmlns:a16="http://schemas.microsoft.com/office/drawing/2014/main" id="{49DEF125-1956-4BD5-92C2-1718AEC2729A}"/>
                  </a:ext>
                </a:extLst>
              </p:cNvPr>
              <p:cNvSpPr/>
              <p:nvPr userDrawn="1"/>
            </p:nvSpPr>
            <p:spPr>
              <a:xfrm>
                <a:off x="897722" y="3823327"/>
                <a:ext cx="2387730" cy="36004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7" name="Rectangle 4">
                <a:extLst>
                  <a:ext uri="{FF2B5EF4-FFF2-40B4-BE49-F238E27FC236}">
                    <a16:creationId xmlns:a16="http://schemas.microsoft.com/office/drawing/2014/main" id="{95237EE7-9618-457E-8C2A-166188B24606}"/>
                  </a:ext>
                </a:extLst>
              </p:cNvPr>
              <p:cNvSpPr/>
              <p:nvPr userDrawn="1"/>
            </p:nvSpPr>
            <p:spPr>
              <a:xfrm>
                <a:off x="890446" y="4152688"/>
                <a:ext cx="2387730" cy="2701299"/>
              </a:xfrm>
              <a:prstGeom prst="rect">
                <a:avLst/>
              </a:prstGeom>
              <a:solidFill>
                <a:schemeClr val="accent2">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54" name="Text Placeholder 3">
              <a:extLst>
                <a:ext uri="{FF2B5EF4-FFF2-40B4-BE49-F238E27FC236}">
                  <a16:creationId xmlns:a16="http://schemas.microsoft.com/office/drawing/2014/main" id="{1415E7D8-DF72-4E52-A2E3-CBE0BFA7DA56}"/>
                </a:ext>
              </a:extLst>
            </p:cNvPr>
            <p:cNvSpPr txBox="1">
              <a:spLocks/>
            </p:cNvSpPr>
            <p:nvPr/>
          </p:nvSpPr>
          <p:spPr>
            <a:xfrm>
              <a:off x="640512" y="1357734"/>
              <a:ext cx="2671053" cy="262466"/>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hy-AM" sz="1800" b="1" dirty="0">
                  <a:solidFill>
                    <a:schemeClr val="tx1"/>
                  </a:solidFill>
                </a:rPr>
                <a:t>Շահագործում</a:t>
              </a:r>
              <a:endParaRPr lang="en-US" sz="1800" b="1" dirty="0">
                <a:solidFill>
                  <a:schemeClr val="tx1"/>
                </a:solidFill>
              </a:endParaRPr>
            </a:p>
          </p:txBody>
        </p:sp>
        <p:sp>
          <p:nvSpPr>
            <p:cNvPr id="55" name="TextBox 54">
              <a:extLst>
                <a:ext uri="{FF2B5EF4-FFF2-40B4-BE49-F238E27FC236}">
                  <a16:creationId xmlns:a16="http://schemas.microsoft.com/office/drawing/2014/main" id="{F836E64D-958A-45E6-9A9D-8924DB3844BF}"/>
                </a:ext>
              </a:extLst>
            </p:cNvPr>
            <p:cNvSpPr txBox="1"/>
            <p:nvPr/>
          </p:nvSpPr>
          <p:spPr>
            <a:xfrm>
              <a:off x="522416" y="1809750"/>
              <a:ext cx="2789148" cy="1519854"/>
            </a:xfrm>
            <a:prstGeom prst="rect">
              <a:avLst/>
            </a:prstGeom>
            <a:noFill/>
          </p:spPr>
          <p:txBody>
            <a:bodyPr wrap="square" rtlCol="0">
              <a:spAutoFit/>
            </a:bodyPr>
            <a:lstStyle/>
            <a:p>
              <a:pPr algn="ctr"/>
              <a:r>
                <a:rPr lang="hy-AM" sz="1600" dirty="0">
                  <a:latin typeface="Calibri" panose="020F0502020204030204" pitchFamily="34" charset="0"/>
                  <a:ea typeface="Calibri" panose="020F0502020204030204" pitchFamily="34" charset="0"/>
                  <a:cs typeface="Calibri" panose="020F0502020204030204" pitchFamily="34" charset="0"/>
                </a:rPr>
                <a:t>Երեխայի օգտագործումն ի շահ ուրիշների: Սա ներառում է, բայց չի սահմանափակվում միայն երեխաների աշխատանքով և սեռական շահագործմամբ:</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27383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926D19-4D2C-4E85-9653-7A2775137F85}"/>
              </a:ext>
            </a:extLst>
          </p:cNvPr>
          <p:cNvSpPr txBox="1"/>
          <p:nvPr/>
        </p:nvSpPr>
        <p:spPr>
          <a:xfrm>
            <a:off x="1202400" y="5735387"/>
            <a:ext cx="2221362" cy="307777"/>
          </a:xfrm>
          <a:prstGeom prst="rect">
            <a:avLst/>
          </a:prstGeom>
          <a:noFill/>
        </p:spPr>
        <p:txBody>
          <a:bodyPr wrap="square" lIns="108000" rIns="108000" rtlCol="0">
            <a:spAutoFit/>
          </a:bodyPr>
          <a:lstStyle/>
          <a:p>
            <a:pPr algn="ctr"/>
            <a:r>
              <a:rPr lang="en-US" altLang="ko-KR" sz="1400" b="1" dirty="0" err="1">
                <a:solidFill>
                  <a:schemeClr val="bg1"/>
                </a:solidFill>
                <a:cs typeface="Arial" pitchFamily="34" charset="0"/>
              </a:rPr>
              <a:t>Cotents</a:t>
            </a:r>
            <a:r>
              <a:rPr lang="en-US" altLang="ko-KR" sz="1400" b="1" dirty="0">
                <a:solidFill>
                  <a:schemeClr val="bg1"/>
                </a:solidFill>
                <a:cs typeface="Arial" pitchFamily="34" charset="0"/>
              </a:rPr>
              <a:t> Title</a:t>
            </a:r>
            <a:endParaRPr lang="ko-KR" altLang="en-US" sz="1400" b="1" dirty="0">
              <a:solidFill>
                <a:schemeClr val="bg1"/>
              </a:solidFill>
              <a:cs typeface="Arial" pitchFamily="34" charset="0"/>
            </a:endParaRPr>
          </a:p>
        </p:txBody>
      </p:sp>
      <p:sp>
        <p:nvSpPr>
          <p:cNvPr id="10" name="TextBox 9">
            <a:extLst>
              <a:ext uri="{FF2B5EF4-FFF2-40B4-BE49-F238E27FC236}">
                <a16:creationId xmlns:a16="http://schemas.microsoft.com/office/drawing/2014/main" id="{AB16FA06-7109-423D-963E-0232E89E4562}"/>
              </a:ext>
            </a:extLst>
          </p:cNvPr>
          <p:cNvSpPr txBox="1"/>
          <p:nvPr/>
        </p:nvSpPr>
        <p:spPr>
          <a:xfrm>
            <a:off x="4999239" y="5735387"/>
            <a:ext cx="2221362" cy="307777"/>
          </a:xfrm>
          <a:prstGeom prst="rect">
            <a:avLst/>
          </a:prstGeom>
          <a:noFill/>
        </p:spPr>
        <p:txBody>
          <a:bodyPr wrap="square" lIns="108000" rIns="108000" rtlCol="0">
            <a:spAutoFit/>
          </a:bodyPr>
          <a:lstStyle/>
          <a:p>
            <a:pPr algn="ctr"/>
            <a:r>
              <a:rPr lang="en-US" altLang="ko-KR" sz="1400" b="1" dirty="0">
                <a:solidFill>
                  <a:schemeClr val="bg1"/>
                </a:solidFill>
                <a:cs typeface="Arial" pitchFamily="34" charset="0"/>
              </a:rPr>
              <a:t>Contents Title</a:t>
            </a:r>
            <a:endParaRPr lang="ko-KR" altLang="en-US" sz="1400" b="1" dirty="0">
              <a:solidFill>
                <a:schemeClr val="bg1"/>
              </a:solidFill>
              <a:cs typeface="Arial" pitchFamily="34" charset="0"/>
            </a:endParaRPr>
          </a:p>
        </p:txBody>
      </p:sp>
      <p:sp>
        <p:nvSpPr>
          <p:cNvPr id="14" name="Rectangle 3">
            <a:extLst>
              <a:ext uri="{FF2B5EF4-FFF2-40B4-BE49-F238E27FC236}">
                <a16:creationId xmlns:a16="http://schemas.microsoft.com/office/drawing/2014/main" id="{F213A744-8B33-4540-804C-AD6BAE5508B1}"/>
              </a:ext>
            </a:extLst>
          </p:cNvPr>
          <p:cNvSpPr/>
          <p:nvPr/>
        </p:nvSpPr>
        <p:spPr>
          <a:xfrm>
            <a:off x="876068" y="1093044"/>
            <a:ext cx="3778228" cy="5414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15" name="Rectangle 3">
            <a:extLst>
              <a:ext uri="{FF2B5EF4-FFF2-40B4-BE49-F238E27FC236}">
                <a16:creationId xmlns:a16="http://schemas.microsoft.com/office/drawing/2014/main" id="{F213A744-8B33-4540-804C-AD6BAE5508B1}"/>
              </a:ext>
            </a:extLst>
          </p:cNvPr>
          <p:cNvSpPr/>
          <p:nvPr/>
        </p:nvSpPr>
        <p:spPr>
          <a:xfrm>
            <a:off x="7077074" y="1112386"/>
            <a:ext cx="4229100" cy="5220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18" name="TextBox 17"/>
          <p:cNvSpPr txBox="1"/>
          <p:nvPr/>
        </p:nvSpPr>
        <p:spPr>
          <a:xfrm>
            <a:off x="496968" y="1779687"/>
            <a:ext cx="5853588" cy="5078313"/>
          </a:xfrm>
          <a:prstGeom prst="rect">
            <a:avLst/>
          </a:prstGeom>
          <a:noFill/>
        </p:spPr>
        <p:txBody>
          <a:bodyPr wrap="square" rtlCol="0">
            <a:spAutoFit/>
          </a:bodyPr>
          <a:lstStyle/>
          <a:p>
            <a:pPr marL="285750" indent="-285750">
              <a:buFont typeface="Wingdings" panose="05000000000000000000" pitchFamily="2" charset="2"/>
              <a:buChar char="v"/>
            </a:pPr>
            <a:r>
              <a:rPr lang="en-US" dirty="0" err="1">
                <a:solidFill>
                  <a:srgbClr val="000000"/>
                </a:solidFill>
                <a:latin typeface="Arial" panose="020B0604020202020204" pitchFamily="34" charset="0"/>
              </a:rPr>
              <a:t>Արյունազեղումեր</a:t>
            </a:r>
            <a:r>
              <a:rPr lang="ru-RU"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վերքերի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հետքեր</a:t>
            </a:r>
            <a:r>
              <a:rPr lang="ru-RU"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քերծվածքներ</a:t>
            </a:r>
            <a:r>
              <a:rPr lang="ru-RU"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պատռվածքներ</a:t>
            </a:r>
            <a:r>
              <a:rPr lang="ru-RU"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ծխախոտի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մացորդից</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առաջացած</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այրվածքներ</a:t>
            </a:r>
            <a:r>
              <a:rPr lang="ru-RU"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կոտրվածքներ</a:t>
            </a:r>
            <a:r>
              <a:rPr lang="ru-RU"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կապտուկներ</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մարմի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վրա</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Ինքնավնասող</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վարքագիծ</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Ինքնամփոփություն</a:t>
            </a:r>
            <a:r>
              <a:rPr lang="en-US" dirty="0">
                <a:solidFill>
                  <a:srgbClr val="000000"/>
                </a:solidFill>
                <a:latin typeface="Arial" panose="020B0604020202020204" pitchFamily="34" charset="0"/>
              </a:rPr>
              <a:t>/</a:t>
            </a:r>
            <a:r>
              <a:rPr lang="en-US" dirty="0" err="1">
                <a:solidFill>
                  <a:srgbClr val="000000"/>
                </a:solidFill>
                <a:latin typeface="Arial" panose="020B0604020202020204" pitchFamily="34" charset="0"/>
              </a:rPr>
              <a:t>կաշկանդվածություն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կպչուն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մտքեր</a:t>
            </a:r>
            <a:r>
              <a:rPr lang="en-US" dirty="0">
                <a:solidFill>
                  <a:srgbClr val="000000"/>
                </a:solidFill>
                <a:latin typeface="Arial" panose="020B0604020202020204" pitchFamily="34" charset="0"/>
              </a:rPr>
              <a:t>/</a:t>
            </a:r>
            <a:r>
              <a:rPr lang="en-US" dirty="0" err="1">
                <a:solidFill>
                  <a:srgbClr val="000000"/>
                </a:solidFill>
                <a:latin typeface="Arial" panose="020B0604020202020204" pitchFamily="34" charset="0"/>
              </a:rPr>
              <a:t>գործողություններ</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Հուզական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պոռթկումեր</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ագրեսիվության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դրսևորւմեր</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Խուսափում</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ֆիզիկական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շփումից</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Եղանակին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չհամապատասխանող</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հագուստի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կրում</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մարմի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մասերը</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քողարկելու</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նպատակով</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Քայլելու</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տեղաշարժվելու</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դժվարություններ</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ցավերի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առկայություն</a:t>
            </a:r>
            <a:r>
              <a:rPr lang="hy-AM" dirty="0">
                <a:solidFill>
                  <a:srgbClr val="000000"/>
                </a:solidFill>
                <a:latin typeface="Arial" panose="020B0604020202020204" pitchFamily="34" charset="0"/>
              </a:rPr>
              <a:t>։</a:t>
            </a:r>
            <a:endParaRPr lang="en-US" dirty="0">
              <a:latin typeface="Arial" panose="020B0604020202020204" pitchFamily="34" charset="0"/>
            </a:endParaRPr>
          </a:p>
          <a:p>
            <a:endParaRPr lang="hy-AM"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ru-RU" dirty="0"/>
          </a:p>
        </p:txBody>
      </p:sp>
      <p:sp>
        <p:nvSpPr>
          <p:cNvPr id="19" name="TextBox 18"/>
          <p:cNvSpPr txBox="1"/>
          <p:nvPr/>
        </p:nvSpPr>
        <p:spPr>
          <a:xfrm>
            <a:off x="7505700" y="1943100"/>
            <a:ext cx="5067300" cy="646331"/>
          </a:xfrm>
          <a:prstGeom prst="rect">
            <a:avLst/>
          </a:prstGeom>
          <a:noFill/>
        </p:spPr>
        <p:txBody>
          <a:bodyPr wrap="square" rtlCol="0">
            <a:spAutoFit/>
          </a:bodyPr>
          <a:lstStyle/>
          <a:p>
            <a:endParaRPr lang="en-US" dirty="0"/>
          </a:p>
          <a:p>
            <a:endParaRPr lang="ru-RU" dirty="0"/>
          </a:p>
        </p:txBody>
      </p:sp>
      <p:sp>
        <p:nvSpPr>
          <p:cNvPr id="21" name="TextBox 20"/>
          <p:cNvSpPr txBox="1"/>
          <p:nvPr/>
        </p:nvSpPr>
        <p:spPr>
          <a:xfrm>
            <a:off x="6915150" y="1779687"/>
            <a:ext cx="4391024" cy="3540969"/>
          </a:xfrm>
          <a:prstGeom prst="rect">
            <a:avLst/>
          </a:prstGeom>
          <a:noFill/>
        </p:spPr>
        <p:txBody>
          <a:bodyPr wrap="square" rtlCol="0">
            <a:spAutoFit/>
          </a:bodyPr>
          <a:lstStyle/>
          <a:p>
            <a:pPr marL="285750" marR="85342" indent="-285750" fontAlgn="t" latinLnBrk="1">
              <a:lnSpc>
                <a:spcPct val="115000"/>
              </a:lnSpc>
              <a:spcBef>
                <a:spcPts val="447"/>
              </a:spcBef>
              <a:buFont typeface="Wingdings" panose="05000000000000000000" pitchFamily="2" charset="2"/>
              <a:buChar char="v"/>
            </a:pPr>
            <a:r>
              <a:rPr lang="en-US" dirty="0" err="1">
                <a:solidFill>
                  <a:srgbClr val="000000"/>
                </a:solidFill>
                <a:latin typeface="Arial" panose="020B0604020202020204" pitchFamily="34" charset="0"/>
              </a:rPr>
              <a:t>Հաճախ</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իրարամերժ</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ոչ</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համոզիչ</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բացատրություններով</a:t>
            </a:r>
            <a:r>
              <a:rPr lang="en-US" dirty="0">
                <a:solidFill>
                  <a:srgbClr val="000000"/>
                </a:solidFill>
                <a:latin typeface="Arial" panose="020B0604020202020204" pitchFamily="34" charset="0"/>
              </a:rPr>
              <a:t> է </a:t>
            </a:r>
            <a:r>
              <a:rPr lang="en-US" dirty="0" err="1">
                <a:solidFill>
                  <a:srgbClr val="000000"/>
                </a:solidFill>
                <a:latin typeface="Arial" panose="020B0604020202020204" pitchFamily="34" charset="0"/>
              </a:rPr>
              <a:t>հիմավորում</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երեխայի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վնասվածքները</a:t>
            </a:r>
            <a:r>
              <a:rPr lang="en-US" dirty="0">
                <a:solidFill>
                  <a:srgbClr val="000000"/>
                </a:solidFill>
                <a:latin typeface="Arial" panose="020B0604020202020204" pitchFamily="34" charset="0"/>
              </a:rPr>
              <a:t>։</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Երեխային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նկարագրում</a:t>
            </a:r>
            <a:r>
              <a:rPr lang="en-US" dirty="0">
                <a:solidFill>
                  <a:srgbClr val="000000"/>
                </a:solidFill>
                <a:latin typeface="Arial" panose="020B0604020202020204" pitchFamily="34" charset="0"/>
              </a:rPr>
              <a:t> է </a:t>
            </a:r>
            <a:r>
              <a:rPr lang="en-US" dirty="0" err="1">
                <a:solidFill>
                  <a:srgbClr val="000000"/>
                </a:solidFill>
                <a:latin typeface="Arial" panose="020B0604020202020204" pitchFamily="34" charset="0"/>
              </a:rPr>
              <a:t>որպես</a:t>
            </a:r>
            <a:r>
              <a:rPr lang="hy-AM" dirty="0">
                <a:solidFill>
                  <a:srgbClr val="000000"/>
                </a:solidFill>
                <a:latin typeface="Arial" panose="020B0604020202020204" pitchFamily="34" charset="0"/>
              </a:rPr>
              <a:t> </a:t>
            </a:r>
            <a:r>
              <a:rPr lang="en-US" spc="-40" dirty="0">
                <a:solidFill>
                  <a:srgbClr val="000000"/>
                </a:solidFill>
                <a:latin typeface="Arial" panose="020B0604020202020204" pitchFamily="34" charset="0"/>
              </a:rPr>
              <a:t>«</a:t>
            </a:r>
            <a:r>
              <a:rPr lang="en-US" spc="-40" dirty="0" err="1">
                <a:solidFill>
                  <a:srgbClr val="000000"/>
                </a:solidFill>
                <a:latin typeface="Arial" panose="020B0604020202020204" pitchFamily="34" charset="0"/>
              </a:rPr>
              <a:t>չարիք</a:t>
            </a:r>
            <a:r>
              <a:rPr lang="en-US" spc="-40" dirty="0">
                <a:solidFill>
                  <a:srgbClr val="000000"/>
                </a:solidFill>
                <a:latin typeface="Arial" panose="020B0604020202020204" pitchFamily="34" charset="0"/>
              </a:rPr>
              <a:t>» </a:t>
            </a:r>
            <a:r>
              <a:rPr lang="en-US" spc="-40" dirty="0" err="1">
                <a:solidFill>
                  <a:srgbClr val="000000"/>
                </a:solidFill>
                <a:latin typeface="Arial" panose="020B0604020202020204" pitchFamily="34" charset="0"/>
              </a:rPr>
              <a:t>կամ</a:t>
            </a:r>
            <a:r>
              <a:rPr lang="en-US" spc="-33" dirty="0">
                <a:solidFill>
                  <a:srgbClr val="000000"/>
                </a:solidFill>
                <a:latin typeface="Arial" panose="020B0604020202020204" pitchFamily="34" charset="0"/>
              </a:rPr>
              <a:t> </a:t>
            </a:r>
            <a:r>
              <a:rPr lang="en-US" spc="-40" dirty="0" err="1">
                <a:solidFill>
                  <a:srgbClr val="000000"/>
                </a:solidFill>
                <a:latin typeface="Arial" panose="020B0604020202020204" pitchFamily="34" charset="0"/>
              </a:rPr>
              <a:t>այլ</a:t>
            </a:r>
            <a:r>
              <a:rPr lang="en-US" spc="-40" dirty="0">
                <a:solidFill>
                  <a:srgbClr val="000000"/>
                </a:solidFill>
                <a:latin typeface="Arial" panose="020B0604020202020204" pitchFamily="34" charset="0"/>
              </a:rPr>
              <a:t> </a:t>
            </a:r>
            <a:r>
              <a:rPr lang="en-US" spc="-40" dirty="0" err="1">
                <a:solidFill>
                  <a:srgbClr val="000000"/>
                </a:solidFill>
                <a:latin typeface="Arial" panose="020B0604020202020204" pitchFamily="34" charset="0"/>
              </a:rPr>
              <a:t>բացասական</a:t>
            </a:r>
            <a:r>
              <a:rPr lang="en-US" spc="-33" dirty="0">
                <a:solidFill>
                  <a:srgbClr val="000000"/>
                </a:solidFill>
                <a:latin typeface="Arial" panose="020B0604020202020204" pitchFamily="34" charset="0"/>
              </a:rPr>
              <a:t> </a:t>
            </a:r>
            <a:r>
              <a:rPr lang="en-US" spc="-40" dirty="0" err="1">
                <a:solidFill>
                  <a:srgbClr val="000000"/>
                </a:solidFill>
                <a:latin typeface="Arial" panose="020B0604020202020204" pitchFamily="34" charset="0"/>
              </a:rPr>
              <a:t>ձևա</a:t>
            </a:r>
            <a:r>
              <a:rPr lang="en-US" spc="-13" dirty="0" err="1">
                <a:solidFill>
                  <a:srgbClr val="000000"/>
                </a:solidFill>
                <a:latin typeface="Arial" panose="020B0604020202020204" pitchFamily="34" charset="0"/>
              </a:rPr>
              <a:t>կերպումերով</a:t>
            </a:r>
            <a:r>
              <a:rPr lang="en-US" spc="-13" dirty="0">
                <a:solidFill>
                  <a:srgbClr val="000000"/>
                </a:solidFill>
                <a:latin typeface="Arial" panose="020B0604020202020204" pitchFamily="34" charset="0"/>
              </a:rPr>
              <a:t>։</a:t>
            </a:r>
            <a:endParaRPr lang="en-US" dirty="0">
              <a:latin typeface="Arial" panose="020B0604020202020204" pitchFamily="34" charset="0"/>
            </a:endParaRPr>
          </a:p>
          <a:p>
            <a:pPr marL="285750" indent="-285750">
              <a:buFont typeface="Wingdings" panose="05000000000000000000" pitchFamily="2" charset="2"/>
              <a:buChar char="v"/>
            </a:pPr>
            <a:r>
              <a:rPr lang="en-US" spc="-13" dirty="0" err="1">
                <a:solidFill>
                  <a:srgbClr val="000000"/>
                </a:solidFill>
                <a:latin typeface="Arial" panose="020B0604020202020204" pitchFamily="34" charset="0"/>
              </a:rPr>
              <a:t>Օգտագործում</a:t>
            </a:r>
            <a:r>
              <a:rPr lang="en-US" spc="-20" dirty="0">
                <a:solidFill>
                  <a:srgbClr val="000000"/>
                </a:solidFill>
                <a:latin typeface="Arial" panose="020B0604020202020204" pitchFamily="34" charset="0"/>
              </a:rPr>
              <a:t> </a:t>
            </a:r>
            <a:r>
              <a:rPr lang="en-US" spc="-13" dirty="0">
                <a:solidFill>
                  <a:srgbClr val="000000"/>
                </a:solidFill>
                <a:latin typeface="Arial" panose="020B0604020202020204" pitchFamily="34" charset="0"/>
              </a:rPr>
              <a:t>է</a:t>
            </a:r>
            <a:r>
              <a:rPr lang="en-US" spc="-20" dirty="0">
                <a:solidFill>
                  <a:srgbClr val="000000"/>
                </a:solidFill>
                <a:latin typeface="Arial" panose="020B0604020202020204" pitchFamily="34" charset="0"/>
              </a:rPr>
              <a:t> </a:t>
            </a:r>
            <a:r>
              <a:rPr lang="en-US" spc="-13" dirty="0" err="1">
                <a:solidFill>
                  <a:srgbClr val="000000"/>
                </a:solidFill>
                <a:latin typeface="Arial" panose="020B0604020202020204" pitchFamily="34" charset="0"/>
              </a:rPr>
              <a:t>բռնություն</a:t>
            </a:r>
            <a:r>
              <a:rPr lang="en-US" spc="-13" dirty="0">
                <a:solidFill>
                  <a:srgbClr val="000000"/>
                </a:solidFill>
                <a:latin typeface="Arial" panose="020B0604020202020204" pitchFamily="34" charset="0"/>
              </a:rPr>
              <a:t> </a:t>
            </a:r>
            <a:r>
              <a:rPr lang="en-US" spc="-13" dirty="0" err="1">
                <a:solidFill>
                  <a:srgbClr val="000000"/>
                </a:solidFill>
                <a:latin typeface="Arial" panose="020B0604020202020204" pitchFamily="34" charset="0"/>
              </a:rPr>
              <a:t>պարու</a:t>
            </a:r>
            <a:r>
              <a:rPr lang="en-US" spc="-27" dirty="0" err="1">
                <a:solidFill>
                  <a:srgbClr val="000000"/>
                </a:solidFill>
                <a:latin typeface="Arial" panose="020B0604020202020204" pitchFamily="34" charset="0"/>
              </a:rPr>
              <a:t>նակող</a:t>
            </a:r>
            <a:r>
              <a:rPr lang="en-US" spc="-7" dirty="0">
                <a:solidFill>
                  <a:srgbClr val="000000"/>
                </a:solidFill>
                <a:latin typeface="Arial" panose="020B0604020202020204" pitchFamily="34" charset="0"/>
              </a:rPr>
              <a:t> </a:t>
            </a:r>
            <a:r>
              <a:rPr lang="en-US" spc="-27" dirty="0" err="1">
                <a:solidFill>
                  <a:srgbClr val="000000"/>
                </a:solidFill>
                <a:latin typeface="Arial" panose="020B0604020202020204" pitchFamily="34" charset="0"/>
              </a:rPr>
              <a:t>դաստիարակման</a:t>
            </a:r>
            <a:r>
              <a:rPr lang="en-US" spc="-7" dirty="0">
                <a:solidFill>
                  <a:srgbClr val="000000"/>
                </a:solidFill>
                <a:latin typeface="Arial" panose="020B0604020202020204" pitchFamily="34" charset="0"/>
              </a:rPr>
              <a:t> </a:t>
            </a:r>
            <a:r>
              <a:rPr lang="en-US" spc="-27" dirty="0" err="1">
                <a:solidFill>
                  <a:srgbClr val="000000"/>
                </a:solidFill>
                <a:latin typeface="Arial" panose="020B0604020202020204" pitchFamily="34" charset="0"/>
              </a:rPr>
              <a:t>միջոցներ</a:t>
            </a:r>
            <a:r>
              <a:rPr lang="en-US" spc="-27" dirty="0">
                <a:solidFill>
                  <a:srgbClr val="000000"/>
                </a:solidFill>
                <a:latin typeface="Arial" panose="020B0604020202020204" pitchFamily="34" charset="0"/>
              </a:rPr>
              <a:t>։</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Մանուկ</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հասակում</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բռնության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ենթարկվելու</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պատմություն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ունի</a:t>
            </a:r>
            <a:r>
              <a:rPr lang="en-US" dirty="0">
                <a:solidFill>
                  <a:srgbClr val="000000"/>
                </a:solidFill>
                <a:latin typeface="Arial" panose="020B0604020202020204" pitchFamily="34" charset="0"/>
              </a:rPr>
              <a:t>։</a:t>
            </a:r>
            <a:endParaRPr lang="en-US" dirty="0">
              <a:latin typeface="Arial" panose="020B0604020202020204" pitchFamily="34" charset="0"/>
            </a:endParaRPr>
          </a:p>
          <a:p>
            <a:endParaRPr lang="ru-RU" dirty="0"/>
          </a:p>
        </p:txBody>
      </p:sp>
      <p:sp>
        <p:nvSpPr>
          <p:cNvPr id="22" name="TextBox 21"/>
          <p:cNvSpPr txBox="1"/>
          <p:nvPr/>
        </p:nvSpPr>
        <p:spPr>
          <a:xfrm>
            <a:off x="1876425" y="1156839"/>
            <a:ext cx="1406271" cy="461665"/>
          </a:xfrm>
          <a:prstGeom prst="rect">
            <a:avLst/>
          </a:prstGeom>
          <a:noFill/>
        </p:spPr>
        <p:txBody>
          <a:bodyPr wrap="square" rtlCol="0">
            <a:spAutoFit/>
          </a:bodyPr>
          <a:lstStyle/>
          <a:p>
            <a:r>
              <a:rPr lang="hy-AM" sz="2400" b="1" dirty="0"/>
              <a:t>Երեխա</a:t>
            </a:r>
            <a:endParaRPr lang="ru-RU" sz="2400" b="1" dirty="0"/>
          </a:p>
        </p:txBody>
      </p:sp>
      <p:sp>
        <p:nvSpPr>
          <p:cNvPr id="23" name="TextBox 22"/>
          <p:cNvSpPr txBox="1"/>
          <p:nvPr/>
        </p:nvSpPr>
        <p:spPr>
          <a:xfrm>
            <a:off x="7220601" y="1096226"/>
            <a:ext cx="3886851" cy="461665"/>
          </a:xfrm>
          <a:prstGeom prst="rect">
            <a:avLst/>
          </a:prstGeom>
          <a:noFill/>
        </p:spPr>
        <p:txBody>
          <a:bodyPr wrap="square" rtlCol="0">
            <a:spAutoFit/>
          </a:bodyPr>
          <a:lstStyle/>
          <a:p>
            <a:pPr algn="ctr"/>
            <a:r>
              <a:rPr lang="ru-RU" altLang="ko-KR" sz="2400" b="1" dirty="0" err="1"/>
              <a:t>Ծնող</a:t>
            </a:r>
            <a:r>
              <a:rPr lang="ru-RU" altLang="ko-KR" sz="2400" b="1" dirty="0"/>
              <a:t> </a:t>
            </a:r>
            <a:r>
              <a:rPr lang="ru-RU" altLang="ko-KR" sz="2400" b="1" dirty="0" err="1"/>
              <a:t>կամ</a:t>
            </a:r>
            <a:r>
              <a:rPr lang="ru-RU" altLang="ko-KR" sz="2400" b="1" dirty="0"/>
              <a:t> </a:t>
            </a:r>
            <a:r>
              <a:rPr lang="ru-RU" altLang="ko-KR" sz="2400" b="1" dirty="0" err="1"/>
              <a:t>խնամակալ</a:t>
            </a:r>
            <a:endParaRPr lang="ko-KR" altLang="en-US" sz="2400" b="1" dirty="0"/>
          </a:p>
        </p:txBody>
      </p:sp>
      <p:sp>
        <p:nvSpPr>
          <p:cNvPr id="25" name="Title 2">
            <a:extLst>
              <a:ext uri="{FF2B5EF4-FFF2-40B4-BE49-F238E27FC236}">
                <a16:creationId xmlns:a16="http://schemas.microsoft.com/office/drawing/2014/main" id="{39026EEE-15A6-4BDC-BA5D-86033DC407C0}"/>
              </a:ext>
            </a:extLst>
          </p:cNvPr>
          <p:cNvSpPr txBox="1">
            <a:spLocks/>
          </p:cNvSpPr>
          <p:nvPr/>
        </p:nvSpPr>
        <p:spPr>
          <a:xfrm>
            <a:off x="2816620" y="342003"/>
            <a:ext cx="6446252" cy="6255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y-AM" sz="2800" b="1" dirty="0">
                <a:solidFill>
                  <a:schemeClr val="accent3">
                    <a:lumMod val="50000"/>
                  </a:schemeClr>
                </a:solidFill>
                <a:latin typeface="Arial" panose="020B0604020202020204" pitchFamily="34" charset="0"/>
                <a:cs typeface="Arial" panose="020B0604020202020204" pitchFamily="34" charset="0"/>
              </a:rPr>
              <a:t>Ֆիզիկական բռնության նշանները </a:t>
            </a:r>
            <a:endParaRPr lang="en-US" sz="2800" b="1"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881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39026EEE-15A6-4BDC-BA5D-86033DC407C0}"/>
              </a:ext>
            </a:extLst>
          </p:cNvPr>
          <p:cNvSpPr>
            <a:spLocks noGrp="1"/>
          </p:cNvSpPr>
          <p:nvPr>
            <p:ph type="title"/>
          </p:nvPr>
        </p:nvSpPr>
        <p:spPr>
          <a:xfrm>
            <a:off x="2891347" y="257858"/>
            <a:ext cx="6174609" cy="371492"/>
          </a:xfrm>
        </p:spPr>
        <p:txBody>
          <a:bodyPr>
            <a:noAutofit/>
          </a:bodyPr>
          <a:lstStyle/>
          <a:p>
            <a:r>
              <a:rPr lang="hy-AM" sz="2800" b="1" dirty="0">
                <a:solidFill>
                  <a:schemeClr val="accent3">
                    <a:lumMod val="50000"/>
                  </a:schemeClr>
                </a:solidFill>
                <a:latin typeface="Arial" panose="020B0604020202020204" pitchFamily="34" charset="0"/>
              </a:rPr>
              <a:t>Սեռական բռնության նշանները  </a:t>
            </a:r>
            <a:endParaRPr lang="en-US" sz="2800" b="1" dirty="0">
              <a:solidFill>
                <a:schemeClr val="accent3">
                  <a:lumMod val="50000"/>
                </a:schemeClr>
              </a:solidFill>
              <a:latin typeface="Arial" panose="020B0604020202020204" pitchFamily="34" charset="0"/>
            </a:endParaRPr>
          </a:p>
        </p:txBody>
      </p:sp>
      <p:sp>
        <p:nvSpPr>
          <p:cNvPr id="22" name="Rectangle 3">
            <a:extLst>
              <a:ext uri="{FF2B5EF4-FFF2-40B4-BE49-F238E27FC236}">
                <a16:creationId xmlns:a16="http://schemas.microsoft.com/office/drawing/2014/main" id="{F213A744-8B33-4540-804C-AD6BAE5508B1}"/>
              </a:ext>
            </a:extLst>
          </p:cNvPr>
          <p:cNvSpPr/>
          <p:nvPr/>
        </p:nvSpPr>
        <p:spPr>
          <a:xfrm>
            <a:off x="1117476" y="997427"/>
            <a:ext cx="4358256" cy="5456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24" name="Rectangle 3">
            <a:extLst>
              <a:ext uri="{FF2B5EF4-FFF2-40B4-BE49-F238E27FC236}">
                <a16:creationId xmlns:a16="http://schemas.microsoft.com/office/drawing/2014/main" id="{F213A744-8B33-4540-804C-AD6BAE5508B1}"/>
              </a:ext>
            </a:extLst>
          </p:cNvPr>
          <p:cNvSpPr/>
          <p:nvPr/>
        </p:nvSpPr>
        <p:spPr>
          <a:xfrm>
            <a:off x="7417019" y="997427"/>
            <a:ext cx="4159286" cy="5456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ko-KR" sz="2400" b="1" dirty="0" err="1">
                <a:solidFill>
                  <a:schemeClr val="tx1"/>
                </a:solidFill>
                <a:latin typeface="+mn-lt"/>
              </a:rPr>
              <a:t>Ծնող</a:t>
            </a:r>
            <a:r>
              <a:rPr lang="ru-RU" altLang="ko-KR" sz="2400" b="1" dirty="0">
                <a:solidFill>
                  <a:schemeClr val="tx1"/>
                </a:solidFill>
                <a:latin typeface="+mn-lt"/>
              </a:rPr>
              <a:t> </a:t>
            </a:r>
            <a:r>
              <a:rPr lang="ru-RU" altLang="ko-KR" sz="2400" b="1" dirty="0" err="1">
                <a:solidFill>
                  <a:schemeClr val="tx1"/>
                </a:solidFill>
                <a:latin typeface="+mn-lt"/>
              </a:rPr>
              <a:t>կամ</a:t>
            </a:r>
            <a:r>
              <a:rPr lang="ru-RU" altLang="ko-KR" sz="2400" b="1" dirty="0">
                <a:solidFill>
                  <a:schemeClr val="tx1"/>
                </a:solidFill>
                <a:latin typeface="+mn-lt"/>
              </a:rPr>
              <a:t> </a:t>
            </a:r>
            <a:r>
              <a:rPr lang="ru-RU" altLang="ko-KR" sz="2400" b="1" dirty="0" err="1">
                <a:solidFill>
                  <a:schemeClr val="tx1"/>
                </a:solidFill>
                <a:latin typeface="+mn-lt"/>
              </a:rPr>
              <a:t>խնամակալ</a:t>
            </a:r>
            <a:endParaRPr lang="ko-KR" altLang="en-US" sz="2400" b="1" dirty="0">
              <a:solidFill>
                <a:schemeClr val="tx1"/>
              </a:solidFill>
              <a:latin typeface="+mn-lt"/>
            </a:endParaRPr>
          </a:p>
        </p:txBody>
      </p:sp>
      <p:sp>
        <p:nvSpPr>
          <p:cNvPr id="25" name="TextBox 24"/>
          <p:cNvSpPr txBox="1"/>
          <p:nvPr/>
        </p:nvSpPr>
        <p:spPr>
          <a:xfrm>
            <a:off x="7618857" y="1647824"/>
            <a:ext cx="3429000" cy="4801314"/>
          </a:xfrm>
          <a:prstGeom prst="rect">
            <a:avLst/>
          </a:prstGeom>
          <a:noFill/>
        </p:spPr>
        <p:txBody>
          <a:bodyPr wrap="square" rtlCol="0">
            <a:spAutoFit/>
          </a:bodyPr>
          <a:lstStyle/>
          <a:p>
            <a:pPr marL="285750" marR="85342" indent="-285750">
              <a:spcBef>
                <a:spcPts val="447"/>
              </a:spcBef>
              <a:buFont typeface="Wingdings" panose="05000000000000000000" pitchFamily="2" charset="2"/>
              <a:buChar char="v"/>
            </a:pPr>
            <a:r>
              <a:rPr lang="en-US" dirty="0" err="1">
                <a:solidFill>
                  <a:srgbClr val="000000"/>
                </a:solidFill>
              </a:rPr>
              <a:t>Չափից</a:t>
            </a:r>
            <a:r>
              <a:rPr lang="en-US" dirty="0">
                <a:solidFill>
                  <a:srgbClr val="000000"/>
                </a:solidFill>
              </a:rPr>
              <a:t> </a:t>
            </a:r>
            <a:r>
              <a:rPr lang="en-US" dirty="0" err="1">
                <a:solidFill>
                  <a:srgbClr val="000000"/>
                </a:solidFill>
              </a:rPr>
              <a:t>դուրս</a:t>
            </a:r>
            <a:r>
              <a:rPr lang="en-US" dirty="0">
                <a:solidFill>
                  <a:srgbClr val="000000"/>
                </a:solidFill>
              </a:rPr>
              <a:t> </a:t>
            </a:r>
            <a:r>
              <a:rPr lang="en-US" dirty="0" err="1">
                <a:solidFill>
                  <a:srgbClr val="000000"/>
                </a:solidFill>
              </a:rPr>
              <a:t>պաշտպանում</a:t>
            </a:r>
            <a:r>
              <a:rPr lang="en-US" dirty="0">
                <a:solidFill>
                  <a:srgbClr val="000000"/>
                </a:solidFill>
              </a:rPr>
              <a:t> է </a:t>
            </a:r>
            <a:r>
              <a:rPr lang="en-US" dirty="0" err="1">
                <a:solidFill>
                  <a:srgbClr val="000000"/>
                </a:solidFill>
              </a:rPr>
              <a:t>երեխային</a:t>
            </a:r>
            <a:r>
              <a:rPr lang="en-US" dirty="0">
                <a:solidFill>
                  <a:srgbClr val="000000"/>
                </a:solidFill>
              </a:rPr>
              <a:t> </a:t>
            </a:r>
            <a:r>
              <a:rPr lang="en-US" dirty="0" err="1">
                <a:solidFill>
                  <a:srgbClr val="000000"/>
                </a:solidFill>
              </a:rPr>
              <a:t>կամ</a:t>
            </a:r>
            <a:r>
              <a:rPr lang="en-US" dirty="0">
                <a:solidFill>
                  <a:srgbClr val="000000"/>
                </a:solidFill>
              </a:rPr>
              <a:t> </a:t>
            </a:r>
            <a:r>
              <a:rPr lang="en-US" dirty="0" err="1">
                <a:solidFill>
                  <a:srgbClr val="000000"/>
                </a:solidFill>
              </a:rPr>
              <a:t>խիստ</a:t>
            </a:r>
            <a:r>
              <a:rPr lang="en-US" dirty="0">
                <a:solidFill>
                  <a:srgbClr val="000000"/>
                </a:solidFill>
              </a:rPr>
              <a:t> </a:t>
            </a:r>
            <a:r>
              <a:rPr lang="en-US" dirty="0" err="1">
                <a:solidFill>
                  <a:srgbClr val="000000"/>
                </a:solidFill>
              </a:rPr>
              <a:t>սահմանափակում</a:t>
            </a:r>
            <a:r>
              <a:rPr lang="en-US" dirty="0">
                <a:solidFill>
                  <a:srgbClr val="000000"/>
                </a:solidFill>
              </a:rPr>
              <a:t> է </a:t>
            </a:r>
            <a:r>
              <a:rPr lang="en-US" dirty="0" err="1">
                <a:solidFill>
                  <a:srgbClr val="000000"/>
                </a:solidFill>
              </a:rPr>
              <a:t>երեխայի</a:t>
            </a:r>
            <a:r>
              <a:rPr lang="en-US" dirty="0">
                <a:solidFill>
                  <a:srgbClr val="000000"/>
                </a:solidFill>
              </a:rPr>
              <a:t> </a:t>
            </a:r>
            <a:r>
              <a:rPr lang="en-US" dirty="0" err="1">
                <a:solidFill>
                  <a:srgbClr val="000000"/>
                </a:solidFill>
              </a:rPr>
              <a:t>շփումը</a:t>
            </a:r>
            <a:r>
              <a:rPr lang="en-US" dirty="0">
                <a:solidFill>
                  <a:srgbClr val="000000"/>
                </a:solidFill>
              </a:rPr>
              <a:t> </a:t>
            </a:r>
            <a:r>
              <a:rPr lang="en-US" dirty="0" err="1">
                <a:solidFill>
                  <a:srgbClr val="000000"/>
                </a:solidFill>
              </a:rPr>
              <a:t>այլ</a:t>
            </a:r>
            <a:r>
              <a:rPr lang="en-US" dirty="0">
                <a:solidFill>
                  <a:srgbClr val="000000"/>
                </a:solidFill>
              </a:rPr>
              <a:t>, </a:t>
            </a:r>
            <a:r>
              <a:rPr lang="en-US" dirty="0" err="1">
                <a:solidFill>
                  <a:srgbClr val="000000"/>
                </a:solidFill>
              </a:rPr>
              <a:t>հատկապես</a:t>
            </a:r>
            <a:r>
              <a:rPr lang="en-US" dirty="0">
                <a:solidFill>
                  <a:srgbClr val="000000"/>
                </a:solidFill>
              </a:rPr>
              <a:t> </a:t>
            </a:r>
            <a:r>
              <a:rPr lang="en-US" dirty="0" err="1">
                <a:solidFill>
                  <a:srgbClr val="000000"/>
                </a:solidFill>
              </a:rPr>
              <a:t>հակառակ</a:t>
            </a:r>
            <a:r>
              <a:rPr lang="en-US" dirty="0">
                <a:solidFill>
                  <a:srgbClr val="000000"/>
                </a:solidFill>
              </a:rPr>
              <a:t> </a:t>
            </a:r>
            <a:r>
              <a:rPr lang="en-US" dirty="0" err="1">
                <a:solidFill>
                  <a:srgbClr val="000000"/>
                </a:solidFill>
              </a:rPr>
              <a:t>սեռի</a:t>
            </a:r>
            <a:r>
              <a:rPr lang="en-US" dirty="0">
                <a:solidFill>
                  <a:srgbClr val="000000"/>
                </a:solidFill>
              </a:rPr>
              <a:t> </a:t>
            </a:r>
            <a:r>
              <a:rPr lang="en-US" dirty="0" err="1">
                <a:solidFill>
                  <a:srgbClr val="000000"/>
                </a:solidFill>
              </a:rPr>
              <a:t>երեխաների</a:t>
            </a:r>
            <a:r>
              <a:rPr lang="en-US" dirty="0">
                <a:solidFill>
                  <a:srgbClr val="000000"/>
                </a:solidFill>
              </a:rPr>
              <a:t> </a:t>
            </a:r>
            <a:r>
              <a:rPr lang="en-US" dirty="0" err="1">
                <a:solidFill>
                  <a:srgbClr val="000000"/>
                </a:solidFill>
              </a:rPr>
              <a:t>հետ</a:t>
            </a:r>
            <a:r>
              <a:rPr lang="en-US" dirty="0">
                <a:solidFill>
                  <a:srgbClr val="000000"/>
                </a:solidFill>
              </a:rPr>
              <a:t>։</a:t>
            </a:r>
            <a:endParaRPr lang="en-US" dirty="0"/>
          </a:p>
          <a:p>
            <a:pPr marL="285750" indent="-285750" fontAlgn="t" latinLnBrk="1">
              <a:buFont typeface="Wingdings" panose="05000000000000000000" pitchFamily="2" charset="2"/>
              <a:buChar char="v"/>
            </a:pPr>
            <a:r>
              <a:rPr lang="en-US" dirty="0" err="1">
                <a:solidFill>
                  <a:srgbClr val="000000"/>
                </a:solidFill>
              </a:rPr>
              <a:t>Մեկուսացված</a:t>
            </a:r>
            <a:r>
              <a:rPr lang="en-US" dirty="0">
                <a:solidFill>
                  <a:srgbClr val="000000"/>
                </a:solidFill>
              </a:rPr>
              <a:t> է։</a:t>
            </a:r>
            <a:endParaRPr lang="en-US" dirty="0"/>
          </a:p>
          <a:p>
            <a:pPr marL="285750" indent="-285750" fontAlgn="t" latinLnBrk="1">
              <a:buFont typeface="Wingdings" panose="05000000000000000000" pitchFamily="2" charset="2"/>
              <a:buChar char="v"/>
            </a:pPr>
            <a:r>
              <a:rPr lang="en-US" dirty="0" err="1">
                <a:solidFill>
                  <a:srgbClr val="000000"/>
                </a:solidFill>
              </a:rPr>
              <a:t>Խանդում</a:t>
            </a:r>
            <a:r>
              <a:rPr lang="en-US" dirty="0">
                <a:solidFill>
                  <a:srgbClr val="000000"/>
                </a:solidFill>
              </a:rPr>
              <a:t> է </a:t>
            </a:r>
            <a:r>
              <a:rPr lang="en-US" dirty="0" err="1">
                <a:solidFill>
                  <a:srgbClr val="000000"/>
                </a:solidFill>
              </a:rPr>
              <a:t>կամ</a:t>
            </a:r>
            <a:r>
              <a:rPr lang="en-US" dirty="0">
                <a:solidFill>
                  <a:srgbClr val="000000"/>
                </a:solidFill>
              </a:rPr>
              <a:t> </a:t>
            </a:r>
            <a:r>
              <a:rPr lang="en-US" dirty="0" err="1">
                <a:solidFill>
                  <a:srgbClr val="000000"/>
                </a:solidFill>
              </a:rPr>
              <a:t>վերահսկում</a:t>
            </a:r>
            <a:r>
              <a:rPr lang="en-US" dirty="0">
                <a:solidFill>
                  <a:srgbClr val="000000"/>
                </a:solidFill>
              </a:rPr>
              <a:t> </a:t>
            </a:r>
            <a:r>
              <a:rPr lang="en-US" dirty="0" err="1">
                <a:solidFill>
                  <a:srgbClr val="000000"/>
                </a:solidFill>
              </a:rPr>
              <a:t>ընտանիքի</a:t>
            </a:r>
            <a:r>
              <a:rPr lang="en-US" dirty="0">
                <a:solidFill>
                  <a:srgbClr val="000000"/>
                </a:solidFill>
              </a:rPr>
              <a:t> </a:t>
            </a:r>
            <a:r>
              <a:rPr lang="en-US" dirty="0" err="1">
                <a:solidFill>
                  <a:srgbClr val="000000"/>
                </a:solidFill>
              </a:rPr>
              <a:t>անդամերին</a:t>
            </a:r>
            <a:r>
              <a:rPr lang="hy-AM" dirty="0">
                <a:solidFill>
                  <a:srgbClr val="000000"/>
                </a:solidFill>
              </a:rPr>
              <a:t>։</a:t>
            </a:r>
            <a:endParaRPr lang="en-US" dirty="0"/>
          </a:p>
          <a:p>
            <a:pPr marL="285750" indent="-285750">
              <a:buFont typeface="Wingdings" panose="05000000000000000000" pitchFamily="2" charset="2"/>
              <a:buChar char="v"/>
            </a:pPr>
            <a:r>
              <a:rPr lang="en-US" dirty="0" err="1">
                <a:solidFill>
                  <a:srgbClr val="000000"/>
                </a:solidFill>
              </a:rPr>
              <a:t>Մեղքի</a:t>
            </a:r>
            <a:r>
              <a:rPr lang="en-US" dirty="0">
                <a:solidFill>
                  <a:srgbClr val="000000"/>
                </a:solidFill>
              </a:rPr>
              <a:t> և </a:t>
            </a:r>
            <a:r>
              <a:rPr lang="en-US" dirty="0" err="1">
                <a:solidFill>
                  <a:srgbClr val="000000"/>
                </a:solidFill>
              </a:rPr>
              <a:t>ամոթի</a:t>
            </a:r>
            <a:r>
              <a:rPr lang="en-US" dirty="0">
                <a:solidFill>
                  <a:srgbClr val="000000"/>
                </a:solidFill>
              </a:rPr>
              <a:t> </a:t>
            </a:r>
            <a:r>
              <a:rPr lang="en-US" dirty="0" err="1">
                <a:solidFill>
                  <a:srgbClr val="000000"/>
                </a:solidFill>
              </a:rPr>
              <a:t>զգացում</a:t>
            </a:r>
            <a:r>
              <a:rPr lang="en-US" dirty="0">
                <a:solidFill>
                  <a:srgbClr val="000000"/>
                </a:solidFill>
              </a:rPr>
              <a:t> է </a:t>
            </a:r>
            <a:r>
              <a:rPr lang="en-US" dirty="0" err="1">
                <a:solidFill>
                  <a:srgbClr val="000000"/>
                </a:solidFill>
              </a:rPr>
              <a:t>ներշնչում</a:t>
            </a:r>
            <a:r>
              <a:rPr lang="en-US" dirty="0">
                <a:solidFill>
                  <a:srgbClr val="000000"/>
                </a:solidFill>
              </a:rPr>
              <a:t> </a:t>
            </a:r>
            <a:r>
              <a:rPr lang="en-US" dirty="0" err="1">
                <a:solidFill>
                  <a:srgbClr val="000000"/>
                </a:solidFill>
              </a:rPr>
              <a:t>երեխային</a:t>
            </a:r>
            <a:r>
              <a:rPr lang="en-US" dirty="0">
                <a:solidFill>
                  <a:srgbClr val="000000"/>
                </a:solidFill>
              </a:rPr>
              <a:t> </a:t>
            </a:r>
            <a:r>
              <a:rPr lang="en-US" dirty="0" err="1">
                <a:solidFill>
                  <a:srgbClr val="000000"/>
                </a:solidFill>
              </a:rPr>
              <a:t>կամ</a:t>
            </a:r>
            <a:r>
              <a:rPr lang="en-US" dirty="0">
                <a:solidFill>
                  <a:srgbClr val="000000"/>
                </a:solidFill>
              </a:rPr>
              <a:t> </a:t>
            </a:r>
            <a:r>
              <a:rPr lang="en-US" dirty="0" err="1">
                <a:solidFill>
                  <a:srgbClr val="000000"/>
                </a:solidFill>
              </a:rPr>
              <a:t>անընդհատ</a:t>
            </a:r>
            <a:r>
              <a:rPr lang="en-US" dirty="0">
                <a:solidFill>
                  <a:srgbClr val="000000"/>
                </a:solidFill>
              </a:rPr>
              <a:t> </a:t>
            </a:r>
            <a:r>
              <a:rPr lang="en-US" dirty="0" err="1">
                <a:solidFill>
                  <a:srgbClr val="000000"/>
                </a:solidFill>
              </a:rPr>
              <a:t>մեղադրում</a:t>
            </a:r>
            <a:r>
              <a:rPr lang="en-US" dirty="0">
                <a:solidFill>
                  <a:srgbClr val="000000"/>
                </a:solidFill>
              </a:rPr>
              <a:t> </a:t>
            </a:r>
            <a:r>
              <a:rPr lang="en-US" dirty="0" err="1">
                <a:solidFill>
                  <a:srgbClr val="000000"/>
                </a:solidFill>
              </a:rPr>
              <a:t>ու</a:t>
            </a:r>
            <a:r>
              <a:rPr lang="en-US" dirty="0">
                <a:solidFill>
                  <a:srgbClr val="000000"/>
                </a:solidFill>
              </a:rPr>
              <a:t> </a:t>
            </a:r>
            <a:r>
              <a:rPr lang="en-US" dirty="0" err="1">
                <a:solidFill>
                  <a:srgbClr val="000000"/>
                </a:solidFill>
              </a:rPr>
              <a:t>նախատում</a:t>
            </a:r>
            <a:r>
              <a:rPr lang="en-US" dirty="0">
                <a:solidFill>
                  <a:srgbClr val="000000"/>
                </a:solidFill>
              </a:rPr>
              <a:t> է </a:t>
            </a:r>
            <a:r>
              <a:rPr lang="en-US" dirty="0" err="1">
                <a:solidFill>
                  <a:srgbClr val="000000"/>
                </a:solidFill>
              </a:rPr>
              <a:t>նրան</a:t>
            </a:r>
            <a:r>
              <a:rPr lang="en-US" dirty="0">
                <a:solidFill>
                  <a:srgbClr val="000000"/>
                </a:solidFill>
              </a:rPr>
              <a:t>։</a:t>
            </a:r>
            <a:endParaRPr lang="en-US" dirty="0"/>
          </a:p>
          <a:p>
            <a:pPr marL="285750" indent="-285750">
              <a:buFont typeface="Wingdings" panose="05000000000000000000" pitchFamily="2" charset="2"/>
              <a:buChar char="v"/>
            </a:pPr>
            <a:r>
              <a:rPr lang="ru-RU" dirty="0" err="1">
                <a:solidFill>
                  <a:srgbClr val="000000"/>
                </a:solidFill>
              </a:rPr>
              <a:t>Մանուկ</a:t>
            </a:r>
            <a:r>
              <a:rPr lang="ru-RU" dirty="0">
                <a:solidFill>
                  <a:srgbClr val="000000"/>
                </a:solidFill>
              </a:rPr>
              <a:t> </a:t>
            </a:r>
            <a:r>
              <a:rPr lang="ru-RU" dirty="0" err="1">
                <a:solidFill>
                  <a:srgbClr val="000000"/>
                </a:solidFill>
              </a:rPr>
              <a:t>հասակում</a:t>
            </a:r>
            <a:r>
              <a:rPr lang="ru-RU" dirty="0">
                <a:solidFill>
                  <a:srgbClr val="000000"/>
                </a:solidFill>
              </a:rPr>
              <a:t> </a:t>
            </a:r>
            <a:r>
              <a:rPr lang="ru-RU" dirty="0" err="1">
                <a:solidFill>
                  <a:srgbClr val="000000"/>
                </a:solidFill>
              </a:rPr>
              <a:t>բռնության</a:t>
            </a:r>
            <a:r>
              <a:rPr lang="ru-RU" dirty="0">
                <a:solidFill>
                  <a:srgbClr val="000000"/>
                </a:solidFill>
              </a:rPr>
              <a:t> </a:t>
            </a:r>
            <a:r>
              <a:rPr lang="ru-RU" dirty="0" err="1">
                <a:solidFill>
                  <a:srgbClr val="000000"/>
                </a:solidFill>
              </a:rPr>
              <a:t>ենթարկվելու</a:t>
            </a:r>
            <a:r>
              <a:rPr lang="ru-RU" dirty="0">
                <a:solidFill>
                  <a:srgbClr val="000000"/>
                </a:solidFill>
              </a:rPr>
              <a:t> </a:t>
            </a:r>
            <a:r>
              <a:rPr lang="ru-RU" dirty="0" err="1">
                <a:solidFill>
                  <a:srgbClr val="000000"/>
                </a:solidFill>
              </a:rPr>
              <a:t>պատմություն</a:t>
            </a:r>
            <a:r>
              <a:rPr lang="ru-RU" dirty="0">
                <a:solidFill>
                  <a:srgbClr val="000000"/>
                </a:solidFill>
              </a:rPr>
              <a:t> </a:t>
            </a:r>
            <a:r>
              <a:rPr lang="ru-RU" dirty="0" err="1">
                <a:solidFill>
                  <a:srgbClr val="000000"/>
                </a:solidFill>
              </a:rPr>
              <a:t>ունի</a:t>
            </a:r>
            <a:r>
              <a:rPr lang="ru-RU" dirty="0">
                <a:solidFill>
                  <a:srgbClr val="000000"/>
                </a:solidFill>
              </a:rPr>
              <a:t>:</a:t>
            </a:r>
            <a:endParaRPr lang="ru-RU" dirty="0"/>
          </a:p>
        </p:txBody>
      </p:sp>
      <p:sp>
        <p:nvSpPr>
          <p:cNvPr id="26" name="TextBox 25"/>
          <p:cNvSpPr txBox="1"/>
          <p:nvPr/>
        </p:nvSpPr>
        <p:spPr>
          <a:xfrm>
            <a:off x="2545888" y="962957"/>
            <a:ext cx="2600325" cy="523220"/>
          </a:xfrm>
          <a:prstGeom prst="rect">
            <a:avLst/>
          </a:prstGeom>
          <a:noFill/>
        </p:spPr>
        <p:txBody>
          <a:bodyPr wrap="square" rtlCol="0">
            <a:spAutoFit/>
          </a:bodyPr>
          <a:lstStyle/>
          <a:p>
            <a:r>
              <a:rPr lang="ru-RU" sz="2800" b="1" dirty="0" err="1"/>
              <a:t>Երեխա</a:t>
            </a:r>
            <a:endParaRPr lang="ru-RU" sz="2800" b="1" dirty="0"/>
          </a:p>
        </p:txBody>
      </p:sp>
      <p:sp>
        <p:nvSpPr>
          <p:cNvPr id="28" name="TextBox 27"/>
          <p:cNvSpPr txBox="1"/>
          <p:nvPr/>
        </p:nvSpPr>
        <p:spPr>
          <a:xfrm>
            <a:off x="990600" y="1952522"/>
            <a:ext cx="5838825" cy="4191917"/>
          </a:xfrm>
          <a:prstGeom prst="rect">
            <a:avLst/>
          </a:prstGeom>
          <a:noFill/>
        </p:spPr>
        <p:txBody>
          <a:bodyPr wrap="square" rtlCol="0">
            <a:spAutoFit/>
          </a:bodyPr>
          <a:lstStyle/>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Սեռական</a:t>
            </a:r>
            <a:r>
              <a:rPr lang="en-US" dirty="0">
                <a:solidFill>
                  <a:srgbClr val="000000"/>
                </a:solidFill>
              </a:rPr>
              <a:t> </a:t>
            </a:r>
            <a:r>
              <a:rPr lang="en-US" dirty="0" err="1">
                <a:solidFill>
                  <a:srgbClr val="000000"/>
                </a:solidFill>
              </a:rPr>
              <a:t>օրգանների</a:t>
            </a:r>
            <a:r>
              <a:rPr lang="en-US" dirty="0">
                <a:solidFill>
                  <a:srgbClr val="000000"/>
                </a:solidFill>
              </a:rPr>
              <a:t> </a:t>
            </a:r>
            <a:r>
              <a:rPr lang="en-US" dirty="0" err="1">
                <a:solidFill>
                  <a:srgbClr val="000000"/>
                </a:solidFill>
              </a:rPr>
              <a:t>շրջանում</a:t>
            </a:r>
            <a:r>
              <a:rPr lang="en-US" dirty="0">
                <a:solidFill>
                  <a:srgbClr val="000000"/>
                </a:solidFill>
              </a:rPr>
              <a:t> </a:t>
            </a:r>
            <a:r>
              <a:rPr lang="en-US" dirty="0" err="1">
                <a:solidFill>
                  <a:srgbClr val="000000"/>
                </a:solidFill>
              </a:rPr>
              <a:t>կարմրություն</a:t>
            </a:r>
            <a:r>
              <a:rPr lang="en-US" dirty="0">
                <a:solidFill>
                  <a:srgbClr val="000000"/>
                </a:solidFill>
              </a:rPr>
              <a:t>/</a:t>
            </a:r>
            <a:r>
              <a:rPr lang="en-US" dirty="0" err="1">
                <a:solidFill>
                  <a:srgbClr val="000000"/>
                </a:solidFill>
              </a:rPr>
              <a:t>քրոնիկ</a:t>
            </a:r>
            <a:r>
              <a:rPr lang="en-US" dirty="0">
                <a:solidFill>
                  <a:srgbClr val="000000"/>
                </a:solidFill>
              </a:rPr>
              <a:t> </a:t>
            </a:r>
            <a:r>
              <a:rPr lang="en-US" dirty="0" err="1">
                <a:solidFill>
                  <a:srgbClr val="000000"/>
                </a:solidFill>
              </a:rPr>
              <a:t>քոր</a:t>
            </a:r>
            <a:r>
              <a:rPr lang="ru-RU" dirty="0">
                <a:solidFill>
                  <a:srgbClr val="000000"/>
                </a:solidFill>
              </a:rPr>
              <a:t>, </a:t>
            </a:r>
            <a:r>
              <a:rPr lang="ru-RU" dirty="0" err="1">
                <a:solidFill>
                  <a:srgbClr val="000000"/>
                </a:solidFill>
              </a:rPr>
              <a:t>անհանգիստ</a:t>
            </a:r>
            <a:r>
              <a:rPr lang="ru-RU" dirty="0">
                <a:solidFill>
                  <a:srgbClr val="000000"/>
                </a:solidFill>
              </a:rPr>
              <a:t> </a:t>
            </a:r>
            <a:r>
              <a:rPr lang="ru-RU" dirty="0" err="1">
                <a:solidFill>
                  <a:srgbClr val="000000"/>
                </a:solidFill>
              </a:rPr>
              <a:t>շարժումներ</a:t>
            </a:r>
            <a:endParaRPr lang="hy-AM"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ru-RU" dirty="0">
                <a:solidFill>
                  <a:srgbClr val="000000"/>
                </a:solidFill>
              </a:rPr>
              <a:t>Դ</a:t>
            </a:r>
            <a:r>
              <a:rPr lang="en-US" dirty="0" err="1">
                <a:solidFill>
                  <a:srgbClr val="000000"/>
                </a:solidFill>
              </a:rPr>
              <a:t>ժվարություն</a:t>
            </a:r>
            <a:r>
              <a:rPr lang="en-US" dirty="0">
                <a:solidFill>
                  <a:srgbClr val="000000"/>
                </a:solidFill>
              </a:rPr>
              <a:t> </a:t>
            </a:r>
            <a:r>
              <a:rPr lang="en-US" dirty="0" err="1">
                <a:solidFill>
                  <a:srgbClr val="000000"/>
                </a:solidFill>
              </a:rPr>
              <a:t>քայլելիս</a:t>
            </a:r>
            <a:r>
              <a:rPr lang="en-US" dirty="0">
                <a:solidFill>
                  <a:srgbClr val="000000"/>
                </a:solidFill>
              </a:rPr>
              <a:t> </a:t>
            </a:r>
            <a:r>
              <a:rPr lang="en-US" dirty="0" err="1">
                <a:solidFill>
                  <a:srgbClr val="000000"/>
                </a:solidFill>
              </a:rPr>
              <a:t>կամ</a:t>
            </a:r>
            <a:r>
              <a:rPr lang="en-US" dirty="0">
                <a:solidFill>
                  <a:srgbClr val="000000"/>
                </a:solidFill>
              </a:rPr>
              <a:t> </a:t>
            </a:r>
            <a:r>
              <a:rPr lang="en-US" dirty="0" err="1">
                <a:solidFill>
                  <a:srgbClr val="000000"/>
                </a:solidFill>
              </a:rPr>
              <a:t>նստելիս</a:t>
            </a:r>
            <a:endParaRPr lang="hy-AM"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Մղձավանջներ</a:t>
            </a:r>
            <a:r>
              <a:rPr lang="en-US" dirty="0">
                <a:solidFill>
                  <a:srgbClr val="000000"/>
                </a:solidFill>
              </a:rPr>
              <a:t>, </a:t>
            </a:r>
            <a:r>
              <a:rPr lang="en-US" dirty="0" err="1">
                <a:solidFill>
                  <a:srgbClr val="000000"/>
                </a:solidFill>
              </a:rPr>
              <a:t>գիշերամիզություն</a:t>
            </a:r>
            <a:endParaRPr lang="hy-AM"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Ինքնավնասման</a:t>
            </a:r>
            <a:r>
              <a:rPr lang="en-US" dirty="0">
                <a:solidFill>
                  <a:srgbClr val="000000"/>
                </a:solidFill>
              </a:rPr>
              <a:t> </a:t>
            </a:r>
            <a:r>
              <a:rPr lang="en-US" dirty="0" err="1">
                <a:solidFill>
                  <a:srgbClr val="000000"/>
                </a:solidFill>
              </a:rPr>
              <a:t>փորձ</a:t>
            </a:r>
            <a:r>
              <a:rPr lang="en-US" dirty="0">
                <a:solidFill>
                  <a:srgbClr val="000000"/>
                </a:solidFill>
              </a:rPr>
              <a:t>, </a:t>
            </a:r>
            <a:r>
              <a:rPr lang="en-US" dirty="0" err="1">
                <a:solidFill>
                  <a:srgbClr val="000000"/>
                </a:solidFill>
              </a:rPr>
              <a:t>փախուստ</a:t>
            </a:r>
            <a:r>
              <a:rPr lang="en-US" dirty="0">
                <a:solidFill>
                  <a:srgbClr val="000000"/>
                </a:solidFill>
              </a:rPr>
              <a:t> </a:t>
            </a:r>
            <a:r>
              <a:rPr lang="en-US" dirty="0" err="1">
                <a:solidFill>
                  <a:srgbClr val="000000"/>
                </a:solidFill>
              </a:rPr>
              <a:t>տանի</a:t>
            </a:r>
            <a:r>
              <a:rPr lang="ru-RU" dirty="0">
                <a:solidFill>
                  <a:srgbClr val="000000"/>
                </a:solidFill>
              </a:rPr>
              <a:t>ց</a:t>
            </a:r>
            <a:endParaRPr lang="hy-AM"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Ախորժակի</a:t>
            </a:r>
            <a:r>
              <a:rPr lang="en-US" dirty="0">
                <a:solidFill>
                  <a:srgbClr val="000000"/>
                </a:solidFill>
              </a:rPr>
              <a:t> </a:t>
            </a:r>
            <a:r>
              <a:rPr lang="en-US" dirty="0" err="1">
                <a:solidFill>
                  <a:srgbClr val="000000"/>
                </a:solidFill>
              </a:rPr>
              <a:t>պակաս</a:t>
            </a:r>
            <a:r>
              <a:rPr lang="en-US" dirty="0">
                <a:solidFill>
                  <a:srgbClr val="000000"/>
                </a:solidFill>
              </a:rPr>
              <a:t> </a:t>
            </a:r>
            <a:r>
              <a:rPr lang="en-US" dirty="0" err="1">
                <a:solidFill>
                  <a:srgbClr val="000000"/>
                </a:solidFill>
              </a:rPr>
              <a:t>կամ</a:t>
            </a:r>
            <a:r>
              <a:rPr lang="en-US" dirty="0">
                <a:solidFill>
                  <a:srgbClr val="000000"/>
                </a:solidFill>
              </a:rPr>
              <a:t> </a:t>
            </a:r>
            <a:r>
              <a:rPr lang="ru-RU" dirty="0" err="1">
                <a:solidFill>
                  <a:srgbClr val="000000"/>
                </a:solidFill>
              </a:rPr>
              <a:t>հակառակը</a:t>
            </a:r>
            <a:endParaRPr lang="ru-RU"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Ցածր</a:t>
            </a:r>
            <a:r>
              <a:rPr lang="en-US" dirty="0">
                <a:solidFill>
                  <a:srgbClr val="000000"/>
                </a:solidFill>
              </a:rPr>
              <a:t> </a:t>
            </a:r>
            <a:r>
              <a:rPr lang="en-US" dirty="0" err="1">
                <a:solidFill>
                  <a:srgbClr val="000000"/>
                </a:solidFill>
              </a:rPr>
              <a:t>ինքնագնահատական</a:t>
            </a:r>
            <a:endParaRPr lang="ru-RU"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Բացահայտ</a:t>
            </a:r>
            <a:r>
              <a:rPr lang="en-US" dirty="0">
                <a:solidFill>
                  <a:srgbClr val="000000"/>
                </a:solidFill>
              </a:rPr>
              <a:t> </a:t>
            </a:r>
            <a:r>
              <a:rPr lang="en-US" dirty="0" err="1">
                <a:solidFill>
                  <a:srgbClr val="000000"/>
                </a:solidFill>
              </a:rPr>
              <a:t>սեռական</a:t>
            </a:r>
            <a:r>
              <a:rPr lang="en-US" dirty="0">
                <a:solidFill>
                  <a:srgbClr val="000000"/>
                </a:solidFill>
              </a:rPr>
              <a:t> </a:t>
            </a:r>
            <a:r>
              <a:rPr lang="en-US" dirty="0" err="1">
                <a:solidFill>
                  <a:srgbClr val="000000"/>
                </a:solidFill>
              </a:rPr>
              <a:t>վարքագիծ</a:t>
            </a:r>
            <a:r>
              <a:rPr lang="en-US" dirty="0">
                <a:solidFill>
                  <a:srgbClr val="000000"/>
                </a:solidFill>
              </a:rPr>
              <a:t> </a:t>
            </a:r>
            <a:endParaRPr lang="ru-RU"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Դեպրեսի</a:t>
            </a:r>
            <a:r>
              <a:rPr lang="ru-RU" dirty="0">
                <a:solidFill>
                  <a:srgbClr val="000000"/>
                </a:solidFill>
              </a:rPr>
              <a:t>ա</a:t>
            </a:r>
            <a:endParaRPr lang="ru-RU" altLang="ko-KR"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ru-RU" altLang="ko-KR" dirty="0" err="1">
                <a:solidFill>
                  <a:srgbClr val="000000"/>
                </a:solidFill>
              </a:rPr>
              <a:t>Եղանակին</a:t>
            </a:r>
            <a:r>
              <a:rPr lang="ru-RU" altLang="ko-KR" dirty="0">
                <a:solidFill>
                  <a:srgbClr val="000000"/>
                </a:solidFill>
              </a:rPr>
              <a:t> </a:t>
            </a:r>
            <a:r>
              <a:rPr lang="ru-RU" altLang="ko-KR" dirty="0" err="1">
                <a:solidFill>
                  <a:srgbClr val="000000"/>
                </a:solidFill>
              </a:rPr>
              <a:t>չհամապատասխանող</a:t>
            </a:r>
            <a:r>
              <a:rPr lang="ru-RU" altLang="ko-KR" dirty="0">
                <a:solidFill>
                  <a:srgbClr val="000000"/>
                </a:solidFill>
              </a:rPr>
              <a:t> </a:t>
            </a:r>
            <a:r>
              <a:rPr lang="ru-RU" altLang="ko-KR" dirty="0" err="1">
                <a:solidFill>
                  <a:srgbClr val="000000"/>
                </a:solidFill>
              </a:rPr>
              <a:t>հագուստ</a:t>
            </a:r>
            <a:endParaRPr lang="ru-RU" altLang="ko-KR"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ru-RU" altLang="ko-KR" dirty="0" err="1">
                <a:solidFill>
                  <a:srgbClr val="000000"/>
                </a:solidFill>
              </a:rPr>
              <a:t>Մեղքի</a:t>
            </a:r>
            <a:r>
              <a:rPr lang="ru-RU" altLang="ko-KR" dirty="0">
                <a:solidFill>
                  <a:srgbClr val="000000"/>
                </a:solidFill>
              </a:rPr>
              <a:t>, </a:t>
            </a:r>
            <a:r>
              <a:rPr lang="ru-RU" altLang="ko-KR" dirty="0" err="1">
                <a:solidFill>
                  <a:srgbClr val="000000"/>
                </a:solidFill>
              </a:rPr>
              <a:t>ամոթի</a:t>
            </a:r>
            <a:r>
              <a:rPr lang="ru-RU" altLang="ko-KR" dirty="0">
                <a:solidFill>
                  <a:srgbClr val="000000"/>
                </a:solidFill>
              </a:rPr>
              <a:t> </a:t>
            </a:r>
            <a:r>
              <a:rPr lang="ru-RU" altLang="ko-KR" dirty="0" err="1">
                <a:solidFill>
                  <a:srgbClr val="000000"/>
                </a:solidFill>
              </a:rPr>
              <a:t>զգացում</a:t>
            </a:r>
            <a:endParaRPr lang="ru-RU" altLang="ko-KR" dirty="0">
              <a:solidFill>
                <a:srgbClr val="000000"/>
              </a:solidFill>
            </a:endParaRPr>
          </a:p>
          <a:p>
            <a:pPr marL="285750" marR="633968" indent="-285750" fontAlgn="t">
              <a:lnSpc>
                <a:spcPct val="115000"/>
              </a:lnSpc>
              <a:spcBef>
                <a:spcPts val="27"/>
              </a:spcBef>
              <a:buClr>
                <a:srgbClr val="231F20"/>
              </a:buClr>
              <a:buSzPts val="800"/>
              <a:buFont typeface="Wingdings" panose="05000000000000000000" pitchFamily="2" charset="2"/>
              <a:buChar char="v"/>
              <a:tabLst>
                <a:tab pos="239601" algn="l"/>
              </a:tabLst>
            </a:pPr>
            <a:r>
              <a:rPr lang="ru-RU" altLang="ko-KR" dirty="0" err="1">
                <a:solidFill>
                  <a:srgbClr val="000000"/>
                </a:solidFill>
              </a:rPr>
              <a:t>Խուսափում</a:t>
            </a:r>
            <a:r>
              <a:rPr lang="ru-RU" altLang="ko-KR" dirty="0">
                <a:solidFill>
                  <a:srgbClr val="000000"/>
                </a:solidFill>
              </a:rPr>
              <a:t> </a:t>
            </a:r>
            <a:r>
              <a:rPr lang="ru-RU" altLang="ko-KR" dirty="0" err="1">
                <a:solidFill>
                  <a:srgbClr val="000000"/>
                </a:solidFill>
              </a:rPr>
              <a:t>բժշկական</a:t>
            </a:r>
            <a:r>
              <a:rPr lang="ru-RU" altLang="ko-KR" dirty="0">
                <a:solidFill>
                  <a:srgbClr val="000000"/>
                </a:solidFill>
              </a:rPr>
              <a:t> </a:t>
            </a:r>
            <a:r>
              <a:rPr lang="ru-RU" altLang="ko-KR" dirty="0" err="1">
                <a:solidFill>
                  <a:srgbClr val="000000"/>
                </a:solidFill>
              </a:rPr>
              <a:t>օգնությունից</a:t>
            </a:r>
            <a:r>
              <a:rPr lang="en-US" altLang="ko-KR" dirty="0">
                <a:solidFill>
                  <a:srgbClr val="000000"/>
                </a:solidFill>
              </a:rPr>
              <a:t>    </a:t>
            </a:r>
          </a:p>
          <a:p>
            <a:endParaRPr lang="ru-RU" dirty="0"/>
          </a:p>
        </p:txBody>
      </p:sp>
    </p:spTree>
    <p:extLst>
      <p:ext uri="{BB962C8B-B14F-4D97-AF65-F5344CB8AC3E}">
        <p14:creationId xmlns:p14="http://schemas.microsoft.com/office/powerpoint/2010/main" val="3551186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926D19-4D2C-4E85-9653-7A2775137F85}"/>
              </a:ext>
            </a:extLst>
          </p:cNvPr>
          <p:cNvSpPr txBox="1"/>
          <p:nvPr/>
        </p:nvSpPr>
        <p:spPr>
          <a:xfrm>
            <a:off x="1202400" y="5735387"/>
            <a:ext cx="2221362" cy="307777"/>
          </a:xfrm>
          <a:prstGeom prst="rect">
            <a:avLst/>
          </a:prstGeom>
          <a:noFill/>
        </p:spPr>
        <p:txBody>
          <a:bodyPr wrap="square" lIns="108000" rIns="108000" rtlCol="0">
            <a:spAutoFit/>
          </a:bodyPr>
          <a:lstStyle/>
          <a:p>
            <a:pPr algn="ctr"/>
            <a:r>
              <a:rPr lang="en-US" altLang="ko-KR" sz="1400" b="1" dirty="0" err="1">
                <a:solidFill>
                  <a:schemeClr val="bg1"/>
                </a:solidFill>
                <a:cs typeface="Arial" pitchFamily="34" charset="0"/>
              </a:rPr>
              <a:t>Cotents</a:t>
            </a:r>
            <a:r>
              <a:rPr lang="en-US" altLang="ko-KR" sz="1400" b="1" dirty="0">
                <a:solidFill>
                  <a:schemeClr val="bg1"/>
                </a:solidFill>
                <a:cs typeface="Arial" pitchFamily="34" charset="0"/>
              </a:rPr>
              <a:t> Title</a:t>
            </a:r>
            <a:endParaRPr lang="ko-KR" altLang="en-US" sz="1400" b="1" dirty="0">
              <a:solidFill>
                <a:schemeClr val="bg1"/>
              </a:solidFill>
              <a:cs typeface="Arial" pitchFamily="34" charset="0"/>
            </a:endParaRPr>
          </a:p>
        </p:txBody>
      </p:sp>
      <p:sp>
        <p:nvSpPr>
          <p:cNvPr id="10" name="TextBox 9">
            <a:extLst>
              <a:ext uri="{FF2B5EF4-FFF2-40B4-BE49-F238E27FC236}">
                <a16:creationId xmlns:a16="http://schemas.microsoft.com/office/drawing/2014/main" id="{AB16FA06-7109-423D-963E-0232E89E4562}"/>
              </a:ext>
            </a:extLst>
          </p:cNvPr>
          <p:cNvSpPr txBox="1"/>
          <p:nvPr/>
        </p:nvSpPr>
        <p:spPr>
          <a:xfrm>
            <a:off x="4999239" y="5735387"/>
            <a:ext cx="2221362" cy="307777"/>
          </a:xfrm>
          <a:prstGeom prst="rect">
            <a:avLst/>
          </a:prstGeom>
          <a:noFill/>
        </p:spPr>
        <p:txBody>
          <a:bodyPr wrap="square" lIns="108000" rIns="108000" rtlCol="0">
            <a:spAutoFit/>
          </a:bodyPr>
          <a:lstStyle/>
          <a:p>
            <a:pPr algn="ctr"/>
            <a:r>
              <a:rPr lang="en-US" altLang="ko-KR" sz="1400" b="1" dirty="0">
                <a:solidFill>
                  <a:schemeClr val="bg1"/>
                </a:solidFill>
                <a:cs typeface="Arial" pitchFamily="34" charset="0"/>
              </a:rPr>
              <a:t>Contents Title</a:t>
            </a:r>
            <a:endParaRPr lang="ko-KR" altLang="en-US" sz="1400" b="1" dirty="0">
              <a:solidFill>
                <a:schemeClr val="bg1"/>
              </a:solidFill>
              <a:cs typeface="Arial" pitchFamily="34" charset="0"/>
            </a:endParaRPr>
          </a:p>
        </p:txBody>
      </p:sp>
      <p:sp>
        <p:nvSpPr>
          <p:cNvPr id="14" name="Rectangle 3">
            <a:extLst>
              <a:ext uri="{FF2B5EF4-FFF2-40B4-BE49-F238E27FC236}">
                <a16:creationId xmlns:a16="http://schemas.microsoft.com/office/drawing/2014/main" id="{F213A744-8B33-4540-804C-AD6BAE5508B1}"/>
              </a:ext>
            </a:extLst>
          </p:cNvPr>
          <p:cNvSpPr/>
          <p:nvPr/>
        </p:nvSpPr>
        <p:spPr>
          <a:xfrm>
            <a:off x="987659" y="1156839"/>
            <a:ext cx="3812941" cy="4776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18" name="TextBox 17"/>
          <p:cNvSpPr txBox="1"/>
          <p:nvPr/>
        </p:nvSpPr>
        <p:spPr>
          <a:xfrm>
            <a:off x="496968" y="1779687"/>
            <a:ext cx="5853588" cy="5078313"/>
          </a:xfrm>
          <a:prstGeom prst="rect">
            <a:avLst/>
          </a:prstGeom>
          <a:noFill/>
        </p:spPr>
        <p:txBody>
          <a:bodyPr wrap="square" rtlCol="0">
            <a:spAutoFit/>
          </a:bodyPr>
          <a:lstStyle/>
          <a:p>
            <a:pPr marL="285750" indent="-285750">
              <a:buFont typeface="Wingdings" panose="05000000000000000000" pitchFamily="2" charset="2"/>
              <a:buChar char="v"/>
            </a:pPr>
            <a:r>
              <a:rPr lang="ru-RU" dirty="0"/>
              <a:t>Վ</a:t>
            </a:r>
            <a:r>
              <a:rPr lang="hy-AM" dirty="0"/>
              <a:t>արքագծային ծայրահեղություններ, չափից դուրս հնազանդ կամ պահանջկոտ</a:t>
            </a:r>
            <a:endParaRPr lang="hy-AM" dirty="0">
              <a:solidFill>
                <a:schemeClr val="tx1">
                  <a:lumMod val="75000"/>
                  <a:lumOff val="25000"/>
                </a:schemeClr>
              </a:solidFill>
              <a:cs typeface="Arial" pitchFamily="34" charset="0"/>
            </a:endParaRPr>
          </a:p>
          <a:p>
            <a:pPr marL="285750" indent="-285750">
              <a:buFont typeface="Wingdings" panose="05000000000000000000" pitchFamily="2" charset="2"/>
              <a:buChar char="v"/>
            </a:pPr>
            <a:r>
              <a:rPr lang="hy-AM" dirty="0"/>
              <a:t>Անհամապատասխան վարք</a:t>
            </a:r>
            <a:r>
              <a:rPr lang="ru-RU" dirty="0"/>
              <a:t>ի </a:t>
            </a:r>
            <a:r>
              <a:rPr lang="ru-RU" dirty="0" err="1"/>
              <a:t>դրսևորում</a:t>
            </a:r>
            <a:r>
              <a:rPr lang="hy-AM" dirty="0"/>
              <a:t> </a:t>
            </a:r>
            <a:endParaRPr lang="ru-RU" dirty="0"/>
          </a:p>
          <a:p>
            <a:pPr marL="285750" indent="-285750">
              <a:buFont typeface="Wingdings" panose="05000000000000000000" pitchFamily="2" charset="2"/>
              <a:buChar char="v"/>
            </a:pPr>
            <a:r>
              <a:rPr lang="hy-AM" dirty="0"/>
              <a:t>Չափազանց անտարբեր</a:t>
            </a:r>
            <a:r>
              <a:rPr lang="ru-RU" dirty="0" err="1"/>
              <a:t>ություն</a:t>
            </a:r>
            <a:endParaRPr lang="ru-RU" dirty="0"/>
          </a:p>
          <a:p>
            <a:pPr marL="285750" indent="-285750">
              <a:buFont typeface="Wingdings" panose="05000000000000000000" pitchFamily="2" charset="2"/>
              <a:buChar char="v"/>
            </a:pPr>
            <a:r>
              <a:rPr lang="hy-AM" dirty="0"/>
              <a:t>Տագնապա</a:t>
            </a:r>
            <a:r>
              <a:rPr lang="ru-RU" dirty="0" err="1"/>
              <a:t>յին</a:t>
            </a:r>
            <a:r>
              <a:rPr lang="hy-AM" dirty="0"/>
              <a:t>, վախ</a:t>
            </a:r>
            <a:r>
              <a:rPr lang="ru-RU" dirty="0"/>
              <a:t> </a:t>
            </a:r>
            <a:r>
              <a:rPr lang="ru-RU" dirty="0" err="1"/>
              <a:t>սխալվելուց</a:t>
            </a:r>
            <a:endParaRPr lang="hy-AM" dirty="0"/>
          </a:p>
          <a:p>
            <a:pPr marL="285750" indent="-285750">
              <a:buFont typeface="Wingdings" panose="05000000000000000000" pitchFamily="2" charset="2"/>
              <a:buChar char="v"/>
            </a:pPr>
            <a:r>
              <a:rPr lang="hy-AM" dirty="0"/>
              <a:t>Հաղորդակցման դժվարություններ, </a:t>
            </a:r>
            <a:endParaRPr lang="ru-RU" dirty="0"/>
          </a:p>
          <a:p>
            <a:pPr marL="285750" indent="-285750">
              <a:buFont typeface="Wingdings" panose="05000000000000000000" pitchFamily="2" charset="2"/>
              <a:buChar char="v"/>
            </a:pPr>
            <a:r>
              <a:rPr lang="hy-AM" dirty="0"/>
              <a:t>ֆիզիկական զարգացման դանդաղում</a:t>
            </a:r>
            <a:endParaRPr lang="ru-RU" dirty="0"/>
          </a:p>
          <a:p>
            <a:pPr marL="285750" indent="-285750">
              <a:buFont typeface="Wingdings" panose="05000000000000000000" pitchFamily="2" charset="2"/>
              <a:buChar char="v"/>
            </a:pPr>
            <a:r>
              <a:rPr lang="hy-AM" dirty="0"/>
              <a:t>Առողջական վիճակի վատթարացում </a:t>
            </a:r>
            <a:endParaRPr lang="ru-RU" dirty="0"/>
          </a:p>
          <a:p>
            <a:pPr marL="285750" indent="-285750">
              <a:buFont typeface="Wingdings" panose="05000000000000000000" pitchFamily="2" charset="2"/>
              <a:buChar char="v"/>
            </a:pPr>
            <a:r>
              <a:rPr lang="hy-AM" dirty="0"/>
              <a:t>Վատ սովորություններ </a:t>
            </a:r>
            <a:endParaRPr lang="ru-RU" dirty="0"/>
          </a:p>
          <a:p>
            <a:pPr marL="285750" indent="-285750">
              <a:buFont typeface="Wingdings" panose="05000000000000000000" pitchFamily="2" charset="2"/>
              <a:buChar char="v"/>
            </a:pPr>
            <a:r>
              <a:rPr lang="hy-AM" dirty="0"/>
              <a:t>Հակասոցիալական կամ բացասական վարքագիծ</a:t>
            </a:r>
            <a:endParaRPr lang="ru-RU" dirty="0"/>
          </a:p>
          <a:p>
            <a:pPr marL="285750" indent="-285750">
              <a:buFont typeface="Wingdings" panose="05000000000000000000" pitchFamily="2" charset="2"/>
              <a:buChar char="v"/>
            </a:pPr>
            <a:r>
              <a:rPr lang="hy-AM" dirty="0"/>
              <a:t>Նյարդային խանգարումներ</a:t>
            </a:r>
            <a:endParaRPr lang="ru-RU" dirty="0"/>
          </a:p>
          <a:p>
            <a:pPr marL="285750" indent="-285750">
              <a:buFont typeface="Wingdings" panose="05000000000000000000" pitchFamily="2" charset="2"/>
              <a:buChar char="v"/>
            </a:pPr>
            <a:r>
              <a:rPr lang="hy-AM" dirty="0"/>
              <a:t>Ինքնասպանության մտքեր,</a:t>
            </a:r>
            <a:r>
              <a:rPr lang="ru-RU" dirty="0"/>
              <a:t> </a:t>
            </a:r>
            <a:r>
              <a:rPr lang="hy-AM" dirty="0"/>
              <a:t>փորձ</a:t>
            </a:r>
            <a:endParaRPr lang="ru-RU" dirty="0"/>
          </a:p>
          <a:p>
            <a:pPr marL="285750" indent="-285750">
              <a:buFont typeface="Wingdings" panose="05000000000000000000" pitchFamily="2" charset="2"/>
              <a:buChar char="v"/>
            </a:pPr>
            <a:r>
              <a:rPr lang="hy-AM" dirty="0"/>
              <a:t>Ցածր ինքնագնահատական</a:t>
            </a:r>
            <a:endParaRPr lang="ru-RU" dirty="0"/>
          </a:p>
          <a:p>
            <a:pPr marL="285750" indent="-285750">
              <a:buFont typeface="Wingdings" panose="05000000000000000000" pitchFamily="2" charset="2"/>
              <a:buChar char="v"/>
            </a:pPr>
            <a:r>
              <a:rPr lang="hy-AM" dirty="0"/>
              <a:t>Հուզական կապերի բացակայություն</a:t>
            </a:r>
            <a:endParaRPr lang="ru-RU" dirty="0"/>
          </a:p>
          <a:p>
            <a:pPr marL="285750" indent="-285750">
              <a:buFont typeface="Wingdings" panose="05000000000000000000" pitchFamily="2" charset="2"/>
              <a:buChar char="v"/>
            </a:pPr>
            <a:endParaRPr lang="hy-AM"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ru-RU" dirty="0"/>
          </a:p>
        </p:txBody>
      </p:sp>
      <p:sp>
        <p:nvSpPr>
          <p:cNvPr id="19" name="TextBox 18"/>
          <p:cNvSpPr txBox="1"/>
          <p:nvPr/>
        </p:nvSpPr>
        <p:spPr>
          <a:xfrm>
            <a:off x="7505700" y="1943100"/>
            <a:ext cx="5067300" cy="646331"/>
          </a:xfrm>
          <a:prstGeom prst="rect">
            <a:avLst/>
          </a:prstGeom>
          <a:noFill/>
        </p:spPr>
        <p:txBody>
          <a:bodyPr wrap="square" rtlCol="0">
            <a:spAutoFit/>
          </a:bodyPr>
          <a:lstStyle/>
          <a:p>
            <a:endParaRPr lang="en-US" dirty="0"/>
          </a:p>
          <a:p>
            <a:endParaRPr lang="ru-RU" dirty="0"/>
          </a:p>
        </p:txBody>
      </p:sp>
      <p:sp>
        <p:nvSpPr>
          <p:cNvPr id="21" name="TextBox 20"/>
          <p:cNvSpPr txBox="1"/>
          <p:nvPr/>
        </p:nvSpPr>
        <p:spPr>
          <a:xfrm>
            <a:off x="6915150" y="1779687"/>
            <a:ext cx="4229100" cy="4247317"/>
          </a:xfrm>
          <a:prstGeom prst="rect">
            <a:avLst/>
          </a:prstGeom>
          <a:noFill/>
        </p:spPr>
        <p:txBody>
          <a:bodyPr wrap="square" rtlCol="0">
            <a:spAutoFit/>
          </a:bodyPr>
          <a:lstStyle/>
          <a:p>
            <a:pPr marL="285750" marR="64008" indent="-285750" algn="just">
              <a:spcBef>
                <a:spcPts val="335"/>
              </a:spcBef>
              <a:buFont typeface="Wingdings" panose="05000000000000000000" pitchFamily="2" charset="2"/>
              <a:buChar char="v"/>
            </a:pPr>
            <a:r>
              <a:rPr lang="en-US" dirty="0" err="1">
                <a:solidFill>
                  <a:srgbClr val="000000"/>
                </a:solidFill>
              </a:rPr>
              <a:t>Չափից</a:t>
            </a:r>
            <a:r>
              <a:rPr lang="en-US" dirty="0">
                <a:solidFill>
                  <a:srgbClr val="000000"/>
                </a:solidFill>
              </a:rPr>
              <a:t> </a:t>
            </a:r>
            <a:r>
              <a:rPr lang="en-US" dirty="0" err="1">
                <a:solidFill>
                  <a:srgbClr val="000000"/>
                </a:solidFill>
              </a:rPr>
              <a:t>դուրս</a:t>
            </a:r>
            <a:r>
              <a:rPr lang="en-US" dirty="0">
                <a:solidFill>
                  <a:srgbClr val="000000"/>
                </a:solidFill>
              </a:rPr>
              <a:t> </a:t>
            </a:r>
            <a:r>
              <a:rPr lang="en-US" dirty="0" err="1">
                <a:solidFill>
                  <a:srgbClr val="000000"/>
                </a:solidFill>
              </a:rPr>
              <a:t>պաշտպանում</a:t>
            </a:r>
            <a:r>
              <a:rPr lang="en-US" dirty="0">
                <a:solidFill>
                  <a:srgbClr val="000000"/>
                </a:solidFill>
              </a:rPr>
              <a:t> է </a:t>
            </a:r>
            <a:r>
              <a:rPr lang="en-US" dirty="0" err="1">
                <a:solidFill>
                  <a:srgbClr val="000000"/>
                </a:solidFill>
              </a:rPr>
              <a:t>երեխային</a:t>
            </a:r>
            <a:r>
              <a:rPr lang="en-US" dirty="0">
                <a:solidFill>
                  <a:srgbClr val="000000"/>
                </a:solidFill>
              </a:rPr>
              <a:t> </a:t>
            </a:r>
            <a:r>
              <a:rPr lang="en-US" dirty="0" err="1">
                <a:solidFill>
                  <a:srgbClr val="000000"/>
                </a:solidFill>
              </a:rPr>
              <a:t>կամ</a:t>
            </a:r>
            <a:r>
              <a:rPr lang="en-US" dirty="0">
                <a:solidFill>
                  <a:srgbClr val="000000"/>
                </a:solidFill>
              </a:rPr>
              <a:t> </a:t>
            </a:r>
            <a:r>
              <a:rPr lang="en-US" dirty="0" err="1">
                <a:solidFill>
                  <a:srgbClr val="000000"/>
                </a:solidFill>
              </a:rPr>
              <a:t>խիստ</a:t>
            </a:r>
            <a:r>
              <a:rPr lang="en-US" dirty="0">
                <a:solidFill>
                  <a:srgbClr val="000000"/>
                </a:solidFill>
              </a:rPr>
              <a:t> </a:t>
            </a:r>
            <a:r>
              <a:rPr lang="en-US" dirty="0" err="1">
                <a:solidFill>
                  <a:srgbClr val="000000"/>
                </a:solidFill>
              </a:rPr>
              <a:t>սահմանափակում</a:t>
            </a:r>
            <a:r>
              <a:rPr lang="en-US" dirty="0">
                <a:solidFill>
                  <a:srgbClr val="000000"/>
                </a:solidFill>
              </a:rPr>
              <a:t> է </a:t>
            </a:r>
            <a:r>
              <a:rPr lang="en-US" dirty="0" err="1">
                <a:solidFill>
                  <a:srgbClr val="000000"/>
                </a:solidFill>
              </a:rPr>
              <a:t>երեխայի</a:t>
            </a:r>
            <a:r>
              <a:rPr lang="en-US" dirty="0">
                <a:solidFill>
                  <a:srgbClr val="000000"/>
                </a:solidFill>
              </a:rPr>
              <a:t> </a:t>
            </a:r>
            <a:r>
              <a:rPr lang="en-US" dirty="0" err="1">
                <a:solidFill>
                  <a:srgbClr val="000000"/>
                </a:solidFill>
              </a:rPr>
              <a:t>շփումը</a:t>
            </a:r>
            <a:r>
              <a:rPr lang="en-US" dirty="0">
                <a:solidFill>
                  <a:srgbClr val="000000"/>
                </a:solidFill>
              </a:rPr>
              <a:t> </a:t>
            </a:r>
            <a:r>
              <a:rPr lang="en-US" dirty="0" err="1">
                <a:solidFill>
                  <a:srgbClr val="000000"/>
                </a:solidFill>
              </a:rPr>
              <a:t>այլ</a:t>
            </a:r>
            <a:r>
              <a:rPr lang="en-US" dirty="0">
                <a:solidFill>
                  <a:srgbClr val="000000"/>
                </a:solidFill>
              </a:rPr>
              <a:t>, </a:t>
            </a:r>
            <a:r>
              <a:rPr lang="en-US" dirty="0" err="1">
                <a:solidFill>
                  <a:srgbClr val="000000"/>
                </a:solidFill>
              </a:rPr>
              <a:t>հատկապես</a:t>
            </a:r>
            <a:r>
              <a:rPr lang="en-US" dirty="0">
                <a:solidFill>
                  <a:srgbClr val="000000"/>
                </a:solidFill>
              </a:rPr>
              <a:t> </a:t>
            </a:r>
            <a:r>
              <a:rPr lang="en-US" dirty="0" err="1">
                <a:solidFill>
                  <a:srgbClr val="000000"/>
                </a:solidFill>
              </a:rPr>
              <a:t>հակառակ</a:t>
            </a:r>
            <a:r>
              <a:rPr lang="en-US" dirty="0">
                <a:solidFill>
                  <a:srgbClr val="000000"/>
                </a:solidFill>
              </a:rPr>
              <a:t> </a:t>
            </a:r>
            <a:r>
              <a:rPr lang="en-US" dirty="0" err="1">
                <a:solidFill>
                  <a:srgbClr val="000000"/>
                </a:solidFill>
              </a:rPr>
              <a:t>սեռի</a:t>
            </a:r>
            <a:r>
              <a:rPr lang="en-US" dirty="0">
                <a:solidFill>
                  <a:srgbClr val="000000"/>
                </a:solidFill>
              </a:rPr>
              <a:t> </a:t>
            </a:r>
            <a:r>
              <a:rPr lang="en-US" dirty="0" err="1">
                <a:solidFill>
                  <a:srgbClr val="000000"/>
                </a:solidFill>
              </a:rPr>
              <a:t>երեխաների</a:t>
            </a:r>
            <a:r>
              <a:rPr lang="en-US" dirty="0">
                <a:solidFill>
                  <a:srgbClr val="000000"/>
                </a:solidFill>
              </a:rPr>
              <a:t> </a:t>
            </a:r>
            <a:r>
              <a:rPr lang="en-US" dirty="0" err="1">
                <a:solidFill>
                  <a:srgbClr val="000000"/>
                </a:solidFill>
              </a:rPr>
              <a:t>հետ</a:t>
            </a:r>
            <a:r>
              <a:rPr lang="en-US" dirty="0">
                <a:solidFill>
                  <a:srgbClr val="000000"/>
                </a:solidFill>
              </a:rPr>
              <a:t>։</a:t>
            </a:r>
            <a:endParaRPr lang="en-US" dirty="0"/>
          </a:p>
          <a:p>
            <a:pPr marL="285750" indent="-285750" fontAlgn="t" latinLnBrk="1">
              <a:buFont typeface="Wingdings" panose="05000000000000000000" pitchFamily="2" charset="2"/>
              <a:buChar char="v"/>
            </a:pPr>
            <a:r>
              <a:rPr lang="en-US" dirty="0" err="1">
                <a:solidFill>
                  <a:srgbClr val="000000"/>
                </a:solidFill>
              </a:rPr>
              <a:t>Մեկուսացված</a:t>
            </a:r>
            <a:r>
              <a:rPr lang="en-US" dirty="0">
                <a:solidFill>
                  <a:srgbClr val="000000"/>
                </a:solidFill>
              </a:rPr>
              <a:t> է։</a:t>
            </a:r>
            <a:endParaRPr lang="en-US" dirty="0"/>
          </a:p>
          <a:p>
            <a:pPr marL="285750" indent="-285750" fontAlgn="t" latinLnBrk="1">
              <a:buFont typeface="Wingdings" panose="05000000000000000000" pitchFamily="2" charset="2"/>
              <a:buChar char="v"/>
            </a:pPr>
            <a:r>
              <a:rPr lang="en-US" dirty="0" err="1">
                <a:solidFill>
                  <a:srgbClr val="000000"/>
                </a:solidFill>
              </a:rPr>
              <a:t>Խանդում</a:t>
            </a:r>
            <a:r>
              <a:rPr lang="en-US" dirty="0">
                <a:solidFill>
                  <a:srgbClr val="000000"/>
                </a:solidFill>
              </a:rPr>
              <a:t> է </a:t>
            </a:r>
            <a:r>
              <a:rPr lang="en-US" dirty="0" err="1">
                <a:solidFill>
                  <a:srgbClr val="000000"/>
                </a:solidFill>
              </a:rPr>
              <a:t>կամ</a:t>
            </a:r>
            <a:r>
              <a:rPr lang="en-US" dirty="0">
                <a:solidFill>
                  <a:srgbClr val="000000"/>
                </a:solidFill>
              </a:rPr>
              <a:t> </a:t>
            </a:r>
            <a:r>
              <a:rPr lang="en-US" dirty="0" err="1">
                <a:solidFill>
                  <a:srgbClr val="000000"/>
                </a:solidFill>
              </a:rPr>
              <a:t>վերահսկում</a:t>
            </a:r>
            <a:r>
              <a:rPr lang="en-US" dirty="0">
                <a:solidFill>
                  <a:srgbClr val="000000"/>
                </a:solidFill>
              </a:rPr>
              <a:t> </a:t>
            </a:r>
            <a:r>
              <a:rPr lang="en-US" dirty="0" err="1">
                <a:solidFill>
                  <a:srgbClr val="000000"/>
                </a:solidFill>
              </a:rPr>
              <a:t>ընտանիքի</a:t>
            </a:r>
            <a:r>
              <a:rPr lang="en-US" dirty="0">
                <a:solidFill>
                  <a:srgbClr val="000000"/>
                </a:solidFill>
              </a:rPr>
              <a:t> </a:t>
            </a:r>
            <a:r>
              <a:rPr lang="en-US" dirty="0" err="1">
                <a:solidFill>
                  <a:srgbClr val="000000"/>
                </a:solidFill>
              </a:rPr>
              <a:t>անդամերին</a:t>
            </a:r>
            <a:r>
              <a:rPr lang="hy-AM" dirty="0">
                <a:solidFill>
                  <a:srgbClr val="000000"/>
                </a:solidFill>
              </a:rPr>
              <a:t>։</a:t>
            </a:r>
            <a:endParaRPr lang="en-US" dirty="0"/>
          </a:p>
          <a:p>
            <a:pPr marL="285750" indent="-285750">
              <a:buFont typeface="Wingdings" panose="05000000000000000000" pitchFamily="2" charset="2"/>
              <a:buChar char="v"/>
            </a:pPr>
            <a:r>
              <a:rPr lang="en-US" dirty="0" err="1">
                <a:solidFill>
                  <a:srgbClr val="000000"/>
                </a:solidFill>
              </a:rPr>
              <a:t>Մեղքի</a:t>
            </a:r>
            <a:r>
              <a:rPr lang="en-US" dirty="0">
                <a:solidFill>
                  <a:srgbClr val="000000"/>
                </a:solidFill>
              </a:rPr>
              <a:t> և </a:t>
            </a:r>
            <a:r>
              <a:rPr lang="en-US" dirty="0" err="1">
                <a:solidFill>
                  <a:srgbClr val="000000"/>
                </a:solidFill>
              </a:rPr>
              <a:t>ամոթի</a:t>
            </a:r>
            <a:r>
              <a:rPr lang="en-US" dirty="0">
                <a:solidFill>
                  <a:srgbClr val="000000"/>
                </a:solidFill>
              </a:rPr>
              <a:t> </a:t>
            </a:r>
            <a:r>
              <a:rPr lang="en-US" dirty="0" err="1">
                <a:solidFill>
                  <a:srgbClr val="000000"/>
                </a:solidFill>
              </a:rPr>
              <a:t>զգացում</a:t>
            </a:r>
            <a:r>
              <a:rPr lang="en-US" dirty="0">
                <a:solidFill>
                  <a:srgbClr val="000000"/>
                </a:solidFill>
              </a:rPr>
              <a:t> է </a:t>
            </a:r>
            <a:r>
              <a:rPr lang="en-US" dirty="0" err="1">
                <a:solidFill>
                  <a:srgbClr val="000000"/>
                </a:solidFill>
              </a:rPr>
              <a:t>ներշնչում</a:t>
            </a:r>
            <a:r>
              <a:rPr lang="en-US" dirty="0">
                <a:solidFill>
                  <a:srgbClr val="000000"/>
                </a:solidFill>
              </a:rPr>
              <a:t> </a:t>
            </a:r>
            <a:r>
              <a:rPr lang="en-US" dirty="0" err="1">
                <a:solidFill>
                  <a:srgbClr val="000000"/>
                </a:solidFill>
              </a:rPr>
              <a:t>երեխային</a:t>
            </a:r>
            <a:r>
              <a:rPr lang="en-US" dirty="0">
                <a:solidFill>
                  <a:srgbClr val="000000"/>
                </a:solidFill>
              </a:rPr>
              <a:t> </a:t>
            </a:r>
            <a:r>
              <a:rPr lang="en-US" dirty="0" err="1">
                <a:solidFill>
                  <a:srgbClr val="000000"/>
                </a:solidFill>
              </a:rPr>
              <a:t>կամ</a:t>
            </a:r>
            <a:r>
              <a:rPr lang="en-US" dirty="0">
                <a:solidFill>
                  <a:srgbClr val="000000"/>
                </a:solidFill>
              </a:rPr>
              <a:t> </a:t>
            </a:r>
            <a:r>
              <a:rPr lang="en-US" dirty="0" err="1">
                <a:solidFill>
                  <a:srgbClr val="000000"/>
                </a:solidFill>
              </a:rPr>
              <a:t>անընդհատ</a:t>
            </a:r>
            <a:r>
              <a:rPr lang="en-US" dirty="0">
                <a:solidFill>
                  <a:srgbClr val="000000"/>
                </a:solidFill>
              </a:rPr>
              <a:t> </a:t>
            </a:r>
            <a:r>
              <a:rPr lang="en-US" dirty="0" err="1">
                <a:solidFill>
                  <a:srgbClr val="000000"/>
                </a:solidFill>
              </a:rPr>
              <a:t>մեղադրում</a:t>
            </a:r>
            <a:r>
              <a:rPr lang="en-US" dirty="0">
                <a:solidFill>
                  <a:srgbClr val="000000"/>
                </a:solidFill>
              </a:rPr>
              <a:t> </a:t>
            </a:r>
            <a:r>
              <a:rPr lang="en-US" dirty="0" err="1">
                <a:solidFill>
                  <a:srgbClr val="000000"/>
                </a:solidFill>
              </a:rPr>
              <a:t>ու</a:t>
            </a:r>
            <a:r>
              <a:rPr lang="en-US" dirty="0">
                <a:solidFill>
                  <a:srgbClr val="000000"/>
                </a:solidFill>
              </a:rPr>
              <a:t> </a:t>
            </a:r>
            <a:r>
              <a:rPr lang="en-US" dirty="0" err="1">
                <a:solidFill>
                  <a:srgbClr val="000000"/>
                </a:solidFill>
              </a:rPr>
              <a:t>նախատում</a:t>
            </a:r>
            <a:r>
              <a:rPr lang="en-US" dirty="0">
                <a:solidFill>
                  <a:srgbClr val="000000"/>
                </a:solidFill>
              </a:rPr>
              <a:t> է </a:t>
            </a:r>
            <a:r>
              <a:rPr lang="en-US" dirty="0" err="1">
                <a:solidFill>
                  <a:srgbClr val="000000"/>
                </a:solidFill>
              </a:rPr>
              <a:t>նրան</a:t>
            </a:r>
            <a:r>
              <a:rPr lang="en-US" dirty="0">
                <a:solidFill>
                  <a:srgbClr val="000000"/>
                </a:solidFill>
              </a:rPr>
              <a:t>։</a:t>
            </a:r>
            <a:endParaRPr lang="en-US" dirty="0"/>
          </a:p>
          <a:p>
            <a:pPr marL="285750" indent="-285750">
              <a:buFont typeface="Wingdings" panose="05000000000000000000" pitchFamily="2" charset="2"/>
              <a:buChar char="v"/>
            </a:pPr>
            <a:r>
              <a:rPr lang="ru-RU" dirty="0" err="1">
                <a:solidFill>
                  <a:srgbClr val="000000"/>
                </a:solidFill>
              </a:rPr>
              <a:t>Մանուկ</a:t>
            </a:r>
            <a:r>
              <a:rPr lang="ru-RU" dirty="0">
                <a:solidFill>
                  <a:srgbClr val="000000"/>
                </a:solidFill>
              </a:rPr>
              <a:t> </a:t>
            </a:r>
            <a:r>
              <a:rPr lang="ru-RU" dirty="0" err="1">
                <a:solidFill>
                  <a:srgbClr val="000000"/>
                </a:solidFill>
              </a:rPr>
              <a:t>հասակում</a:t>
            </a:r>
            <a:r>
              <a:rPr lang="ru-RU" dirty="0">
                <a:solidFill>
                  <a:srgbClr val="000000"/>
                </a:solidFill>
              </a:rPr>
              <a:t> </a:t>
            </a:r>
            <a:r>
              <a:rPr lang="ru-RU" dirty="0" err="1">
                <a:solidFill>
                  <a:srgbClr val="000000"/>
                </a:solidFill>
              </a:rPr>
              <a:t>բռնության</a:t>
            </a:r>
            <a:r>
              <a:rPr lang="ru-RU" dirty="0">
                <a:solidFill>
                  <a:srgbClr val="000000"/>
                </a:solidFill>
              </a:rPr>
              <a:t> </a:t>
            </a:r>
            <a:r>
              <a:rPr lang="ru-RU" dirty="0" err="1">
                <a:solidFill>
                  <a:srgbClr val="000000"/>
                </a:solidFill>
              </a:rPr>
              <a:t>ենթարկվելու</a:t>
            </a:r>
            <a:r>
              <a:rPr lang="ru-RU" dirty="0">
                <a:solidFill>
                  <a:srgbClr val="000000"/>
                </a:solidFill>
              </a:rPr>
              <a:t> </a:t>
            </a:r>
            <a:r>
              <a:rPr lang="ru-RU" dirty="0" err="1">
                <a:solidFill>
                  <a:srgbClr val="000000"/>
                </a:solidFill>
              </a:rPr>
              <a:t>պատմություն</a:t>
            </a:r>
            <a:r>
              <a:rPr lang="ru-RU" dirty="0">
                <a:solidFill>
                  <a:srgbClr val="000000"/>
                </a:solidFill>
              </a:rPr>
              <a:t> </a:t>
            </a:r>
            <a:r>
              <a:rPr lang="ru-RU" dirty="0" err="1">
                <a:solidFill>
                  <a:srgbClr val="000000"/>
                </a:solidFill>
              </a:rPr>
              <a:t>ունի</a:t>
            </a:r>
            <a:r>
              <a:rPr lang="ru-RU" dirty="0">
                <a:solidFill>
                  <a:srgbClr val="000000"/>
                </a:solidFill>
              </a:rPr>
              <a:t>։</a:t>
            </a:r>
            <a:endParaRPr lang="en-US" dirty="0"/>
          </a:p>
          <a:p>
            <a:endParaRPr lang="ru-RU" dirty="0"/>
          </a:p>
        </p:txBody>
      </p:sp>
      <p:sp>
        <p:nvSpPr>
          <p:cNvPr id="22" name="TextBox 21"/>
          <p:cNvSpPr txBox="1"/>
          <p:nvPr/>
        </p:nvSpPr>
        <p:spPr>
          <a:xfrm>
            <a:off x="1876425" y="1156839"/>
            <a:ext cx="1918335" cy="461665"/>
          </a:xfrm>
          <a:prstGeom prst="rect">
            <a:avLst/>
          </a:prstGeom>
          <a:noFill/>
        </p:spPr>
        <p:txBody>
          <a:bodyPr wrap="square" rtlCol="0">
            <a:spAutoFit/>
          </a:bodyPr>
          <a:lstStyle/>
          <a:p>
            <a:r>
              <a:rPr lang="hy-AM" sz="2400" b="1" dirty="0">
                <a:latin typeface="Arial" panose="020B0604020202020204" pitchFamily="34" charset="0"/>
                <a:cs typeface="Arial" panose="020B0604020202020204" pitchFamily="34" charset="0"/>
              </a:rPr>
              <a:t>Երեխա</a:t>
            </a:r>
            <a:endParaRPr lang="ru-RU" sz="2400" b="1" dirty="0">
              <a:latin typeface="Arial" panose="020B0604020202020204" pitchFamily="34" charset="0"/>
              <a:cs typeface="Arial" panose="020B0604020202020204" pitchFamily="34" charset="0"/>
            </a:endParaRPr>
          </a:p>
        </p:txBody>
      </p:sp>
      <p:sp>
        <p:nvSpPr>
          <p:cNvPr id="23" name="TextBox 22"/>
          <p:cNvSpPr txBox="1"/>
          <p:nvPr/>
        </p:nvSpPr>
        <p:spPr>
          <a:xfrm>
            <a:off x="6915150" y="1128264"/>
            <a:ext cx="4340892" cy="461665"/>
          </a:xfrm>
          <a:prstGeom prst="rect">
            <a:avLst/>
          </a:prstGeom>
          <a:solidFill>
            <a:schemeClr val="bg1">
              <a:lumMod val="65000"/>
            </a:schemeClr>
          </a:solidFill>
        </p:spPr>
        <p:txBody>
          <a:bodyPr wrap="square" rtlCol="0">
            <a:spAutoFit/>
          </a:bodyPr>
          <a:lstStyle/>
          <a:p>
            <a:pPr algn="ctr"/>
            <a:r>
              <a:rPr lang="ru-RU" altLang="ko-KR" sz="2400" b="1" dirty="0" err="1">
                <a:latin typeface="Arial" panose="020B0604020202020204" pitchFamily="34" charset="0"/>
                <a:cs typeface="Arial" panose="020B0604020202020204" pitchFamily="34" charset="0"/>
              </a:rPr>
              <a:t>Ծնող</a:t>
            </a:r>
            <a:r>
              <a:rPr lang="ru-RU" altLang="ko-KR" sz="2400" b="1" dirty="0">
                <a:latin typeface="Arial" panose="020B0604020202020204" pitchFamily="34" charset="0"/>
                <a:cs typeface="Arial" panose="020B0604020202020204" pitchFamily="34" charset="0"/>
              </a:rPr>
              <a:t> </a:t>
            </a:r>
            <a:r>
              <a:rPr lang="ru-RU" altLang="ko-KR" sz="2400" b="1" dirty="0" err="1">
                <a:latin typeface="Arial" panose="020B0604020202020204" pitchFamily="34" charset="0"/>
                <a:cs typeface="Arial" panose="020B0604020202020204" pitchFamily="34" charset="0"/>
              </a:rPr>
              <a:t>կամ</a:t>
            </a:r>
            <a:r>
              <a:rPr lang="ru-RU" altLang="ko-KR" sz="2400" b="1" dirty="0">
                <a:latin typeface="Arial" panose="020B0604020202020204" pitchFamily="34" charset="0"/>
                <a:cs typeface="Arial" panose="020B0604020202020204" pitchFamily="34" charset="0"/>
              </a:rPr>
              <a:t> </a:t>
            </a:r>
            <a:r>
              <a:rPr lang="ru-RU" altLang="ko-KR" sz="2400" b="1" dirty="0" err="1">
                <a:latin typeface="Arial" panose="020B0604020202020204" pitchFamily="34" charset="0"/>
                <a:cs typeface="Arial" panose="020B0604020202020204" pitchFamily="34" charset="0"/>
              </a:rPr>
              <a:t>խնամակալ</a:t>
            </a:r>
            <a:endParaRPr lang="ko-KR" altLang="en-US" sz="2400" b="1" dirty="0">
              <a:latin typeface="Arial" panose="020B0604020202020204" pitchFamily="34" charset="0"/>
              <a:cs typeface="Arial" panose="020B0604020202020204" pitchFamily="34" charset="0"/>
            </a:endParaRPr>
          </a:p>
        </p:txBody>
      </p:sp>
      <p:sp>
        <p:nvSpPr>
          <p:cNvPr id="25" name="Title 2">
            <a:extLst>
              <a:ext uri="{FF2B5EF4-FFF2-40B4-BE49-F238E27FC236}">
                <a16:creationId xmlns:a16="http://schemas.microsoft.com/office/drawing/2014/main" id="{39026EEE-15A6-4BDC-BA5D-86033DC407C0}"/>
              </a:ext>
            </a:extLst>
          </p:cNvPr>
          <p:cNvSpPr txBox="1">
            <a:spLocks/>
          </p:cNvSpPr>
          <p:nvPr/>
        </p:nvSpPr>
        <p:spPr>
          <a:xfrm>
            <a:off x="2816620" y="342003"/>
            <a:ext cx="7287830" cy="6255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err="1">
                <a:solidFill>
                  <a:schemeClr val="accent3">
                    <a:lumMod val="50000"/>
                  </a:schemeClr>
                </a:solidFill>
                <a:latin typeface="Arial" panose="020B0604020202020204" pitchFamily="34" charset="0"/>
                <a:cs typeface="Arial" panose="020B0604020202020204" pitchFamily="34" charset="0"/>
              </a:rPr>
              <a:t>Հոգեբանական</a:t>
            </a:r>
            <a:r>
              <a:rPr lang="hy-AM" sz="2800" b="1" dirty="0">
                <a:solidFill>
                  <a:schemeClr val="accent3">
                    <a:lumMod val="50000"/>
                  </a:schemeClr>
                </a:solidFill>
                <a:latin typeface="Arial" panose="020B0604020202020204" pitchFamily="34" charset="0"/>
                <a:cs typeface="Arial" panose="020B0604020202020204" pitchFamily="34" charset="0"/>
              </a:rPr>
              <a:t> բռնության նշանները  </a:t>
            </a:r>
            <a:endParaRPr lang="en-US" sz="2800" b="1"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171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95300" y="1666875"/>
            <a:ext cx="9878364" cy="2731517"/>
          </a:xfrm>
          <a:prstGeom prst="rect">
            <a:avLst/>
          </a:prstGeom>
        </p:spPr>
        <p:txBody>
          <a:bodyPr wrap="square" lIns="0" tIns="0" rIns="0" bIns="0" rtlCol="0" anchor="t">
            <a:spAutoFit/>
          </a:bodyPr>
          <a:lstStyle/>
          <a:p>
            <a:pPr algn="just"/>
            <a:r>
              <a:rPr lang="hy-AM" sz="2000" b="1" dirty="0">
                <a:ea typeface="Times New Roman" panose="02020603050405020304" pitchFamily="18" charset="0"/>
                <a:cs typeface="Times New Roman" panose="02020603050405020304" pitchFamily="18" charset="0"/>
              </a:rPr>
              <a:t>Բուլինգը </a:t>
            </a:r>
            <a:r>
              <a:rPr lang="hy-AM" sz="2000" dirty="0">
                <a:ea typeface="Times New Roman" panose="02020603050405020304" pitchFamily="18" charset="0"/>
                <a:cs typeface="Times New Roman" panose="02020603050405020304" pitchFamily="18" charset="0"/>
              </a:rPr>
              <a:t>վարքագծի դրսևորում է, երբ մեկը կամ մի քանիսը, օգտագործելով անձնական կախվածությունը, անօգնականությունը, վիճակի խոցելիությունը, իշխանության կամ ուժի անհավասարությունը, պարբերաբար դիտավորյալ դրսևորում են բացասական (տհաճ կամ վիրավորական) վարքագիծ՝ բանավոր կամ գրավոր արտահայտության, ֆիզիկական կամ հոգեբանական բռնության գործադրմամբ, ներառյալ կիբերբուլինգը (տեղի է ունենում առցանց միջավայրում՝ էլեկտրոնային սարքավորումների օգտագործմամբ):</a:t>
            </a:r>
            <a:endParaRPr lang="en-US" sz="2000" dirty="0">
              <a:ea typeface="Times New Roman" panose="02020603050405020304" pitchFamily="18" charset="0"/>
              <a:cs typeface="Times New Roman" panose="02020603050405020304" pitchFamily="18" charset="0"/>
            </a:endParaRPr>
          </a:p>
          <a:p>
            <a:pPr algn="just"/>
            <a:endParaRPr lang="ru-RU" sz="2000" dirty="0"/>
          </a:p>
          <a:p>
            <a:pPr algn="ctr">
              <a:lnSpc>
                <a:spcPts val="2147"/>
              </a:lnSpc>
            </a:pPr>
            <a:r>
              <a:rPr lang="en-US" sz="1533" dirty="0">
                <a:solidFill>
                  <a:srgbClr val="91612F"/>
                </a:solidFill>
                <a:latin typeface="Noto Sans Light"/>
                <a:ea typeface="Noto Sans Light"/>
                <a:cs typeface="Noto Sans Light"/>
                <a:sym typeface="Noto Sans Light"/>
              </a:rPr>
              <a:t>.</a:t>
            </a:r>
          </a:p>
        </p:txBody>
      </p:sp>
      <p:sp>
        <p:nvSpPr>
          <p:cNvPr id="14" name="TextBox 13"/>
          <p:cNvSpPr txBox="1"/>
          <p:nvPr/>
        </p:nvSpPr>
        <p:spPr>
          <a:xfrm>
            <a:off x="3402884" y="643852"/>
            <a:ext cx="4509702" cy="646331"/>
          </a:xfrm>
          <a:prstGeom prst="rect">
            <a:avLst/>
          </a:prstGeom>
          <a:noFill/>
        </p:spPr>
        <p:txBody>
          <a:bodyPr wrap="square" rtlCol="0">
            <a:spAutoFit/>
          </a:bodyPr>
          <a:lstStyle/>
          <a:p>
            <a:pPr algn="ctr"/>
            <a:r>
              <a:rPr lang="hy-AM" sz="3600" b="1" dirty="0">
                <a:solidFill>
                  <a:schemeClr val="accent3">
                    <a:lumMod val="50000"/>
                  </a:schemeClr>
                </a:solidFill>
                <a:latin typeface="Arial" panose="020B0604020202020204" pitchFamily="34" charset="0"/>
                <a:cs typeface="Arial" panose="020B0604020202020204" pitchFamily="34" charset="0"/>
              </a:rPr>
              <a:t>Ի՞նչ է բուլինգը</a:t>
            </a:r>
            <a:endParaRPr lang="ru-RU" sz="3600" b="1" dirty="0">
              <a:solidFill>
                <a:schemeClr val="accent3">
                  <a:lumMod val="50000"/>
                </a:schemeClr>
              </a:solidFill>
              <a:latin typeface="Arial" panose="020B0604020202020204" pitchFamily="34" charset="0"/>
              <a:cs typeface="Arial" panose="020B0604020202020204" pitchFamily="34" charset="0"/>
            </a:endParaRPr>
          </a:p>
        </p:txBody>
      </p:sp>
      <p:pic>
        <p:nvPicPr>
          <p:cNvPr id="16" name="Рисунок 1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1406" y="3882588"/>
            <a:ext cx="2419833" cy="1715880"/>
          </a:xfrm>
          <a:prstGeom prst="rect">
            <a:avLst/>
          </a:prstGeom>
        </p:spPr>
      </p:pic>
      <p:pic>
        <p:nvPicPr>
          <p:cNvPr id="18" name="Picture 8">
            <a:extLst>
              <a:ext uri="{FF2B5EF4-FFF2-40B4-BE49-F238E27FC236}">
                <a16:creationId xmlns:a16="http://schemas.microsoft.com/office/drawing/2014/main" id="{1A262AFA-195B-4759-BC3F-3193A177670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4053" y="4082934"/>
            <a:ext cx="2227365" cy="1623722"/>
          </a:xfrm>
          <a:prstGeom prst="rect">
            <a:avLst/>
          </a:prstGeom>
        </p:spPr>
      </p:pic>
      <p:pic>
        <p:nvPicPr>
          <p:cNvPr id="19" name="Picture 6">
            <a:extLst>
              <a:ext uri="{FF2B5EF4-FFF2-40B4-BE49-F238E27FC236}">
                <a16:creationId xmlns:a16="http://schemas.microsoft.com/office/drawing/2014/main" id="{212B2DFE-8028-4F78-8865-0DB44C13F25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21129" y="3837228"/>
            <a:ext cx="2232936" cy="1773296"/>
          </a:xfrm>
          <a:prstGeom prst="rect">
            <a:avLst/>
          </a:prstGeom>
        </p:spPr>
      </p:pic>
      <p:sp>
        <p:nvSpPr>
          <p:cNvPr id="21" name="TextBox 20"/>
          <p:cNvSpPr txBox="1"/>
          <p:nvPr/>
        </p:nvSpPr>
        <p:spPr>
          <a:xfrm>
            <a:off x="826808" y="5486473"/>
            <a:ext cx="1347783" cy="750975"/>
          </a:xfrm>
          <a:prstGeom prst="rect">
            <a:avLst/>
          </a:prstGeom>
          <a:noFill/>
        </p:spPr>
        <p:txBody>
          <a:bodyPr wrap="square" rtlCol="0">
            <a:spAutoFit/>
          </a:bodyPr>
          <a:lstStyle/>
          <a:p>
            <a:pPr algn="ctr">
              <a:lnSpc>
                <a:spcPct val="107000"/>
              </a:lnSpc>
              <a:spcAft>
                <a:spcPts val="533"/>
              </a:spcAft>
            </a:pPr>
            <a:r>
              <a:rPr lang="hy-AM" sz="2000" b="1" dirty="0">
                <a:ea typeface="Merriweather"/>
                <a:cs typeface="Merriweather"/>
              </a:rPr>
              <a:t>Վերբալ, </a:t>
            </a:r>
            <a:r>
              <a:rPr lang="ru-RU" sz="2000" b="1" dirty="0">
                <a:ea typeface="Merriweather"/>
                <a:cs typeface="Merriweather"/>
              </a:rPr>
              <a:t>բ</a:t>
            </a:r>
            <a:r>
              <a:rPr lang="hy-AM" sz="2000" b="1" dirty="0">
                <a:ea typeface="Merriweather"/>
                <a:cs typeface="Merriweather"/>
              </a:rPr>
              <a:t>անավոր</a:t>
            </a:r>
            <a:endParaRPr lang="en-US" sz="2000" b="1" dirty="0">
              <a:ea typeface="Calibri" panose="020F0502020204030204" pitchFamily="34" charset="0"/>
              <a:cs typeface="Times New Roman" panose="02020603050405020304" pitchFamily="18" charset="0"/>
            </a:endParaRPr>
          </a:p>
        </p:txBody>
      </p:sp>
      <p:sp>
        <p:nvSpPr>
          <p:cNvPr id="23" name="TextBox 22"/>
          <p:cNvSpPr txBox="1"/>
          <p:nvPr/>
        </p:nvSpPr>
        <p:spPr>
          <a:xfrm>
            <a:off x="2781364" y="5598468"/>
            <a:ext cx="1721411" cy="400110"/>
          </a:xfrm>
          <a:prstGeom prst="rect">
            <a:avLst/>
          </a:prstGeom>
          <a:noFill/>
        </p:spPr>
        <p:txBody>
          <a:bodyPr wrap="square" rtlCol="0">
            <a:spAutoFit/>
          </a:bodyPr>
          <a:lstStyle/>
          <a:p>
            <a:r>
              <a:rPr lang="ru-RU" sz="2000" b="1" dirty="0" err="1">
                <a:ea typeface="Merriweather"/>
                <a:cs typeface="Merriweather"/>
              </a:rPr>
              <a:t>Ֆիզիկակա</a:t>
            </a:r>
            <a:r>
              <a:rPr lang="ru-RU" sz="2000" b="1" dirty="0" err="1">
                <a:latin typeface="Arial (Body)"/>
                <a:ea typeface="Merriweather"/>
                <a:cs typeface="Merriweather"/>
              </a:rPr>
              <a:t>ն</a:t>
            </a:r>
            <a:endParaRPr lang="ru-RU" sz="2000" dirty="0"/>
          </a:p>
        </p:txBody>
      </p:sp>
      <p:sp>
        <p:nvSpPr>
          <p:cNvPr id="24" name="TextBox 23"/>
          <p:cNvSpPr txBox="1"/>
          <p:nvPr/>
        </p:nvSpPr>
        <p:spPr>
          <a:xfrm>
            <a:off x="4924046" y="5629396"/>
            <a:ext cx="2230293" cy="707886"/>
          </a:xfrm>
          <a:prstGeom prst="rect">
            <a:avLst/>
          </a:prstGeom>
          <a:noFill/>
        </p:spPr>
        <p:txBody>
          <a:bodyPr wrap="square" rtlCol="0">
            <a:spAutoFit/>
          </a:bodyPr>
          <a:lstStyle/>
          <a:p>
            <a:r>
              <a:rPr lang="ru-RU" sz="2000" b="1" dirty="0" err="1">
                <a:ea typeface="Merriweather"/>
                <a:cs typeface="Merriweather"/>
              </a:rPr>
              <a:t>Սոցիալական</a:t>
            </a:r>
            <a:endParaRPr lang="ru-RU" sz="2000" dirty="0"/>
          </a:p>
          <a:p>
            <a:endParaRPr lang="ru-RU" sz="2000" dirty="0"/>
          </a:p>
        </p:txBody>
      </p:sp>
      <p:sp>
        <p:nvSpPr>
          <p:cNvPr id="25" name="TextBox 24"/>
          <p:cNvSpPr txBox="1"/>
          <p:nvPr/>
        </p:nvSpPr>
        <p:spPr>
          <a:xfrm>
            <a:off x="7089285" y="5572545"/>
            <a:ext cx="2177506" cy="400110"/>
          </a:xfrm>
          <a:prstGeom prst="rect">
            <a:avLst/>
          </a:prstGeom>
          <a:noFill/>
        </p:spPr>
        <p:txBody>
          <a:bodyPr wrap="square" rtlCol="0">
            <a:spAutoFit/>
          </a:bodyPr>
          <a:lstStyle/>
          <a:p>
            <a:r>
              <a:rPr lang="ru-RU" sz="2000" b="1" dirty="0" err="1"/>
              <a:t>Կիբերբուլինգ</a:t>
            </a:r>
            <a:endParaRPr lang="ru-RU" sz="2000" b="1" dirty="0"/>
          </a:p>
        </p:txBody>
      </p:sp>
      <p:sp>
        <p:nvSpPr>
          <p:cNvPr id="26" name="TextBox 25"/>
          <p:cNvSpPr txBox="1"/>
          <p:nvPr/>
        </p:nvSpPr>
        <p:spPr>
          <a:xfrm>
            <a:off x="9181731" y="5506608"/>
            <a:ext cx="2396051" cy="707886"/>
          </a:xfrm>
          <a:prstGeom prst="rect">
            <a:avLst/>
          </a:prstGeom>
          <a:noFill/>
        </p:spPr>
        <p:txBody>
          <a:bodyPr wrap="square" rtlCol="0">
            <a:spAutoFit/>
          </a:bodyPr>
          <a:lstStyle/>
          <a:p>
            <a:r>
              <a:rPr lang="ru-RU" sz="2000" b="1" dirty="0" err="1"/>
              <a:t>Տնտեսական</a:t>
            </a:r>
            <a:r>
              <a:rPr lang="ru-RU" sz="2000" b="1" dirty="0"/>
              <a:t>,</a:t>
            </a:r>
          </a:p>
          <a:p>
            <a:r>
              <a:rPr lang="ru-RU" sz="2000" b="1" dirty="0" err="1"/>
              <a:t>շորթում</a:t>
            </a:r>
            <a:endParaRPr lang="ru-RU" sz="2000" b="1" dirty="0"/>
          </a:p>
        </p:txBody>
      </p:sp>
      <p:pic>
        <p:nvPicPr>
          <p:cNvPr id="27" name="Рисунок 2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303" y="3849526"/>
            <a:ext cx="1657082" cy="1657082"/>
          </a:xfrm>
          <a:prstGeom prst="rect">
            <a:avLst/>
          </a:prstGeom>
        </p:spPr>
      </p:pic>
      <p:pic>
        <p:nvPicPr>
          <p:cNvPr id="20" name="Picture 5">
            <a:extLst>
              <a:ext uri="{FF2B5EF4-FFF2-40B4-BE49-F238E27FC236}">
                <a16:creationId xmlns:a16="http://schemas.microsoft.com/office/drawing/2014/main" id="{6ACABB6B-B65B-45F9-9148-3F81E916BDFB}"/>
              </a:ext>
            </a:extLst>
          </p:cNvPr>
          <p:cNvPicPr>
            <a:picLocks noChangeAspect="1"/>
          </p:cNvPicPr>
          <p:nvPr/>
        </p:nvPicPr>
        <p:blipFill rotWithShape="1">
          <a:blip r:embed="rId6" cstate="print">
            <a:clrChange>
              <a:clrFrom>
                <a:srgbClr val="F4BD2D"/>
              </a:clrFrom>
              <a:clrTo>
                <a:srgbClr val="F4BD2D">
                  <a:alpha val="0"/>
                </a:srgbClr>
              </a:clrTo>
            </a:clrChange>
            <a:extLst>
              <a:ext uri="{28A0092B-C50C-407E-A947-70E740481C1C}">
                <a14:useLocalDpi xmlns:a14="http://schemas.microsoft.com/office/drawing/2010/main" val="0"/>
              </a:ext>
            </a:extLst>
          </a:blip>
          <a:srcRect r="4447" b="30856"/>
          <a:stretch/>
        </p:blipFill>
        <p:spPr>
          <a:xfrm>
            <a:off x="9103776" y="3837228"/>
            <a:ext cx="2326224" cy="1628263"/>
          </a:xfrm>
          <a:prstGeom prst="rect">
            <a:avLst/>
          </a:prstGeom>
        </p:spPr>
      </p:pic>
    </p:spTree>
    <p:extLst>
      <p:ext uri="{BB962C8B-B14F-4D97-AF65-F5344CB8AC3E}">
        <p14:creationId xmlns:p14="http://schemas.microsoft.com/office/powerpoint/2010/main" val="931011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032">
            <a:extLst>
              <a:ext uri="{FF2B5EF4-FFF2-40B4-BE49-F238E27FC236}">
                <a16:creationId xmlns:a16="http://schemas.microsoft.com/office/drawing/2014/main" id="{2E16032E-31C9-4DE6-9998-C54722AC1604}"/>
              </a:ext>
            </a:extLst>
          </p:cNvPr>
          <p:cNvSpPr/>
          <p:nvPr/>
        </p:nvSpPr>
        <p:spPr>
          <a:xfrm>
            <a:off x="920522" y="2182365"/>
            <a:ext cx="4714381" cy="781515"/>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chemeClr val="bg1">
                  <a:lumMod val="96000"/>
                </a:schemeClr>
              </a:gs>
              <a:gs pos="100000">
                <a:schemeClr val="bg1"/>
              </a:gs>
            </a:gsLst>
            <a:lin ang="8400000" scaled="0"/>
            <a:tileRect/>
          </a:gra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4" name="Rounded Rectangle 1032">
            <a:extLst>
              <a:ext uri="{FF2B5EF4-FFF2-40B4-BE49-F238E27FC236}">
                <a16:creationId xmlns:a16="http://schemas.microsoft.com/office/drawing/2014/main" id="{2E34FBDC-DE07-4C59-871E-50E2B32D3972}"/>
              </a:ext>
            </a:extLst>
          </p:cNvPr>
          <p:cNvSpPr/>
          <p:nvPr/>
        </p:nvSpPr>
        <p:spPr>
          <a:xfrm>
            <a:off x="905619" y="2182365"/>
            <a:ext cx="1091950" cy="781515"/>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5" name="TextBox 4">
            <a:extLst>
              <a:ext uri="{FF2B5EF4-FFF2-40B4-BE49-F238E27FC236}">
                <a16:creationId xmlns:a16="http://schemas.microsoft.com/office/drawing/2014/main" id="{99C240E9-F5B1-4D01-9BDB-0FC3EC8B053A}"/>
              </a:ext>
            </a:extLst>
          </p:cNvPr>
          <p:cNvSpPr txBox="1"/>
          <p:nvPr/>
        </p:nvSpPr>
        <p:spPr>
          <a:xfrm>
            <a:off x="1110650" y="2272381"/>
            <a:ext cx="715889" cy="461665"/>
          </a:xfrm>
          <a:prstGeom prst="rect">
            <a:avLst/>
          </a:prstGeom>
          <a:noFill/>
        </p:spPr>
        <p:txBody>
          <a:bodyPr wrap="square" rtlCol="0">
            <a:spAutoFit/>
          </a:bodyPr>
          <a:lstStyle/>
          <a:p>
            <a:pPr algn="ctr"/>
            <a:r>
              <a:rPr lang="en-US" altLang="ko-KR" sz="2400" b="1" dirty="0">
                <a:solidFill>
                  <a:schemeClr val="accent3">
                    <a:lumMod val="50000"/>
                  </a:schemeClr>
                </a:solidFill>
                <a:latin typeface="Calibri" pitchFamily="34" charset="0"/>
                <a:cs typeface="Calibri" pitchFamily="34" charset="0"/>
              </a:rPr>
              <a:t>1</a:t>
            </a:r>
            <a:endParaRPr lang="ko-KR" altLang="en-US" sz="2400" b="1" dirty="0">
              <a:solidFill>
                <a:schemeClr val="accent3">
                  <a:lumMod val="50000"/>
                </a:schemeClr>
              </a:solidFill>
              <a:latin typeface="Calibri" pitchFamily="34" charset="0"/>
              <a:cs typeface="Calibri" pitchFamily="34" charset="0"/>
            </a:endParaRPr>
          </a:p>
        </p:txBody>
      </p:sp>
      <p:sp>
        <p:nvSpPr>
          <p:cNvPr id="6" name="TextBox 5">
            <a:extLst>
              <a:ext uri="{FF2B5EF4-FFF2-40B4-BE49-F238E27FC236}">
                <a16:creationId xmlns:a16="http://schemas.microsoft.com/office/drawing/2014/main" id="{89EE295A-6098-4798-9A3A-2FA8ACADABDC}"/>
              </a:ext>
            </a:extLst>
          </p:cNvPr>
          <p:cNvSpPr txBox="1"/>
          <p:nvPr/>
        </p:nvSpPr>
        <p:spPr>
          <a:xfrm>
            <a:off x="2089955" y="2192462"/>
            <a:ext cx="3364748" cy="276999"/>
          </a:xfrm>
          <a:prstGeom prst="rect">
            <a:avLst/>
          </a:prstGeom>
          <a:noFill/>
        </p:spPr>
        <p:txBody>
          <a:bodyPr wrap="square" rtlCol="0">
            <a:spAutoFit/>
          </a:bodyPr>
          <a:lstStyle/>
          <a:p>
            <a:r>
              <a:rPr lang="en-US" altLang="ko-KR" sz="1200" dirty="0">
                <a:solidFill>
                  <a:schemeClr val="tx1">
                    <a:lumMod val="75000"/>
                    <a:lumOff val="25000"/>
                  </a:schemeClr>
                </a:solidFill>
              </a:rPr>
              <a:t>.</a:t>
            </a:r>
            <a:endParaRPr lang="ko-KR" altLang="en-US" sz="1200" dirty="0">
              <a:solidFill>
                <a:schemeClr val="tx1">
                  <a:lumMod val="75000"/>
                  <a:lumOff val="25000"/>
                </a:schemeClr>
              </a:solidFill>
            </a:endParaRPr>
          </a:p>
        </p:txBody>
      </p:sp>
      <p:sp>
        <p:nvSpPr>
          <p:cNvPr id="10" name="TextBox 9">
            <a:extLst>
              <a:ext uri="{FF2B5EF4-FFF2-40B4-BE49-F238E27FC236}">
                <a16:creationId xmlns:a16="http://schemas.microsoft.com/office/drawing/2014/main" id="{E239B0A6-15AD-43B9-99E1-5C3BC050DAB2}"/>
              </a:ext>
            </a:extLst>
          </p:cNvPr>
          <p:cNvSpPr txBox="1"/>
          <p:nvPr/>
        </p:nvSpPr>
        <p:spPr>
          <a:xfrm>
            <a:off x="6628260" y="2270344"/>
            <a:ext cx="715889" cy="461665"/>
          </a:xfrm>
          <a:prstGeom prst="rect">
            <a:avLst/>
          </a:prstGeom>
          <a:noFill/>
        </p:spPr>
        <p:txBody>
          <a:bodyPr wrap="square" rtlCol="0">
            <a:spAutoFit/>
          </a:bodyPr>
          <a:lstStyle/>
          <a:p>
            <a:pPr algn="ctr"/>
            <a:r>
              <a:rPr lang="en-US" altLang="ko-KR" sz="2400" b="1" dirty="0">
                <a:solidFill>
                  <a:schemeClr val="bg1"/>
                </a:solidFill>
                <a:latin typeface="Calibri" pitchFamily="34" charset="0"/>
                <a:cs typeface="Calibri" pitchFamily="34" charset="0"/>
              </a:rPr>
              <a:t>02</a:t>
            </a:r>
            <a:endParaRPr lang="ko-KR" altLang="en-US" sz="2400" b="1" dirty="0">
              <a:solidFill>
                <a:schemeClr val="bg1"/>
              </a:solidFill>
              <a:latin typeface="Calibri" pitchFamily="34" charset="0"/>
              <a:cs typeface="Calibri" pitchFamily="34" charset="0"/>
            </a:endParaRPr>
          </a:p>
        </p:txBody>
      </p:sp>
      <p:sp>
        <p:nvSpPr>
          <p:cNvPr id="15" name="TextBox 14">
            <a:extLst>
              <a:ext uri="{FF2B5EF4-FFF2-40B4-BE49-F238E27FC236}">
                <a16:creationId xmlns:a16="http://schemas.microsoft.com/office/drawing/2014/main" id="{F561BB40-4547-4599-A863-855AE1D4A710}"/>
              </a:ext>
            </a:extLst>
          </p:cNvPr>
          <p:cNvSpPr txBox="1"/>
          <p:nvPr/>
        </p:nvSpPr>
        <p:spPr>
          <a:xfrm>
            <a:off x="1110650" y="4300799"/>
            <a:ext cx="715889" cy="461665"/>
          </a:xfrm>
          <a:prstGeom prst="rect">
            <a:avLst/>
          </a:prstGeom>
          <a:noFill/>
        </p:spPr>
        <p:txBody>
          <a:bodyPr wrap="square" rtlCol="0">
            <a:spAutoFit/>
          </a:bodyPr>
          <a:lstStyle/>
          <a:p>
            <a:pPr algn="ctr"/>
            <a:r>
              <a:rPr lang="en-US" altLang="ko-KR" sz="2400" b="1" dirty="0">
                <a:solidFill>
                  <a:schemeClr val="bg1"/>
                </a:solidFill>
                <a:latin typeface="Calibri" pitchFamily="34" charset="0"/>
                <a:cs typeface="Calibri" pitchFamily="34" charset="0"/>
              </a:rPr>
              <a:t>03</a:t>
            </a:r>
            <a:endParaRPr lang="ko-KR" altLang="en-US" sz="2400" b="1" dirty="0">
              <a:solidFill>
                <a:schemeClr val="bg1"/>
              </a:solidFill>
              <a:latin typeface="Calibri" pitchFamily="34" charset="0"/>
              <a:cs typeface="Calibri" pitchFamily="34" charset="0"/>
            </a:endParaRPr>
          </a:p>
        </p:txBody>
      </p:sp>
      <p:sp>
        <p:nvSpPr>
          <p:cNvPr id="18" name="Rounded Rectangle 1032">
            <a:extLst>
              <a:ext uri="{FF2B5EF4-FFF2-40B4-BE49-F238E27FC236}">
                <a16:creationId xmlns:a16="http://schemas.microsoft.com/office/drawing/2014/main" id="{80D6C750-8F4C-465C-87FC-5F93EEE81A8D}"/>
              </a:ext>
            </a:extLst>
          </p:cNvPr>
          <p:cNvSpPr/>
          <p:nvPr/>
        </p:nvSpPr>
        <p:spPr>
          <a:xfrm>
            <a:off x="920522" y="3193714"/>
            <a:ext cx="4714381" cy="813756"/>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22000">
                <a:schemeClr val="bg1">
                  <a:lumMod val="96000"/>
                </a:schemeClr>
              </a:gs>
              <a:gs pos="100000">
                <a:schemeClr val="bg1"/>
              </a:gs>
            </a:gsLst>
            <a:lin ang="8400000" scaled="0"/>
            <a:tileRect/>
          </a:gra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19" name="Rounded Rectangle 1032">
            <a:extLst>
              <a:ext uri="{FF2B5EF4-FFF2-40B4-BE49-F238E27FC236}">
                <a16:creationId xmlns:a16="http://schemas.microsoft.com/office/drawing/2014/main" id="{41AB94AE-4C03-4F9C-A764-8059ADBF6437}"/>
              </a:ext>
            </a:extLst>
          </p:cNvPr>
          <p:cNvSpPr/>
          <p:nvPr/>
        </p:nvSpPr>
        <p:spPr>
          <a:xfrm>
            <a:off x="920521" y="3209834"/>
            <a:ext cx="1091950" cy="781515"/>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20" name="TextBox 19">
            <a:extLst>
              <a:ext uri="{FF2B5EF4-FFF2-40B4-BE49-F238E27FC236}">
                <a16:creationId xmlns:a16="http://schemas.microsoft.com/office/drawing/2014/main" id="{C76FF1AE-2D2B-40A5-BEB9-745B0459D20A}"/>
              </a:ext>
            </a:extLst>
          </p:cNvPr>
          <p:cNvSpPr txBox="1"/>
          <p:nvPr/>
        </p:nvSpPr>
        <p:spPr>
          <a:xfrm>
            <a:off x="6752085" y="4300799"/>
            <a:ext cx="715889" cy="461665"/>
          </a:xfrm>
          <a:prstGeom prst="rect">
            <a:avLst/>
          </a:prstGeom>
          <a:noFill/>
        </p:spPr>
        <p:txBody>
          <a:bodyPr wrap="square" rtlCol="0">
            <a:spAutoFit/>
          </a:bodyPr>
          <a:lstStyle/>
          <a:p>
            <a:pPr algn="ctr"/>
            <a:r>
              <a:rPr lang="en-US" altLang="ko-KR" sz="2400" b="1" dirty="0">
                <a:solidFill>
                  <a:schemeClr val="bg1"/>
                </a:solidFill>
                <a:latin typeface="Calibri" pitchFamily="34" charset="0"/>
                <a:cs typeface="Calibri" pitchFamily="34" charset="0"/>
              </a:rPr>
              <a:t>04</a:t>
            </a:r>
            <a:endParaRPr lang="ko-KR" altLang="en-US" sz="2400" b="1" dirty="0">
              <a:solidFill>
                <a:schemeClr val="bg1"/>
              </a:solidFill>
              <a:latin typeface="Calibri" pitchFamily="34" charset="0"/>
              <a:cs typeface="Calibri" pitchFamily="34" charset="0"/>
            </a:endParaRPr>
          </a:p>
        </p:txBody>
      </p:sp>
      <p:sp>
        <p:nvSpPr>
          <p:cNvPr id="24" name="Прямоугольник 23"/>
          <p:cNvSpPr/>
          <p:nvPr/>
        </p:nvSpPr>
        <p:spPr>
          <a:xfrm>
            <a:off x="1143929" y="434319"/>
            <a:ext cx="7366511" cy="954107"/>
          </a:xfrm>
          <a:prstGeom prst="rect">
            <a:avLst/>
          </a:prstGeom>
        </p:spPr>
        <p:txBody>
          <a:bodyPr wrap="square">
            <a:spAutoFit/>
          </a:bodyPr>
          <a:lstStyle/>
          <a:p>
            <a:pPr algn="ctr"/>
            <a:r>
              <a:rPr lang="hy-AM" sz="2800" b="1" i="1" dirty="0">
                <a:solidFill>
                  <a:schemeClr val="accent3">
                    <a:lumMod val="50000"/>
                  </a:schemeClr>
                </a:solidFill>
              </a:rPr>
              <a:t>Ինչպիսի՞ նշաններ կարող են հուշել, որ սովորողը ենթարկվում է բուլինգի</a:t>
            </a:r>
            <a:endParaRPr lang="en-US" sz="2800" b="1" i="1" dirty="0">
              <a:solidFill>
                <a:schemeClr val="accent3">
                  <a:lumMod val="50000"/>
                </a:schemeClr>
              </a:solidFill>
              <a:latin typeface="Linux Biolinum"/>
              <a:ea typeface="Linux Biolinum"/>
              <a:cs typeface="Linux Biolinum"/>
              <a:sym typeface="Linux Biolinum"/>
            </a:endParaRPr>
          </a:p>
        </p:txBody>
      </p:sp>
      <p:sp>
        <p:nvSpPr>
          <p:cNvPr id="26" name="TextBox 25">
            <a:extLst>
              <a:ext uri="{FF2B5EF4-FFF2-40B4-BE49-F238E27FC236}">
                <a16:creationId xmlns:a16="http://schemas.microsoft.com/office/drawing/2014/main" id="{99C240E9-F5B1-4D01-9BDB-0FC3EC8B053A}"/>
              </a:ext>
            </a:extLst>
          </p:cNvPr>
          <p:cNvSpPr txBox="1"/>
          <p:nvPr/>
        </p:nvSpPr>
        <p:spPr>
          <a:xfrm>
            <a:off x="1108550" y="3249615"/>
            <a:ext cx="715889" cy="461665"/>
          </a:xfrm>
          <a:prstGeom prst="rect">
            <a:avLst/>
          </a:prstGeom>
          <a:noFill/>
        </p:spPr>
        <p:txBody>
          <a:bodyPr wrap="square" rtlCol="0">
            <a:spAutoFit/>
          </a:bodyPr>
          <a:lstStyle/>
          <a:p>
            <a:pPr algn="ctr"/>
            <a:r>
              <a:rPr lang="ru-RU" altLang="ko-KR" sz="2400" b="1" dirty="0">
                <a:solidFill>
                  <a:schemeClr val="accent3">
                    <a:lumMod val="50000"/>
                  </a:schemeClr>
                </a:solidFill>
                <a:latin typeface="Calibri" pitchFamily="34" charset="0"/>
                <a:cs typeface="Calibri" pitchFamily="34" charset="0"/>
              </a:rPr>
              <a:t>2</a:t>
            </a:r>
            <a:endParaRPr lang="ko-KR" altLang="en-US" sz="2400" b="1" dirty="0">
              <a:solidFill>
                <a:schemeClr val="accent3">
                  <a:lumMod val="50000"/>
                </a:schemeClr>
              </a:solidFill>
              <a:latin typeface="Calibri" pitchFamily="34" charset="0"/>
              <a:cs typeface="Calibri" pitchFamily="34" charset="0"/>
            </a:endParaRPr>
          </a:p>
        </p:txBody>
      </p:sp>
      <p:sp>
        <p:nvSpPr>
          <p:cNvPr id="27" name="Rounded Rectangle 1032">
            <a:extLst>
              <a:ext uri="{FF2B5EF4-FFF2-40B4-BE49-F238E27FC236}">
                <a16:creationId xmlns:a16="http://schemas.microsoft.com/office/drawing/2014/main" id="{2E16032E-31C9-4DE6-9998-C54722AC1604}"/>
              </a:ext>
            </a:extLst>
          </p:cNvPr>
          <p:cNvSpPr/>
          <p:nvPr/>
        </p:nvSpPr>
        <p:spPr>
          <a:xfrm>
            <a:off x="920521" y="4300799"/>
            <a:ext cx="4714381" cy="781515"/>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chemeClr val="bg1">
                  <a:lumMod val="96000"/>
                </a:schemeClr>
              </a:gs>
              <a:gs pos="100000">
                <a:schemeClr val="bg1"/>
              </a:gs>
            </a:gsLst>
            <a:lin ang="8400000" scaled="0"/>
            <a:tileRect/>
          </a:gra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28" name="Rounded Rectangle 1032">
            <a:extLst>
              <a:ext uri="{FF2B5EF4-FFF2-40B4-BE49-F238E27FC236}">
                <a16:creationId xmlns:a16="http://schemas.microsoft.com/office/drawing/2014/main" id="{2E34FBDC-DE07-4C59-871E-50E2B32D3972}"/>
              </a:ext>
            </a:extLst>
          </p:cNvPr>
          <p:cNvSpPr/>
          <p:nvPr/>
        </p:nvSpPr>
        <p:spPr>
          <a:xfrm>
            <a:off x="920521" y="4293205"/>
            <a:ext cx="1091950" cy="781515"/>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ko-KR" sz="2800" dirty="0">
                <a:solidFill>
                  <a:schemeClr val="tx1">
                    <a:lumMod val="65000"/>
                    <a:lumOff val="35000"/>
                  </a:schemeClr>
                </a:solidFill>
              </a:rPr>
              <a:t>3</a:t>
            </a:r>
            <a:endParaRPr lang="ko-KR" altLang="en-US" sz="2800" dirty="0">
              <a:solidFill>
                <a:schemeClr val="tx1">
                  <a:lumMod val="65000"/>
                  <a:lumOff val="35000"/>
                </a:schemeClr>
              </a:solidFill>
            </a:endParaRPr>
          </a:p>
        </p:txBody>
      </p:sp>
      <p:sp>
        <p:nvSpPr>
          <p:cNvPr id="31" name="TextBox 30">
            <a:extLst>
              <a:ext uri="{FF2B5EF4-FFF2-40B4-BE49-F238E27FC236}">
                <a16:creationId xmlns:a16="http://schemas.microsoft.com/office/drawing/2014/main" id="{99C240E9-F5B1-4D01-9BDB-0FC3EC8B053A}"/>
              </a:ext>
            </a:extLst>
          </p:cNvPr>
          <p:cNvSpPr txBox="1"/>
          <p:nvPr/>
        </p:nvSpPr>
        <p:spPr>
          <a:xfrm>
            <a:off x="1143929" y="5494575"/>
            <a:ext cx="715889" cy="461665"/>
          </a:xfrm>
          <a:prstGeom prst="rect">
            <a:avLst/>
          </a:prstGeom>
          <a:noFill/>
        </p:spPr>
        <p:txBody>
          <a:bodyPr wrap="square" rtlCol="0">
            <a:spAutoFit/>
          </a:bodyPr>
          <a:lstStyle/>
          <a:p>
            <a:pPr algn="ctr"/>
            <a:r>
              <a:rPr lang="en-US" altLang="ko-KR" sz="2400" b="1" dirty="0">
                <a:solidFill>
                  <a:schemeClr val="bg1"/>
                </a:solidFill>
                <a:latin typeface="Calibri" pitchFamily="34" charset="0"/>
                <a:cs typeface="Calibri" pitchFamily="34" charset="0"/>
              </a:rPr>
              <a:t>1</a:t>
            </a:r>
            <a:endParaRPr lang="ko-KR" altLang="en-US" sz="2400" b="1" dirty="0">
              <a:solidFill>
                <a:schemeClr val="bg1"/>
              </a:solidFill>
              <a:latin typeface="Calibri" pitchFamily="34" charset="0"/>
              <a:cs typeface="Calibri" pitchFamily="34" charset="0"/>
            </a:endParaRPr>
          </a:p>
        </p:txBody>
      </p:sp>
      <p:sp>
        <p:nvSpPr>
          <p:cNvPr id="33" name="Rounded Rectangle 1032">
            <a:extLst>
              <a:ext uri="{FF2B5EF4-FFF2-40B4-BE49-F238E27FC236}">
                <a16:creationId xmlns:a16="http://schemas.microsoft.com/office/drawing/2014/main" id="{80D6C750-8F4C-465C-87FC-5F93EEE81A8D}"/>
              </a:ext>
            </a:extLst>
          </p:cNvPr>
          <p:cNvSpPr/>
          <p:nvPr/>
        </p:nvSpPr>
        <p:spPr>
          <a:xfrm>
            <a:off x="953801" y="5278462"/>
            <a:ext cx="4714381" cy="781515"/>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chemeClr val="bg1">
                  <a:lumMod val="96000"/>
                </a:schemeClr>
              </a:gs>
              <a:gs pos="100000">
                <a:schemeClr val="bg1"/>
              </a:gs>
            </a:gsLst>
            <a:lin ang="8400000" scaled="0"/>
            <a:tileRect/>
          </a:gra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34" name="Rounded Rectangle 1032">
            <a:extLst>
              <a:ext uri="{FF2B5EF4-FFF2-40B4-BE49-F238E27FC236}">
                <a16:creationId xmlns:a16="http://schemas.microsoft.com/office/drawing/2014/main" id="{41AB94AE-4C03-4F9C-A764-8059ADBF6437}"/>
              </a:ext>
            </a:extLst>
          </p:cNvPr>
          <p:cNvSpPr/>
          <p:nvPr/>
        </p:nvSpPr>
        <p:spPr>
          <a:xfrm>
            <a:off x="953801" y="5278462"/>
            <a:ext cx="1091950" cy="781515"/>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ko-KR" sz="2800" dirty="0">
                <a:solidFill>
                  <a:schemeClr val="tx1">
                    <a:lumMod val="65000"/>
                    <a:lumOff val="35000"/>
                  </a:schemeClr>
                </a:solidFill>
              </a:rPr>
              <a:t>4</a:t>
            </a:r>
            <a:endParaRPr lang="ko-KR" altLang="en-US" sz="2800" dirty="0">
              <a:solidFill>
                <a:schemeClr val="tx1">
                  <a:lumMod val="65000"/>
                  <a:lumOff val="35000"/>
                </a:schemeClr>
              </a:solidFill>
            </a:endParaRPr>
          </a:p>
        </p:txBody>
      </p:sp>
      <p:sp>
        <p:nvSpPr>
          <p:cNvPr id="35" name="TextBox 34"/>
          <p:cNvSpPr txBox="1"/>
          <p:nvPr/>
        </p:nvSpPr>
        <p:spPr>
          <a:xfrm>
            <a:off x="2079031" y="2229585"/>
            <a:ext cx="3407370" cy="584775"/>
          </a:xfrm>
          <a:prstGeom prst="rect">
            <a:avLst/>
          </a:prstGeom>
          <a:noFill/>
        </p:spPr>
        <p:txBody>
          <a:bodyPr wrap="square" rtlCol="0">
            <a:spAutoFit/>
          </a:bodyPr>
          <a:lstStyle/>
          <a:p>
            <a:r>
              <a:rPr lang="hy-AM" sz="1600" kern="100" dirty="0">
                <a:ea typeface="Calibri" panose="020F0502020204030204" pitchFamily="34" charset="0"/>
                <a:cs typeface="Times New Roman" panose="02020603050405020304" pitchFamily="18" charset="0"/>
              </a:rPr>
              <a:t>դպրոց գնալու և վերադառնալու հետ կապված անհանգստություն</a:t>
            </a:r>
            <a:endParaRPr lang="ru-RU" sz="1600" dirty="0"/>
          </a:p>
        </p:txBody>
      </p:sp>
      <p:sp>
        <p:nvSpPr>
          <p:cNvPr id="36" name="TextBox 35"/>
          <p:cNvSpPr txBox="1"/>
          <p:nvPr/>
        </p:nvSpPr>
        <p:spPr>
          <a:xfrm>
            <a:off x="2121652" y="3249615"/>
            <a:ext cx="3298073" cy="584775"/>
          </a:xfrm>
          <a:prstGeom prst="rect">
            <a:avLst/>
          </a:prstGeom>
          <a:noFill/>
        </p:spPr>
        <p:txBody>
          <a:bodyPr wrap="square" rtlCol="0">
            <a:spAutoFit/>
          </a:bodyPr>
          <a:lstStyle/>
          <a:p>
            <a:r>
              <a:rPr lang="hy-AM" sz="1600" kern="100" dirty="0">
                <a:ea typeface="Calibri" panose="020F0502020204030204" pitchFamily="34" charset="0"/>
                <a:cs typeface="Times New Roman" panose="02020603050405020304" pitchFamily="18" charset="0"/>
              </a:rPr>
              <a:t>կրթական արդյունքների վատթարացում</a:t>
            </a:r>
            <a:endParaRPr lang="ru-RU" sz="1600" dirty="0"/>
          </a:p>
        </p:txBody>
      </p:sp>
      <p:sp>
        <p:nvSpPr>
          <p:cNvPr id="37" name="TextBox 36"/>
          <p:cNvSpPr txBox="1"/>
          <p:nvPr/>
        </p:nvSpPr>
        <p:spPr>
          <a:xfrm>
            <a:off x="2121652" y="4371975"/>
            <a:ext cx="3431423" cy="584775"/>
          </a:xfrm>
          <a:prstGeom prst="rect">
            <a:avLst/>
          </a:prstGeom>
          <a:noFill/>
        </p:spPr>
        <p:txBody>
          <a:bodyPr wrap="square" rtlCol="0">
            <a:spAutoFit/>
          </a:bodyPr>
          <a:lstStyle/>
          <a:p>
            <a:r>
              <a:rPr lang="hy-AM" sz="1600" kern="100" dirty="0">
                <a:ea typeface="Calibri" panose="020F0502020204030204" pitchFamily="34" charset="0"/>
                <a:cs typeface="Times New Roman" panose="02020603050405020304" pitchFamily="18" charset="0"/>
              </a:rPr>
              <a:t>տրամադրության կամ վարքի անբացատրելի փոփոխություններ</a:t>
            </a:r>
            <a:endParaRPr lang="ru-RU" sz="1600" dirty="0"/>
          </a:p>
        </p:txBody>
      </p:sp>
      <p:sp>
        <p:nvSpPr>
          <p:cNvPr id="38" name="TextBox 37"/>
          <p:cNvSpPr txBox="1"/>
          <p:nvPr/>
        </p:nvSpPr>
        <p:spPr>
          <a:xfrm>
            <a:off x="2121652" y="5375643"/>
            <a:ext cx="3364748" cy="584775"/>
          </a:xfrm>
          <a:prstGeom prst="rect">
            <a:avLst/>
          </a:prstGeom>
          <a:noFill/>
        </p:spPr>
        <p:txBody>
          <a:bodyPr wrap="square" rtlCol="0">
            <a:spAutoFit/>
          </a:bodyPr>
          <a:lstStyle/>
          <a:p>
            <a:r>
              <a:rPr lang="hy-AM" sz="1600" kern="100" dirty="0">
                <a:ea typeface="Calibri" panose="020F0502020204030204" pitchFamily="34" charset="0"/>
                <a:cs typeface="Times New Roman" panose="02020603050405020304" pitchFamily="18" charset="0"/>
              </a:rPr>
              <a:t>գումարային պահանջների ավելացում կամ գողություն</a:t>
            </a:r>
            <a:endParaRPr lang="ru-RU" sz="1600" dirty="0"/>
          </a:p>
        </p:txBody>
      </p:sp>
      <p:sp>
        <p:nvSpPr>
          <p:cNvPr id="40" name="Скругленный прямоугольник 39"/>
          <p:cNvSpPr/>
          <p:nvPr/>
        </p:nvSpPr>
        <p:spPr>
          <a:xfrm>
            <a:off x="6446520" y="2736254"/>
            <a:ext cx="4239139" cy="161149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1" name="TextBox 40"/>
          <p:cNvSpPr txBox="1"/>
          <p:nvPr/>
        </p:nvSpPr>
        <p:spPr>
          <a:xfrm>
            <a:off x="7361713" y="2985039"/>
            <a:ext cx="3098081" cy="1231106"/>
          </a:xfrm>
          <a:prstGeom prst="rect">
            <a:avLst/>
          </a:prstGeom>
          <a:noFill/>
        </p:spPr>
        <p:txBody>
          <a:bodyPr wrap="square" rtlCol="0">
            <a:spAutoFit/>
          </a:bodyPr>
          <a:lstStyle/>
          <a:p>
            <a:r>
              <a:rPr lang="ru-RU" sz="2800" b="1" i="1" dirty="0" err="1">
                <a:solidFill>
                  <a:schemeClr val="accent3">
                    <a:lumMod val="50000"/>
                  </a:schemeClr>
                </a:solidFill>
              </a:rPr>
              <a:t>Բուլինգի</a:t>
            </a:r>
            <a:r>
              <a:rPr lang="ru-RU" sz="2800" b="1" i="1" dirty="0">
                <a:solidFill>
                  <a:schemeClr val="accent3">
                    <a:lumMod val="50000"/>
                  </a:schemeClr>
                </a:solidFill>
              </a:rPr>
              <a:t> </a:t>
            </a:r>
            <a:r>
              <a:rPr lang="ru-RU" sz="2800" b="1" i="1" dirty="0" err="1">
                <a:solidFill>
                  <a:schemeClr val="accent3">
                    <a:lumMod val="50000"/>
                  </a:schemeClr>
                </a:solidFill>
              </a:rPr>
              <a:t>հետևանքները</a:t>
            </a:r>
            <a:endParaRPr lang="ru-RU" sz="2800" b="1" i="1" dirty="0">
              <a:solidFill>
                <a:schemeClr val="accent3">
                  <a:lumMod val="50000"/>
                </a:schemeClr>
              </a:solidFill>
            </a:endParaRPr>
          </a:p>
          <a:p>
            <a:endParaRPr lang="ru-RU" dirty="0"/>
          </a:p>
        </p:txBody>
      </p:sp>
      <p:pic>
        <p:nvPicPr>
          <p:cNvPr id="42" name="Picture 2">
            <a:extLst>
              <a:ext uri="{FF2B5EF4-FFF2-40B4-BE49-F238E27FC236}">
                <a16:creationId xmlns:a16="http://schemas.microsoft.com/office/drawing/2014/main" id="{0380DEF4-F25B-419D-B272-88ED7AEC0C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0301662">
            <a:off x="8898762" y="280782"/>
            <a:ext cx="2223359" cy="2585301"/>
          </a:xfrm>
          <a:prstGeom prst="rect">
            <a:avLst/>
          </a:prstGeom>
        </p:spPr>
      </p:pic>
    </p:spTree>
    <p:extLst>
      <p:ext uri="{BB962C8B-B14F-4D97-AF65-F5344CB8AC3E}">
        <p14:creationId xmlns:p14="http://schemas.microsoft.com/office/powerpoint/2010/main" val="22375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15" grpId="0"/>
      <p:bldP spid="18" grpId="0" animBg="1"/>
      <p:bldP spid="19" grpId="0" animBg="1"/>
      <p:bldP spid="24" grpId="0"/>
      <p:bldP spid="26" grpId="0"/>
      <p:bldP spid="27" grpId="0" animBg="1"/>
      <p:bldP spid="28" grpId="0" animBg="1"/>
      <p:bldP spid="31" grpId="0"/>
      <p:bldP spid="33" grpId="0" animBg="1"/>
      <p:bldP spid="34" grpId="0" animBg="1"/>
      <p:bldP spid="35" grpId="0"/>
      <p:bldP spid="36" grpId="0"/>
      <p:bldP spid="37" grpId="0"/>
      <p:bldP spid="38" grpId="0"/>
      <p:bldP spid="40" grpId="0" animBg="1"/>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035024-CB1A-48CC-AF36-A57F2E96F8B0}"/>
              </a:ext>
            </a:extLst>
          </p:cNvPr>
          <p:cNvSpPr>
            <a:spLocks noGrp="1"/>
          </p:cNvSpPr>
          <p:nvPr>
            <p:ph type="title"/>
          </p:nvPr>
        </p:nvSpPr>
        <p:spPr>
          <a:xfrm>
            <a:off x="1049518" y="769512"/>
            <a:ext cx="5894772" cy="820637"/>
          </a:xfrm>
        </p:spPr>
        <p:txBody>
          <a:bodyPr/>
          <a:lstStyle/>
          <a:p>
            <a:r>
              <a:rPr lang="en-US" sz="2800" b="1" dirty="0" err="1">
                <a:solidFill>
                  <a:schemeClr val="accent3">
                    <a:lumMod val="50000"/>
                  </a:schemeClr>
                </a:solidFill>
              </a:rPr>
              <a:t>Դեպքերի</a:t>
            </a:r>
            <a:r>
              <a:rPr lang="en-US" sz="2800" b="1" dirty="0">
                <a:solidFill>
                  <a:schemeClr val="accent3">
                    <a:lumMod val="50000"/>
                  </a:schemeClr>
                </a:solidFill>
              </a:rPr>
              <a:t> </a:t>
            </a:r>
            <a:r>
              <a:rPr lang="en-US" sz="2800" b="1" dirty="0" err="1">
                <a:solidFill>
                  <a:schemeClr val="accent3">
                    <a:lumMod val="50000"/>
                  </a:schemeClr>
                </a:solidFill>
              </a:rPr>
              <a:t>քննարկում</a:t>
            </a:r>
            <a:endParaRPr lang="en-US" sz="2800" dirty="0">
              <a:solidFill>
                <a:schemeClr val="accent3">
                  <a:lumMod val="50000"/>
                </a:schemeClr>
              </a:solidFill>
            </a:endParaRPr>
          </a:p>
        </p:txBody>
      </p:sp>
      <p:sp>
        <p:nvSpPr>
          <p:cNvPr id="17" name="Rectangle 16">
            <a:extLst>
              <a:ext uri="{FF2B5EF4-FFF2-40B4-BE49-F238E27FC236}">
                <a16:creationId xmlns:a16="http://schemas.microsoft.com/office/drawing/2014/main" id="{6043F9C3-F66A-4725-B8AF-5A9418B11444}"/>
              </a:ext>
            </a:extLst>
          </p:cNvPr>
          <p:cNvSpPr/>
          <p:nvPr/>
        </p:nvSpPr>
        <p:spPr>
          <a:xfrm>
            <a:off x="2084070" y="3152351"/>
            <a:ext cx="9463285" cy="1477328"/>
          </a:xfrm>
          <a:prstGeom prst="rect">
            <a:avLst/>
          </a:prstGeom>
        </p:spPr>
        <p:txBody>
          <a:bodyPr wrap="square">
            <a:spAutoFit/>
          </a:bodyPr>
          <a:lstStyle/>
          <a:p>
            <a:pPr marL="285750" indent="-285750">
              <a:lnSpc>
                <a:spcPct val="150000"/>
              </a:lnSpc>
              <a:buFont typeface="Wingdings" panose="05000000000000000000" pitchFamily="2" charset="2"/>
              <a:buChar char="v"/>
            </a:pPr>
            <a:r>
              <a:rPr lang="hy-AM" dirty="0">
                <a:latin typeface="Arial" panose="020B0604020202020204" pitchFamily="34" charset="0"/>
                <a:ea typeface="Calibri" panose="020F0502020204030204" pitchFamily="34" charset="0"/>
                <a:cs typeface="Arial" panose="020B0604020202020204" pitchFamily="34" charset="0"/>
              </a:rPr>
              <a:t>  </a:t>
            </a:r>
            <a:r>
              <a:rPr lang="en-US" sz="2000" dirty="0" err="1">
                <a:ea typeface="Calibri" panose="020F0502020204030204" pitchFamily="34" charset="0"/>
                <a:cs typeface="Arial" panose="020B0604020202020204" pitchFamily="34" charset="0"/>
              </a:rPr>
              <a:t>Արդյո</a:t>
            </a:r>
            <a:r>
              <a:rPr lang="hy-AM" sz="2000" dirty="0">
                <a:ea typeface="Calibri" panose="020F0502020204030204" pitchFamily="34" charset="0"/>
                <a:cs typeface="Calibri" panose="020F0502020204030204" pitchFamily="34" charset="0"/>
              </a:rPr>
              <a:t>՞</a:t>
            </a:r>
            <a:r>
              <a:rPr lang="en-US" sz="2000" dirty="0">
                <a:ea typeface="Calibri" panose="020F0502020204030204" pitchFamily="34" charset="0"/>
                <a:cs typeface="Calibri" panose="020F0502020204030204" pitchFamily="34" charset="0"/>
              </a:rPr>
              <a:t>ք </a:t>
            </a:r>
            <a:r>
              <a:rPr lang="en-US" sz="2000" dirty="0" err="1">
                <a:ea typeface="Calibri" panose="020F0502020204030204" pitchFamily="34" charset="0"/>
                <a:cs typeface="Calibri" panose="020F0502020204030204" pitchFamily="34" charset="0"/>
              </a:rPr>
              <a:t>նկարագրված</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երեխան</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բռնության</a:t>
            </a:r>
            <a:r>
              <a:rPr lang="en-US" sz="2000" dirty="0">
                <a:ea typeface="Calibri" panose="020F0502020204030204" pitchFamily="34" charset="0"/>
                <a:cs typeface="Calibri" panose="020F0502020204030204" pitchFamily="34" charset="0"/>
              </a:rPr>
              <a:t> է </a:t>
            </a:r>
            <a:r>
              <a:rPr lang="en-US" sz="2000" dirty="0" err="1">
                <a:ea typeface="Calibri" panose="020F0502020204030204" pitchFamily="34" charset="0"/>
                <a:cs typeface="Calibri" panose="020F0502020204030204" pitchFamily="34" charset="0"/>
              </a:rPr>
              <a:t>ենթարկվում</a:t>
            </a:r>
            <a:r>
              <a:rPr lang="en-US" sz="2000" dirty="0">
                <a:ea typeface="Calibri" panose="020F0502020204030204" pitchFamily="34" charset="0"/>
                <a:cs typeface="Calibri" panose="020F0502020204030204" pitchFamily="34" charset="0"/>
              </a:rPr>
              <a:t>։ </a:t>
            </a:r>
            <a:endParaRPr lang="ru-RU" sz="2000" dirty="0">
              <a:ea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v"/>
            </a:pPr>
            <a:r>
              <a:rPr lang="ru-RU"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Ի՞նչ</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անհանգստացնող</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նշաններ</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եք</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նկատում</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նկարագրված</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իրավիճակում</a:t>
            </a:r>
            <a:r>
              <a:rPr lang="en-US" sz="2000" dirty="0">
                <a:ea typeface="Calibri" panose="020F0502020204030204" pitchFamily="34" charset="0"/>
                <a:cs typeface="Calibri" panose="020F0502020204030204" pitchFamily="34" charset="0"/>
              </a:rPr>
              <a:t>։</a:t>
            </a:r>
            <a:endParaRPr lang="hy-AM" sz="2000" dirty="0">
              <a:ea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v"/>
            </a:pPr>
            <a:r>
              <a:rPr lang="hy-AM"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Ի՞նչ</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տեսակի</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բռնություն</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կարող</a:t>
            </a:r>
            <a:r>
              <a:rPr lang="en-US" sz="2000" dirty="0">
                <a:ea typeface="Calibri" panose="020F0502020204030204" pitchFamily="34" charset="0"/>
                <a:cs typeface="Calibri" panose="020F0502020204030204" pitchFamily="34" charset="0"/>
              </a:rPr>
              <a:t> է </a:t>
            </a:r>
            <a:r>
              <a:rPr lang="en-US" sz="2000" dirty="0" err="1">
                <a:ea typeface="Calibri" panose="020F0502020204030204" pitchFamily="34" charset="0"/>
                <a:cs typeface="Calibri" panose="020F0502020204030204" pitchFamily="34" charset="0"/>
              </a:rPr>
              <a:t>տեղի</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ունենալ</a:t>
            </a:r>
            <a:r>
              <a:rPr lang="en-US" sz="2000" dirty="0">
                <a:ea typeface="Calibri" panose="020F0502020204030204" pitchFamily="34" charset="0"/>
                <a:cs typeface="Calibri" panose="020F0502020204030204" pitchFamily="34" charset="0"/>
              </a:rPr>
              <a:t>:</a:t>
            </a:r>
            <a:endParaRPr lang="en-US" sz="2000" dirty="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6873D86E-FEC3-49C7-B1DD-D8414BA8E51A}"/>
              </a:ext>
            </a:extLst>
          </p:cNvPr>
          <p:cNvSpPr txBox="1"/>
          <p:nvPr/>
        </p:nvSpPr>
        <p:spPr>
          <a:xfrm>
            <a:off x="9730858" y="213512"/>
            <a:ext cx="2488182" cy="338554"/>
          </a:xfrm>
          <a:prstGeom prst="rect">
            <a:avLst/>
          </a:prstGeom>
          <a:noFill/>
        </p:spPr>
        <p:txBody>
          <a:bodyPr wrap="none" rtlCol="0">
            <a:spAutoFit/>
          </a:bodyPr>
          <a:lstStyle/>
          <a:p>
            <a:r>
              <a:rPr lang="ru-RU" sz="1400" dirty="0" err="1"/>
              <a:t>Գործնական</a:t>
            </a:r>
            <a:r>
              <a:rPr lang="ru-RU" sz="1400" dirty="0"/>
              <a:t> </a:t>
            </a:r>
            <a:r>
              <a:rPr lang="ru-RU" sz="1400" dirty="0" err="1"/>
              <a:t>աշխատանք</a:t>
            </a:r>
            <a:r>
              <a:rPr lang="ru-RU" sz="1400" dirty="0"/>
              <a:t> </a:t>
            </a:r>
            <a:r>
              <a:rPr lang="hy-AM" sz="1400" dirty="0"/>
              <a:t>3</a:t>
            </a:r>
            <a:r>
              <a:rPr lang="hy-AM" sz="1600" dirty="0"/>
              <a:t>.</a:t>
            </a:r>
            <a:endParaRPr lang="en-US" sz="1600" b="1" dirty="0"/>
          </a:p>
        </p:txBody>
      </p:sp>
      <p:sp>
        <p:nvSpPr>
          <p:cNvPr id="22" name="Google Shape;206;p26">
            <a:extLst>
              <a:ext uri="{FF2B5EF4-FFF2-40B4-BE49-F238E27FC236}">
                <a16:creationId xmlns:a16="http://schemas.microsoft.com/office/drawing/2014/main" id="{0E86E6F4-2619-4333-9F7A-B1321CDE8A06}"/>
              </a:ext>
            </a:extLst>
          </p:cNvPr>
          <p:cNvSpPr/>
          <p:nvPr/>
        </p:nvSpPr>
        <p:spPr>
          <a:xfrm>
            <a:off x="10974949" y="701777"/>
            <a:ext cx="1019265" cy="307777"/>
          </a:xfrm>
          <a:prstGeom prst="rect">
            <a:avLst/>
          </a:prstGeom>
          <a:noFill/>
          <a:ln>
            <a:noFill/>
          </a:ln>
        </p:spPr>
        <p:txBody>
          <a:bodyPr spcFirstLastPara="1" wrap="square" lIns="60951" tIns="30467" rIns="60951" bIns="30467" anchor="t" anchorCtr="0">
            <a:noAutofit/>
          </a:bodyPr>
          <a:lstStyle/>
          <a:p>
            <a:pPr>
              <a:buClr>
                <a:schemeClr val="dk1"/>
              </a:buClr>
              <a:buSzPts val="2200"/>
            </a:pPr>
            <a:r>
              <a:rPr lang="ru-RU" sz="1467" b="1" dirty="0">
                <a:solidFill>
                  <a:schemeClr val="dk1"/>
                </a:solidFill>
                <a:latin typeface="Arial" panose="020B0604020202020204" pitchFamily="34" charset="0"/>
                <a:ea typeface="Calibri"/>
                <a:cs typeface="Arial" panose="020B0604020202020204" pitchFamily="34" charset="0"/>
                <a:sym typeface="Calibri"/>
              </a:rPr>
              <a:t> </a:t>
            </a:r>
            <a:r>
              <a:rPr lang="ru-RU" sz="1400" dirty="0">
                <a:solidFill>
                  <a:schemeClr val="bg2">
                    <a:lumMod val="25000"/>
                  </a:schemeClr>
                </a:solidFill>
                <a:latin typeface="Arial" panose="020B0604020202020204" pitchFamily="34" charset="0"/>
                <a:ea typeface="Calibri"/>
                <a:cs typeface="Arial" panose="020B0604020202020204" pitchFamily="34" charset="0"/>
                <a:sym typeface="Calibri"/>
              </a:rPr>
              <a:t>20 ր</a:t>
            </a:r>
            <a:r>
              <a:rPr lang="ru-RU" sz="14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14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pic>
        <p:nvPicPr>
          <p:cNvPr id="8" name="Picture 6">
            <a:extLst>
              <a:ext uri="{FF2B5EF4-FFF2-40B4-BE49-F238E27FC236}">
                <a16:creationId xmlns:a16="http://schemas.microsoft.com/office/drawing/2014/main" id="{44BF3CDB-48A1-451D-87E2-011581ADF6E6}"/>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9957917" y="579530"/>
            <a:ext cx="693716" cy="602757"/>
          </a:xfrm>
          <a:prstGeom prst="rect">
            <a:avLst/>
          </a:prstGeom>
        </p:spPr>
      </p:pic>
      <p:sp>
        <p:nvSpPr>
          <p:cNvPr id="2" name="Прямоугольник 1"/>
          <p:cNvSpPr/>
          <p:nvPr/>
        </p:nvSpPr>
        <p:spPr>
          <a:xfrm>
            <a:off x="2441829" y="2399528"/>
            <a:ext cx="8375523" cy="646331"/>
          </a:xfrm>
          <a:prstGeom prst="rect">
            <a:avLst/>
          </a:prstGeom>
        </p:spPr>
        <p:txBody>
          <a:bodyPr wrap="square">
            <a:spAutoFit/>
          </a:bodyPr>
          <a:lstStyle/>
          <a:p>
            <a:r>
              <a:rPr lang="hy-AM" dirty="0">
                <a:latin typeface="GHEA Grapalat" panose="02000506050000020003" pitchFamily="50" charset="0"/>
                <a:ea typeface="MS Mincho"/>
                <a:cs typeface="Calibri" panose="020F0502020204030204" pitchFamily="34" charset="0"/>
              </a:rPr>
              <a:t>Խ</a:t>
            </a:r>
            <a:r>
              <a:rPr lang="es-ES_tradnl" dirty="0">
                <a:latin typeface="GHEA Grapalat" panose="02000506050000020003" pitchFamily="50" charset="0"/>
                <a:ea typeface="MS Mincho"/>
                <a:cs typeface="Calibri" panose="020F0502020204030204" pitchFamily="34" charset="0"/>
              </a:rPr>
              <a:t>մբերում քննարկե</a:t>
            </a:r>
            <a:r>
              <a:rPr lang="hy-AM" dirty="0">
                <a:latin typeface="GHEA Grapalat" panose="02000506050000020003" pitchFamily="50" charset="0"/>
                <a:ea typeface="MS Mincho"/>
                <a:cs typeface="Calibri" panose="020F0502020204030204" pitchFamily="34" charset="0"/>
              </a:rPr>
              <a:t>՛ք բռնության վերաբերյալ </a:t>
            </a:r>
            <a:r>
              <a:rPr lang="es-ES_tradnl" dirty="0">
                <a:latin typeface="GHEA Grapalat" panose="02000506050000020003" pitchFamily="50" charset="0"/>
                <a:ea typeface="MS Mincho"/>
                <a:cs typeface="Calibri" panose="020F0502020204030204" pitchFamily="34" charset="0"/>
              </a:rPr>
              <a:t>դեպքերը</a:t>
            </a:r>
            <a:r>
              <a:rPr lang="ru-RU" dirty="0">
                <a:latin typeface="GHEA Grapalat" panose="02000506050000020003" pitchFamily="50" charset="0"/>
                <a:ea typeface="MS Mincho"/>
                <a:cs typeface="Calibri" panose="020F0502020204030204" pitchFamily="34" charset="0"/>
              </a:rPr>
              <a:t>՝ (</a:t>
            </a:r>
            <a:r>
              <a:rPr lang="ru-RU" dirty="0"/>
              <a:t>բ</a:t>
            </a:r>
            <a:r>
              <a:rPr lang="en-US" dirty="0" err="1"/>
              <a:t>աշխման</a:t>
            </a:r>
            <a:r>
              <a:rPr lang="en-US" dirty="0"/>
              <a:t> </a:t>
            </a:r>
            <a:r>
              <a:rPr lang="en-US" dirty="0" err="1"/>
              <a:t>նյութ</a:t>
            </a:r>
            <a:r>
              <a:rPr lang="hy-AM" dirty="0"/>
              <a:t> 3)</a:t>
            </a:r>
            <a:r>
              <a:rPr lang="es-ES_tradnl" dirty="0">
                <a:latin typeface="GHEA Grapalat" panose="02000506050000020003" pitchFamily="50" charset="0"/>
                <a:ea typeface="MS Mincho"/>
                <a:cs typeface="Calibri" panose="020F0502020204030204" pitchFamily="34" charset="0"/>
              </a:rPr>
              <a:t> </a:t>
            </a:r>
            <a:r>
              <a:rPr lang="ru-RU" dirty="0" err="1">
                <a:latin typeface="GHEA Grapalat" panose="02000506050000020003" pitchFamily="50" charset="0"/>
                <a:ea typeface="MS Mincho"/>
                <a:cs typeface="Calibri" panose="020F0502020204030204" pitchFamily="34" charset="0"/>
              </a:rPr>
              <a:t>պատասխանելով</a:t>
            </a:r>
            <a:r>
              <a:rPr lang="ru-RU" dirty="0">
                <a:latin typeface="GHEA Grapalat" panose="02000506050000020003" pitchFamily="50" charset="0"/>
                <a:ea typeface="MS Mincho"/>
                <a:cs typeface="Calibri" panose="020F0502020204030204" pitchFamily="34" charset="0"/>
              </a:rPr>
              <a:t> </a:t>
            </a:r>
            <a:r>
              <a:rPr lang="ru-RU" dirty="0" err="1">
                <a:latin typeface="GHEA Grapalat" panose="02000506050000020003" pitchFamily="50" charset="0"/>
                <a:ea typeface="MS Mincho"/>
                <a:cs typeface="Calibri" panose="020F0502020204030204" pitchFamily="34" charset="0"/>
              </a:rPr>
              <a:t>հետևյալ</a:t>
            </a:r>
            <a:r>
              <a:rPr lang="ru-RU" dirty="0">
                <a:latin typeface="GHEA Grapalat" panose="02000506050000020003" pitchFamily="50" charset="0"/>
                <a:ea typeface="MS Mincho"/>
                <a:cs typeface="Calibri" panose="020F0502020204030204" pitchFamily="34" charset="0"/>
              </a:rPr>
              <a:t> </a:t>
            </a:r>
            <a:r>
              <a:rPr lang="ru-RU" dirty="0" err="1">
                <a:latin typeface="GHEA Grapalat" panose="02000506050000020003" pitchFamily="50" charset="0"/>
                <a:ea typeface="MS Mincho"/>
                <a:cs typeface="Calibri" panose="020F0502020204030204" pitchFamily="34" charset="0"/>
              </a:rPr>
              <a:t>հարցերին</a:t>
            </a:r>
            <a:r>
              <a:rPr lang="ru-RU" dirty="0">
                <a:latin typeface="GHEA Grapalat" panose="02000506050000020003" pitchFamily="50" charset="0"/>
                <a:ea typeface="MS Mincho"/>
                <a:cs typeface="Calibri" panose="020F0502020204030204" pitchFamily="34" charset="0"/>
              </a:rPr>
              <a:t>:</a:t>
            </a:r>
            <a:endParaRPr lang="ru-RU" dirty="0"/>
          </a:p>
        </p:txBody>
      </p:sp>
      <p:sp>
        <p:nvSpPr>
          <p:cNvPr id="4" name="TextBox 3"/>
          <p:cNvSpPr txBox="1"/>
          <p:nvPr/>
        </p:nvSpPr>
        <p:spPr>
          <a:xfrm>
            <a:off x="2441829" y="1985259"/>
            <a:ext cx="2057400" cy="400110"/>
          </a:xfrm>
          <a:prstGeom prst="rect">
            <a:avLst/>
          </a:prstGeom>
          <a:noFill/>
        </p:spPr>
        <p:txBody>
          <a:bodyPr wrap="square" rtlCol="0">
            <a:spAutoFit/>
          </a:bodyPr>
          <a:lstStyle/>
          <a:p>
            <a:r>
              <a:rPr lang="ru-RU" sz="2000" b="1" dirty="0" err="1"/>
              <a:t>Հրահանգ</a:t>
            </a:r>
            <a:r>
              <a:rPr lang="ru-RU" b="1" dirty="0"/>
              <a:t>՝</a:t>
            </a:r>
          </a:p>
        </p:txBody>
      </p:sp>
      <p:pic>
        <p:nvPicPr>
          <p:cNvPr id="13" name="Picture 2">
            <a:extLst>
              <a:ext uri="{FF2B5EF4-FFF2-40B4-BE49-F238E27FC236}">
                <a16:creationId xmlns:a16="http://schemas.microsoft.com/office/drawing/2014/main" id="{3984B3B4-5D4E-4459-91D4-9151E4D1DAF4}"/>
              </a:ext>
            </a:extLst>
          </p:cNvPr>
          <p:cNvPicPr>
            <a:picLocks noChangeAspect="1" noChangeArrowheads="1"/>
          </p:cNvPicPr>
          <p:nvPr/>
        </p:nvPicPr>
        <p:blipFill>
          <a:blip r:embed="rId3" cstate="print">
            <a:clrChange>
              <a:clrFrom>
                <a:srgbClr val="E1EAF3"/>
              </a:clrFrom>
              <a:clrTo>
                <a:srgbClr val="E1EAF3">
                  <a:alpha val="0"/>
                </a:srgbClr>
              </a:clrTo>
            </a:clrChange>
            <a:extLst>
              <a:ext uri="{28A0092B-C50C-407E-A947-70E740481C1C}">
                <a14:useLocalDpi xmlns:a14="http://schemas.microsoft.com/office/drawing/2010/main" val="0"/>
              </a:ext>
            </a:extLst>
          </a:blip>
          <a:srcRect/>
          <a:stretch>
            <a:fillRect/>
          </a:stretch>
        </p:blipFill>
        <p:spPr bwMode="auto">
          <a:xfrm>
            <a:off x="8263438" y="4191123"/>
            <a:ext cx="3616614" cy="241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019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1956391" y="99840"/>
            <a:ext cx="8514660" cy="664942"/>
          </a:xfrm>
        </p:spPr>
        <p:txBody>
          <a:bodyPr>
            <a:normAutofit fontScale="25000" lnSpcReduction="20000"/>
          </a:bodyPr>
          <a:lstStyle/>
          <a:p>
            <a:endParaRPr lang="ru-RU" sz="11200" b="1" dirty="0">
              <a:ln w="12700">
                <a:solidFill>
                  <a:schemeClr val="accent3">
                    <a:lumMod val="50000"/>
                  </a:schemeClr>
                </a:solidFill>
                <a:prstDash val="solid"/>
              </a:ln>
              <a:solidFill>
                <a:schemeClr val="accent3">
                  <a:lumMod val="75000"/>
                </a:schemeClr>
              </a:solidFill>
              <a:effectLst>
                <a:innerShdw blurRad="177800">
                  <a:schemeClr val="accent3">
                    <a:lumMod val="50000"/>
                  </a:schemeClr>
                </a:innerShdw>
              </a:effectLst>
              <a:latin typeface="Arial" panose="020B0604020202020204" pitchFamily="34" charset="0"/>
            </a:endParaRPr>
          </a:p>
          <a:p>
            <a:r>
              <a:rPr lang="hy-AM" sz="9600" b="1" dirty="0">
                <a:ln w="12700">
                  <a:solidFill>
                    <a:schemeClr val="accent3">
                      <a:lumMod val="50000"/>
                    </a:schemeClr>
                  </a:solidFill>
                  <a:prstDash val="solid"/>
                </a:ln>
                <a:solidFill>
                  <a:schemeClr val="tx1"/>
                </a:solidFill>
                <a:effectLst>
                  <a:innerShdw blurRad="177800">
                    <a:schemeClr val="accent3">
                      <a:lumMod val="50000"/>
                    </a:schemeClr>
                  </a:innerShdw>
                </a:effectLst>
                <a:latin typeface="+mn-lt"/>
              </a:rPr>
              <a:t>Բուլինգի</a:t>
            </a:r>
            <a:r>
              <a:rPr lang="hy-AM" sz="9600" b="1" dirty="0">
                <a:ln/>
                <a:solidFill>
                  <a:schemeClr val="tx1"/>
                </a:solidFill>
                <a:latin typeface="+mn-lt"/>
              </a:rPr>
              <a:t> դեպքերի արձագանքման մեխանիզմները</a:t>
            </a:r>
            <a:endParaRPr lang="ru-RU" sz="9600" b="1" dirty="0">
              <a:ln/>
              <a:solidFill>
                <a:schemeClr val="tx1"/>
              </a:solidFill>
              <a:latin typeface="+mn-lt"/>
            </a:endParaRPr>
          </a:p>
          <a:p>
            <a:endParaRPr lang="en-US" sz="2000" dirty="0"/>
          </a:p>
        </p:txBody>
      </p:sp>
      <p:sp>
        <p:nvSpPr>
          <p:cNvPr id="3" name="Oval 2">
            <a:extLst>
              <a:ext uri="{FF2B5EF4-FFF2-40B4-BE49-F238E27FC236}">
                <a16:creationId xmlns:a16="http://schemas.microsoft.com/office/drawing/2014/main" id="{363375E8-063D-41B8-A1B8-1B143D7937BB}"/>
              </a:ext>
            </a:extLst>
          </p:cNvPr>
          <p:cNvSpPr/>
          <p:nvPr/>
        </p:nvSpPr>
        <p:spPr>
          <a:xfrm rot="719615">
            <a:off x="5054058" y="1150788"/>
            <a:ext cx="2489848" cy="1124119"/>
          </a:xfrm>
          <a:custGeom>
            <a:avLst/>
            <a:gdLst/>
            <a:ahLst/>
            <a:cxnLst/>
            <a:rect l="l" t="t" r="r" b="b"/>
            <a:pathLst>
              <a:path w="2293128" h="1032464">
                <a:moveTo>
                  <a:pt x="516232" y="0"/>
                </a:moveTo>
                <a:cubicBezTo>
                  <a:pt x="725974" y="0"/>
                  <a:pt x="906502" y="125084"/>
                  <a:pt x="986382" y="305132"/>
                </a:cubicBezTo>
                <a:lnTo>
                  <a:pt x="1870927" y="305132"/>
                </a:lnTo>
                <a:lnTo>
                  <a:pt x="1870927" y="94031"/>
                </a:lnTo>
                <a:lnTo>
                  <a:pt x="2293128" y="516232"/>
                </a:lnTo>
                <a:lnTo>
                  <a:pt x="1870927" y="938433"/>
                </a:lnTo>
                <a:lnTo>
                  <a:pt x="1870927" y="727333"/>
                </a:lnTo>
                <a:lnTo>
                  <a:pt x="986381" y="727333"/>
                </a:lnTo>
                <a:cubicBezTo>
                  <a:pt x="906501" y="907380"/>
                  <a:pt x="725974" y="1032464"/>
                  <a:pt x="516232" y="1032464"/>
                </a:cubicBezTo>
                <a:cubicBezTo>
                  <a:pt x="231125" y="1032464"/>
                  <a:pt x="0" y="801339"/>
                  <a:pt x="0" y="516232"/>
                </a:cubicBezTo>
                <a:cubicBezTo>
                  <a:pt x="0" y="231125"/>
                  <a:pt x="231125" y="0"/>
                  <a:pt x="516232"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Oval 2">
            <a:extLst>
              <a:ext uri="{FF2B5EF4-FFF2-40B4-BE49-F238E27FC236}">
                <a16:creationId xmlns:a16="http://schemas.microsoft.com/office/drawing/2014/main" id="{442B7998-836D-4C8E-AAA2-47ADA4BFA5A5}"/>
              </a:ext>
            </a:extLst>
          </p:cNvPr>
          <p:cNvSpPr/>
          <p:nvPr/>
        </p:nvSpPr>
        <p:spPr>
          <a:xfrm rot="812949" flipH="1">
            <a:off x="3865860" y="2474130"/>
            <a:ext cx="2489848" cy="1124119"/>
          </a:xfrm>
          <a:custGeom>
            <a:avLst/>
            <a:gdLst/>
            <a:ahLst/>
            <a:cxnLst/>
            <a:rect l="l" t="t" r="r" b="b"/>
            <a:pathLst>
              <a:path w="2293128" h="1032464">
                <a:moveTo>
                  <a:pt x="516232" y="0"/>
                </a:moveTo>
                <a:cubicBezTo>
                  <a:pt x="725974" y="0"/>
                  <a:pt x="906502" y="125084"/>
                  <a:pt x="986382" y="305132"/>
                </a:cubicBezTo>
                <a:lnTo>
                  <a:pt x="1870927" y="305132"/>
                </a:lnTo>
                <a:lnTo>
                  <a:pt x="1870927" y="94031"/>
                </a:lnTo>
                <a:lnTo>
                  <a:pt x="2293128" y="516232"/>
                </a:lnTo>
                <a:lnTo>
                  <a:pt x="1870927" y="938433"/>
                </a:lnTo>
                <a:lnTo>
                  <a:pt x="1870927" y="727333"/>
                </a:lnTo>
                <a:lnTo>
                  <a:pt x="986381" y="727333"/>
                </a:lnTo>
                <a:cubicBezTo>
                  <a:pt x="906501" y="907380"/>
                  <a:pt x="725974" y="1032464"/>
                  <a:pt x="516232" y="1032464"/>
                </a:cubicBezTo>
                <a:cubicBezTo>
                  <a:pt x="231125" y="1032464"/>
                  <a:pt x="0" y="801339"/>
                  <a:pt x="0" y="516232"/>
                </a:cubicBezTo>
                <a:cubicBezTo>
                  <a:pt x="0" y="231125"/>
                  <a:pt x="231125" y="0"/>
                  <a:pt x="516232"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3" name="Parallelogram 15">
            <a:extLst>
              <a:ext uri="{FF2B5EF4-FFF2-40B4-BE49-F238E27FC236}">
                <a16:creationId xmlns:a16="http://schemas.microsoft.com/office/drawing/2014/main" id="{BB1B9B5D-20A2-4AD7-9985-C1406B6ED3FC}"/>
              </a:ext>
            </a:extLst>
          </p:cNvPr>
          <p:cNvSpPr/>
          <p:nvPr/>
        </p:nvSpPr>
        <p:spPr>
          <a:xfrm flipH="1">
            <a:off x="3736164" y="4370398"/>
            <a:ext cx="357672" cy="357672"/>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4" name="Frame 17">
            <a:extLst>
              <a:ext uri="{FF2B5EF4-FFF2-40B4-BE49-F238E27FC236}">
                <a16:creationId xmlns:a16="http://schemas.microsoft.com/office/drawing/2014/main" id="{3F65BDD2-5CF2-4EEC-AF95-98C33A55BE52}"/>
              </a:ext>
            </a:extLst>
          </p:cNvPr>
          <p:cNvSpPr/>
          <p:nvPr/>
        </p:nvSpPr>
        <p:spPr>
          <a:xfrm>
            <a:off x="4177068" y="5428066"/>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7" name="Freeform 18">
            <a:extLst>
              <a:ext uri="{FF2B5EF4-FFF2-40B4-BE49-F238E27FC236}">
                <a16:creationId xmlns:a16="http://schemas.microsoft.com/office/drawing/2014/main" id="{91FB1105-31D4-4BF8-8830-EBDCE6AE118D}"/>
              </a:ext>
            </a:extLst>
          </p:cNvPr>
          <p:cNvSpPr/>
          <p:nvPr/>
        </p:nvSpPr>
        <p:spPr>
          <a:xfrm>
            <a:off x="4111448" y="3278006"/>
            <a:ext cx="427438" cy="34497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8" name="Rounded Rectangle 25">
            <a:extLst>
              <a:ext uri="{FF2B5EF4-FFF2-40B4-BE49-F238E27FC236}">
                <a16:creationId xmlns:a16="http://schemas.microsoft.com/office/drawing/2014/main" id="{A75754C9-81D9-4C85-A1BE-2D223B7E5DAF}"/>
              </a:ext>
            </a:extLst>
          </p:cNvPr>
          <p:cNvSpPr/>
          <p:nvPr/>
        </p:nvSpPr>
        <p:spPr>
          <a:xfrm>
            <a:off x="6350405" y="4359531"/>
            <a:ext cx="531677" cy="389635"/>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TextBox 40">
            <a:extLst>
              <a:ext uri="{FF2B5EF4-FFF2-40B4-BE49-F238E27FC236}">
                <a16:creationId xmlns:a16="http://schemas.microsoft.com/office/drawing/2014/main" id="{D6E17109-50CD-4E63-A810-B6E3149443D0}"/>
              </a:ext>
            </a:extLst>
          </p:cNvPr>
          <p:cNvSpPr txBox="1"/>
          <p:nvPr/>
        </p:nvSpPr>
        <p:spPr>
          <a:xfrm>
            <a:off x="8132347" y="934974"/>
            <a:ext cx="3237268" cy="830997"/>
          </a:xfrm>
          <a:prstGeom prst="rect">
            <a:avLst/>
          </a:prstGeom>
          <a:noFill/>
          <a:ln>
            <a:noFill/>
          </a:ln>
        </p:spPr>
        <p:txBody>
          <a:bodyPr wrap="square" rtlCol="0">
            <a:spAutoFit/>
          </a:bodyPr>
          <a:lstStyle/>
          <a:p>
            <a:pPr marL="285750" indent="-285750">
              <a:buFont typeface="Wingdings" panose="05000000000000000000" pitchFamily="2" charset="2"/>
              <a:buChar char="v"/>
            </a:pPr>
            <a:r>
              <a:rPr lang="hy-AM" sz="1600" dirty="0"/>
              <a:t>Բուլինգի դրսևորումների մշտադիտարկում և արձանագրում։ </a:t>
            </a:r>
            <a:endParaRPr lang="ko-KR" altLang="en-US" sz="1600" dirty="0">
              <a:solidFill>
                <a:schemeClr val="tx1">
                  <a:lumMod val="75000"/>
                  <a:lumOff val="25000"/>
                </a:schemeClr>
              </a:solidFill>
              <a:cs typeface="Arial" pitchFamily="34" charset="0"/>
            </a:endParaRPr>
          </a:p>
        </p:txBody>
      </p:sp>
      <p:sp>
        <p:nvSpPr>
          <p:cNvPr id="42" name="Прямоугольник 41"/>
          <p:cNvSpPr/>
          <p:nvPr/>
        </p:nvSpPr>
        <p:spPr>
          <a:xfrm>
            <a:off x="7607284" y="1863972"/>
            <a:ext cx="3671530" cy="584775"/>
          </a:xfrm>
          <a:prstGeom prst="rect">
            <a:avLst/>
          </a:prstGeom>
        </p:spPr>
        <p:txBody>
          <a:bodyPr wrap="square">
            <a:spAutoFit/>
          </a:bodyPr>
          <a:lstStyle/>
          <a:p>
            <a:pPr marL="742950" lvl="1" indent="-285750">
              <a:buFont typeface="Wingdings" panose="05000000000000000000" pitchFamily="2" charset="2"/>
              <a:buChar char="v"/>
            </a:pPr>
            <a:r>
              <a:rPr lang="ru-RU" sz="1600" dirty="0"/>
              <a:t>Հ</a:t>
            </a:r>
            <a:r>
              <a:rPr lang="hy-AM" sz="1600" dirty="0"/>
              <a:t>ետազոտական թերթիկների </a:t>
            </a:r>
            <a:r>
              <a:rPr lang="ru-RU" sz="1600" dirty="0" err="1"/>
              <a:t>կիրառություն</a:t>
            </a:r>
            <a:endParaRPr lang="ru-RU" sz="1600" dirty="0"/>
          </a:p>
        </p:txBody>
      </p:sp>
      <p:sp>
        <p:nvSpPr>
          <p:cNvPr id="43" name="Прямоугольник 42"/>
          <p:cNvSpPr/>
          <p:nvPr/>
        </p:nvSpPr>
        <p:spPr>
          <a:xfrm>
            <a:off x="8071143" y="2498618"/>
            <a:ext cx="3825584" cy="646331"/>
          </a:xfrm>
          <a:prstGeom prst="rect">
            <a:avLst/>
          </a:prstGeom>
        </p:spPr>
        <p:txBody>
          <a:bodyPr wrap="square">
            <a:spAutoFit/>
          </a:bodyPr>
          <a:lstStyle/>
          <a:p>
            <a:pPr marL="285750" indent="-285750">
              <a:buFont typeface="Wingdings" panose="05000000000000000000" pitchFamily="2" charset="2"/>
              <a:buChar char="v"/>
            </a:pPr>
            <a:r>
              <a:rPr lang="hy-AM" dirty="0"/>
              <a:t>Անանուն էլեկտրոնային փոստի կիրառում</a:t>
            </a:r>
            <a:endParaRPr lang="ru-RU" dirty="0"/>
          </a:p>
        </p:txBody>
      </p:sp>
      <p:sp>
        <p:nvSpPr>
          <p:cNvPr id="44" name="Прямоугольник 43"/>
          <p:cNvSpPr/>
          <p:nvPr/>
        </p:nvSpPr>
        <p:spPr>
          <a:xfrm>
            <a:off x="8071142" y="3247352"/>
            <a:ext cx="4057521" cy="369332"/>
          </a:xfrm>
          <a:prstGeom prst="rect">
            <a:avLst/>
          </a:prstGeom>
        </p:spPr>
        <p:txBody>
          <a:bodyPr wrap="none">
            <a:spAutoFit/>
          </a:bodyPr>
          <a:lstStyle/>
          <a:p>
            <a:pPr marL="285750" indent="-285750">
              <a:buFont typeface="Wingdings" panose="05000000000000000000" pitchFamily="2" charset="2"/>
              <a:buChar char="v"/>
            </a:pPr>
            <a:r>
              <a:rPr lang="hy-AM" dirty="0"/>
              <a:t>Վերահսկողության մեխանիզմներ</a:t>
            </a:r>
            <a:endParaRPr lang="ru-RU" dirty="0"/>
          </a:p>
        </p:txBody>
      </p:sp>
      <p:sp>
        <p:nvSpPr>
          <p:cNvPr id="47" name="Прямоугольник 46"/>
          <p:cNvSpPr/>
          <p:nvPr/>
        </p:nvSpPr>
        <p:spPr>
          <a:xfrm>
            <a:off x="283316" y="980194"/>
            <a:ext cx="4476522" cy="923330"/>
          </a:xfrm>
          <a:prstGeom prst="rect">
            <a:avLst/>
          </a:prstGeom>
        </p:spPr>
        <p:txBody>
          <a:bodyPr wrap="square">
            <a:spAutoFit/>
          </a:bodyPr>
          <a:lstStyle/>
          <a:p>
            <a:pPr marL="285750" indent="-285750">
              <a:buFont typeface="Wingdings" panose="05000000000000000000" pitchFamily="2" charset="2"/>
              <a:buChar char="v"/>
            </a:pPr>
            <a:r>
              <a:rPr lang="ru-RU" dirty="0"/>
              <a:t>Հ</a:t>
            </a:r>
            <a:r>
              <a:rPr lang="hy-AM" dirty="0"/>
              <a:t>անգիստ արձագանքել, պահպանել հանգստություն ցանկացած իրավիճակում</a:t>
            </a:r>
            <a:r>
              <a:rPr lang="ru-RU" dirty="0"/>
              <a:t>:</a:t>
            </a:r>
            <a:endParaRPr lang="ko-KR" altLang="en-US" dirty="0">
              <a:solidFill>
                <a:schemeClr val="tx1">
                  <a:lumMod val="75000"/>
                  <a:lumOff val="25000"/>
                </a:schemeClr>
              </a:solidFill>
              <a:cs typeface="Arial" pitchFamily="34" charset="0"/>
            </a:endParaRPr>
          </a:p>
        </p:txBody>
      </p:sp>
      <p:sp>
        <p:nvSpPr>
          <p:cNvPr id="48" name="Прямоугольник 47"/>
          <p:cNvSpPr/>
          <p:nvPr/>
        </p:nvSpPr>
        <p:spPr>
          <a:xfrm>
            <a:off x="988448" y="1960999"/>
            <a:ext cx="3083343" cy="646331"/>
          </a:xfrm>
          <a:prstGeom prst="rect">
            <a:avLst/>
          </a:prstGeom>
        </p:spPr>
        <p:txBody>
          <a:bodyPr wrap="square">
            <a:spAutoFit/>
          </a:bodyPr>
          <a:lstStyle/>
          <a:p>
            <a:pPr marL="285750" indent="-285750">
              <a:buFont typeface="Wingdings" panose="05000000000000000000" pitchFamily="2" charset="2"/>
              <a:buChar char="v"/>
            </a:pPr>
            <a:r>
              <a:rPr lang="ru-RU" dirty="0"/>
              <a:t>Լ</a:t>
            </a:r>
            <a:r>
              <a:rPr lang="hy-AM" dirty="0"/>
              <a:t>րջորեն վերաբերվել երեխայի ասածներին</a:t>
            </a:r>
            <a:r>
              <a:rPr lang="ru-RU" dirty="0"/>
              <a:t>:</a:t>
            </a:r>
          </a:p>
        </p:txBody>
      </p:sp>
      <p:sp>
        <p:nvSpPr>
          <p:cNvPr id="49" name="Прямоугольник 48"/>
          <p:cNvSpPr/>
          <p:nvPr/>
        </p:nvSpPr>
        <p:spPr>
          <a:xfrm>
            <a:off x="590231" y="2674919"/>
            <a:ext cx="3327113" cy="646331"/>
          </a:xfrm>
          <a:prstGeom prst="rect">
            <a:avLst/>
          </a:prstGeom>
        </p:spPr>
        <p:txBody>
          <a:bodyPr wrap="square">
            <a:spAutoFit/>
          </a:bodyPr>
          <a:lstStyle/>
          <a:p>
            <a:pPr marL="285750" indent="-285750">
              <a:buFont typeface="Wingdings" panose="05000000000000000000" pitchFamily="2" charset="2"/>
              <a:buChar char="v"/>
            </a:pPr>
            <a:r>
              <a:rPr lang="ru-RU" dirty="0" err="1"/>
              <a:t>Գնահատման</a:t>
            </a:r>
            <a:r>
              <a:rPr lang="ru-RU" dirty="0"/>
              <a:t> </a:t>
            </a:r>
            <a:r>
              <a:rPr lang="ru-RU" dirty="0" err="1"/>
              <a:t>խումբ</a:t>
            </a:r>
            <a:r>
              <a:rPr lang="ru-RU" dirty="0"/>
              <a:t>՝ 3 </a:t>
            </a:r>
            <a:r>
              <a:rPr lang="ru-RU" dirty="0" err="1"/>
              <a:t>ուսուցիչ</a:t>
            </a:r>
            <a:r>
              <a:rPr lang="ru-RU" dirty="0"/>
              <a:t> և 1 </a:t>
            </a:r>
            <a:r>
              <a:rPr lang="ru-RU" dirty="0" err="1"/>
              <a:t>հոգեբան</a:t>
            </a:r>
            <a:r>
              <a:rPr lang="ru-RU" dirty="0"/>
              <a:t>:</a:t>
            </a:r>
          </a:p>
        </p:txBody>
      </p:sp>
      <p:sp>
        <p:nvSpPr>
          <p:cNvPr id="50" name="Прямоугольник 49"/>
          <p:cNvSpPr/>
          <p:nvPr/>
        </p:nvSpPr>
        <p:spPr>
          <a:xfrm>
            <a:off x="60580" y="3509072"/>
            <a:ext cx="4083721" cy="1200329"/>
          </a:xfrm>
          <a:prstGeom prst="rect">
            <a:avLst/>
          </a:prstGeom>
        </p:spPr>
        <p:txBody>
          <a:bodyPr wrap="square">
            <a:spAutoFit/>
          </a:bodyPr>
          <a:lstStyle/>
          <a:p>
            <a:pPr marL="285750" indent="-285750">
              <a:buFont typeface="Wingdings" panose="05000000000000000000" pitchFamily="2" charset="2"/>
              <a:buChar char="v"/>
            </a:pPr>
            <a:r>
              <a:rPr lang="hy-AM" dirty="0"/>
              <a:t>Արձագանքման թիմ</a:t>
            </a:r>
            <a:r>
              <a:rPr lang="ru-RU" dirty="0"/>
              <a:t>՝</a:t>
            </a:r>
            <a:r>
              <a:rPr lang="hy-AM" dirty="0"/>
              <a:t> </a:t>
            </a:r>
            <a:r>
              <a:rPr lang="ru-RU" dirty="0" err="1"/>
              <a:t>տնօրեն</a:t>
            </a:r>
            <a:r>
              <a:rPr lang="ru-RU" dirty="0"/>
              <a:t>,</a:t>
            </a:r>
          </a:p>
          <a:p>
            <a:pPr lvl="0"/>
            <a:r>
              <a:rPr lang="hy-AM" dirty="0"/>
              <a:t>դաստիարակչական աշխատանքների կազմակերպիչ</a:t>
            </a:r>
            <a:r>
              <a:rPr lang="ru-RU" dirty="0"/>
              <a:t>,</a:t>
            </a:r>
          </a:p>
          <a:p>
            <a:pPr lvl="0"/>
            <a:r>
              <a:rPr lang="hy-AM" dirty="0"/>
              <a:t>ցանկացած այլ ան</a:t>
            </a:r>
            <a:r>
              <a:rPr lang="ru-RU" dirty="0" err="1"/>
              <a:t>դամ</a:t>
            </a:r>
            <a:r>
              <a:rPr lang="ru-RU" dirty="0"/>
              <a:t>:</a:t>
            </a:r>
          </a:p>
        </p:txBody>
      </p:sp>
      <p:sp>
        <p:nvSpPr>
          <p:cNvPr id="51" name="Oval 2">
            <a:extLst>
              <a:ext uri="{FF2B5EF4-FFF2-40B4-BE49-F238E27FC236}">
                <a16:creationId xmlns:a16="http://schemas.microsoft.com/office/drawing/2014/main" id="{363375E8-063D-41B8-A1B8-1B143D7937BB}"/>
              </a:ext>
            </a:extLst>
          </p:cNvPr>
          <p:cNvSpPr/>
          <p:nvPr/>
        </p:nvSpPr>
        <p:spPr>
          <a:xfrm>
            <a:off x="3080243" y="4823315"/>
            <a:ext cx="2489848" cy="1124119"/>
          </a:xfrm>
          <a:custGeom>
            <a:avLst/>
            <a:gdLst/>
            <a:ahLst/>
            <a:cxnLst/>
            <a:rect l="l" t="t" r="r" b="b"/>
            <a:pathLst>
              <a:path w="2293128" h="1032464">
                <a:moveTo>
                  <a:pt x="516232" y="0"/>
                </a:moveTo>
                <a:cubicBezTo>
                  <a:pt x="725974" y="0"/>
                  <a:pt x="906502" y="125084"/>
                  <a:pt x="986382" y="305132"/>
                </a:cubicBezTo>
                <a:lnTo>
                  <a:pt x="1870927" y="305132"/>
                </a:lnTo>
                <a:lnTo>
                  <a:pt x="1870927" y="94031"/>
                </a:lnTo>
                <a:lnTo>
                  <a:pt x="2293128" y="516232"/>
                </a:lnTo>
                <a:lnTo>
                  <a:pt x="1870927" y="938433"/>
                </a:lnTo>
                <a:lnTo>
                  <a:pt x="1870927" y="727333"/>
                </a:lnTo>
                <a:lnTo>
                  <a:pt x="986381" y="727333"/>
                </a:lnTo>
                <a:cubicBezTo>
                  <a:pt x="906501" y="907380"/>
                  <a:pt x="725974" y="1032464"/>
                  <a:pt x="516232" y="1032464"/>
                </a:cubicBezTo>
                <a:cubicBezTo>
                  <a:pt x="231125" y="1032464"/>
                  <a:pt x="0" y="801339"/>
                  <a:pt x="0" y="516232"/>
                </a:cubicBezTo>
                <a:cubicBezTo>
                  <a:pt x="0" y="231125"/>
                  <a:pt x="231125" y="0"/>
                  <a:pt x="516232"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2" name="Прямоугольник 51"/>
          <p:cNvSpPr/>
          <p:nvPr/>
        </p:nvSpPr>
        <p:spPr>
          <a:xfrm>
            <a:off x="5934973" y="4449279"/>
            <a:ext cx="4645100" cy="923330"/>
          </a:xfrm>
          <a:prstGeom prst="rect">
            <a:avLst/>
          </a:prstGeom>
        </p:spPr>
        <p:txBody>
          <a:bodyPr wrap="square">
            <a:spAutoFit/>
          </a:bodyPr>
          <a:lstStyle/>
          <a:p>
            <a:pPr marL="285750" indent="-285750">
              <a:buFont typeface="Wingdings" panose="05000000000000000000" pitchFamily="2" charset="2"/>
              <a:buChar char="v"/>
            </a:pPr>
            <a:r>
              <a:rPr lang="ru-RU" dirty="0"/>
              <a:t>Ե</a:t>
            </a:r>
            <a:r>
              <a:rPr lang="hy-AM" dirty="0"/>
              <a:t>րեխաների պաշտպանության պատասխանատուների</a:t>
            </a:r>
            <a:r>
              <a:rPr lang="ru-RU" dirty="0"/>
              <a:t> </a:t>
            </a:r>
            <a:r>
              <a:rPr lang="ru-RU" dirty="0" err="1"/>
              <a:t>կողմից</a:t>
            </a:r>
            <a:r>
              <a:rPr lang="ru-RU" dirty="0"/>
              <a:t> </a:t>
            </a:r>
            <a:r>
              <a:rPr lang="ru-RU" dirty="0" err="1"/>
              <a:t>աջակցություն</a:t>
            </a:r>
            <a:r>
              <a:rPr lang="hy-AM" dirty="0"/>
              <a:t>։</a:t>
            </a:r>
            <a:endParaRPr lang="ru-RU" dirty="0"/>
          </a:p>
        </p:txBody>
      </p:sp>
      <p:sp>
        <p:nvSpPr>
          <p:cNvPr id="53" name="Прямоугольник 52"/>
          <p:cNvSpPr/>
          <p:nvPr/>
        </p:nvSpPr>
        <p:spPr>
          <a:xfrm>
            <a:off x="5411172" y="5489370"/>
            <a:ext cx="4293545" cy="646331"/>
          </a:xfrm>
          <a:prstGeom prst="rect">
            <a:avLst/>
          </a:prstGeom>
        </p:spPr>
        <p:txBody>
          <a:bodyPr wrap="square">
            <a:spAutoFit/>
          </a:bodyPr>
          <a:lstStyle/>
          <a:p>
            <a:pPr marL="285750" indent="-285750" algn="ctr">
              <a:buFont typeface="Wingdings" panose="05000000000000000000" pitchFamily="2" charset="2"/>
              <a:buChar char="v"/>
            </a:pPr>
            <a:r>
              <a:rPr lang="hy-AM" dirty="0"/>
              <a:t>Դպրոցի շրջանակներում</a:t>
            </a:r>
            <a:r>
              <a:rPr lang="ru-RU" dirty="0"/>
              <a:t> </a:t>
            </a:r>
            <a:r>
              <a:rPr lang="ru-RU" dirty="0" err="1"/>
              <a:t>աջակցության</a:t>
            </a:r>
            <a:r>
              <a:rPr lang="ru-RU" dirty="0"/>
              <a:t> </a:t>
            </a:r>
            <a:r>
              <a:rPr lang="ru-RU" dirty="0" err="1"/>
              <a:t>տրամադրում</a:t>
            </a:r>
            <a:r>
              <a:rPr lang="ru-RU" dirty="0"/>
              <a:t>:</a:t>
            </a:r>
            <a:endParaRPr lang="ko-KR" altLang="en-US" dirty="0">
              <a:solidFill>
                <a:schemeClr val="tx1">
                  <a:lumMod val="75000"/>
                  <a:lumOff val="25000"/>
                </a:schemeClr>
              </a:solidFill>
              <a:cs typeface="Arial" pitchFamily="34" charset="0"/>
            </a:endParaRPr>
          </a:p>
        </p:txBody>
      </p:sp>
      <p:sp>
        <p:nvSpPr>
          <p:cNvPr id="54" name="TextBox 53"/>
          <p:cNvSpPr txBox="1"/>
          <p:nvPr/>
        </p:nvSpPr>
        <p:spPr>
          <a:xfrm rot="538897">
            <a:off x="5159233" y="1344110"/>
            <a:ext cx="1782576" cy="461665"/>
          </a:xfrm>
          <a:prstGeom prst="rect">
            <a:avLst/>
          </a:prstGeom>
          <a:noFill/>
        </p:spPr>
        <p:txBody>
          <a:bodyPr wrap="square" rtlCol="0">
            <a:spAutoFit/>
          </a:bodyPr>
          <a:lstStyle/>
          <a:p>
            <a:r>
              <a:rPr lang="ru-RU" sz="2400" b="1" dirty="0" err="1"/>
              <a:t>Հաղորդում</a:t>
            </a:r>
            <a:endParaRPr lang="ru-RU" sz="2400" b="1" dirty="0"/>
          </a:p>
        </p:txBody>
      </p:sp>
      <p:sp>
        <p:nvSpPr>
          <p:cNvPr id="55" name="TextBox 54"/>
          <p:cNvSpPr txBox="1"/>
          <p:nvPr/>
        </p:nvSpPr>
        <p:spPr>
          <a:xfrm rot="976908">
            <a:off x="4157888" y="2795886"/>
            <a:ext cx="2214197" cy="461665"/>
          </a:xfrm>
          <a:prstGeom prst="rect">
            <a:avLst/>
          </a:prstGeom>
          <a:noFill/>
        </p:spPr>
        <p:txBody>
          <a:bodyPr wrap="square" rtlCol="0">
            <a:spAutoFit/>
          </a:bodyPr>
          <a:lstStyle/>
          <a:p>
            <a:r>
              <a:rPr lang="ru-RU" sz="2400" b="1" dirty="0" err="1"/>
              <a:t>Արձագանքում</a:t>
            </a:r>
            <a:endParaRPr lang="ru-RU" sz="2400" b="1" dirty="0"/>
          </a:p>
        </p:txBody>
      </p:sp>
      <p:sp>
        <p:nvSpPr>
          <p:cNvPr id="56" name="TextBox 55"/>
          <p:cNvSpPr txBox="1"/>
          <p:nvPr/>
        </p:nvSpPr>
        <p:spPr>
          <a:xfrm>
            <a:off x="3355675" y="5124127"/>
            <a:ext cx="2055497" cy="461665"/>
          </a:xfrm>
          <a:prstGeom prst="rect">
            <a:avLst/>
          </a:prstGeom>
          <a:noFill/>
        </p:spPr>
        <p:txBody>
          <a:bodyPr wrap="square" rtlCol="0">
            <a:spAutoFit/>
          </a:bodyPr>
          <a:lstStyle/>
          <a:p>
            <a:r>
              <a:rPr lang="ru-RU" sz="2400" b="1" dirty="0" err="1"/>
              <a:t>Ուղղորդում</a:t>
            </a:r>
            <a:endParaRPr lang="ru-RU" sz="2400" b="1" dirty="0"/>
          </a:p>
        </p:txBody>
      </p:sp>
      <p:sp>
        <p:nvSpPr>
          <p:cNvPr id="24" name="Isosceles Triangle 8">
            <a:extLst>
              <a:ext uri="{FF2B5EF4-FFF2-40B4-BE49-F238E27FC236}">
                <a16:creationId xmlns:a16="http://schemas.microsoft.com/office/drawing/2014/main" id="{FED1BF7A-7546-4AF8-89CC-3CEC8A5874C0}"/>
              </a:ext>
            </a:extLst>
          </p:cNvPr>
          <p:cNvSpPr/>
          <p:nvPr/>
        </p:nvSpPr>
        <p:spPr>
          <a:xfrm rot="16200000">
            <a:off x="4537763" y="1021151"/>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5" name="Rectangle 7">
            <a:extLst>
              <a:ext uri="{FF2B5EF4-FFF2-40B4-BE49-F238E27FC236}">
                <a16:creationId xmlns:a16="http://schemas.microsoft.com/office/drawing/2014/main" id="{84693C49-05C6-4CD0-A900-4B843CF3016D}"/>
              </a:ext>
            </a:extLst>
          </p:cNvPr>
          <p:cNvSpPr/>
          <p:nvPr/>
        </p:nvSpPr>
        <p:spPr>
          <a:xfrm rot="18900000">
            <a:off x="6552321" y="3339612"/>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6" name="Rectangle 7">
            <a:extLst>
              <a:ext uri="{FF2B5EF4-FFF2-40B4-BE49-F238E27FC236}">
                <a16:creationId xmlns:a16="http://schemas.microsoft.com/office/drawing/2014/main" id="{A2454068-D6A0-42C7-BCE1-D03833DCF2E4}"/>
              </a:ext>
            </a:extLst>
          </p:cNvPr>
          <p:cNvSpPr/>
          <p:nvPr/>
        </p:nvSpPr>
        <p:spPr>
          <a:xfrm>
            <a:off x="2524422" y="5115521"/>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76747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a:extLst>
              <a:ext uri="{FF2B5EF4-FFF2-40B4-BE49-F238E27FC236}">
                <a16:creationId xmlns:a16="http://schemas.microsoft.com/office/drawing/2014/main" id="{1ED72D07-190D-400A-8F59-2D34481DC52C}"/>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a:stretch>
            <a:fillRect/>
          </a:stretch>
        </p:blipFill>
        <p:spPr>
          <a:xfrm>
            <a:off x="10280350" y="788050"/>
            <a:ext cx="548084" cy="509718"/>
          </a:xfrm>
          <a:prstGeom prst="rect">
            <a:avLst/>
          </a:prstGeom>
        </p:spPr>
      </p:pic>
      <p:sp>
        <p:nvSpPr>
          <p:cNvPr id="3" name="TextBox 2"/>
          <p:cNvSpPr txBox="1"/>
          <p:nvPr/>
        </p:nvSpPr>
        <p:spPr>
          <a:xfrm>
            <a:off x="10251091" y="366047"/>
            <a:ext cx="1753432" cy="307777"/>
          </a:xfrm>
          <a:prstGeom prst="rect">
            <a:avLst/>
          </a:prstGeom>
          <a:noFill/>
        </p:spPr>
        <p:txBody>
          <a:bodyPr wrap="square" rtlCol="0">
            <a:spAutoFit/>
          </a:bodyPr>
          <a:lstStyle/>
          <a:p>
            <a:r>
              <a:rPr lang="hy-AM" sz="1400" dirty="0"/>
              <a:t>Վարժություն 1</a:t>
            </a:r>
            <a:endParaRPr lang="ru-RU" sz="1400" dirty="0"/>
          </a:p>
        </p:txBody>
      </p:sp>
      <p:sp>
        <p:nvSpPr>
          <p:cNvPr id="4" name="TextBox 3"/>
          <p:cNvSpPr txBox="1"/>
          <p:nvPr/>
        </p:nvSpPr>
        <p:spPr>
          <a:xfrm>
            <a:off x="10984160" y="788050"/>
            <a:ext cx="893896" cy="307777"/>
          </a:xfrm>
          <a:prstGeom prst="rect">
            <a:avLst/>
          </a:prstGeom>
          <a:noFill/>
        </p:spPr>
        <p:txBody>
          <a:bodyPr wrap="square" rtlCol="0">
            <a:spAutoFit/>
          </a:bodyPr>
          <a:lstStyle/>
          <a:p>
            <a:r>
              <a:rPr lang="hy-AM" sz="1400" dirty="0"/>
              <a:t>10 րոպե</a:t>
            </a:r>
            <a:endParaRPr lang="ru-RU" sz="1400" dirty="0"/>
          </a:p>
        </p:txBody>
      </p:sp>
      <p:sp>
        <p:nvSpPr>
          <p:cNvPr id="6" name="Прямоугольник 5"/>
          <p:cNvSpPr/>
          <p:nvPr/>
        </p:nvSpPr>
        <p:spPr>
          <a:xfrm>
            <a:off x="2827034" y="1296767"/>
            <a:ext cx="4507965" cy="556819"/>
          </a:xfrm>
          <a:prstGeom prst="rect">
            <a:avLst/>
          </a:prstGeom>
        </p:spPr>
        <p:txBody>
          <a:bodyPr wrap="none">
            <a:spAutoFit/>
          </a:bodyPr>
          <a:lstStyle/>
          <a:p>
            <a:pPr algn="just">
              <a:lnSpc>
                <a:spcPct val="115000"/>
              </a:lnSpc>
              <a:spcAft>
                <a:spcPts val="0"/>
              </a:spcAft>
            </a:pPr>
            <a:r>
              <a:rPr lang="hy-AM" sz="2800" b="1" kern="100" dirty="0">
                <a:solidFill>
                  <a:srgbClr val="2F5496"/>
                </a:solidFill>
                <a:latin typeface="GHEA Grapalat" panose="02000506050000020003" pitchFamily="50" charset="0"/>
                <a:ea typeface="Calibri" panose="020F0502020204030204" pitchFamily="34" charset="0"/>
                <a:cs typeface="Times New Roman" panose="02020603050405020304" pitchFamily="18" charset="0"/>
              </a:rPr>
              <a:t>«Ցանկությունների զառ»</a:t>
            </a:r>
            <a:endParaRPr lang="ru-RU"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1402080" y="2465255"/>
            <a:ext cx="8382000" cy="2541593"/>
          </a:xfrm>
          <a:prstGeom prst="rect">
            <a:avLst/>
          </a:prstGeom>
        </p:spPr>
        <p:txBody>
          <a:bodyPr wrap="square">
            <a:spAutoFit/>
          </a:bodyPr>
          <a:lstStyle/>
          <a:p>
            <a:pPr marL="342900" lvl="0" indent="-342900" algn="just">
              <a:lnSpc>
                <a:spcPct val="150000"/>
              </a:lnSpc>
              <a:spcAft>
                <a:spcPts val="0"/>
              </a:spcAft>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Նշեք մեկ կարևոր նպատակ, որ ցանկանում եք իրականացնել:</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Նշեք 2 իրավիճակ, որի համար երախտապարտ եք:</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Նշեք 3 նյութական կամ ոչ նյութական արժեք, որ ուզում եք ունենալ:</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Նշեք 4 վայր, որ կուզենայիք մեկնել:</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Նշեք 5 անձանց, ովքեր կարևոր են ձեզ համար:</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Նշեք 6 երևույթ, որ Ձեզ ուրախացնում են:</a:t>
            </a:r>
            <a:endParaRPr lang="ru-RU"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3452015" y="780254"/>
            <a:ext cx="2432076" cy="461665"/>
          </a:xfrm>
          <a:prstGeom prst="rect">
            <a:avLst/>
          </a:prstGeom>
        </p:spPr>
        <p:txBody>
          <a:bodyPr wrap="none">
            <a:spAutoFit/>
          </a:bodyPr>
          <a:lstStyle/>
          <a:p>
            <a:r>
              <a:rPr lang="en-US" sz="2400" b="1" dirty="0" err="1"/>
              <a:t>Ծանոթությու</a:t>
            </a:r>
            <a:r>
              <a:rPr lang="hy-AM" b="1" dirty="0" err="1"/>
              <a:t>ն</a:t>
            </a:r>
            <a:endParaRPr lang="ru-RU" dirty="0"/>
          </a:p>
        </p:txBody>
      </p:sp>
      <p:pic>
        <p:nvPicPr>
          <p:cNvPr id="8"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8908" y="4528085"/>
            <a:ext cx="3311431" cy="2203606"/>
          </a:xfrm>
          <a:prstGeom prst="rect">
            <a:avLst/>
          </a:prstGeom>
        </p:spPr>
      </p:pic>
    </p:spTree>
    <p:extLst>
      <p:ext uri="{BB962C8B-B14F-4D97-AF65-F5344CB8AC3E}">
        <p14:creationId xmlns:p14="http://schemas.microsoft.com/office/powerpoint/2010/main" val="1384215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65562" y="3429994"/>
            <a:ext cx="9238891" cy="1453026"/>
          </a:xfrm>
          <a:prstGeom prst="rect">
            <a:avLst/>
          </a:prstGeom>
        </p:spPr>
        <p:txBody>
          <a:bodyPr wrap="square">
            <a:spAutoFit/>
          </a:bodyPr>
          <a:lstStyle/>
          <a:p>
            <a:pPr algn="ctr">
              <a:lnSpc>
                <a:spcPct val="107000"/>
              </a:lnSpc>
              <a:spcAft>
                <a:spcPts val="400"/>
              </a:spcAft>
            </a:pPr>
            <a:r>
              <a:rPr lang="hy-AM" sz="2800" b="1" dirty="0">
                <a:solidFill>
                  <a:schemeClr val="bg1"/>
                </a:solidFill>
                <a:latin typeface="GHEA Grapalat" panose="02000506050000020003" pitchFamily="50" charset="0"/>
                <a:ea typeface="Calibri" panose="020F0502020204030204" pitchFamily="34" charset="0"/>
                <a:cs typeface="Times New Roman" panose="02020603050405020304" pitchFamily="18" charset="0"/>
              </a:rPr>
              <a:t>ԿՐԹՈՒԹՅԱՆ ԳՈՐԾԸՆԹԱՑԻ ՄԱՍՆԱԿԻՑՆԵՐԻ ԴԵՐԵՐՆ ՈՒ ՊԱՐՏԱԿԱՆՈՒԹՅՈՒՆՆԵՐԸ ԲՌՆՈՒԹՅԱՆ ԿԱՆԽԱՐԳԵԼՄԱՆ ԳՈՐԾԸՆԹԱՑՈՒՄ</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6351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Прямоугольник 32"/>
          <p:cNvSpPr/>
          <p:nvPr/>
        </p:nvSpPr>
        <p:spPr>
          <a:xfrm>
            <a:off x="74928" y="281790"/>
            <a:ext cx="9700046" cy="1277850"/>
          </a:xfrm>
          <a:prstGeom prst="rect">
            <a:avLst/>
          </a:prstGeom>
        </p:spPr>
        <p:txBody>
          <a:bodyPr wrap="square">
            <a:spAutoFit/>
          </a:bodyPr>
          <a:lstStyle/>
          <a:p>
            <a:pPr algn="ctr">
              <a:lnSpc>
                <a:spcPct val="107000"/>
              </a:lnSpc>
              <a:spcAft>
                <a:spcPts val="400"/>
              </a:spcAft>
            </a:pPr>
            <a:r>
              <a:rPr lang="ru-RU" sz="2400" b="1"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Կ</a:t>
            </a:r>
            <a:r>
              <a:rPr lang="hy-AM" sz="2400" b="1"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րթության գործընթացի մասնակիցների դերերն ու պարտականությունները բռնության կանխարգելման գործընթացում</a:t>
            </a:r>
            <a:endParaRPr lang="en-US" sz="24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3" name="Прямоугольник 12"/>
          <p:cNvSpPr/>
          <p:nvPr/>
        </p:nvSpPr>
        <p:spPr>
          <a:xfrm>
            <a:off x="932688" y="2897405"/>
            <a:ext cx="10411968" cy="646331"/>
          </a:xfrm>
          <a:prstGeom prst="rect">
            <a:avLst/>
          </a:prstGeom>
        </p:spPr>
        <p:txBody>
          <a:bodyPr wrap="square">
            <a:spAutoFit/>
          </a:bodyPr>
          <a:lstStyle/>
          <a:p>
            <a:r>
              <a:rPr lang="ru-RU" dirty="0" err="1">
                <a:latin typeface="GHEA Grapalat" panose="02000506050000020003" pitchFamily="50" charset="0"/>
                <a:ea typeface="GHEA Grapalat" panose="02000506050000020003" pitchFamily="50" charset="0"/>
                <a:cs typeface="Tahoma" panose="020B0604030504040204" pitchFamily="34" charset="0"/>
              </a:rPr>
              <a:t>Դուրս</a:t>
            </a:r>
            <a:r>
              <a:rPr lang="ru-RU" dirty="0">
                <a:latin typeface="GHEA Grapalat" panose="02000506050000020003" pitchFamily="50" charset="0"/>
                <a:ea typeface="GHEA Grapalat" panose="02000506050000020003" pitchFamily="50" charset="0"/>
                <a:cs typeface="Tahoma" panose="020B0604030504040204" pitchFamily="34" charset="0"/>
              </a:rPr>
              <a:t> </a:t>
            </a:r>
            <a:r>
              <a:rPr lang="ru-RU" dirty="0" err="1">
                <a:latin typeface="GHEA Grapalat" panose="02000506050000020003" pitchFamily="50" charset="0"/>
                <a:ea typeface="GHEA Grapalat" panose="02000506050000020003" pitchFamily="50" charset="0"/>
                <a:cs typeface="Tahoma" panose="020B0604030504040204" pitchFamily="34" charset="0"/>
              </a:rPr>
              <a:t>բերել</a:t>
            </a:r>
            <a:r>
              <a:rPr lang="ru-RU" dirty="0">
                <a:latin typeface="GHEA Grapalat" panose="02000506050000020003" pitchFamily="50" charset="0"/>
                <a:ea typeface="GHEA Grapalat" panose="02000506050000020003" pitchFamily="50" charset="0"/>
                <a:cs typeface="Tahoma" panose="020B0604030504040204" pitchFamily="34" charset="0"/>
              </a:rPr>
              <a:t> </a:t>
            </a:r>
            <a:r>
              <a:rPr lang="hy-AM" dirty="0">
                <a:latin typeface="GHEA Grapalat" panose="02000506050000020003" pitchFamily="50" charset="0"/>
                <a:ea typeface="GHEA Grapalat" panose="02000506050000020003" pitchFamily="50" charset="0"/>
                <a:cs typeface="Tahoma" panose="020B0604030504040204" pitchFamily="34" charset="0"/>
              </a:rPr>
              <a:t>դպրոցական համայնքի դերակատարների դեր</a:t>
            </a:r>
            <a:r>
              <a:rPr lang="ru-RU" dirty="0" err="1">
                <a:latin typeface="GHEA Grapalat" panose="02000506050000020003" pitchFamily="50" charset="0"/>
                <a:ea typeface="GHEA Grapalat" panose="02000506050000020003" pitchFamily="50" charset="0"/>
                <a:cs typeface="Tahoma" panose="020B0604030504040204" pitchFamily="34" charset="0"/>
              </a:rPr>
              <a:t>եր</a:t>
            </a:r>
            <a:r>
              <a:rPr lang="hy-AM" dirty="0">
                <a:latin typeface="GHEA Grapalat" panose="02000506050000020003" pitchFamily="50" charset="0"/>
                <a:ea typeface="GHEA Grapalat" panose="02000506050000020003" pitchFamily="50" charset="0"/>
                <a:cs typeface="Tahoma" panose="020B0604030504040204" pitchFamily="34" charset="0"/>
              </a:rPr>
              <a:t>ն ու պարտականությունները</a:t>
            </a:r>
            <a:r>
              <a:rPr lang="ru-RU" dirty="0">
                <a:latin typeface="GHEA Grapalat" panose="02000506050000020003" pitchFamily="50" charset="0"/>
                <a:ea typeface="GHEA Grapalat" panose="02000506050000020003" pitchFamily="50" charset="0"/>
                <a:cs typeface="Tahoma" panose="020B0604030504040204" pitchFamily="34" charset="0"/>
              </a:rPr>
              <a:t> </a:t>
            </a:r>
            <a:r>
              <a:rPr lang="ru-RU" dirty="0" err="1">
                <a:latin typeface="GHEA Grapalat" panose="02000506050000020003" pitchFamily="50" charset="0"/>
                <a:ea typeface="GHEA Grapalat" panose="02000506050000020003" pitchFamily="50" charset="0"/>
                <a:cs typeface="Tahoma" panose="020B0604030504040204" pitchFamily="34" charset="0"/>
              </a:rPr>
              <a:t>բռնության</a:t>
            </a:r>
            <a:r>
              <a:rPr lang="ru-RU" dirty="0">
                <a:latin typeface="GHEA Grapalat" panose="02000506050000020003" pitchFamily="50" charset="0"/>
                <a:ea typeface="GHEA Grapalat" panose="02000506050000020003" pitchFamily="50" charset="0"/>
                <a:cs typeface="Tahoma" panose="020B0604030504040204" pitchFamily="34" charset="0"/>
              </a:rPr>
              <a:t> </a:t>
            </a:r>
            <a:r>
              <a:rPr lang="ru-RU" dirty="0" err="1">
                <a:latin typeface="GHEA Grapalat" panose="02000506050000020003" pitchFamily="50" charset="0"/>
                <a:ea typeface="GHEA Grapalat" panose="02000506050000020003" pitchFamily="50" charset="0"/>
                <a:cs typeface="Tahoma" panose="020B0604030504040204" pitchFamily="34" charset="0"/>
              </a:rPr>
              <a:t>կանխարգելման</a:t>
            </a:r>
            <a:r>
              <a:rPr lang="ru-RU" dirty="0">
                <a:latin typeface="GHEA Grapalat" panose="02000506050000020003" pitchFamily="50" charset="0"/>
                <a:ea typeface="GHEA Grapalat" panose="02000506050000020003" pitchFamily="50" charset="0"/>
                <a:cs typeface="Tahoma" panose="020B0604030504040204" pitchFamily="34" charset="0"/>
              </a:rPr>
              <a:t> </a:t>
            </a:r>
            <a:r>
              <a:rPr lang="ru-RU" dirty="0" err="1">
                <a:latin typeface="GHEA Grapalat" panose="02000506050000020003" pitchFamily="50" charset="0"/>
                <a:ea typeface="GHEA Grapalat" panose="02000506050000020003" pitchFamily="50" charset="0"/>
                <a:cs typeface="Tahoma" panose="020B0604030504040204" pitchFamily="34" charset="0"/>
              </a:rPr>
              <a:t>գործընթացում</a:t>
            </a:r>
            <a:r>
              <a:rPr lang="ru-RU" dirty="0">
                <a:latin typeface="GHEA Grapalat" panose="02000506050000020003" pitchFamily="50" charset="0"/>
                <a:ea typeface="GHEA Grapalat" panose="02000506050000020003" pitchFamily="50" charset="0"/>
                <a:cs typeface="Tahoma" panose="020B0604030504040204" pitchFamily="34" charset="0"/>
              </a:rPr>
              <a:t>:</a:t>
            </a:r>
            <a:endParaRPr lang="ru-RU" dirty="0"/>
          </a:p>
        </p:txBody>
      </p:sp>
      <p:sp>
        <p:nvSpPr>
          <p:cNvPr id="14" name="TextBox 13"/>
          <p:cNvSpPr txBox="1"/>
          <p:nvPr/>
        </p:nvSpPr>
        <p:spPr>
          <a:xfrm>
            <a:off x="932688" y="2404872"/>
            <a:ext cx="2029968" cy="400110"/>
          </a:xfrm>
          <a:prstGeom prst="rect">
            <a:avLst/>
          </a:prstGeom>
          <a:noFill/>
        </p:spPr>
        <p:txBody>
          <a:bodyPr wrap="square" rtlCol="0">
            <a:spAutoFit/>
          </a:bodyPr>
          <a:lstStyle/>
          <a:p>
            <a:r>
              <a:rPr lang="ru-RU" sz="2000" b="1" dirty="0" err="1"/>
              <a:t>Հրահանգ</a:t>
            </a:r>
            <a:r>
              <a:rPr lang="ru-RU" dirty="0"/>
              <a:t>՝</a:t>
            </a:r>
          </a:p>
        </p:txBody>
      </p:sp>
      <p:grpSp>
        <p:nvGrpSpPr>
          <p:cNvPr id="67" name="Группа 66"/>
          <p:cNvGrpSpPr/>
          <p:nvPr/>
        </p:nvGrpSpPr>
        <p:grpSpPr>
          <a:xfrm>
            <a:off x="742402" y="4799576"/>
            <a:ext cx="4288107" cy="537984"/>
            <a:chOff x="590002" y="3920356"/>
            <a:chExt cx="4288107" cy="537984"/>
          </a:xfrm>
          <a:solidFill>
            <a:schemeClr val="accent3">
              <a:lumMod val="60000"/>
              <a:lumOff val="40000"/>
            </a:schemeClr>
          </a:solidFill>
        </p:grpSpPr>
        <p:grpSp>
          <p:nvGrpSpPr>
            <p:cNvPr id="65" name="Группа 64"/>
            <p:cNvGrpSpPr/>
            <p:nvPr/>
          </p:nvGrpSpPr>
          <p:grpSpPr>
            <a:xfrm>
              <a:off x="590002" y="3920356"/>
              <a:ext cx="4288107" cy="537984"/>
              <a:chOff x="789628" y="4421866"/>
              <a:chExt cx="4288107" cy="537984"/>
            </a:xfrm>
            <a:grpFill/>
          </p:grpSpPr>
          <p:sp>
            <p:nvSpPr>
              <p:cNvPr id="57" name="Rounded Rectangle 64">
                <a:extLst>
                  <a:ext uri="{FF2B5EF4-FFF2-40B4-BE49-F238E27FC236}">
                    <a16:creationId xmlns:a16="http://schemas.microsoft.com/office/drawing/2014/main" id="{0E5B533D-1F10-4196-AEA9-F74A9D80D3D2}"/>
                  </a:ext>
                </a:extLst>
              </p:cNvPr>
              <p:cNvSpPr/>
              <p:nvPr/>
            </p:nvSpPr>
            <p:spPr>
              <a:xfrm>
                <a:off x="1318620" y="4421866"/>
                <a:ext cx="3759115" cy="537984"/>
              </a:xfrm>
              <a:prstGeom prst="roundRect">
                <a:avLst>
                  <a:gd name="adj" fmla="val 50000"/>
                </a:avLst>
              </a:prstGeom>
              <a:grp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9" name="Oval 24">
                <a:extLst>
                  <a:ext uri="{FF2B5EF4-FFF2-40B4-BE49-F238E27FC236}">
                    <a16:creationId xmlns:a16="http://schemas.microsoft.com/office/drawing/2014/main" id="{47C15161-7A4D-48B0-A029-3D5DFB5FC1FE}"/>
                  </a:ext>
                </a:extLst>
              </p:cNvPr>
              <p:cNvSpPr/>
              <p:nvPr/>
            </p:nvSpPr>
            <p:spPr>
              <a:xfrm>
                <a:off x="789628" y="4449449"/>
                <a:ext cx="500835" cy="49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ko-KR" sz="3200" dirty="0">
                    <a:solidFill>
                      <a:schemeClr val="bg2">
                        <a:lumMod val="10000"/>
                      </a:schemeClr>
                    </a:solidFill>
                  </a:rPr>
                  <a:t>2</a:t>
                </a:r>
                <a:endParaRPr lang="ko-KR" altLang="en-US" sz="3200" dirty="0">
                  <a:solidFill>
                    <a:schemeClr val="bg2">
                      <a:lumMod val="10000"/>
                    </a:schemeClr>
                  </a:solidFill>
                </a:endParaRPr>
              </a:p>
            </p:txBody>
          </p:sp>
        </p:grpSp>
        <p:sp>
          <p:nvSpPr>
            <p:cNvPr id="66" name="TextBox 65"/>
            <p:cNvSpPr txBox="1"/>
            <p:nvPr/>
          </p:nvSpPr>
          <p:spPr>
            <a:xfrm>
              <a:off x="1995381" y="3960923"/>
              <a:ext cx="2103120" cy="461665"/>
            </a:xfrm>
            <a:prstGeom prst="rect">
              <a:avLst/>
            </a:prstGeom>
            <a:grpFill/>
          </p:spPr>
          <p:txBody>
            <a:bodyPr wrap="square" rtlCol="0">
              <a:spAutoFit/>
            </a:bodyPr>
            <a:lstStyle/>
            <a:p>
              <a:r>
                <a:rPr lang="ru-RU" sz="2400" dirty="0" err="1"/>
                <a:t>Սովորողներ</a:t>
              </a:r>
              <a:endParaRPr lang="ru-RU" sz="2400" dirty="0"/>
            </a:p>
          </p:txBody>
        </p:sp>
      </p:grpSp>
      <p:grpSp>
        <p:nvGrpSpPr>
          <p:cNvPr id="68" name="Группа 67"/>
          <p:cNvGrpSpPr/>
          <p:nvPr/>
        </p:nvGrpSpPr>
        <p:grpSpPr>
          <a:xfrm>
            <a:off x="742402" y="4072756"/>
            <a:ext cx="4288107" cy="537984"/>
            <a:chOff x="590002" y="3920356"/>
            <a:chExt cx="4288107" cy="537984"/>
          </a:xfrm>
          <a:solidFill>
            <a:schemeClr val="accent6">
              <a:lumMod val="40000"/>
              <a:lumOff val="60000"/>
            </a:schemeClr>
          </a:solidFill>
        </p:grpSpPr>
        <p:grpSp>
          <p:nvGrpSpPr>
            <p:cNvPr id="69" name="Группа 68"/>
            <p:cNvGrpSpPr/>
            <p:nvPr/>
          </p:nvGrpSpPr>
          <p:grpSpPr>
            <a:xfrm>
              <a:off x="590002" y="3920356"/>
              <a:ext cx="4288107" cy="537984"/>
              <a:chOff x="789628" y="4421866"/>
              <a:chExt cx="4288107" cy="537984"/>
            </a:xfrm>
            <a:grpFill/>
          </p:grpSpPr>
          <p:sp>
            <p:nvSpPr>
              <p:cNvPr id="71" name="Rounded Rectangle 64">
                <a:extLst>
                  <a:ext uri="{FF2B5EF4-FFF2-40B4-BE49-F238E27FC236}">
                    <a16:creationId xmlns:a16="http://schemas.microsoft.com/office/drawing/2014/main" id="{0E5B533D-1F10-4196-AEA9-F74A9D80D3D2}"/>
                  </a:ext>
                </a:extLst>
              </p:cNvPr>
              <p:cNvSpPr/>
              <p:nvPr/>
            </p:nvSpPr>
            <p:spPr>
              <a:xfrm>
                <a:off x="1318620" y="4421866"/>
                <a:ext cx="3759115" cy="537984"/>
              </a:xfrm>
              <a:prstGeom prst="roundRect">
                <a:avLst>
                  <a:gd name="adj" fmla="val 50000"/>
                </a:avLst>
              </a:prstGeom>
              <a:grp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2" name="Oval 24">
                <a:extLst>
                  <a:ext uri="{FF2B5EF4-FFF2-40B4-BE49-F238E27FC236}">
                    <a16:creationId xmlns:a16="http://schemas.microsoft.com/office/drawing/2014/main" id="{47C15161-7A4D-48B0-A029-3D5DFB5FC1FE}"/>
                  </a:ext>
                </a:extLst>
              </p:cNvPr>
              <p:cNvSpPr/>
              <p:nvPr/>
            </p:nvSpPr>
            <p:spPr>
              <a:xfrm>
                <a:off x="789628" y="4449449"/>
                <a:ext cx="500835" cy="49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ko-KR" sz="3200" dirty="0">
                    <a:solidFill>
                      <a:schemeClr val="bg2">
                        <a:lumMod val="10000"/>
                      </a:schemeClr>
                    </a:solidFill>
                  </a:rPr>
                  <a:t>1</a:t>
                </a:r>
                <a:endParaRPr lang="ko-KR" altLang="en-US" sz="3200" dirty="0">
                  <a:solidFill>
                    <a:schemeClr val="bg2">
                      <a:lumMod val="10000"/>
                    </a:schemeClr>
                  </a:solidFill>
                </a:endParaRPr>
              </a:p>
            </p:txBody>
          </p:sp>
        </p:grpSp>
        <p:sp>
          <p:nvSpPr>
            <p:cNvPr id="70" name="TextBox 69"/>
            <p:cNvSpPr txBox="1"/>
            <p:nvPr/>
          </p:nvSpPr>
          <p:spPr>
            <a:xfrm>
              <a:off x="1995381" y="3960923"/>
              <a:ext cx="2103120" cy="461665"/>
            </a:xfrm>
            <a:prstGeom prst="rect">
              <a:avLst/>
            </a:prstGeom>
            <a:grpFill/>
          </p:spPr>
          <p:txBody>
            <a:bodyPr wrap="square" rtlCol="0">
              <a:spAutoFit/>
            </a:bodyPr>
            <a:lstStyle/>
            <a:p>
              <a:r>
                <a:rPr lang="ru-RU" sz="2400" dirty="0" err="1"/>
                <a:t>Հոգեբան</a:t>
              </a:r>
              <a:endParaRPr lang="ru-RU" sz="2400" dirty="0"/>
            </a:p>
          </p:txBody>
        </p:sp>
      </p:grpSp>
      <p:grpSp>
        <p:nvGrpSpPr>
          <p:cNvPr id="73" name="Группа 72"/>
          <p:cNvGrpSpPr/>
          <p:nvPr/>
        </p:nvGrpSpPr>
        <p:grpSpPr>
          <a:xfrm>
            <a:off x="742402" y="5542159"/>
            <a:ext cx="4288107" cy="537984"/>
            <a:chOff x="590002" y="3920356"/>
            <a:chExt cx="4288107" cy="537984"/>
          </a:xfrm>
          <a:solidFill>
            <a:schemeClr val="accent3"/>
          </a:solidFill>
        </p:grpSpPr>
        <p:grpSp>
          <p:nvGrpSpPr>
            <p:cNvPr id="74" name="Группа 73"/>
            <p:cNvGrpSpPr/>
            <p:nvPr/>
          </p:nvGrpSpPr>
          <p:grpSpPr>
            <a:xfrm>
              <a:off x="590002" y="3920356"/>
              <a:ext cx="4288107" cy="537984"/>
              <a:chOff x="789628" y="4421866"/>
              <a:chExt cx="4288107" cy="537984"/>
            </a:xfrm>
            <a:grpFill/>
          </p:grpSpPr>
          <p:sp>
            <p:nvSpPr>
              <p:cNvPr id="76" name="Rounded Rectangle 64">
                <a:extLst>
                  <a:ext uri="{FF2B5EF4-FFF2-40B4-BE49-F238E27FC236}">
                    <a16:creationId xmlns:a16="http://schemas.microsoft.com/office/drawing/2014/main" id="{0E5B533D-1F10-4196-AEA9-F74A9D80D3D2}"/>
                  </a:ext>
                </a:extLst>
              </p:cNvPr>
              <p:cNvSpPr/>
              <p:nvPr/>
            </p:nvSpPr>
            <p:spPr>
              <a:xfrm>
                <a:off x="1318620" y="4421866"/>
                <a:ext cx="3759115" cy="537984"/>
              </a:xfrm>
              <a:prstGeom prst="roundRect">
                <a:avLst>
                  <a:gd name="adj" fmla="val 50000"/>
                </a:avLst>
              </a:prstGeom>
              <a:grp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7" name="Oval 24">
                <a:extLst>
                  <a:ext uri="{FF2B5EF4-FFF2-40B4-BE49-F238E27FC236}">
                    <a16:creationId xmlns:a16="http://schemas.microsoft.com/office/drawing/2014/main" id="{47C15161-7A4D-48B0-A029-3D5DFB5FC1FE}"/>
                  </a:ext>
                </a:extLst>
              </p:cNvPr>
              <p:cNvSpPr/>
              <p:nvPr/>
            </p:nvSpPr>
            <p:spPr>
              <a:xfrm>
                <a:off x="789628" y="4449449"/>
                <a:ext cx="500835" cy="49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ko-KR" sz="3200" dirty="0">
                    <a:solidFill>
                      <a:schemeClr val="bg2">
                        <a:lumMod val="10000"/>
                      </a:schemeClr>
                    </a:solidFill>
                  </a:rPr>
                  <a:t>3</a:t>
                </a:r>
                <a:endParaRPr lang="ko-KR" altLang="en-US" sz="3200" dirty="0">
                  <a:solidFill>
                    <a:schemeClr val="bg2">
                      <a:lumMod val="10000"/>
                    </a:schemeClr>
                  </a:solidFill>
                </a:endParaRPr>
              </a:p>
            </p:txBody>
          </p:sp>
        </p:grpSp>
        <p:sp>
          <p:nvSpPr>
            <p:cNvPr id="75" name="TextBox 74"/>
            <p:cNvSpPr txBox="1"/>
            <p:nvPr/>
          </p:nvSpPr>
          <p:spPr>
            <a:xfrm>
              <a:off x="1785466" y="3947939"/>
              <a:ext cx="2910885" cy="461665"/>
            </a:xfrm>
            <a:prstGeom prst="rect">
              <a:avLst/>
            </a:prstGeom>
            <a:grpFill/>
          </p:spPr>
          <p:txBody>
            <a:bodyPr wrap="square" rtlCol="0">
              <a:spAutoFit/>
            </a:bodyPr>
            <a:lstStyle/>
            <a:p>
              <a:r>
                <a:rPr lang="ru-RU" sz="2400" dirty="0" err="1"/>
                <a:t>Ղեկավար</a:t>
              </a:r>
              <a:r>
                <a:rPr lang="ru-RU" sz="2400" dirty="0"/>
                <a:t> </a:t>
              </a:r>
              <a:r>
                <a:rPr lang="ru-RU" sz="2400" dirty="0" err="1"/>
                <a:t>կազմ</a:t>
              </a:r>
              <a:endParaRPr lang="ru-RU" sz="2400" dirty="0"/>
            </a:p>
          </p:txBody>
        </p:sp>
      </p:grpSp>
      <p:grpSp>
        <p:nvGrpSpPr>
          <p:cNvPr id="84" name="Группа 83"/>
          <p:cNvGrpSpPr/>
          <p:nvPr/>
        </p:nvGrpSpPr>
        <p:grpSpPr>
          <a:xfrm>
            <a:off x="5960276" y="4871885"/>
            <a:ext cx="4288107" cy="537984"/>
            <a:chOff x="590002" y="3920356"/>
            <a:chExt cx="4288107" cy="537984"/>
          </a:xfrm>
          <a:solidFill>
            <a:schemeClr val="accent2">
              <a:lumMod val="40000"/>
              <a:lumOff val="60000"/>
            </a:schemeClr>
          </a:solidFill>
        </p:grpSpPr>
        <p:grpSp>
          <p:nvGrpSpPr>
            <p:cNvPr id="85" name="Группа 84"/>
            <p:cNvGrpSpPr/>
            <p:nvPr/>
          </p:nvGrpSpPr>
          <p:grpSpPr>
            <a:xfrm>
              <a:off x="590002" y="3920356"/>
              <a:ext cx="4288107" cy="537984"/>
              <a:chOff x="789628" y="4421866"/>
              <a:chExt cx="4288107" cy="537984"/>
            </a:xfrm>
            <a:grpFill/>
          </p:grpSpPr>
          <p:sp>
            <p:nvSpPr>
              <p:cNvPr id="87" name="Rounded Rectangle 64">
                <a:extLst>
                  <a:ext uri="{FF2B5EF4-FFF2-40B4-BE49-F238E27FC236}">
                    <a16:creationId xmlns:a16="http://schemas.microsoft.com/office/drawing/2014/main" id="{0E5B533D-1F10-4196-AEA9-F74A9D80D3D2}"/>
                  </a:ext>
                </a:extLst>
              </p:cNvPr>
              <p:cNvSpPr/>
              <p:nvPr/>
            </p:nvSpPr>
            <p:spPr>
              <a:xfrm>
                <a:off x="1318620" y="4421866"/>
                <a:ext cx="3759115" cy="537984"/>
              </a:xfrm>
              <a:prstGeom prst="roundRect">
                <a:avLst>
                  <a:gd name="adj" fmla="val 50000"/>
                </a:avLst>
              </a:prstGeom>
              <a:grp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8" name="Oval 24">
                <a:extLst>
                  <a:ext uri="{FF2B5EF4-FFF2-40B4-BE49-F238E27FC236}">
                    <a16:creationId xmlns:a16="http://schemas.microsoft.com/office/drawing/2014/main" id="{47C15161-7A4D-48B0-A029-3D5DFB5FC1FE}"/>
                  </a:ext>
                </a:extLst>
              </p:cNvPr>
              <p:cNvSpPr/>
              <p:nvPr/>
            </p:nvSpPr>
            <p:spPr>
              <a:xfrm>
                <a:off x="789628" y="4449449"/>
                <a:ext cx="500835" cy="49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ko-KR" sz="3200" dirty="0">
                    <a:solidFill>
                      <a:schemeClr val="bg2">
                        <a:lumMod val="10000"/>
                      </a:schemeClr>
                    </a:solidFill>
                  </a:rPr>
                  <a:t>5</a:t>
                </a:r>
                <a:endParaRPr lang="ko-KR" altLang="en-US" sz="3200" dirty="0">
                  <a:solidFill>
                    <a:schemeClr val="bg2">
                      <a:lumMod val="10000"/>
                    </a:schemeClr>
                  </a:solidFill>
                </a:endParaRPr>
              </a:p>
            </p:txBody>
          </p:sp>
        </p:grpSp>
        <p:sp>
          <p:nvSpPr>
            <p:cNvPr id="86" name="TextBox 85"/>
            <p:cNvSpPr txBox="1"/>
            <p:nvPr/>
          </p:nvSpPr>
          <p:spPr>
            <a:xfrm>
              <a:off x="1785466" y="3947939"/>
              <a:ext cx="2910885" cy="461665"/>
            </a:xfrm>
            <a:prstGeom prst="rect">
              <a:avLst/>
            </a:prstGeom>
            <a:grpFill/>
          </p:spPr>
          <p:txBody>
            <a:bodyPr wrap="square" rtlCol="0">
              <a:spAutoFit/>
            </a:bodyPr>
            <a:lstStyle/>
            <a:p>
              <a:r>
                <a:rPr lang="ru-RU" sz="2400" dirty="0" err="1"/>
                <a:t>Ծնողներ</a:t>
              </a:r>
              <a:endParaRPr lang="ru-RU" sz="2400" dirty="0"/>
            </a:p>
          </p:txBody>
        </p:sp>
      </p:grpSp>
      <p:sp>
        <p:nvSpPr>
          <p:cNvPr id="92" name="Rounded Rectangle 64">
            <a:extLst>
              <a:ext uri="{FF2B5EF4-FFF2-40B4-BE49-F238E27FC236}">
                <a16:creationId xmlns:a16="http://schemas.microsoft.com/office/drawing/2014/main" id="{0E5B533D-1F10-4196-AEA9-F74A9D80D3D2}"/>
              </a:ext>
            </a:extLst>
          </p:cNvPr>
          <p:cNvSpPr/>
          <p:nvPr/>
        </p:nvSpPr>
        <p:spPr>
          <a:xfrm>
            <a:off x="6372560" y="5533657"/>
            <a:ext cx="3759115" cy="537984"/>
          </a:xfrm>
          <a:prstGeom prst="roundRect">
            <a:avLst>
              <a:gd name="adj" fmla="val 50000"/>
            </a:avLst>
          </a:prstGeom>
          <a:no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5" name="Прямоугольник 94"/>
          <p:cNvSpPr/>
          <p:nvPr/>
        </p:nvSpPr>
        <p:spPr>
          <a:xfrm>
            <a:off x="10834576" y="766826"/>
            <a:ext cx="880369" cy="307777"/>
          </a:xfrm>
          <a:prstGeom prst="rect">
            <a:avLst/>
          </a:prstGeom>
        </p:spPr>
        <p:txBody>
          <a:bodyPr wrap="none">
            <a:spAutoFit/>
          </a:bodyPr>
          <a:lstStyle/>
          <a:p>
            <a:pPr>
              <a:buClr>
                <a:schemeClr val="dk1"/>
              </a:buClr>
              <a:buSzPts val="2200"/>
            </a:pPr>
            <a:r>
              <a:rPr lang="ru-RU" sz="1400" dirty="0">
                <a:solidFill>
                  <a:schemeClr val="bg2">
                    <a:lumMod val="25000"/>
                  </a:schemeClr>
                </a:solidFill>
                <a:latin typeface="Arial" panose="020B0604020202020204" pitchFamily="34" charset="0"/>
                <a:ea typeface="Calibri"/>
                <a:cs typeface="Arial" panose="020B0604020202020204" pitchFamily="34" charset="0"/>
                <a:sym typeface="Calibri"/>
              </a:rPr>
              <a:t>3</a:t>
            </a:r>
            <a:r>
              <a:rPr lang="hy-AM" sz="1400" dirty="0">
                <a:solidFill>
                  <a:schemeClr val="bg2">
                    <a:lumMod val="25000"/>
                  </a:schemeClr>
                </a:solidFill>
                <a:latin typeface="Arial" panose="020B0604020202020204" pitchFamily="34" charset="0"/>
                <a:ea typeface="Calibri"/>
                <a:cs typeface="Arial" panose="020B0604020202020204" pitchFamily="34" charset="0"/>
                <a:sym typeface="Calibri"/>
              </a:rPr>
              <a:t>0 ր</a:t>
            </a:r>
            <a:r>
              <a:rPr lang="hy-AM" sz="1400" dirty="0">
                <a:solidFill>
                  <a:schemeClr val="tx2">
                    <a:lumMod val="75000"/>
                  </a:schemeClr>
                </a:solidFill>
                <a:latin typeface="Arial" panose="020B0604020202020204" pitchFamily="34" charset="0"/>
                <a:ea typeface="Calibri"/>
                <a:cs typeface="Arial" panose="020B0604020202020204" pitchFamily="34" charset="0"/>
                <a:sym typeface="Calibri"/>
              </a:rPr>
              <a:t>ոպե</a:t>
            </a:r>
          </a:p>
        </p:txBody>
      </p:sp>
      <p:sp>
        <p:nvSpPr>
          <p:cNvPr id="96" name="TextBox 95">
            <a:extLst>
              <a:ext uri="{FF2B5EF4-FFF2-40B4-BE49-F238E27FC236}">
                <a16:creationId xmlns:a16="http://schemas.microsoft.com/office/drawing/2014/main" id="{6873D86E-FEC3-49C7-B1DD-D8414BA8E51A}"/>
              </a:ext>
            </a:extLst>
          </p:cNvPr>
          <p:cNvSpPr txBox="1"/>
          <p:nvPr/>
        </p:nvSpPr>
        <p:spPr>
          <a:xfrm>
            <a:off x="9795956" y="214606"/>
            <a:ext cx="2430474" cy="307777"/>
          </a:xfrm>
          <a:prstGeom prst="rect">
            <a:avLst/>
          </a:prstGeom>
          <a:noFill/>
        </p:spPr>
        <p:txBody>
          <a:bodyPr wrap="none" rtlCol="0">
            <a:spAutoFit/>
          </a:bodyPr>
          <a:lstStyle/>
          <a:p>
            <a:r>
              <a:rPr lang="ru-RU" sz="1400" dirty="0" err="1"/>
              <a:t>Գործնական</a:t>
            </a:r>
            <a:r>
              <a:rPr lang="ru-RU" sz="1400" dirty="0"/>
              <a:t> </a:t>
            </a:r>
            <a:r>
              <a:rPr lang="ru-RU" sz="1400" dirty="0" err="1"/>
              <a:t>աշխատանք</a:t>
            </a:r>
            <a:r>
              <a:rPr lang="ru-RU" sz="1400" dirty="0"/>
              <a:t> 4</a:t>
            </a:r>
            <a:endParaRPr lang="en-US" sz="1600" b="1" dirty="0"/>
          </a:p>
        </p:txBody>
      </p:sp>
      <p:grpSp>
        <p:nvGrpSpPr>
          <p:cNvPr id="38" name="Группа 37"/>
          <p:cNvGrpSpPr/>
          <p:nvPr/>
        </p:nvGrpSpPr>
        <p:grpSpPr>
          <a:xfrm>
            <a:off x="5960276" y="4171167"/>
            <a:ext cx="4288107" cy="537984"/>
            <a:chOff x="590002" y="3920356"/>
            <a:chExt cx="4288107" cy="537984"/>
          </a:xfrm>
          <a:solidFill>
            <a:schemeClr val="accent1">
              <a:lumMod val="20000"/>
              <a:lumOff val="80000"/>
            </a:schemeClr>
          </a:solidFill>
        </p:grpSpPr>
        <p:grpSp>
          <p:nvGrpSpPr>
            <p:cNvPr id="39" name="Группа 38"/>
            <p:cNvGrpSpPr/>
            <p:nvPr/>
          </p:nvGrpSpPr>
          <p:grpSpPr>
            <a:xfrm>
              <a:off x="590002" y="3920356"/>
              <a:ext cx="4288107" cy="537984"/>
              <a:chOff x="789628" y="4421866"/>
              <a:chExt cx="4288107" cy="537984"/>
            </a:xfrm>
            <a:grpFill/>
          </p:grpSpPr>
          <p:sp>
            <p:nvSpPr>
              <p:cNvPr id="41" name="Rounded Rectangle 64">
                <a:extLst>
                  <a:ext uri="{FF2B5EF4-FFF2-40B4-BE49-F238E27FC236}">
                    <a16:creationId xmlns:a16="http://schemas.microsoft.com/office/drawing/2014/main" id="{0E5B533D-1F10-4196-AEA9-F74A9D80D3D2}"/>
                  </a:ext>
                </a:extLst>
              </p:cNvPr>
              <p:cNvSpPr/>
              <p:nvPr/>
            </p:nvSpPr>
            <p:spPr>
              <a:xfrm>
                <a:off x="1318620" y="4421866"/>
                <a:ext cx="3759115" cy="537984"/>
              </a:xfrm>
              <a:prstGeom prst="roundRect">
                <a:avLst>
                  <a:gd name="adj" fmla="val 50000"/>
                </a:avLst>
              </a:prstGeom>
              <a:grp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2" name="Oval 24">
                <a:extLst>
                  <a:ext uri="{FF2B5EF4-FFF2-40B4-BE49-F238E27FC236}">
                    <a16:creationId xmlns:a16="http://schemas.microsoft.com/office/drawing/2014/main" id="{47C15161-7A4D-48B0-A029-3D5DFB5FC1FE}"/>
                  </a:ext>
                </a:extLst>
              </p:cNvPr>
              <p:cNvSpPr/>
              <p:nvPr/>
            </p:nvSpPr>
            <p:spPr>
              <a:xfrm>
                <a:off x="789628" y="4449449"/>
                <a:ext cx="500835" cy="49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ko-KR" sz="3200" dirty="0">
                    <a:solidFill>
                      <a:schemeClr val="bg2">
                        <a:lumMod val="10000"/>
                      </a:schemeClr>
                    </a:solidFill>
                  </a:rPr>
                  <a:t>4</a:t>
                </a:r>
                <a:endParaRPr lang="ko-KR" altLang="en-US" sz="3200" dirty="0">
                  <a:solidFill>
                    <a:schemeClr val="bg2">
                      <a:lumMod val="10000"/>
                    </a:schemeClr>
                  </a:solidFill>
                </a:endParaRPr>
              </a:p>
            </p:txBody>
          </p:sp>
        </p:grpSp>
        <p:sp>
          <p:nvSpPr>
            <p:cNvPr id="40" name="TextBox 39"/>
            <p:cNvSpPr txBox="1"/>
            <p:nvPr/>
          </p:nvSpPr>
          <p:spPr>
            <a:xfrm>
              <a:off x="1785466" y="3947939"/>
              <a:ext cx="2910885" cy="461665"/>
            </a:xfrm>
            <a:prstGeom prst="rect">
              <a:avLst/>
            </a:prstGeom>
            <a:grpFill/>
          </p:spPr>
          <p:txBody>
            <a:bodyPr wrap="square" rtlCol="0">
              <a:spAutoFit/>
            </a:bodyPr>
            <a:lstStyle/>
            <a:p>
              <a:r>
                <a:rPr lang="ru-RU" sz="2400" dirty="0" err="1"/>
                <a:t>Ուսուցիչներ</a:t>
              </a:r>
              <a:endParaRPr lang="ru-RU" sz="2400" dirty="0"/>
            </a:p>
          </p:txBody>
        </p:sp>
      </p:grpSp>
      <p:grpSp>
        <p:nvGrpSpPr>
          <p:cNvPr id="3" name="Группа 2"/>
          <p:cNvGrpSpPr/>
          <p:nvPr/>
        </p:nvGrpSpPr>
        <p:grpSpPr>
          <a:xfrm>
            <a:off x="5920245" y="5598707"/>
            <a:ext cx="4288107" cy="537984"/>
            <a:chOff x="5807876" y="5936684"/>
            <a:chExt cx="4288107" cy="537984"/>
          </a:xfrm>
          <a:solidFill>
            <a:schemeClr val="accent3">
              <a:lumMod val="40000"/>
              <a:lumOff val="60000"/>
            </a:schemeClr>
          </a:solidFill>
        </p:grpSpPr>
        <p:grpSp>
          <p:nvGrpSpPr>
            <p:cNvPr id="44" name="Группа 43"/>
            <p:cNvGrpSpPr/>
            <p:nvPr/>
          </p:nvGrpSpPr>
          <p:grpSpPr>
            <a:xfrm>
              <a:off x="5807876" y="5936684"/>
              <a:ext cx="4288107" cy="537984"/>
              <a:chOff x="590002" y="3920356"/>
              <a:chExt cx="4288107" cy="537984"/>
            </a:xfrm>
            <a:grpFill/>
          </p:grpSpPr>
          <p:grpSp>
            <p:nvGrpSpPr>
              <p:cNvPr id="45" name="Группа 44"/>
              <p:cNvGrpSpPr/>
              <p:nvPr/>
            </p:nvGrpSpPr>
            <p:grpSpPr>
              <a:xfrm>
                <a:off x="590002" y="3920356"/>
                <a:ext cx="4288107" cy="537984"/>
                <a:chOff x="789628" y="4421866"/>
                <a:chExt cx="4288107" cy="537984"/>
              </a:xfrm>
              <a:grpFill/>
            </p:grpSpPr>
            <p:sp>
              <p:nvSpPr>
                <p:cNvPr id="47" name="Rounded Rectangle 64">
                  <a:extLst>
                    <a:ext uri="{FF2B5EF4-FFF2-40B4-BE49-F238E27FC236}">
                      <a16:creationId xmlns:a16="http://schemas.microsoft.com/office/drawing/2014/main" id="{0E5B533D-1F10-4196-AEA9-F74A9D80D3D2}"/>
                    </a:ext>
                  </a:extLst>
                </p:cNvPr>
                <p:cNvSpPr/>
                <p:nvPr/>
              </p:nvSpPr>
              <p:spPr>
                <a:xfrm>
                  <a:off x="1318620" y="4421866"/>
                  <a:ext cx="3759115" cy="537984"/>
                </a:xfrm>
                <a:prstGeom prst="roundRect">
                  <a:avLst>
                    <a:gd name="adj" fmla="val 50000"/>
                  </a:avLst>
                </a:prstGeom>
                <a:solidFill>
                  <a:schemeClr val="accent4">
                    <a:lumMod val="40000"/>
                    <a:lumOff val="60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8" name="Oval 24">
                  <a:extLst>
                    <a:ext uri="{FF2B5EF4-FFF2-40B4-BE49-F238E27FC236}">
                      <a16:creationId xmlns:a16="http://schemas.microsoft.com/office/drawing/2014/main" id="{47C15161-7A4D-48B0-A029-3D5DFB5FC1FE}"/>
                    </a:ext>
                  </a:extLst>
                </p:cNvPr>
                <p:cNvSpPr/>
                <p:nvPr/>
              </p:nvSpPr>
              <p:spPr>
                <a:xfrm>
                  <a:off x="789628" y="4449449"/>
                  <a:ext cx="500835" cy="49982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y-AM" altLang="ko-KR" sz="3200" dirty="0">
                      <a:solidFill>
                        <a:schemeClr val="bg2">
                          <a:lumMod val="10000"/>
                        </a:schemeClr>
                      </a:solidFill>
                    </a:rPr>
                    <a:t>6</a:t>
                  </a:r>
                  <a:endParaRPr lang="ko-KR" altLang="en-US" sz="3200" dirty="0">
                    <a:solidFill>
                      <a:schemeClr val="bg2">
                        <a:lumMod val="10000"/>
                      </a:schemeClr>
                    </a:solidFill>
                  </a:endParaRPr>
                </a:p>
              </p:txBody>
            </p:sp>
          </p:grpSp>
          <p:sp>
            <p:nvSpPr>
              <p:cNvPr id="46" name="TextBox 45"/>
              <p:cNvSpPr txBox="1"/>
              <p:nvPr/>
            </p:nvSpPr>
            <p:spPr>
              <a:xfrm>
                <a:off x="1785466" y="3947939"/>
                <a:ext cx="2910885" cy="461665"/>
              </a:xfrm>
              <a:prstGeom prst="rect">
                <a:avLst/>
              </a:prstGeom>
              <a:noFill/>
            </p:spPr>
            <p:txBody>
              <a:bodyPr wrap="square" rtlCol="0">
                <a:spAutoFit/>
              </a:bodyPr>
              <a:lstStyle/>
              <a:p>
                <a:endParaRPr lang="ru-RU" sz="2400" dirty="0"/>
              </a:p>
            </p:txBody>
          </p:sp>
        </p:grpSp>
        <p:sp>
          <p:nvSpPr>
            <p:cNvPr id="49" name="Прямоугольник 48"/>
            <p:cNvSpPr/>
            <p:nvPr/>
          </p:nvSpPr>
          <p:spPr>
            <a:xfrm>
              <a:off x="6379837" y="5945996"/>
              <a:ext cx="3536546" cy="461665"/>
            </a:xfrm>
            <a:prstGeom prst="rect">
              <a:avLst/>
            </a:prstGeom>
            <a:noFill/>
          </p:spPr>
          <p:txBody>
            <a:bodyPr wrap="none">
              <a:spAutoFit/>
            </a:bodyPr>
            <a:lstStyle/>
            <a:p>
              <a:r>
                <a:rPr lang="ru-RU" sz="2400" dirty="0" err="1"/>
                <a:t>Սպասարկող</a:t>
              </a:r>
              <a:r>
                <a:rPr lang="ru-RU" sz="2400" dirty="0"/>
                <a:t> </a:t>
              </a:r>
              <a:r>
                <a:rPr lang="ru-RU" sz="2400" dirty="0" err="1"/>
                <a:t>աձնակազմ</a:t>
              </a:r>
              <a:endParaRPr lang="ru-RU" sz="2400" dirty="0"/>
            </a:p>
          </p:txBody>
        </p:sp>
      </p:grpSp>
      <p:pic>
        <p:nvPicPr>
          <p:cNvPr id="43" name="Picture 6">
            <a:extLst>
              <a:ext uri="{FF2B5EF4-FFF2-40B4-BE49-F238E27FC236}">
                <a16:creationId xmlns:a16="http://schemas.microsoft.com/office/drawing/2014/main" id="{145A9B15-5011-40A8-8CAB-0FC50F3BC9FC}"/>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9957917" y="579530"/>
            <a:ext cx="693716" cy="602757"/>
          </a:xfrm>
          <a:prstGeom prst="rect">
            <a:avLst/>
          </a:prstGeom>
        </p:spPr>
      </p:pic>
    </p:spTree>
    <p:extLst>
      <p:ext uri="{BB962C8B-B14F-4D97-AF65-F5344CB8AC3E}">
        <p14:creationId xmlns:p14="http://schemas.microsoft.com/office/powerpoint/2010/main" val="634410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539432" y="1236914"/>
            <a:ext cx="9946258" cy="4524315"/>
          </a:xfrm>
          <a:prstGeom prst="rect">
            <a:avLst/>
          </a:prstGeom>
        </p:spPr>
        <p:txBody>
          <a:bodyPr wrap="square">
            <a:spAutoFit/>
          </a:bodyPr>
          <a:lstStyle/>
          <a:p>
            <a:pPr lvl="0"/>
            <a:endParaRPr lang="hy-AM" dirty="0"/>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Ստեղծել դրական դպրոցական մշակույթ և մթնոլորտ</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Սահմանել և կիրառել կանոններ և ընթացակարգեր</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Կազմակերպել իրազեկման միջոցառումներ և վերապատրաստումներ դպրոցի անձնակազմի և սովորողներին բուլինգի ճանաչման, հայտնաբերման, կանխարգելման և արձագանքման գործընթացների վերաբերյալ</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Զգալիորեն բարելավել մեծահասակների վերահսկողությունը դպրոցի «անտեսանելի» հատկապես բարձր ռիսկայնություն ունեցող տարածքների վրա</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Ապահովել կրթական հաստատությունները մշտադիտարկման համակարգերով</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Մշակել աջակցության ծրագիր</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Իրականացնել գործողություններ</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Ծնողներին և համայնքը ներգրավել դպրոցում իրականացվող ծրագրերին։</a:t>
            </a:r>
            <a:endParaRPr lang="en-US" dirty="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Նպաստել դպրոցի հակաբուլինգային քաղաքականության արդյունավետության շարունակական գնահատմանը</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Ուսումնական տարվա յուրաքանչյուր կիսամյակում առնվազն մեկ անգամ հաշվետվություն ներկայացնել մանկավարժական խորհրդին</a:t>
            </a:r>
            <a:endParaRPr lang="ru-RU" dirty="0"/>
          </a:p>
        </p:txBody>
      </p:sp>
      <p:sp>
        <p:nvSpPr>
          <p:cNvPr id="9" name="Прямоугольник 8"/>
          <p:cNvSpPr/>
          <p:nvPr/>
        </p:nvSpPr>
        <p:spPr>
          <a:xfrm>
            <a:off x="2183048" y="544267"/>
            <a:ext cx="4589718" cy="523220"/>
          </a:xfrm>
          <a:prstGeom prst="rect">
            <a:avLst/>
          </a:prstGeom>
        </p:spPr>
        <p:txBody>
          <a:bodyPr wrap="none">
            <a:spAutoFit/>
          </a:bodyPr>
          <a:lstStyle/>
          <a:p>
            <a:pPr lvl="0"/>
            <a:r>
              <a:rPr lang="hy-AM" sz="2800" b="1" dirty="0">
                <a:solidFill>
                  <a:schemeClr val="accent3">
                    <a:lumMod val="50000"/>
                  </a:schemeClr>
                </a:solidFill>
                <a:latin typeface="Arial" panose="020B0604020202020204" pitchFamily="34" charset="0"/>
                <a:cs typeface="Arial" panose="020B0604020202020204" pitchFamily="34" charset="0"/>
              </a:rPr>
              <a:t>Դպրոցի ղեկավար կազմ</a:t>
            </a:r>
          </a:p>
        </p:txBody>
      </p:sp>
      <p:pic>
        <p:nvPicPr>
          <p:cNvPr id="7170" name="Picture 2" descr="Political Dialogue - Կրթական բարեփոխումների շուրջ առաջարկություններ"/>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135373" y="3844005"/>
            <a:ext cx="2700634" cy="270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549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직선 연결선 48">
            <a:extLst>
              <a:ext uri="{FF2B5EF4-FFF2-40B4-BE49-F238E27FC236}">
                <a16:creationId xmlns:a16="http://schemas.microsoft.com/office/drawing/2014/main" id="{207C4776-4C7C-42CA-B784-686F65D3DD40}"/>
              </a:ext>
            </a:extLst>
          </p:cNvPr>
          <p:cNvCxnSpPr/>
          <p:nvPr/>
        </p:nvCxnSpPr>
        <p:spPr>
          <a:xfrm flipH="1">
            <a:off x="6089159" y="2180456"/>
            <a:ext cx="6843" cy="630108"/>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2285349" y="187808"/>
            <a:ext cx="5296620" cy="750975"/>
          </a:xfrm>
          <a:prstGeom prst="rect">
            <a:avLst/>
          </a:prstGeom>
        </p:spPr>
        <p:txBody>
          <a:bodyPr wrap="square">
            <a:spAutoFit/>
          </a:bodyPr>
          <a:lstStyle/>
          <a:p>
            <a:pPr algn="ctr">
              <a:lnSpc>
                <a:spcPct val="107000"/>
              </a:lnSpc>
              <a:spcAft>
                <a:spcPts val="0"/>
              </a:spcAft>
            </a:pPr>
            <a:r>
              <a:rPr lang="hy-AM" sz="2000" b="1" dirty="0">
                <a:latin typeface="Arial" panose="020B0604020202020204" pitchFamily="34" charset="0"/>
                <a:cs typeface="Arial" panose="020B0604020202020204" pitchFamily="34" charset="0"/>
              </a:rPr>
              <a:t>Ուսուցիչների կողմից իրականացվող </a:t>
            </a:r>
            <a:endParaRPr lang="ru-RU" sz="2000" b="1" dirty="0">
              <a:latin typeface="Arial" panose="020B0604020202020204" pitchFamily="34" charset="0"/>
              <a:cs typeface="Arial" panose="020B0604020202020204" pitchFamily="34" charset="0"/>
            </a:endParaRPr>
          </a:p>
          <a:p>
            <a:pPr algn="ctr">
              <a:lnSpc>
                <a:spcPct val="107000"/>
              </a:lnSpc>
              <a:spcAft>
                <a:spcPts val="1200"/>
              </a:spcAft>
            </a:pPr>
            <a:r>
              <a:rPr lang="hy-AM" sz="2000" b="1" dirty="0">
                <a:latin typeface="Arial" panose="020B0604020202020204" pitchFamily="34" charset="0"/>
                <a:cs typeface="Arial" panose="020B0604020202020204" pitchFamily="34" charset="0"/>
              </a:rPr>
              <a:t>հիմնական գործողությունները</a:t>
            </a:r>
            <a:endParaRPr lang="ru-RU" sz="2000" b="1" dirty="0">
              <a:latin typeface="Arial" panose="020B0604020202020204" pitchFamily="34" charset="0"/>
              <a:cs typeface="Arial" panose="020B0604020202020204" pitchFamily="34" charset="0"/>
            </a:endParaRPr>
          </a:p>
        </p:txBody>
      </p:sp>
      <p:grpSp>
        <p:nvGrpSpPr>
          <p:cNvPr id="21" name="Group 8"/>
          <p:cNvGrpSpPr/>
          <p:nvPr/>
        </p:nvGrpSpPr>
        <p:grpSpPr>
          <a:xfrm>
            <a:off x="355631" y="1563707"/>
            <a:ext cx="836761" cy="817992"/>
            <a:chOff x="-79901" y="1123950"/>
            <a:chExt cx="1065928" cy="1153344"/>
          </a:xfrm>
        </p:grpSpPr>
        <p:pic>
          <p:nvPicPr>
            <p:cNvPr id="22" name="Graphic 6" descr="Child with balloon with solid fill"/>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9901" y="1559744"/>
              <a:ext cx="717550" cy="717550"/>
            </a:xfrm>
            <a:prstGeom prst="rect">
              <a:avLst/>
            </a:prstGeom>
          </p:spPr>
        </p:pic>
        <p:sp>
          <p:nvSpPr>
            <p:cNvPr id="23" name="Chord 38">
              <a:extLst>
                <a:ext uri="{FF2B5EF4-FFF2-40B4-BE49-F238E27FC236}">
                  <a16:creationId xmlns:a16="http://schemas.microsoft.com/office/drawing/2014/main" id="{284AD387-FD7A-4FAE-86E7-99768FD2F34F}"/>
                </a:ext>
              </a:extLst>
            </p:cNvPr>
            <p:cNvSpPr/>
            <p:nvPr/>
          </p:nvSpPr>
          <p:spPr>
            <a:xfrm flipH="1">
              <a:off x="6349" y="1123950"/>
              <a:ext cx="979678" cy="967154"/>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grpSp>
      <p:sp>
        <p:nvSpPr>
          <p:cNvPr id="18" name="TextBox 17"/>
          <p:cNvSpPr txBox="1"/>
          <p:nvPr/>
        </p:nvSpPr>
        <p:spPr>
          <a:xfrm>
            <a:off x="1143653" y="1122340"/>
            <a:ext cx="4316868" cy="369332"/>
          </a:xfrm>
          <a:prstGeom prst="rect">
            <a:avLst/>
          </a:prstGeom>
          <a:noFill/>
        </p:spPr>
        <p:txBody>
          <a:bodyPr wrap="square" rtlCol="0">
            <a:spAutoFit/>
          </a:bodyPr>
          <a:lstStyle/>
          <a:p>
            <a:r>
              <a:rPr lang="ru-RU" b="1" dirty="0" err="1">
                <a:solidFill>
                  <a:schemeClr val="accent5">
                    <a:lumMod val="50000"/>
                  </a:schemeClr>
                </a:solidFill>
              </a:rPr>
              <a:t>Կանխարգելման</a:t>
            </a:r>
            <a:r>
              <a:rPr lang="ru-RU" b="1" dirty="0">
                <a:solidFill>
                  <a:schemeClr val="accent5">
                    <a:lumMod val="50000"/>
                  </a:schemeClr>
                </a:solidFill>
              </a:rPr>
              <a:t> </a:t>
            </a:r>
            <a:r>
              <a:rPr lang="ru-RU" b="1" dirty="0" err="1">
                <a:solidFill>
                  <a:schemeClr val="accent5">
                    <a:lumMod val="50000"/>
                  </a:schemeClr>
                </a:solidFill>
              </a:rPr>
              <a:t>աշխատանքներ</a:t>
            </a:r>
            <a:endParaRPr lang="ru-RU" b="1" dirty="0">
              <a:solidFill>
                <a:schemeClr val="accent5">
                  <a:lumMod val="50000"/>
                </a:schemeClr>
              </a:solidFill>
            </a:endParaRPr>
          </a:p>
        </p:txBody>
      </p:sp>
      <p:pic>
        <p:nvPicPr>
          <p:cNvPr id="27" name="Graphic 71" descr="Target Audience with solid fill"/>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5374257" y="2018064"/>
            <a:ext cx="1009289" cy="790273"/>
          </a:xfrm>
          <a:prstGeom prst="rect">
            <a:avLst/>
          </a:prstGeom>
          <a:ln>
            <a:noFill/>
          </a:ln>
          <a:extLst>
            <a:ext uri="{53640926-AAD7-44D8-BBD7-CCE9431645EC}">
              <a14:shadowObscured xmlns:a14="http://schemas.microsoft.com/office/drawing/2010/main"/>
            </a:ext>
          </a:extLst>
        </p:spPr>
      </p:pic>
      <p:sp>
        <p:nvSpPr>
          <p:cNvPr id="19" name="TextBox 18"/>
          <p:cNvSpPr txBox="1"/>
          <p:nvPr/>
        </p:nvSpPr>
        <p:spPr>
          <a:xfrm>
            <a:off x="6780361" y="1131872"/>
            <a:ext cx="3502325" cy="369332"/>
          </a:xfrm>
          <a:prstGeom prst="rect">
            <a:avLst/>
          </a:prstGeom>
          <a:noFill/>
        </p:spPr>
        <p:txBody>
          <a:bodyPr wrap="square" rtlCol="0">
            <a:spAutoFit/>
          </a:bodyPr>
          <a:lstStyle/>
          <a:p>
            <a:r>
              <a:rPr lang="ru-RU" b="1" dirty="0" err="1">
                <a:solidFill>
                  <a:schemeClr val="accent5">
                    <a:lumMod val="50000"/>
                  </a:schemeClr>
                </a:solidFill>
              </a:rPr>
              <a:t>Բացահայտում</a:t>
            </a:r>
            <a:r>
              <a:rPr lang="ru-RU" b="1" dirty="0">
                <a:solidFill>
                  <a:schemeClr val="accent5">
                    <a:lumMod val="50000"/>
                  </a:schemeClr>
                </a:solidFill>
              </a:rPr>
              <a:t> և </a:t>
            </a:r>
            <a:r>
              <a:rPr lang="ru-RU" b="1" dirty="0" err="1">
                <a:solidFill>
                  <a:schemeClr val="accent5">
                    <a:lumMod val="50000"/>
                  </a:schemeClr>
                </a:solidFill>
              </a:rPr>
              <a:t>հաղորդում</a:t>
            </a:r>
            <a:endParaRPr lang="ru-RU" b="1" dirty="0">
              <a:solidFill>
                <a:schemeClr val="accent5">
                  <a:lumMod val="50000"/>
                </a:schemeClr>
              </a:solidFill>
            </a:endParaRPr>
          </a:p>
        </p:txBody>
      </p:sp>
      <p:pic>
        <p:nvPicPr>
          <p:cNvPr id="29" name="Graphic 3" descr="Handshake with solid fill"/>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263046" y="3604695"/>
            <a:ext cx="1118558" cy="922427"/>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1337626" y="3114742"/>
            <a:ext cx="3209026" cy="369332"/>
          </a:xfrm>
          <a:prstGeom prst="rect">
            <a:avLst/>
          </a:prstGeom>
          <a:noFill/>
        </p:spPr>
        <p:txBody>
          <a:bodyPr wrap="square" rtlCol="0">
            <a:spAutoFit/>
          </a:bodyPr>
          <a:lstStyle/>
          <a:p>
            <a:r>
              <a:rPr lang="ru-RU" b="1" dirty="0" err="1">
                <a:solidFill>
                  <a:schemeClr val="accent5">
                    <a:lumMod val="50000"/>
                  </a:schemeClr>
                </a:solidFill>
              </a:rPr>
              <a:t>Համագործակցություն</a:t>
            </a:r>
            <a:endParaRPr lang="ru-RU" b="1" dirty="0">
              <a:solidFill>
                <a:schemeClr val="accent5">
                  <a:lumMod val="50000"/>
                </a:schemeClr>
              </a:solidFill>
            </a:endParaRPr>
          </a:p>
        </p:txBody>
      </p:sp>
      <p:pic>
        <p:nvPicPr>
          <p:cNvPr id="31" name="Graphic 2" descr="Graduation cap with solid fill"/>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195135" y="5050136"/>
            <a:ext cx="1015042" cy="747715"/>
          </a:xfrm>
          <a:prstGeom prst="rect">
            <a:avLst/>
          </a:prstGeom>
          <a:ln>
            <a:noFill/>
          </a:ln>
          <a:extLst>
            <a:ext uri="{53640926-AAD7-44D8-BBD7-CCE9431645EC}">
              <a14:shadowObscured xmlns:a14="http://schemas.microsoft.com/office/drawing/2010/main"/>
            </a:ext>
          </a:extLst>
        </p:spPr>
      </p:pic>
      <p:sp>
        <p:nvSpPr>
          <p:cNvPr id="24" name="TextBox 23"/>
          <p:cNvSpPr txBox="1"/>
          <p:nvPr/>
        </p:nvSpPr>
        <p:spPr>
          <a:xfrm>
            <a:off x="1401733" y="4865470"/>
            <a:ext cx="3743864" cy="369332"/>
          </a:xfrm>
          <a:prstGeom prst="rect">
            <a:avLst/>
          </a:prstGeom>
          <a:noFill/>
        </p:spPr>
        <p:txBody>
          <a:bodyPr wrap="square" rtlCol="0">
            <a:spAutoFit/>
          </a:bodyPr>
          <a:lstStyle/>
          <a:p>
            <a:r>
              <a:rPr lang="ru-RU" b="1" dirty="0" err="1">
                <a:solidFill>
                  <a:schemeClr val="accent5">
                    <a:lumMod val="50000"/>
                  </a:schemeClr>
                </a:solidFill>
              </a:rPr>
              <a:t>Մասնագիտական</a:t>
            </a:r>
            <a:r>
              <a:rPr lang="ru-RU" b="1" dirty="0">
                <a:solidFill>
                  <a:schemeClr val="accent5">
                    <a:lumMod val="50000"/>
                  </a:schemeClr>
                </a:solidFill>
              </a:rPr>
              <a:t> </a:t>
            </a:r>
            <a:r>
              <a:rPr lang="ru-RU" b="1" dirty="0" err="1">
                <a:solidFill>
                  <a:schemeClr val="accent5">
                    <a:lumMod val="50000"/>
                  </a:schemeClr>
                </a:solidFill>
              </a:rPr>
              <a:t>զարգացում</a:t>
            </a:r>
            <a:endParaRPr lang="ru-RU" b="1" dirty="0">
              <a:solidFill>
                <a:schemeClr val="accent5">
                  <a:lumMod val="50000"/>
                </a:schemeClr>
              </a:solidFill>
            </a:endParaRPr>
          </a:p>
        </p:txBody>
      </p:sp>
      <p:sp>
        <p:nvSpPr>
          <p:cNvPr id="26" name="TextBox 25"/>
          <p:cNvSpPr txBox="1"/>
          <p:nvPr/>
        </p:nvSpPr>
        <p:spPr>
          <a:xfrm>
            <a:off x="1242735" y="1607746"/>
            <a:ext cx="3959320" cy="1323439"/>
          </a:xfrm>
          <a:prstGeom prst="rect">
            <a:avLst/>
          </a:prstGeom>
          <a:noFill/>
        </p:spPr>
        <p:txBody>
          <a:bodyPr wrap="square" rtlCol="0">
            <a:spAutoFit/>
          </a:bodyPr>
          <a:lstStyle/>
          <a:p>
            <a:pPr marL="285750" indent="-285750">
              <a:buFont typeface="Arial" panose="020B0604020202020204" pitchFamily="34" charset="0"/>
              <a:buChar char="•"/>
            </a:pPr>
            <a:r>
              <a:rPr lang="ru-RU" sz="1600" dirty="0" err="1"/>
              <a:t>Դասընթացներ</a:t>
            </a:r>
            <a:r>
              <a:rPr lang="ru-RU" sz="1600" dirty="0"/>
              <a:t>, </a:t>
            </a:r>
            <a:r>
              <a:rPr lang="ru-RU" sz="1600" dirty="0" err="1"/>
              <a:t>քննարկումներ</a:t>
            </a:r>
            <a:endParaRPr lang="ru-RU" sz="1600" dirty="0"/>
          </a:p>
          <a:p>
            <a:pPr marL="285750" indent="-285750">
              <a:buFont typeface="Arial" panose="020B0604020202020204" pitchFamily="34" charset="0"/>
              <a:buChar char="•"/>
            </a:pPr>
            <a:r>
              <a:rPr lang="ru-RU" sz="1600" dirty="0" err="1"/>
              <a:t>Հարգալից</a:t>
            </a:r>
            <a:r>
              <a:rPr lang="ru-RU" sz="1600" dirty="0"/>
              <a:t> </a:t>
            </a:r>
            <a:r>
              <a:rPr lang="ru-RU" sz="1600" dirty="0" err="1"/>
              <a:t>մթնոլորտ</a:t>
            </a:r>
            <a:endParaRPr lang="ru-RU" sz="1600" dirty="0"/>
          </a:p>
          <a:p>
            <a:pPr marL="285750" indent="-285750">
              <a:buFont typeface="Arial" panose="020B0604020202020204" pitchFamily="34" charset="0"/>
              <a:buChar char="•"/>
            </a:pPr>
            <a:r>
              <a:rPr lang="ru-RU" sz="1600" dirty="0" err="1"/>
              <a:t>Կանոնների</a:t>
            </a:r>
            <a:r>
              <a:rPr lang="ru-RU" sz="1600" dirty="0"/>
              <a:t> </a:t>
            </a:r>
            <a:r>
              <a:rPr lang="ru-RU" sz="1600" dirty="0" err="1"/>
              <a:t>սահմանում</a:t>
            </a:r>
            <a:endParaRPr lang="ru-RU" sz="1600" dirty="0"/>
          </a:p>
          <a:p>
            <a:pPr marL="285750" indent="-285750">
              <a:buFont typeface="Arial" panose="020B0604020202020204" pitchFamily="34" charset="0"/>
              <a:buChar char="•"/>
            </a:pPr>
            <a:r>
              <a:rPr lang="ru-RU" sz="1600" dirty="0" err="1"/>
              <a:t>Սոցիալ-հուզական</a:t>
            </a:r>
            <a:r>
              <a:rPr lang="ru-RU" sz="1600" dirty="0"/>
              <a:t> </a:t>
            </a:r>
            <a:r>
              <a:rPr lang="ru-RU" sz="1600" dirty="0" err="1"/>
              <a:t>հմտությունների</a:t>
            </a:r>
            <a:r>
              <a:rPr lang="ru-RU" sz="1600" dirty="0"/>
              <a:t> </a:t>
            </a:r>
            <a:r>
              <a:rPr lang="ru-RU" sz="1600" dirty="0" err="1"/>
              <a:t>զարգացում</a:t>
            </a:r>
            <a:r>
              <a:rPr lang="ru-RU" sz="1600" dirty="0"/>
              <a:t>:</a:t>
            </a:r>
          </a:p>
        </p:txBody>
      </p:sp>
      <p:sp>
        <p:nvSpPr>
          <p:cNvPr id="28" name="TextBox 27"/>
          <p:cNvSpPr txBox="1"/>
          <p:nvPr/>
        </p:nvSpPr>
        <p:spPr>
          <a:xfrm>
            <a:off x="1242735" y="3484074"/>
            <a:ext cx="4945506" cy="1077218"/>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Համագործակցել դպրոցի ղեկավարության, հոգեբաննե</a:t>
            </a:r>
            <a:r>
              <a:rPr lang="ru-RU" sz="1600" dirty="0" err="1"/>
              <a:t>րի</a:t>
            </a:r>
            <a:r>
              <a:rPr lang="hy-AM" sz="1600" dirty="0"/>
              <a:t> և ծնողների հետ</a:t>
            </a:r>
            <a:r>
              <a:rPr lang="ru-RU" sz="1600" dirty="0"/>
              <a:t>:</a:t>
            </a:r>
          </a:p>
          <a:p>
            <a:pPr marL="285750" indent="-285750">
              <a:buFont typeface="Arial" panose="020B0604020202020204" pitchFamily="34" charset="0"/>
              <a:buChar char="•"/>
            </a:pPr>
            <a:r>
              <a:rPr lang="hy-AM" sz="1600" dirty="0"/>
              <a:t>Ներգրավվել բռնության նվազեցմանը</a:t>
            </a:r>
            <a:r>
              <a:rPr lang="ru-RU" sz="1600" dirty="0"/>
              <a:t> </a:t>
            </a:r>
            <a:r>
              <a:rPr lang="hy-AM" sz="1600" dirty="0"/>
              <a:t>դպրոցական</a:t>
            </a:r>
            <a:r>
              <a:rPr lang="ru-RU" sz="1600" dirty="0"/>
              <a:t> </a:t>
            </a:r>
            <a:r>
              <a:rPr lang="ru-RU" sz="1600" dirty="0" err="1"/>
              <a:t>հանձնաժողովներում</a:t>
            </a:r>
            <a:r>
              <a:rPr lang="ru-RU" sz="1600" dirty="0"/>
              <a:t>:</a:t>
            </a:r>
          </a:p>
        </p:txBody>
      </p:sp>
      <p:sp>
        <p:nvSpPr>
          <p:cNvPr id="30" name="TextBox 29"/>
          <p:cNvSpPr txBox="1"/>
          <p:nvPr/>
        </p:nvSpPr>
        <p:spPr>
          <a:xfrm>
            <a:off x="6383546" y="1702142"/>
            <a:ext cx="5417390" cy="2308324"/>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Ուշադրություն վարքագծային փոփոխություններին</a:t>
            </a:r>
            <a:endParaRPr lang="ru-RU" sz="1600" dirty="0"/>
          </a:p>
          <a:p>
            <a:pPr marL="285750" lvl="1" indent="-285750">
              <a:buFont typeface="Arial" panose="020B0604020202020204" pitchFamily="34" charset="0"/>
              <a:buChar char="•"/>
            </a:pPr>
            <a:r>
              <a:rPr lang="ru-RU" sz="1600" dirty="0"/>
              <a:t>Գ</a:t>
            </a:r>
            <a:r>
              <a:rPr lang="hy-AM" sz="1600" dirty="0"/>
              <a:t>րառումներ բռնության նշանների և դեպքերի վերաբերյալ։</a:t>
            </a:r>
            <a:endParaRPr lang="ru-RU" sz="1600" dirty="0"/>
          </a:p>
          <a:p>
            <a:pPr marL="285750" lvl="1" indent="-285750">
              <a:buFont typeface="Arial" panose="020B0604020202020204" pitchFamily="34" charset="0"/>
              <a:buChar char="•"/>
            </a:pPr>
            <a:r>
              <a:rPr lang="ru-RU" sz="1600" dirty="0"/>
              <a:t>Վ</a:t>
            </a:r>
            <a:r>
              <a:rPr lang="hy-AM" sz="1600" dirty="0"/>
              <a:t>ստահելի միջավայր</a:t>
            </a:r>
            <a:r>
              <a:rPr lang="ru-RU" sz="1600" dirty="0"/>
              <a:t>՝ </a:t>
            </a:r>
            <a:r>
              <a:rPr lang="ru-RU" sz="1600" dirty="0" err="1"/>
              <a:t>զերծ</a:t>
            </a:r>
            <a:r>
              <a:rPr lang="ru-RU" sz="1600" dirty="0"/>
              <a:t> </a:t>
            </a:r>
            <a:r>
              <a:rPr lang="hy-AM" sz="1600" dirty="0"/>
              <a:t>վախ</a:t>
            </a:r>
            <a:r>
              <a:rPr lang="ru-RU" sz="1600" dirty="0"/>
              <a:t>ի </a:t>
            </a:r>
            <a:r>
              <a:rPr lang="ru-RU" sz="1600" dirty="0" err="1"/>
              <a:t>զգացողությունից</a:t>
            </a:r>
            <a:r>
              <a:rPr lang="ru-RU" sz="1600" dirty="0"/>
              <a:t>:</a:t>
            </a:r>
          </a:p>
          <a:p>
            <a:pPr marL="285750" lvl="1" indent="-285750">
              <a:buFont typeface="Arial" panose="020B0604020202020204" pitchFamily="34" charset="0"/>
              <a:buChar char="•"/>
            </a:pPr>
            <a:r>
              <a:rPr lang="hy-AM" sz="1600" dirty="0"/>
              <a:t>Դրական</a:t>
            </a:r>
            <a:r>
              <a:rPr lang="ru-RU" sz="1600" dirty="0"/>
              <a:t> </a:t>
            </a:r>
            <a:r>
              <a:rPr lang="hy-AM" sz="1600" dirty="0"/>
              <a:t>վարքագ</a:t>
            </a:r>
            <a:r>
              <a:rPr lang="ru-RU" sz="1600" dirty="0" err="1"/>
              <a:t>ծի</a:t>
            </a:r>
            <a:r>
              <a:rPr lang="ru-RU" sz="1600" dirty="0"/>
              <a:t> </a:t>
            </a:r>
            <a:r>
              <a:rPr lang="ru-RU" sz="1600" dirty="0" err="1"/>
              <a:t>խրախուսում</a:t>
            </a:r>
            <a:endParaRPr lang="ru-RU" sz="1600" dirty="0"/>
          </a:p>
          <a:p>
            <a:pPr marL="285750" indent="-285750">
              <a:buFont typeface="Arial" panose="020B0604020202020204" pitchFamily="34" charset="0"/>
              <a:buChar char="•"/>
            </a:pPr>
            <a:r>
              <a:rPr lang="ru-RU" sz="1600" dirty="0" err="1"/>
              <a:t>Անհապաղ</a:t>
            </a:r>
            <a:r>
              <a:rPr lang="ru-RU" sz="1600" dirty="0"/>
              <a:t> </a:t>
            </a:r>
            <a:r>
              <a:rPr lang="ru-RU" sz="1600" dirty="0" err="1"/>
              <a:t>տեղեկություն</a:t>
            </a:r>
            <a:r>
              <a:rPr lang="ru-RU" sz="1600" dirty="0"/>
              <a:t> բ</a:t>
            </a:r>
            <a:r>
              <a:rPr lang="hy-AM" sz="1600" dirty="0"/>
              <a:t>ռնության դեպքերի մասին գնահատման և արձագանքման խմբերին:</a:t>
            </a:r>
            <a:endParaRPr lang="ru-RU" sz="1600" dirty="0"/>
          </a:p>
          <a:p>
            <a:pPr marL="0" lvl="1"/>
            <a:endParaRPr lang="ru-RU" sz="1600" dirty="0"/>
          </a:p>
          <a:p>
            <a:pPr marL="0" lvl="1"/>
            <a:endParaRPr lang="ru-RU" sz="1600" dirty="0"/>
          </a:p>
        </p:txBody>
      </p:sp>
      <p:sp>
        <p:nvSpPr>
          <p:cNvPr id="32" name="TextBox 31"/>
          <p:cNvSpPr txBox="1"/>
          <p:nvPr/>
        </p:nvSpPr>
        <p:spPr>
          <a:xfrm>
            <a:off x="1381604" y="5476476"/>
            <a:ext cx="5555411" cy="369332"/>
          </a:xfrm>
          <a:prstGeom prst="rect">
            <a:avLst/>
          </a:prstGeom>
          <a:noFill/>
        </p:spPr>
        <p:txBody>
          <a:bodyPr wrap="square" rtlCol="0">
            <a:spAutoFit/>
          </a:bodyPr>
          <a:lstStyle/>
          <a:p>
            <a:r>
              <a:rPr lang="ru-RU" dirty="0" err="1"/>
              <a:t>Մասնակցություն</a:t>
            </a:r>
            <a:r>
              <a:rPr lang="ru-RU" dirty="0"/>
              <a:t> </a:t>
            </a:r>
            <a:r>
              <a:rPr lang="hy-AM" dirty="0"/>
              <a:t>վերապատրաստման ծրագրերին</a:t>
            </a:r>
            <a:endParaRPr lang="ru-RU" dirty="0"/>
          </a:p>
        </p:txBody>
      </p:sp>
      <p:grpSp>
        <p:nvGrpSpPr>
          <p:cNvPr id="1029" name="Group 8"/>
          <p:cNvGrpSpPr>
            <a:grpSpLocks/>
          </p:cNvGrpSpPr>
          <p:nvPr/>
        </p:nvGrpSpPr>
        <p:grpSpPr bwMode="auto">
          <a:xfrm>
            <a:off x="0" y="0"/>
            <a:ext cx="822325" cy="849313"/>
            <a:chOff x="-799" y="11239"/>
            <a:chExt cx="10659" cy="11533"/>
          </a:xfrm>
        </p:grpSpPr>
      </p:grpSp>
    </p:spTree>
    <p:extLst>
      <p:ext uri="{BB962C8B-B14F-4D97-AF65-F5344CB8AC3E}">
        <p14:creationId xmlns:p14="http://schemas.microsoft.com/office/powerpoint/2010/main" val="141078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직선 연결선 48">
            <a:extLst>
              <a:ext uri="{FF2B5EF4-FFF2-40B4-BE49-F238E27FC236}">
                <a16:creationId xmlns:a16="http://schemas.microsoft.com/office/drawing/2014/main" id="{207C4776-4C7C-42CA-B784-686F65D3DD40}"/>
              </a:ext>
            </a:extLst>
          </p:cNvPr>
          <p:cNvCxnSpPr/>
          <p:nvPr/>
        </p:nvCxnSpPr>
        <p:spPr>
          <a:xfrm flipH="1">
            <a:off x="6089159" y="2180456"/>
            <a:ext cx="6843" cy="630108"/>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2656285" y="204644"/>
            <a:ext cx="5296620" cy="750975"/>
          </a:xfrm>
          <a:prstGeom prst="rect">
            <a:avLst/>
          </a:prstGeom>
        </p:spPr>
        <p:txBody>
          <a:bodyPr wrap="square">
            <a:spAutoFit/>
          </a:bodyPr>
          <a:lstStyle/>
          <a:p>
            <a:pPr algn="ctr">
              <a:lnSpc>
                <a:spcPct val="107000"/>
              </a:lnSpc>
              <a:spcAft>
                <a:spcPts val="0"/>
              </a:spcAft>
            </a:pPr>
            <a:r>
              <a:rPr lang="hy-AM" sz="2000" b="1" dirty="0">
                <a:latin typeface="Arial" panose="020B0604020202020204" pitchFamily="34" charset="0"/>
                <a:cs typeface="Arial" panose="020B0604020202020204" pitchFamily="34" charset="0"/>
              </a:rPr>
              <a:t>Հոգեբանի կողմից իրականացվող </a:t>
            </a:r>
            <a:endParaRPr lang="ru-RU" sz="2000" b="1" dirty="0">
              <a:latin typeface="Arial" panose="020B0604020202020204" pitchFamily="34" charset="0"/>
              <a:cs typeface="Arial" panose="020B0604020202020204" pitchFamily="34" charset="0"/>
            </a:endParaRPr>
          </a:p>
          <a:p>
            <a:pPr algn="ctr">
              <a:lnSpc>
                <a:spcPct val="107000"/>
              </a:lnSpc>
              <a:spcAft>
                <a:spcPts val="1200"/>
              </a:spcAft>
            </a:pPr>
            <a:r>
              <a:rPr lang="hy-AM" sz="2000" b="1" dirty="0">
                <a:latin typeface="Arial" panose="020B0604020202020204" pitchFamily="34" charset="0"/>
                <a:cs typeface="Arial" panose="020B0604020202020204" pitchFamily="34" charset="0"/>
              </a:rPr>
              <a:t>հիմնական գործողությունները</a:t>
            </a:r>
            <a:endParaRPr lang="ru-RU" sz="2000" b="1" dirty="0">
              <a:latin typeface="Arial" panose="020B0604020202020204" pitchFamily="34" charset="0"/>
              <a:cs typeface="Arial" panose="020B0604020202020204" pitchFamily="34" charset="0"/>
            </a:endParaRPr>
          </a:p>
        </p:txBody>
      </p:sp>
      <p:grpSp>
        <p:nvGrpSpPr>
          <p:cNvPr id="21" name="Group 8"/>
          <p:cNvGrpSpPr/>
          <p:nvPr/>
        </p:nvGrpSpPr>
        <p:grpSpPr>
          <a:xfrm>
            <a:off x="116066" y="1896156"/>
            <a:ext cx="836761" cy="817992"/>
            <a:chOff x="-79901" y="1123950"/>
            <a:chExt cx="1065928" cy="1153344"/>
          </a:xfrm>
        </p:grpSpPr>
        <p:pic>
          <p:nvPicPr>
            <p:cNvPr id="22" name="Graphic 6" descr="Child with balloon with solid fill"/>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9901" y="1559744"/>
              <a:ext cx="717550" cy="717550"/>
            </a:xfrm>
            <a:prstGeom prst="rect">
              <a:avLst/>
            </a:prstGeom>
          </p:spPr>
        </p:pic>
        <p:sp>
          <p:nvSpPr>
            <p:cNvPr id="23" name="Chord 38">
              <a:extLst>
                <a:ext uri="{FF2B5EF4-FFF2-40B4-BE49-F238E27FC236}">
                  <a16:creationId xmlns:a16="http://schemas.microsoft.com/office/drawing/2014/main" id="{284AD387-FD7A-4FAE-86E7-99768FD2F34F}"/>
                </a:ext>
              </a:extLst>
            </p:cNvPr>
            <p:cNvSpPr/>
            <p:nvPr/>
          </p:nvSpPr>
          <p:spPr>
            <a:xfrm flipH="1">
              <a:off x="6349" y="1123950"/>
              <a:ext cx="979678" cy="967154"/>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grpSp>
      <p:sp>
        <p:nvSpPr>
          <p:cNvPr id="18" name="TextBox 17"/>
          <p:cNvSpPr txBox="1"/>
          <p:nvPr/>
        </p:nvSpPr>
        <p:spPr>
          <a:xfrm>
            <a:off x="1143653" y="1122340"/>
            <a:ext cx="4316868" cy="369332"/>
          </a:xfrm>
          <a:prstGeom prst="rect">
            <a:avLst/>
          </a:prstGeom>
          <a:noFill/>
        </p:spPr>
        <p:txBody>
          <a:bodyPr wrap="square" rtlCol="0">
            <a:spAutoFit/>
          </a:bodyPr>
          <a:lstStyle/>
          <a:p>
            <a:r>
              <a:rPr lang="ru-RU" b="1" dirty="0" err="1">
                <a:solidFill>
                  <a:schemeClr val="accent5">
                    <a:lumMod val="50000"/>
                  </a:schemeClr>
                </a:solidFill>
              </a:rPr>
              <a:t>Կանխարգելման</a:t>
            </a:r>
            <a:r>
              <a:rPr lang="ru-RU" b="1" dirty="0">
                <a:solidFill>
                  <a:schemeClr val="accent5">
                    <a:lumMod val="50000"/>
                  </a:schemeClr>
                </a:solidFill>
              </a:rPr>
              <a:t> </a:t>
            </a:r>
            <a:r>
              <a:rPr lang="ru-RU" b="1" dirty="0" err="1">
                <a:solidFill>
                  <a:schemeClr val="accent5">
                    <a:lumMod val="50000"/>
                  </a:schemeClr>
                </a:solidFill>
              </a:rPr>
              <a:t>աշխատանքներ</a:t>
            </a:r>
            <a:endParaRPr lang="ru-RU" b="1" dirty="0">
              <a:solidFill>
                <a:schemeClr val="accent5">
                  <a:lumMod val="50000"/>
                </a:schemeClr>
              </a:solidFill>
            </a:endParaRPr>
          </a:p>
        </p:txBody>
      </p:sp>
      <p:pic>
        <p:nvPicPr>
          <p:cNvPr id="27" name="Graphic 71" descr="Target Audience with solid fill"/>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5409226" y="1896156"/>
            <a:ext cx="1009289" cy="790273"/>
          </a:xfrm>
          <a:prstGeom prst="rect">
            <a:avLst/>
          </a:prstGeom>
          <a:ln>
            <a:noFill/>
          </a:ln>
          <a:extLst>
            <a:ext uri="{53640926-AAD7-44D8-BBD7-CCE9431645EC}">
              <a14:shadowObscured xmlns:a14="http://schemas.microsoft.com/office/drawing/2010/main"/>
            </a:ext>
          </a:extLst>
        </p:spPr>
      </p:pic>
      <p:sp>
        <p:nvSpPr>
          <p:cNvPr id="19" name="TextBox 18"/>
          <p:cNvSpPr txBox="1"/>
          <p:nvPr/>
        </p:nvSpPr>
        <p:spPr>
          <a:xfrm>
            <a:off x="6780361" y="1131872"/>
            <a:ext cx="3502325" cy="369332"/>
          </a:xfrm>
          <a:prstGeom prst="rect">
            <a:avLst/>
          </a:prstGeom>
          <a:noFill/>
        </p:spPr>
        <p:txBody>
          <a:bodyPr wrap="square" rtlCol="0">
            <a:spAutoFit/>
          </a:bodyPr>
          <a:lstStyle/>
          <a:p>
            <a:r>
              <a:rPr lang="ru-RU" b="1" dirty="0" err="1">
                <a:solidFill>
                  <a:schemeClr val="accent5">
                    <a:lumMod val="50000"/>
                  </a:schemeClr>
                </a:solidFill>
              </a:rPr>
              <a:t>Բացահայտում</a:t>
            </a:r>
            <a:r>
              <a:rPr lang="ru-RU" b="1" dirty="0">
                <a:solidFill>
                  <a:schemeClr val="accent5">
                    <a:lumMod val="50000"/>
                  </a:schemeClr>
                </a:solidFill>
              </a:rPr>
              <a:t> և </a:t>
            </a:r>
            <a:r>
              <a:rPr lang="ru-RU" b="1" dirty="0" err="1">
                <a:solidFill>
                  <a:schemeClr val="accent5">
                    <a:lumMod val="50000"/>
                  </a:schemeClr>
                </a:solidFill>
              </a:rPr>
              <a:t>հաղորդում</a:t>
            </a:r>
            <a:endParaRPr lang="ru-RU" b="1" dirty="0">
              <a:solidFill>
                <a:schemeClr val="accent5">
                  <a:lumMod val="50000"/>
                </a:schemeClr>
              </a:solidFill>
            </a:endParaRPr>
          </a:p>
        </p:txBody>
      </p:sp>
      <p:pic>
        <p:nvPicPr>
          <p:cNvPr id="29" name="Graphic 3" descr="Handshake with solid fill"/>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24832" y="3748234"/>
            <a:ext cx="1118558" cy="922427"/>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1267433" y="3199056"/>
            <a:ext cx="3209026" cy="369332"/>
          </a:xfrm>
          <a:prstGeom prst="rect">
            <a:avLst/>
          </a:prstGeom>
          <a:noFill/>
        </p:spPr>
        <p:txBody>
          <a:bodyPr wrap="square" rtlCol="0">
            <a:spAutoFit/>
          </a:bodyPr>
          <a:lstStyle/>
          <a:p>
            <a:r>
              <a:rPr lang="ru-RU" b="1" dirty="0" err="1">
                <a:solidFill>
                  <a:schemeClr val="accent5">
                    <a:lumMod val="50000"/>
                  </a:schemeClr>
                </a:solidFill>
              </a:rPr>
              <a:t>Համագործակցություն</a:t>
            </a:r>
            <a:endParaRPr lang="ru-RU" b="1" dirty="0">
              <a:solidFill>
                <a:schemeClr val="accent5">
                  <a:lumMod val="50000"/>
                </a:schemeClr>
              </a:solidFill>
            </a:endParaRPr>
          </a:p>
        </p:txBody>
      </p:sp>
      <p:pic>
        <p:nvPicPr>
          <p:cNvPr id="31" name="Graphic 2" descr="Graduation cap with solid fill"/>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5887869" y="5546505"/>
            <a:ext cx="1015042" cy="747715"/>
          </a:xfrm>
          <a:prstGeom prst="rect">
            <a:avLst/>
          </a:prstGeom>
          <a:ln>
            <a:noFill/>
          </a:ln>
          <a:extLst>
            <a:ext uri="{53640926-AAD7-44D8-BBD7-CCE9431645EC}">
              <a14:shadowObscured xmlns:a14="http://schemas.microsoft.com/office/drawing/2010/main"/>
            </a:ext>
          </a:extLst>
        </p:spPr>
      </p:pic>
      <p:sp>
        <p:nvSpPr>
          <p:cNvPr id="24" name="TextBox 23"/>
          <p:cNvSpPr txBox="1"/>
          <p:nvPr/>
        </p:nvSpPr>
        <p:spPr>
          <a:xfrm>
            <a:off x="6945581" y="5225983"/>
            <a:ext cx="3743864" cy="369332"/>
          </a:xfrm>
          <a:prstGeom prst="rect">
            <a:avLst/>
          </a:prstGeom>
          <a:noFill/>
        </p:spPr>
        <p:txBody>
          <a:bodyPr wrap="square" rtlCol="0">
            <a:spAutoFit/>
          </a:bodyPr>
          <a:lstStyle/>
          <a:p>
            <a:r>
              <a:rPr lang="ru-RU" b="1" dirty="0" err="1">
                <a:solidFill>
                  <a:schemeClr val="accent5">
                    <a:lumMod val="50000"/>
                  </a:schemeClr>
                </a:solidFill>
              </a:rPr>
              <a:t>Մասնագիտական</a:t>
            </a:r>
            <a:r>
              <a:rPr lang="ru-RU" b="1" dirty="0">
                <a:solidFill>
                  <a:schemeClr val="accent5">
                    <a:lumMod val="50000"/>
                  </a:schemeClr>
                </a:solidFill>
              </a:rPr>
              <a:t> </a:t>
            </a:r>
            <a:r>
              <a:rPr lang="ru-RU" b="1" dirty="0" err="1">
                <a:solidFill>
                  <a:schemeClr val="accent5">
                    <a:lumMod val="50000"/>
                  </a:schemeClr>
                </a:solidFill>
              </a:rPr>
              <a:t>զարգացում</a:t>
            </a:r>
            <a:endParaRPr lang="ru-RU" b="1" dirty="0">
              <a:solidFill>
                <a:schemeClr val="accent5">
                  <a:lumMod val="50000"/>
                </a:schemeClr>
              </a:solidFill>
            </a:endParaRPr>
          </a:p>
        </p:txBody>
      </p:sp>
      <p:sp>
        <p:nvSpPr>
          <p:cNvPr id="26" name="TextBox 25"/>
          <p:cNvSpPr txBox="1"/>
          <p:nvPr/>
        </p:nvSpPr>
        <p:spPr>
          <a:xfrm>
            <a:off x="892286" y="1447119"/>
            <a:ext cx="3959320" cy="1569660"/>
          </a:xfrm>
          <a:prstGeom prst="rect">
            <a:avLst/>
          </a:prstGeom>
          <a:noFill/>
        </p:spPr>
        <p:txBody>
          <a:bodyPr wrap="square" rtlCol="0">
            <a:spAutoFit/>
          </a:bodyPr>
          <a:lstStyle/>
          <a:p>
            <a:pPr marL="285750" indent="-285750">
              <a:buFont typeface="Arial" panose="020B0604020202020204" pitchFamily="34" charset="0"/>
              <a:buChar char="•"/>
            </a:pPr>
            <a:r>
              <a:rPr lang="ru-RU" sz="1600" dirty="0" err="1"/>
              <a:t>Դասընթացներ</a:t>
            </a:r>
            <a:r>
              <a:rPr lang="ru-RU" sz="1600" dirty="0"/>
              <a:t>, </a:t>
            </a:r>
            <a:r>
              <a:rPr lang="ru-RU" sz="1600" dirty="0" err="1"/>
              <a:t>քննարկումներ</a:t>
            </a:r>
            <a:endParaRPr lang="ru-RU" sz="1600" dirty="0"/>
          </a:p>
          <a:p>
            <a:pPr marL="285750" lvl="1" indent="-285750">
              <a:buFont typeface="Arial" panose="020B0604020202020204" pitchFamily="34" charset="0"/>
              <a:buChar char="•"/>
            </a:pPr>
            <a:r>
              <a:rPr lang="ru-RU" sz="1600" dirty="0" err="1"/>
              <a:t>Սոցիալ-հուզական</a:t>
            </a:r>
            <a:r>
              <a:rPr lang="ru-RU" sz="1600" dirty="0"/>
              <a:t> </a:t>
            </a:r>
            <a:r>
              <a:rPr lang="ru-RU" sz="1600" dirty="0" err="1"/>
              <a:t>հմտությունների</a:t>
            </a:r>
            <a:r>
              <a:rPr lang="ru-RU" sz="1600" dirty="0"/>
              <a:t> </a:t>
            </a:r>
            <a:r>
              <a:rPr lang="ru-RU" sz="1600" dirty="0" err="1"/>
              <a:t>զարգացում</a:t>
            </a:r>
            <a:r>
              <a:rPr lang="hy-AM" sz="1600" dirty="0"/>
              <a:t>. խնդիրների լուծում, և կոնֆլիկտների հաղթահարում, հույզերի կառավարում</a:t>
            </a:r>
            <a:r>
              <a:rPr lang="ru-RU" sz="1600" dirty="0"/>
              <a:t>:</a:t>
            </a:r>
            <a:endParaRPr lang="hy-AM" sz="1600" dirty="0"/>
          </a:p>
          <a:p>
            <a:pPr marL="285750" lvl="1" indent="-285750">
              <a:buFont typeface="Arial" panose="020B0604020202020204" pitchFamily="34" charset="0"/>
              <a:buChar char="•"/>
            </a:pPr>
            <a:r>
              <a:rPr lang="hy-AM" sz="1600" dirty="0"/>
              <a:t>Հանդիպումներ ծնողների հետ:</a:t>
            </a:r>
            <a:endParaRPr lang="ru-RU" sz="1600" dirty="0"/>
          </a:p>
        </p:txBody>
      </p:sp>
      <p:sp>
        <p:nvSpPr>
          <p:cNvPr id="28" name="TextBox 27"/>
          <p:cNvSpPr txBox="1"/>
          <p:nvPr/>
        </p:nvSpPr>
        <p:spPr>
          <a:xfrm>
            <a:off x="1058223" y="3593443"/>
            <a:ext cx="4945506" cy="1077218"/>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Համագործակցել դպրոցի ղեկավարության, հոգեբաննե</a:t>
            </a:r>
            <a:r>
              <a:rPr lang="ru-RU" sz="1600" dirty="0" err="1"/>
              <a:t>րի</a:t>
            </a:r>
            <a:r>
              <a:rPr lang="hy-AM" sz="1600" dirty="0"/>
              <a:t> և ծնողների հետ</a:t>
            </a:r>
            <a:r>
              <a:rPr lang="ru-RU" sz="1600" dirty="0"/>
              <a:t>:</a:t>
            </a:r>
          </a:p>
          <a:p>
            <a:pPr marL="285750" indent="-285750">
              <a:buFont typeface="Arial" panose="020B0604020202020204" pitchFamily="34" charset="0"/>
              <a:buChar char="•"/>
            </a:pPr>
            <a:r>
              <a:rPr lang="hy-AM" sz="1600" dirty="0"/>
              <a:t>Ներգրավվել բռնության նվազեցմանը</a:t>
            </a:r>
            <a:r>
              <a:rPr lang="ru-RU" sz="1600" dirty="0"/>
              <a:t> </a:t>
            </a:r>
            <a:r>
              <a:rPr lang="hy-AM" sz="1600" dirty="0"/>
              <a:t>դպրոցական</a:t>
            </a:r>
            <a:r>
              <a:rPr lang="ru-RU" sz="1600" dirty="0"/>
              <a:t> </a:t>
            </a:r>
            <a:r>
              <a:rPr lang="ru-RU" sz="1600" dirty="0" err="1"/>
              <a:t>հանձնաժողովներում</a:t>
            </a:r>
            <a:r>
              <a:rPr lang="ru-RU" sz="1600" dirty="0"/>
              <a:t>:</a:t>
            </a:r>
          </a:p>
        </p:txBody>
      </p:sp>
      <p:sp>
        <p:nvSpPr>
          <p:cNvPr id="30" name="TextBox 29"/>
          <p:cNvSpPr txBox="1"/>
          <p:nvPr/>
        </p:nvSpPr>
        <p:spPr>
          <a:xfrm>
            <a:off x="6383546" y="1606823"/>
            <a:ext cx="5417390" cy="2062103"/>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Ուշադրություն վարքագծային փոփոխություններին</a:t>
            </a:r>
            <a:endParaRPr lang="ru-RU" sz="1600" dirty="0"/>
          </a:p>
          <a:p>
            <a:pPr marL="285750" lvl="1" indent="-285750">
              <a:buFont typeface="Arial" panose="020B0604020202020204" pitchFamily="34" charset="0"/>
              <a:buChar char="•"/>
            </a:pPr>
            <a:r>
              <a:rPr lang="ru-RU" sz="1600" dirty="0"/>
              <a:t>Գ</a:t>
            </a:r>
            <a:r>
              <a:rPr lang="hy-AM" sz="1600" dirty="0"/>
              <a:t>րառումներ բռնության նշանների և դեպքերի վերաբերյալ։</a:t>
            </a:r>
            <a:endParaRPr lang="ru-RU" sz="1600" dirty="0"/>
          </a:p>
          <a:p>
            <a:pPr marL="285750" lvl="1" indent="-285750">
              <a:buFont typeface="Arial" panose="020B0604020202020204" pitchFamily="34" charset="0"/>
              <a:buChar char="•"/>
            </a:pPr>
            <a:r>
              <a:rPr lang="ru-RU" sz="1600" dirty="0"/>
              <a:t>Վ</a:t>
            </a:r>
            <a:r>
              <a:rPr lang="hy-AM" sz="1600" dirty="0"/>
              <a:t>ստահելի միջավայր</a:t>
            </a:r>
            <a:r>
              <a:rPr lang="ru-RU" sz="1600" dirty="0"/>
              <a:t>՝ </a:t>
            </a:r>
            <a:r>
              <a:rPr lang="ru-RU" sz="1600" dirty="0" err="1"/>
              <a:t>զերծ</a:t>
            </a:r>
            <a:r>
              <a:rPr lang="ru-RU" sz="1600" dirty="0"/>
              <a:t> </a:t>
            </a:r>
            <a:r>
              <a:rPr lang="hy-AM" sz="1600" dirty="0"/>
              <a:t>վախ</a:t>
            </a:r>
            <a:r>
              <a:rPr lang="ru-RU" sz="1600" dirty="0"/>
              <a:t>ի </a:t>
            </a:r>
            <a:r>
              <a:rPr lang="ru-RU" sz="1600" dirty="0" err="1"/>
              <a:t>զգացողությունից</a:t>
            </a:r>
            <a:r>
              <a:rPr lang="ru-RU" sz="1600" dirty="0"/>
              <a:t>:</a:t>
            </a:r>
          </a:p>
          <a:p>
            <a:pPr marL="285750" indent="-285750">
              <a:buFont typeface="Arial" panose="020B0604020202020204" pitchFamily="34" charset="0"/>
              <a:buChar char="•"/>
            </a:pPr>
            <a:r>
              <a:rPr lang="ru-RU" sz="1600" dirty="0" err="1"/>
              <a:t>Անհապաղ</a:t>
            </a:r>
            <a:r>
              <a:rPr lang="ru-RU" sz="1600" dirty="0"/>
              <a:t> </a:t>
            </a:r>
            <a:r>
              <a:rPr lang="ru-RU" sz="1600" dirty="0" err="1"/>
              <a:t>տեղեկություն</a:t>
            </a:r>
            <a:r>
              <a:rPr lang="ru-RU" sz="1600" dirty="0"/>
              <a:t> բ</a:t>
            </a:r>
            <a:r>
              <a:rPr lang="hy-AM" sz="1600" dirty="0"/>
              <a:t>ռնության դեպքերի մասին գնահատման և արձագանքման խմբերին:</a:t>
            </a:r>
            <a:endParaRPr lang="ru-RU" sz="1600" dirty="0"/>
          </a:p>
          <a:p>
            <a:pPr marL="0" lvl="1"/>
            <a:endParaRPr lang="ru-RU" sz="1600" dirty="0"/>
          </a:p>
          <a:p>
            <a:pPr marL="0" lvl="1"/>
            <a:endParaRPr lang="ru-RU" sz="1600" dirty="0"/>
          </a:p>
        </p:txBody>
      </p:sp>
      <p:sp>
        <p:nvSpPr>
          <p:cNvPr id="32" name="TextBox 31"/>
          <p:cNvSpPr txBox="1"/>
          <p:nvPr/>
        </p:nvSpPr>
        <p:spPr>
          <a:xfrm>
            <a:off x="6957767" y="5714843"/>
            <a:ext cx="4707147" cy="646331"/>
          </a:xfrm>
          <a:prstGeom prst="rect">
            <a:avLst/>
          </a:prstGeom>
          <a:noFill/>
        </p:spPr>
        <p:txBody>
          <a:bodyPr wrap="square" rtlCol="0">
            <a:spAutoFit/>
          </a:bodyPr>
          <a:lstStyle/>
          <a:p>
            <a:r>
              <a:rPr lang="ru-RU" dirty="0" err="1"/>
              <a:t>Մասնակցություն</a:t>
            </a:r>
            <a:r>
              <a:rPr lang="ru-RU" dirty="0"/>
              <a:t> </a:t>
            </a:r>
            <a:r>
              <a:rPr lang="hy-AM" dirty="0"/>
              <a:t>վերապատրաստման </a:t>
            </a:r>
          </a:p>
          <a:p>
            <a:r>
              <a:rPr lang="hy-AM" dirty="0"/>
              <a:t>Ծրագրերին:</a:t>
            </a:r>
            <a:endParaRPr lang="ru-RU" dirty="0"/>
          </a:p>
        </p:txBody>
      </p:sp>
      <p:sp>
        <p:nvSpPr>
          <p:cNvPr id="2" name="TextBox 1"/>
          <p:cNvSpPr txBox="1"/>
          <p:nvPr/>
        </p:nvSpPr>
        <p:spPr>
          <a:xfrm>
            <a:off x="6898496" y="3231737"/>
            <a:ext cx="3698786" cy="369332"/>
          </a:xfrm>
          <a:prstGeom prst="rect">
            <a:avLst/>
          </a:prstGeom>
          <a:noFill/>
        </p:spPr>
        <p:txBody>
          <a:bodyPr wrap="square" rtlCol="0">
            <a:spAutoFit/>
          </a:bodyPr>
          <a:lstStyle/>
          <a:p>
            <a:r>
              <a:rPr lang="hy-AM" b="1" dirty="0">
                <a:solidFill>
                  <a:schemeClr val="accent5">
                    <a:lumMod val="50000"/>
                  </a:schemeClr>
                </a:solidFill>
              </a:rPr>
              <a:t>Արձագանքում</a:t>
            </a:r>
            <a:endParaRPr lang="ru-RU" b="1" dirty="0">
              <a:solidFill>
                <a:schemeClr val="accent5">
                  <a:lumMod val="50000"/>
                </a:schemeClr>
              </a:solidFill>
            </a:endParaRPr>
          </a:p>
        </p:txBody>
      </p:sp>
      <p:sp>
        <p:nvSpPr>
          <p:cNvPr id="3" name="TextBox 2"/>
          <p:cNvSpPr txBox="1"/>
          <p:nvPr/>
        </p:nvSpPr>
        <p:spPr>
          <a:xfrm>
            <a:off x="6721295" y="3593443"/>
            <a:ext cx="4192437" cy="1569660"/>
          </a:xfrm>
          <a:prstGeom prst="rect">
            <a:avLst/>
          </a:prstGeom>
          <a:noFill/>
        </p:spPr>
        <p:txBody>
          <a:bodyPr wrap="square" rtlCol="0">
            <a:spAutoFit/>
          </a:bodyPr>
          <a:lstStyle/>
          <a:p>
            <a:pPr marL="285750" indent="-285750">
              <a:buFont typeface="Arial" panose="020B0604020202020204" pitchFamily="34" charset="0"/>
              <a:buChar char="•"/>
            </a:pPr>
            <a:r>
              <a:rPr lang="hy-AM" sz="1600" dirty="0"/>
              <a:t>Իրականացնել անհատական հանդիպումներ բուլինգի շրջանակի մասնակիցների հետ,</a:t>
            </a:r>
          </a:p>
          <a:p>
            <a:pPr marL="285750" indent="-285750">
              <a:buFont typeface="Arial" panose="020B0604020202020204" pitchFamily="34" charset="0"/>
              <a:buChar char="•"/>
            </a:pPr>
            <a:r>
              <a:rPr lang="hy-AM" sz="1600" dirty="0"/>
              <a:t>Մշակել աջակցության ծրագիր նրանց համար, ովքեր ներգրավված են եղել բուլինգի վարքագծի մեջ։</a:t>
            </a:r>
          </a:p>
        </p:txBody>
      </p:sp>
      <p:sp>
        <p:nvSpPr>
          <p:cNvPr id="25" name="Rounded Rectangle 25">
            <a:extLst>
              <a:ext uri="{FF2B5EF4-FFF2-40B4-BE49-F238E27FC236}">
                <a16:creationId xmlns:a16="http://schemas.microsoft.com/office/drawing/2014/main" id="{A53FDB1A-403D-4EBD-8EB6-3E1911FAEEC5}"/>
              </a:ext>
            </a:extLst>
          </p:cNvPr>
          <p:cNvSpPr/>
          <p:nvPr/>
        </p:nvSpPr>
        <p:spPr>
          <a:xfrm>
            <a:off x="5926158" y="3941681"/>
            <a:ext cx="838200" cy="72898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noFill/>
          <a:ln w="19050">
            <a:solidFill>
              <a:srgbClr val="387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
        <p:nvSpPr>
          <p:cNvPr id="5" name="TextBox 4"/>
          <p:cNvSpPr txBox="1"/>
          <p:nvPr/>
        </p:nvSpPr>
        <p:spPr>
          <a:xfrm>
            <a:off x="1030570" y="4854675"/>
            <a:ext cx="4763610" cy="646331"/>
          </a:xfrm>
          <a:prstGeom prst="rect">
            <a:avLst/>
          </a:prstGeom>
          <a:noFill/>
        </p:spPr>
        <p:txBody>
          <a:bodyPr wrap="square" rtlCol="0">
            <a:spAutoFit/>
          </a:bodyPr>
          <a:lstStyle/>
          <a:p>
            <a:r>
              <a:rPr lang="hy-AM" b="1" dirty="0">
                <a:solidFill>
                  <a:schemeClr val="accent5">
                    <a:lumMod val="50000"/>
                  </a:schemeClr>
                </a:solidFill>
              </a:rPr>
              <a:t>Մշտադիտարկում և գնահատում</a:t>
            </a:r>
            <a:endParaRPr lang="ru-RU" b="1" dirty="0">
              <a:solidFill>
                <a:schemeClr val="accent5">
                  <a:lumMod val="50000"/>
                </a:schemeClr>
              </a:solidFill>
            </a:endParaRPr>
          </a:p>
          <a:p>
            <a:endParaRPr lang="ru-RU" dirty="0"/>
          </a:p>
        </p:txBody>
      </p:sp>
      <p:pic>
        <p:nvPicPr>
          <p:cNvPr id="33" name="Graphic 7" descr="Upward trend with solid fill"/>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1023" b="9450"/>
          <a:stretch/>
        </p:blipFill>
        <p:spPr bwMode="auto">
          <a:xfrm>
            <a:off x="193809" y="5415146"/>
            <a:ext cx="806450" cy="641350"/>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1000247" y="5271414"/>
            <a:ext cx="5151082" cy="1077218"/>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Հետևել բռնության դեպքերի հաճախականությանը և բնույթին։</a:t>
            </a:r>
            <a:endParaRPr lang="ru-RU" sz="1600" dirty="0"/>
          </a:p>
          <a:p>
            <a:pPr marL="285750" indent="-285750">
              <a:buFont typeface="Arial" panose="020B0604020202020204" pitchFamily="34" charset="0"/>
              <a:buChar char="•"/>
            </a:pPr>
            <a:r>
              <a:rPr lang="hy-AM" sz="1600" dirty="0"/>
              <a:t>Վարել հաշվետվողականություն բռնության յուրաքանչյուր դեպքի վերաբերյալ։</a:t>
            </a:r>
            <a:endParaRPr lang="ru-RU" sz="1600" dirty="0"/>
          </a:p>
        </p:txBody>
      </p:sp>
    </p:spTree>
    <p:extLst>
      <p:ext uri="{BB962C8B-B14F-4D97-AF65-F5344CB8AC3E}">
        <p14:creationId xmlns:p14="http://schemas.microsoft.com/office/powerpoint/2010/main" val="1942467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직선 연결선 48">
            <a:extLst>
              <a:ext uri="{FF2B5EF4-FFF2-40B4-BE49-F238E27FC236}">
                <a16:creationId xmlns:a16="http://schemas.microsoft.com/office/drawing/2014/main" id="{207C4776-4C7C-42CA-B784-686F65D3DD40}"/>
              </a:ext>
            </a:extLst>
          </p:cNvPr>
          <p:cNvCxnSpPr/>
          <p:nvPr/>
        </p:nvCxnSpPr>
        <p:spPr>
          <a:xfrm flipH="1">
            <a:off x="6089159" y="2180456"/>
            <a:ext cx="6843" cy="630108"/>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2345734" y="111043"/>
            <a:ext cx="5296620" cy="750975"/>
          </a:xfrm>
          <a:prstGeom prst="rect">
            <a:avLst/>
          </a:prstGeom>
        </p:spPr>
        <p:txBody>
          <a:bodyPr wrap="square">
            <a:spAutoFit/>
          </a:bodyPr>
          <a:lstStyle/>
          <a:p>
            <a:pPr algn="ctr">
              <a:lnSpc>
                <a:spcPct val="107000"/>
              </a:lnSpc>
              <a:spcAft>
                <a:spcPts val="0"/>
              </a:spcAft>
            </a:pPr>
            <a:r>
              <a:rPr lang="hy-AM" sz="2000" b="1" dirty="0">
                <a:latin typeface="Arial" panose="020B0604020202020204" pitchFamily="34" charset="0"/>
                <a:cs typeface="Arial" panose="020B0604020202020204" pitchFamily="34" charset="0"/>
              </a:rPr>
              <a:t>Ծնողի կողմից իրականացվող </a:t>
            </a:r>
            <a:endParaRPr lang="ru-RU" sz="2000" b="1" dirty="0">
              <a:latin typeface="Arial" panose="020B0604020202020204" pitchFamily="34" charset="0"/>
              <a:cs typeface="Arial" panose="020B0604020202020204" pitchFamily="34" charset="0"/>
            </a:endParaRPr>
          </a:p>
          <a:p>
            <a:pPr algn="ctr">
              <a:lnSpc>
                <a:spcPct val="107000"/>
              </a:lnSpc>
              <a:spcAft>
                <a:spcPts val="1200"/>
              </a:spcAft>
            </a:pPr>
            <a:r>
              <a:rPr lang="hy-AM" sz="2000" b="1" dirty="0">
                <a:latin typeface="Arial" panose="020B0604020202020204" pitchFamily="34" charset="0"/>
                <a:cs typeface="Arial" panose="020B0604020202020204" pitchFamily="34" charset="0"/>
              </a:rPr>
              <a:t>հիմնական գործողությունները</a:t>
            </a:r>
            <a:endParaRPr lang="ru-RU" sz="2000" b="1" dirty="0">
              <a:latin typeface="Arial" panose="020B0604020202020204" pitchFamily="34" charset="0"/>
              <a:cs typeface="Arial" panose="020B0604020202020204" pitchFamily="34" charset="0"/>
            </a:endParaRPr>
          </a:p>
        </p:txBody>
      </p:sp>
      <p:sp>
        <p:nvSpPr>
          <p:cNvPr id="18" name="TextBox 17"/>
          <p:cNvSpPr txBox="1"/>
          <p:nvPr/>
        </p:nvSpPr>
        <p:spPr>
          <a:xfrm>
            <a:off x="952374" y="1137302"/>
            <a:ext cx="4316868" cy="923330"/>
          </a:xfrm>
          <a:prstGeom prst="rect">
            <a:avLst/>
          </a:prstGeom>
          <a:noFill/>
        </p:spPr>
        <p:txBody>
          <a:bodyPr wrap="square" rtlCol="0">
            <a:spAutoFit/>
          </a:bodyPr>
          <a:lstStyle/>
          <a:p>
            <a:r>
              <a:rPr lang="hy-AM" b="1" dirty="0">
                <a:solidFill>
                  <a:schemeClr val="accent5">
                    <a:lumMod val="50000"/>
                  </a:schemeClr>
                </a:solidFill>
              </a:rPr>
              <a:t>Հաղորդակցություն և վստահելի հարաբերություններ երեխաների հետ </a:t>
            </a:r>
            <a:endParaRPr lang="ru-RU" b="1" dirty="0">
              <a:solidFill>
                <a:schemeClr val="accent5">
                  <a:lumMod val="50000"/>
                </a:schemeClr>
              </a:solidFill>
            </a:endParaRPr>
          </a:p>
        </p:txBody>
      </p:sp>
      <p:sp>
        <p:nvSpPr>
          <p:cNvPr id="19" name="TextBox 18"/>
          <p:cNvSpPr txBox="1"/>
          <p:nvPr/>
        </p:nvSpPr>
        <p:spPr>
          <a:xfrm>
            <a:off x="7246187" y="995364"/>
            <a:ext cx="3502325" cy="646331"/>
          </a:xfrm>
          <a:prstGeom prst="rect">
            <a:avLst/>
          </a:prstGeom>
          <a:noFill/>
        </p:spPr>
        <p:txBody>
          <a:bodyPr wrap="square" rtlCol="0">
            <a:spAutoFit/>
          </a:bodyPr>
          <a:lstStyle>
            <a:defPPr>
              <a:defRPr lang="en-US"/>
            </a:defPPr>
            <a:lvl1pPr>
              <a:defRPr b="1"/>
            </a:lvl1pPr>
          </a:lstStyle>
          <a:p>
            <a:r>
              <a:rPr lang="hy-AM" dirty="0">
                <a:solidFill>
                  <a:schemeClr val="accent5">
                    <a:lumMod val="50000"/>
                  </a:schemeClr>
                </a:solidFill>
              </a:rPr>
              <a:t>Ընտանեկան</a:t>
            </a:r>
            <a:r>
              <a:rPr lang="hy-AM" dirty="0"/>
              <a:t> </a:t>
            </a:r>
            <a:r>
              <a:rPr lang="hy-AM" dirty="0">
                <a:solidFill>
                  <a:schemeClr val="accent5">
                    <a:lumMod val="50000"/>
                  </a:schemeClr>
                </a:solidFill>
              </a:rPr>
              <a:t>դաստիարակություն</a:t>
            </a:r>
            <a:r>
              <a:rPr lang="hy-AM" dirty="0"/>
              <a:t> </a:t>
            </a:r>
            <a:endParaRPr lang="ru-RU" dirty="0"/>
          </a:p>
        </p:txBody>
      </p:sp>
      <p:pic>
        <p:nvPicPr>
          <p:cNvPr id="29" name="Graphic 3" descr="Handshake with solid fill"/>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15081" y="4695719"/>
            <a:ext cx="1118558" cy="922427"/>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1359481" y="4056905"/>
            <a:ext cx="3209026" cy="369332"/>
          </a:xfrm>
          <a:prstGeom prst="rect">
            <a:avLst/>
          </a:prstGeom>
          <a:noFill/>
        </p:spPr>
        <p:txBody>
          <a:bodyPr wrap="square" rtlCol="0">
            <a:spAutoFit/>
          </a:bodyPr>
          <a:lstStyle/>
          <a:p>
            <a:r>
              <a:rPr lang="ru-RU" b="1" dirty="0" err="1">
                <a:solidFill>
                  <a:schemeClr val="accent5">
                    <a:lumMod val="50000"/>
                  </a:schemeClr>
                </a:solidFill>
              </a:rPr>
              <a:t>Համագործակցություն</a:t>
            </a:r>
            <a:endParaRPr lang="ru-RU" b="1" dirty="0">
              <a:solidFill>
                <a:schemeClr val="accent5">
                  <a:lumMod val="50000"/>
                </a:schemeClr>
              </a:solidFill>
            </a:endParaRPr>
          </a:p>
        </p:txBody>
      </p:sp>
      <p:sp>
        <p:nvSpPr>
          <p:cNvPr id="28" name="TextBox 27"/>
          <p:cNvSpPr txBox="1"/>
          <p:nvPr/>
        </p:nvSpPr>
        <p:spPr>
          <a:xfrm>
            <a:off x="1058223" y="4540928"/>
            <a:ext cx="4945506" cy="1077218"/>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Համագործակցել դպրոցի ղեկավարության, հոգեբաննե</a:t>
            </a:r>
            <a:r>
              <a:rPr lang="ru-RU" sz="1600" dirty="0" err="1"/>
              <a:t>րի</a:t>
            </a:r>
            <a:r>
              <a:rPr lang="hy-AM" sz="1600" dirty="0"/>
              <a:t> և ուսուցիչների հետ</a:t>
            </a:r>
            <a:r>
              <a:rPr lang="ru-RU" sz="1600" dirty="0"/>
              <a:t>:</a:t>
            </a:r>
          </a:p>
          <a:p>
            <a:pPr marL="285750" indent="-285750">
              <a:buFont typeface="Arial" panose="020B0604020202020204" pitchFamily="34" charset="0"/>
              <a:buChar char="•"/>
            </a:pPr>
            <a:r>
              <a:rPr lang="hy-AM" sz="1600" dirty="0"/>
              <a:t>Ներգրավվել բռնության նվազեցմանը</a:t>
            </a:r>
            <a:r>
              <a:rPr lang="ru-RU" sz="1600" dirty="0"/>
              <a:t> </a:t>
            </a:r>
            <a:r>
              <a:rPr lang="hy-AM" sz="1600" dirty="0"/>
              <a:t>դպրոցական</a:t>
            </a:r>
            <a:r>
              <a:rPr lang="ru-RU" sz="1600" dirty="0"/>
              <a:t> </a:t>
            </a:r>
            <a:r>
              <a:rPr lang="ru-RU" sz="1600" dirty="0" err="1"/>
              <a:t>հանձնաժողովներում</a:t>
            </a:r>
            <a:r>
              <a:rPr lang="ru-RU" sz="1600" dirty="0"/>
              <a:t>:</a:t>
            </a:r>
          </a:p>
        </p:txBody>
      </p:sp>
      <p:sp>
        <p:nvSpPr>
          <p:cNvPr id="5" name="TextBox 4"/>
          <p:cNvSpPr txBox="1"/>
          <p:nvPr/>
        </p:nvSpPr>
        <p:spPr>
          <a:xfrm>
            <a:off x="6429657" y="3743378"/>
            <a:ext cx="4763610" cy="646331"/>
          </a:xfrm>
          <a:prstGeom prst="rect">
            <a:avLst/>
          </a:prstGeom>
          <a:noFill/>
        </p:spPr>
        <p:txBody>
          <a:bodyPr wrap="square" rtlCol="0">
            <a:spAutoFit/>
          </a:bodyPr>
          <a:lstStyle/>
          <a:p>
            <a:r>
              <a:rPr lang="hy-AM" b="1" dirty="0">
                <a:solidFill>
                  <a:schemeClr val="accent5">
                    <a:lumMod val="50000"/>
                  </a:schemeClr>
                </a:solidFill>
              </a:rPr>
              <a:t>Երեխայի</a:t>
            </a:r>
            <a:r>
              <a:rPr lang="hy-AM" b="1" dirty="0"/>
              <a:t> </a:t>
            </a:r>
            <a:r>
              <a:rPr lang="hy-AM" b="1" dirty="0">
                <a:solidFill>
                  <a:schemeClr val="accent5">
                    <a:lumMod val="50000"/>
                  </a:schemeClr>
                </a:solidFill>
              </a:rPr>
              <a:t>վարքագծի դիտարկում </a:t>
            </a:r>
            <a:endParaRPr lang="ru-RU" b="1" dirty="0">
              <a:solidFill>
                <a:schemeClr val="accent5">
                  <a:lumMod val="50000"/>
                </a:schemeClr>
              </a:solidFill>
            </a:endParaRPr>
          </a:p>
          <a:p>
            <a:endParaRPr lang="ru-RU" dirty="0"/>
          </a:p>
        </p:txBody>
      </p:sp>
      <p:pic>
        <p:nvPicPr>
          <p:cNvPr id="34" name="Graphic 70" descr="House with solid fill"/>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1988" y="2146562"/>
            <a:ext cx="800100" cy="800100"/>
          </a:xfrm>
          <a:prstGeom prst="rect">
            <a:avLst/>
          </a:prstGeom>
        </p:spPr>
      </p:pic>
      <p:pic>
        <p:nvPicPr>
          <p:cNvPr id="35" name="Graphic 68" descr="Target Audience with solid fill"/>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5546529" y="4690076"/>
            <a:ext cx="914400" cy="678180"/>
          </a:xfrm>
          <a:prstGeom prst="rect">
            <a:avLst/>
          </a:prstGeom>
          <a:ln>
            <a:noFill/>
          </a:ln>
          <a:extLst>
            <a:ext uri="{53640926-AAD7-44D8-BBD7-CCE9431645EC}">
              <a14:shadowObscured xmlns:a14="http://schemas.microsoft.com/office/drawing/2010/main"/>
            </a:ext>
          </a:extLst>
        </p:spPr>
      </p:pic>
      <p:grpSp>
        <p:nvGrpSpPr>
          <p:cNvPr id="36" name="Group 9"/>
          <p:cNvGrpSpPr/>
          <p:nvPr/>
        </p:nvGrpSpPr>
        <p:grpSpPr>
          <a:xfrm>
            <a:off x="190065" y="2433936"/>
            <a:ext cx="812165" cy="567690"/>
            <a:chOff x="0" y="0"/>
            <a:chExt cx="1339277" cy="958968"/>
          </a:xfrm>
          <a:solidFill>
            <a:schemeClr val="accent6"/>
          </a:solidFill>
        </p:grpSpPr>
        <p:sp>
          <p:nvSpPr>
            <p:cNvPr id="37" name="Rounded Rectangle 5"/>
            <p:cNvSpPr/>
            <p:nvPr/>
          </p:nvSpPr>
          <p:spPr>
            <a:xfrm flipH="1">
              <a:off x="0" y="0"/>
              <a:ext cx="1339277" cy="958968"/>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grp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
          <p:nvSpPr>
            <p:cNvPr id="38" name="Heart 88"/>
            <p:cNvSpPr/>
            <p:nvPr/>
          </p:nvSpPr>
          <p:spPr>
            <a:xfrm>
              <a:off x="87557" y="192242"/>
              <a:ext cx="252000" cy="288000"/>
            </a:xfrm>
            <a:prstGeom prst="heart">
              <a:avLst/>
            </a:prstGeom>
            <a:grp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
          <p:nvSpPr>
            <p:cNvPr id="39" name="Heart 89"/>
            <p:cNvSpPr/>
            <p:nvPr/>
          </p:nvSpPr>
          <p:spPr>
            <a:xfrm>
              <a:off x="381710" y="190337"/>
              <a:ext cx="252000" cy="288000"/>
            </a:xfrm>
            <a:prstGeom prst="heart">
              <a:avLst/>
            </a:prstGeom>
            <a:grp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
          <p:nvSpPr>
            <p:cNvPr id="40" name="Heart 90"/>
            <p:cNvSpPr/>
            <p:nvPr/>
          </p:nvSpPr>
          <p:spPr>
            <a:xfrm>
              <a:off x="671493" y="190337"/>
              <a:ext cx="252000" cy="288000"/>
            </a:xfrm>
            <a:prstGeom prst="heart">
              <a:avLst/>
            </a:prstGeom>
            <a:grp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grpSp>
      <p:sp>
        <p:nvSpPr>
          <p:cNvPr id="8" name="TextBox 7"/>
          <p:cNvSpPr txBox="1"/>
          <p:nvPr/>
        </p:nvSpPr>
        <p:spPr>
          <a:xfrm>
            <a:off x="1093726" y="2018159"/>
            <a:ext cx="4412425" cy="1846659"/>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Հետաքրքրվել երեխայի դպրոցական առօրյայով:</a:t>
            </a:r>
          </a:p>
          <a:p>
            <a:pPr marL="285750" lvl="1" indent="-285750">
              <a:buFont typeface="Arial" panose="020B0604020202020204" pitchFamily="34" charset="0"/>
              <a:buChar char="•"/>
            </a:pPr>
            <a:r>
              <a:rPr lang="hy-AM" sz="1600" dirty="0"/>
              <a:t>Ստեղծել վստահելի մթնոլորտ՝ զերծ մեղադրանքից և քննադատությունից:</a:t>
            </a:r>
            <a:endParaRPr lang="ru-RU" sz="1600" dirty="0"/>
          </a:p>
          <a:p>
            <a:pPr marL="285750" lvl="1" indent="-285750">
              <a:buFont typeface="Arial" panose="020B0604020202020204" pitchFamily="34" charset="0"/>
              <a:buChar char="•"/>
            </a:pPr>
            <a:r>
              <a:rPr lang="hy-AM" sz="1600" dirty="0"/>
              <a:t>Սահմանել պարզ և հասկանալի կանոններ:</a:t>
            </a:r>
          </a:p>
          <a:p>
            <a:pPr marL="285750" lvl="1" indent="-285750">
              <a:buFont typeface="Arial" panose="020B0604020202020204" pitchFamily="34" charset="0"/>
              <a:buChar char="•"/>
            </a:pPr>
            <a:r>
              <a:rPr lang="hy-AM" sz="1600" dirty="0"/>
              <a:t>Ժամանակ հատկացնել երեխային: </a:t>
            </a:r>
            <a:endParaRPr lang="ru-RU" sz="1600" dirty="0"/>
          </a:p>
        </p:txBody>
      </p:sp>
      <p:sp>
        <p:nvSpPr>
          <p:cNvPr id="9" name="TextBox 8"/>
          <p:cNvSpPr txBox="1"/>
          <p:nvPr/>
        </p:nvSpPr>
        <p:spPr>
          <a:xfrm>
            <a:off x="6003729" y="4304581"/>
            <a:ext cx="5426271" cy="1815882"/>
          </a:xfrm>
          <a:prstGeom prst="rect">
            <a:avLst/>
          </a:prstGeom>
          <a:noFill/>
        </p:spPr>
        <p:txBody>
          <a:bodyPr wrap="square" rtlCol="0">
            <a:spAutoFit/>
          </a:bodyPr>
          <a:lstStyle/>
          <a:p>
            <a:pPr marL="742950" lvl="1" indent="-285750">
              <a:buFont typeface="Arial" panose="020B0604020202020204" pitchFamily="34" charset="0"/>
              <a:buChar char="•"/>
            </a:pPr>
            <a:r>
              <a:rPr lang="hy-AM" sz="1600" dirty="0"/>
              <a:t>Ուշադրություն դարձնել վարքագծի կտրուկ փոփոխություններին, օրինակ՝ մեկուսացում, վախեր կամ ագրեսիվություն, քնի խանգարումներ և այլն։</a:t>
            </a:r>
          </a:p>
          <a:p>
            <a:pPr marL="742950" lvl="1" indent="-285750">
              <a:buFont typeface="Arial" panose="020B0604020202020204" pitchFamily="34" charset="0"/>
              <a:buChar char="•"/>
            </a:pPr>
            <a:r>
              <a:rPr lang="hy-AM" sz="1600" dirty="0"/>
              <a:t>Կասկածելի դեպքերում դիմել դպրոցին կամ մասնագետներին՝ աջակցություն ստանալու համար։</a:t>
            </a:r>
            <a:endParaRPr lang="ru-RU" sz="1600" dirty="0"/>
          </a:p>
        </p:txBody>
      </p:sp>
      <p:sp>
        <p:nvSpPr>
          <p:cNvPr id="10" name="TextBox 9"/>
          <p:cNvSpPr txBox="1"/>
          <p:nvPr/>
        </p:nvSpPr>
        <p:spPr>
          <a:xfrm>
            <a:off x="6622088" y="1683005"/>
            <a:ext cx="5368877" cy="2308324"/>
          </a:xfrm>
          <a:prstGeom prst="rect">
            <a:avLst/>
          </a:prstGeom>
          <a:noFill/>
        </p:spPr>
        <p:txBody>
          <a:bodyPr wrap="square" rtlCol="0">
            <a:spAutoFit/>
          </a:bodyPr>
          <a:lstStyle/>
          <a:p>
            <a:pPr marL="285750" indent="-285750">
              <a:buFont typeface="Arial" panose="020B0604020202020204" pitchFamily="34" charset="0"/>
              <a:buChar char="•"/>
            </a:pPr>
            <a:r>
              <a:rPr lang="hy-AM" sz="1600" dirty="0"/>
              <a:t>Ամրապնդել հարգանքի, հանդուրժողականության և բազմազանության վերաբերյալ արժեքները:</a:t>
            </a:r>
          </a:p>
          <a:p>
            <a:pPr marL="285750" indent="-285750">
              <a:buFont typeface="Arial" panose="020B0604020202020204" pitchFamily="34" charset="0"/>
              <a:buChar char="•"/>
            </a:pPr>
            <a:r>
              <a:rPr lang="hy-AM" sz="1600" dirty="0"/>
              <a:t>Ձևավորել և զարգացնել սեփական և դիմացինի հույզերը ճանաչելու և ապրումակցելու հմտությունները։</a:t>
            </a:r>
          </a:p>
          <a:p>
            <a:pPr marL="285750" lvl="1" indent="-285750">
              <a:buFont typeface="Arial" panose="020B0604020202020204" pitchFamily="34" charset="0"/>
              <a:buChar char="•"/>
            </a:pPr>
            <a:r>
              <a:rPr lang="hy-AM" sz="1600" dirty="0"/>
              <a:t>Զարգացնել կոնֆլիկտների խաղաղ ճանապարհով լուծման հմտություններ։</a:t>
            </a:r>
          </a:p>
          <a:p>
            <a:pPr marL="285750" lvl="1" indent="-285750">
              <a:buFont typeface="Arial" panose="020B0604020202020204" pitchFamily="34" charset="0"/>
              <a:buChar char="•"/>
            </a:pPr>
            <a:r>
              <a:rPr lang="hy-AM" sz="1600" dirty="0"/>
              <a:t>Դրական վարքի մոդելավորում:</a:t>
            </a:r>
            <a:endParaRPr lang="ru-RU" sz="1600" dirty="0"/>
          </a:p>
          <a:p>
            <a:pPr marL="285750" indent="-285750">
              <a:buFont typeface="Arial" panose="020B0604020202020204" pitchFamily="34" charset="0"/>
              <a:buChar char="•"/>
            </a:pPr>
            <a:endParaRPr lang="ru-RU" sz="1600" dirty="0"/>
          </a:p>
        </p:txBody>
      </p:sp>
    </p:spTree>
    <p:extLst>
      <p:ext uri="{BB962C8B-B14F-4D97-AF65-F5344CB8AC3E}">
        <p14:creationId xmlns:p14="http://schemas.microsoft.com/office/powerpoint/2010/main" val="345153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직선 연결선 48">
            <a:extLst>
              <a:ext uri="{FF2B5EF4-FFF2-40B4-BE49-F238E27FC236}">
                <a16:creationId xmlns:a16="http://schemas.microsoft.com/office/drawing/2014/main" id="{207C4776-4C7C-42CA-B784-686F65D3DD40}"/>
              </a:ext>
            </a:extLst>
          </p:cNvPr>
          <p:cNvCxnSpPr/>
          <p:nvPr/>
        </p:nvCxnSpPr>
        <p:spPr>
          <a:xfrm flipH="1">
            <a:off x="6089159" y="2180456"/>
            <a:ext cx="6843" cy="630108"/>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2734573" y="421497"/>
            <a:ext cx="5296620" cy="750975"/>
          </a:xfrm>
          <a:prstGeom prst="rect">
            <a:avLst/>
          </a:prstGeom>
        </p:spPr>
        <p:txBody>
          <a:bodyPr wrap="square">
            <a:spAutoFit/>
          </a:bodyPr>
          <a:lstStyle/>
          <a:p>
            <a:pPr algn="ctr">
              <a:lnSpc>
                <a:spcPct val="107000"/>
              </a:lnSpc>
              <a:spcAft>
                <a:spcPts val="0"/>
              </a:spcAft>
            </a:pPr>
            <a:r>
              <a:rPr lang="hy-AM" sz="2000" b="1" dirty="0">
                <a:latin typeface="Arial" panose="020B0604020202020204" pitchFamily="34" charset="0"/>
                <a:cs typeface="Arial" panose="020B0604020202020204" pitchFamily="34" charset="0"/>
              </a:rPr>
              <a:t>Սովորողի կողմից իրականացվող </a:t>
            </a:r>
            <a:endParaRPr lang="ru-RU" sz="2000" b="1" dirty="0">
              <a:latin typeface="Arial" panose="020B0604020202020204" pitchFamily="34" charset="0"/>
              <a:cs typeface="Arial" panose="020B0604020202020204" pitchFamily="34" charset="0"/>
            </a:endParaRPr>
          </a:p>
          <a:p>
            <a:pPr algn="ctr">
              <a:lnSpc>
                <a:spcPct val="107000"/>
              </a:lnSpc>
              <a:spcAft>
                <a:spcPts val="1200"/>
              </a:spcAft>
            </a:pPr>
            <a:r>
              <a:rPr lang="hy-AM" sz="2000" b="1" dirty="0">
                <a:latin typeface="Arial" panose="020B0604020202020204" pitchFamily="34" charset="0"/>
                <a:cs typeface="Arial" panose="020B0604020202020204" pitchFamily="34" charset="0"/>
              </a:rPr>
              <a:t>հիմնական գործողությունները</a:t>
            </a:r>
            <a:endParaRPr lang="ru-RU" sz="2000" b="1" dirty="0">
              <a:latin typeface="Arial" panose="020B0604020202020204" pitchFamily="34" charset="0"/>
              <a:cs typeface="Arial" panose="020B0604020202020204" pitchFamily="34" charset="0"/>
            </a:endParaRPr>
          </a:p>
        </p:txBody>
      </p:sp>
      <p:pic>
        <p:nvPicPr>
          <p:cNvPr id="29" name="Graphic 3" descr="Handshake with solid fill"/>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40677" y="4695719"/>
            <a:ext cx="992962" cy="922427"/>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813441" y="3901758"/>
            <a:ext cx="5068789" cy="369332"/>
          </a:xfrm>
          <a:prstGeom prst="rect">
            <a:avLst/>
          </a:prstGeom>
          <a:noFill/>
        </p:spPr>
        <p:txBody>
          <a:bodyPr wrap="square" rtlCol="0">
            <a:spAutoFit/>
          </a:bodyPr>
          <a:lstStyle/>
          <a:p>
            <a:r>
              <a:rPr lang="hy-AM" b="1" dirty="0">
                <a:solidFill>
                  <a:schemeClr val="accent5">
                    <a:lumMod val="50000"/>
                  </a:schemeClr>
                </a:solidFill>
              </a:rPr>
              <a:t>Հաղորդակցում և հ</a:t>
            </a:r>
            <a:r>
              <a:rPr lang="ru-RU" b="1" dirty="0" err="1">
                <a:solidFill>
                  <a:schemeClr val="accent5">
                    <a:lumMod val="50000"/>
                  </a:schemeClr>
                </a:solidFill>
              </a:rPr>
              <a:t>ամագործակցություն</a:t>
            </a:r>
            <a:endParaRPr lang="ru-RU" b="1" dirty="0">
              <a:solidFill>
                <a:schemeClr val="accent5">
                  <a:lumMod val="50000"/>
                </a:schemeClr>
              </a:solidFill>
            </a:endParaRPr>
          </a:p>
        </p:txBody>
      </p:sp>
      <p:sp>
        <p:nvSpPr>
          <p:cNvPr id="28" name="TextBox 27"/>
          <p:cNvSpPr txBox="1"/>
          <p:nvPr/>
        </p:nvSpPr>
        <p:spPr>
          <a:xfrm>
            <a:off x="1082202" y="4390751"/>
            <a:ext cx="4945506" cy="1323439"/>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Կիսվել բռնության վերաբերյալ գիտելիքներով հասակակիցների հետ։</a:t>
            </a:r>
            <a:endParaRPr lang="ru-RU" sz="1600" dirty="0"/>
          </a:p>
          <a:p>
            <a:pPr marL="285750" lvl="1" indent="-285750">
              <a:buFont typeface="Arial" panose="020B0604020202020204" pitchFamily="34" charset="0"/>
              <a:buChar char="•"/>
            </a:pPr>
            <a:r>
              <a:rPr lang="hy-AM" sz="1600" dirty="0"/>
              <a:t>Կոնֆլիկտների լուծում խաղաղ ճանապարհով:</a:t>
            </a:r>
          </a:p>
          <a:p>
            <a:pPr marL="285750" lvl="1" indent="-285750">
              <a:buFont typeface="Arial" panose="020B0604020202020204" pitchFamily="34" charset="0"/>
              <a:buChar char="•"/>
            </a:pPr>
            <a:r>
              <a:rPr lang="hy-AM" sz="1600" dirty="0"/>
              <a:t>Արժանապատիվ վերաբերմունք ցուցաբերել յուրաքանչյուրին։</a:t>
            </a:r>
            <a:endParaRPr lang="ru-RU" sz="1600" dirty="0"/>
          </a:p>
        </p:txBody>
      </p:sp>
      <p:pic>
        <p:nvPicPr>
          <p:cNvPr id="34" name="Graphic 70" descr="House with solid fill"/>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72698" y="2197065"/>
            <a:ext cx="800100" cy="800100"/>
          </a:xfrm>
          <a:prstGeom prst="rect">
            <a:avLst/>
          </a:prstGeom>
        </p:spPr>
      </p:pic>
      <p:sp>
        <p:nvSpPr>
          <p:cNvPr id="8" name="TextBox 7"/>
          <p:cNvSpPr txBox="1"/>
          <p:nvPr/>
        </p:nvSpPr>
        <p:spPr>
          <a:xfrm>
            <a:off x="1093726" y="2018159"/>
            <a:ext cx="4289157" cy="1815882"/>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Նախաձեռնել և ակտիվ ներգրավվել դասարանական կանոնների մշակմանը:</a:t>
            </a:r>
          </a:p>
          <a:p>
            <a:pPr marL="285750" lvl="1" indent="-285750">
              <a:buFont typeface="Arial" panose="020B0604020202020204" pitchFamily="34" charset="0"/>
              <a:buChar char="•"/>
            </a:pPr>
            <a:r>
              <a:rPr lang="hy-AM" sz="1600" dirty="0"/>
              <a:t>Ընդունել բազմազանությունը </a:t>
            </a:r>
          </a:p>
          <a:p>
            <a:pPr marL="285750" lvl="1" indent="-285750">
              <a:buFont typeface="Arial" panose="020B0604020202020204" pitchFamily="34" charset="0"/>
              <a:buChar char="•"/>
            </a:pPr>
            <a:r>
              <a:rPr lang="hy-AM" sz="1600" dirty="0"/>
              <a:t>Նախաձեռնել այնպիսի միջոցառումներ, որոնց կարող են մասնակցել բոլոր սովորողները (դասարանի կամ ամբողջ դպրոցի)՝ առանց բացառման։  </a:t>
            </a:r>
            <a:endParaRPr lang="ru-RU" sz="1600" dirty="0"/>
          </a:p>
        </p:txBody>
      </p:sp>
      <p:sp>
        <p:nvSpPr>
          <p:cNvPr id="10" name="TextBox 9"/>
          <p:cNvSpPr txBox="1"/>
          <p:nvPr/>
        </p:nvSpPr>
        <p:spPr>
          <a:xfrm>
            <a:off x="6066111" y="1932272"/>
            <a:ext cx="5725014" cy="1569660"/>
          </a:xfrm>
          <a:prstGeom prst="rect">
            <a:avLst/>
          </a:prstGeom>
          <a:noFill/>
        </p:spPr>
        <p:txBody>
          <a:bodyPr wrap="square" rtlCol="0">
            <a:spAutoFit/>
          </a:bodyPr>
          <a:lstStyle/>
          <a:p>
            <a:pPr marL="742950" lvl="1" indent="-285750">
              <a:buFont typeface="Arial" panose="020B0604020202020204" pitchFamily="34" charset="0"/>
              <a:buChar char="•"/>
            </a:pPr>
            <a:r>
              <a:rPr lang="hy-AM" sz="1600" dirty="0"/>
              <a:t>Հաղորդել դպրոցի անձնակազմին բռնության դեպքերի կամ դրա նշանների առկայության մասին:</a:t>
            </a:r>
          </a:p>
          <a:p>
            <a:pPr marL="742950" lvl="1" indent="-285750">
              <a:buFont typeface="Arial" panose="020B0604020202020204" pitchFamily="34" charset="0"/>
              <a:buChar char="•"/>
            </a:pPr>
            <a:r>
              <a:rPr lang="hy-AM" sz="1600" dirty="0"/>
              <a:t>Օգտվել բոլոր հնարավոր և հարմար տարբերակներից (հեռախոսահամարներ, օնլայն հարթակներ, անանուն նամակներ)։</a:t>
            </a:r>
            <a:endParaRPr lang="ru-RU" sz="1600" dirty="0"/>
          </a:p>
        </p:txBody>
      </p:sp>
      <p:sp>
        <p:nvSpPr>
          <p:cNvPr id="21" name="TextBox 20"/>
          <p:cNvSpPr txBox="1"/>
          <p:nvPr/>
        </p:nvSpPr>
        <p:spPr>
          <a:xfrm>
            <a:off x="1133639" y="1498339"/>
            <a:ext cx="4316868" cy="369332"/>
          </a:xfrm>
          <a:prstGeom prst="rect">
            <a:avLst/>
          </a:prstGeom>
          <a:noFill/>
        </p:spPr>
        <p:txBody>
          <a:bodyPr wrap="square" rtlCol="0">
            <a:spAutoFit/>
          </a:bodyPr>
          <a:lstStyle/>
          <a:p>
            <a:r>
              <a:rPr lang="ru-RU" b="1" dirty="0" err="1">
                <a:solidFill>
                  <a:schemeClr val="accent5">
                    <a:lumMod val="50000"/>
                  </a:schemeClr>
                </a:solidFill>
              </a:rPr>
              <a:t>Կանխարգելման</a:t>
            </a:r>
            <a:r>
              <a:rPr lang="ru-RU" b="1" dirty="0">
                <a:solidFill>
                  <a:schemeClr val="accent5">
                    <a:lumMod val="50000"/>
                  </a:schemeClr>
                </a:solidFill>
              </a:rPr>
              <a:t> </a:t>
            </a:r>
            <a:r>
              <a:rPr lang="ru-RU" b="1" dirty="0" err="1">
                <a:solidFill>
                  <a:schemeClr val="accent5">
                    <a:lumMod val="50000"/>
                  </a:schemeClr>
                </a:solidFill>
              </a:rPr>
              <a:t>աշխատանքներ</a:t>
            </a:r>
            <a:endParaRPr lang="ru-RU" b="1" dirty="0">
              <a:solidFill>
                <a:schemeClr val="accent5">
                  <a:lumMod val="50000"/>
                </a:schemeClr>
              </a:solidFill>
            </a:endParaRPr>
          </a:p>
        </p:txBody>
      </p:sp>
      <p:sp>
        <p:nvSpPr>
          <p:cNvPr id="22" name="TextBox 21"/>
          <p:cNvSpPr txBox="1"/>
          <p:nvPr/>
        </p:nvSpPr>
        <p:spPr>
          <a:xfrm>
            <a:off x="7306572" y="1420158"/>
            <a:ext cx="3502325" cy="369332"/>
          </a:xfrm>
          <a:prstGeom prst="rect">
            <a:avLst/>
          </a:prstGeom>
          <a:noFill/>
        </p:spPr>
        <p:txBody>
          <a:bodyPr wrap="square" rtlCol="0">
            <a:spAutoFit/>
          </a:bodyPr>
          <a:lstStyle/>
          <a:p>
            <a:r>
              <a:rPr lang="ru-RU" b="1" dirty="0" err="1">
                <a:solidFill>
                  <a:schemeClr val="accent5">
                    <a:lumMod val="50000"/>
                  </a:schemeClr>
                </a:solidFill>
              </a:rPr>
              <a:t>Բացահայտում</a:t>
            </a:r>
            <a:r>
              <a:rPr lang="ru-RU" b="1" dirty="0">
                <a:solidFill>
                  <a:schemeClr val="accent5">
                    <a:lumMod val="50000"/>
                  </a:schemeClr>
                </a:solidFill>
              </a:rPr>
              <a:t> և </a:t>
            </a:r>
            <a:r>
              <a:rPr lang="ru-RU" b="1" dirty="0" err="1">
                <a:solidFill>
                  <a:schemeClr val="accent5">
                    <a:lumMod val="50000"/>
                  </a:schemeClr>
                </a:solidFill>
              </a:rPr>
              <a:t>հաղորդում</a:t>
            </a:r>
            <a:endParaRPr lang="ru-RU" b="1" dirty="0">
              <a:solidFill>
                <a:schemeClr val="accent5">
                  <a:lumMod val="50000"/>
                </a:schemeClr>
              </a:solidFill>
            </a:endParaRPr>
          </a:p>
        </p:txBody>
      </p:sp>
      <p:grpSp>
        <p:nvGrpSpPr>
          <p:cNvPr id="23" name="Group 27"/>
          <p:cNvGrpSpPr/>
          <p:nvPr/>
        </p:nvGrpSpPr>
        <p:grpSpPr>
          <a:xfrm>
            <a:off x="259877" y="2092004"/>
            <a:ext cx="822325" cy="849630"/>
            <a:chOff x="-79901" y="1123950"/>
            <a:chExt cx="1065928" cy="1153344"/>
          </a:xfrm>
        </p:grpSpPr>
        <p:pic>
          <p:nvPicPr>
            <p:cNvPr id="24" name="Graphic 28" descr="Child with balloon with solid fill"/>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9901" y="1559744"/>
              <a:ext cx="717550" cy="717550"/>
            </a:xfrm>
            <a:prstGeom prst="rect">
              <a:avLst/>
            </a:prstGeom>
          </p:spPr>
        </p:pic>
        <p:sp>
          <p:nvSpPr>
            <p:cNvPr id="25" name="Chord 38"/>
            <p:cNvSpPr/>
            <p:nvPr/>
          </p:nvSpPr>
          <p:spPr>
            <a:xfrm flipH="1">
              <a:off x="6349" y="1123950"/>
              <a:ext cx="979678" cy="967154"/>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grpSp>
      <p:sp>
        <p:nvSpPr>
          <p:cNvPr id="2" name="TextBox 1"/>
          <p:cNvSpPr txBox="1"/>
          <p:nvPr/>
        </p:nvSpPr>
        <p:spPr>
          <a:xfrm>
            <a:off x="6866626" y="4390751"/>
            <a:ext cx="4079645" cy="1323439"/>
          </a:xfrm>
          <a:prstGeom prst="rect">
            <a:avLst/>
          </a:prstGeom>
          <a:noFill/>
        </p:spPr>
        <p:txBody>
          <a:bodyPr wrap="square" rtlCol="0">
            <a:spAutoFit/>
          </a:bodyPr>
          <a:lstStyle/>
          <a:p>
            <a:pPr marL="742950" lvl="1" indent="-285750">
              <a:buFont typeface="Arial" panose="020B0604020202020204" pitchFamily="34" charset="0"/>
              <a:buChar char="•"/>
            </a:pPr>
            <a:r>
              <a:rPr lang="hy-AM" sz="1600" dirty="0"/>
              <a:t>Անմիջապես միջամտել, եթե ականատես են լինում բռնության դեպքի։</a:t>
            </a:r>
          </a:p>
          <a:p>
            <a:pPr marL="742950" lvl="1" indent="-285750">
              <a:buFont typeface="Arial" panose="020B0604020202020204" pitchFamily="34" charset="0"/>
              <a:buChar char="•"/>
            </a:pPr>
            <a:r>
              <a:rPr lang="hy-AM" sz="1600" dirty="0"/>
              <a:t>Պաշտպանել բռնության ենթարկվող սովորողներին:</a:t>
            </a:r>
            <a:endParaRPr lang="ru-RU" sz="1600" dirty="0"/>
          </a:p>
        </p:txBody>
      </p:sp>
      <p:sp>
        <p:nvSpPr>
          <p:cNvPr id="26" name="TextBox 25"/>
          <p:cNvSpPr txBox="1"/>
          <p:nvPr/>
        </p:nvSpPr>
        <p:spPr>
          <a:xfrm>
            <a:off x="7642354" y="3901758"/>
            <a:ext cx="2197791" cy="369332"/>
          </a:xfrm>
          <a:prstGeom prst="rect">
            <a:avLst/>
          </a:prstGeom>
          <a:noFill/>
        </p:spPr>
        <p:txBody>
          <a:bodyPr wrap="square" rtlCol="0">
            <a:spAutoFit/>
          </a:bodyPr>
          <a:lstStyle/>
          <a:p>
            <a:r>
              <a:rPr lang="hy-AM" b="1" dirty="0">
                <a:solidFill>
                  <a:schemeClr val="accent5">
                    <a:lumMod val="50000"/>
                  </a:schemeClr>
                </a:solidFill>
              </a:rPr>
              <a:t>Արձագանքում</a:t>
            </a:r>
            <a:endParaRPr lang="ru-RU" b="1" dirty="0">
              <a:solidFill>
                <a:schemeClr val="accent5">
                  <a:lumMod val="50000"/>
                </a:schemeClr>
              </a:solidFill>
            </a:endParaRPr>
          </a:p>
        </p:txBody>
      </p:sp>
      <p:sp>
        <p:nvSpPr>
          <p:cNvPr id="27" name="Rounded Rectangle 25">
            <a:extLst>
              <a:ext uri="{FF2B5EF4-FFF2-40B4-BE49-F238E27FC236}">
                <a16:creationId xmlns:a16="http://schemas.microsoft.com/office/drawing/2014/main" id="{A53FDB1A-403D-4EBD-8EB6-3E1911FAEEC5}"/>
              </a:ext>
            </a:extLst>
          </p:cNvPr>
          <p:cNvSpPr/>
          <p:nvPr/>
        </p:nvSpPr>
        <p:spPr>
          <a:xfrm>
            <a:off x="6447526" y="4572186"/>
            <a:ext cx="838200" cy="72898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noFill/>
          <a:ln w="19050">
            <a:solidFill>
              <a:srgbClr val="387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Tree>
    <p:extLst>
      <p:ext uri="{BB962C8B-B14F-4D97-AF65-F5344CB8AC3E}">
        <p14:creationId xmlns:p14="http://schemas.microsoft.com/office/powerpoint/2010/main" val="4201356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직선 연결선 48">
            <a:extLst>
              <a:ext uri="{FF2B5EF4-FFF2-40B4-BE49-F238E27FC236}">
                <a16:creationId xmlns:a16="http://schemas.microsoft.com/office/drawing/2014/main" id="{207C4776-4C7C-42CA-B784-686F65D3DD40}"/>
              </a:ext>
            </a:extLst>
          </p:cNvPr>
          <p:cNvCxnSpPr/>
          <p:nvPr/>
        </p:nvCxnSpPr>
        <p:spPr>
          <a:xfrm flipH="1">
            <a:off x="6089159" y="2180456"/>
            <a:ext cx="6843" cy="630108"/>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1708030" y="421497"/>
            <a:ext cx="7651629" cy="750975"/>
          </a:xfrm>
          <a:prstGeom prst="rect">
            <a:avLst/>
          </a:prstGeom>
        </p:spPr>
        <p:txBody>
          <a:bodyPr wrap="square">
            <a:spAutoFit/>
          </a:bodyPr>
          <a:lstStyle/>
          <a:p>
            <a:pPr algn="ctr">
              <a:lnSpc>
                <a:spcPct val="107000"/>
              </a:lnSpc>
              <a:spcAft>
                <a:spcPts val="0"/>
              </a:spcAft>
            </a:pPr>
            <a:r>
              <a:rPr lang="hy-AM" sz="2000" b="1" dirty="0">
                <a:latin typeface="Arial" panose="020B0604020202020204" pitchFamily="34" charset="0"/>
                <a:cs typeface="Arial" panose="020B0604020202020204" pitchFamily="34" charset="0"/>
              </a:rPr>
              <a:t>Սպասարկող անձնակազմի կողմից իրականացվող </a:t>
            </a:r>
            <a:endParaRPr lang="ru-RU" sz="2000" b="1" dirty="0">
              <a:latin typeface="Arial" panose="020B0604020202020204" pitchFamily="34" charset="0"/>
              <a:cs typeface="Arial" panose="020B0604020202020204" pitchFamily="34" charset="0"/>
            </a:endParaRPr>
          </a:p>
          <a:p>
            <a:pPr algn="ctr">
              <a:lnSpc>
                <a:spcPct val="107000"/>
              </a:lnSpc>
              <a:spcAft>
                <a:spcPts val="1200"/>
              </a:spcAft>
            </a:pPr>
            <a:r>
              <a:rPr lang="hy-AM" sz="2000" b="1" dirty="0">
                <a:latin typeface="Arial" panose="020B0604020202020204" pitchFamily="34" charset="0"/>
                <a:cs typeface="Arial" panose="020B0604020202020204" pitchFamily="34" charset="0"/>
              </a:rPr>
              <a:t>հիմնական գործողությունները</a:t>
            </a:r>
            <a:endParaRPr lang="ru-RU" sz="2000" b="1" dirty="0">
              <a:latin typeface="Arial" panose="020B0604020202020204" pitchFamily="34" charset="0"/>
              <a:cs typeface="Arial" panose="020B0604020202020204" pitchFamily="34" charset="0"/>
            </a:endParaRPr>
          </a:p>
        </p:txBody>
      </p:sp>
      <p:pic>
        <p:nvPicPr>
          <p:cNvPr id="29" name="Graphic 3" descr="Handshake with solid fill"/>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243284" y="4775470"/>
            <a:ext cx="1118558" cy="922427"/>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813441" y="3901758"/>
            <a:ext cx="5068789" cy="369332"/>
          </a:xfrm>
          <a:prstGeom prst="rect">
            <a:avLst/>
          </a:prstGeom>
          <a:noFill/>
        </p:spPr>
        <p:txBody>
          <a:bodyPr wrap="square" rtlCol="0">
            <a:spAutoFit/>
          </a:bodyPr>
          <a:lstStyle/>
          <a:p>
            <a:r>
              <a:rPr lang="hy-AM" b="1" dirty="0">
                <a:solidFill>
                  <a:schemeClr val="accent5">
                    <a:lumMod val="50000"/>
                  </a:schemeClr>
                </a:solidFill>
              </a:rPr>
              <a:t>Հ</a:t>
            </a:r>
            <a:r>
              <a:rPr lang="ru-RU" b="1" dirty="0" err="1">
                <a:solidFill>
                  <a:schemeClr val="accent5">
                    <a:lumMod val="50000"/>
                  </a:schemeClr>
                </a:solidFill>
              </a:rPr>
              <a:t>ամագործակցություն</a:t>
            </a:r>
            <a:endParaRPr lang="ru-RU" b="1" dirty="0">
              <a:solidFill>
                <a:schemeClr val="accent5">
                  <a:lumMod val="50000"/>
                </a:schemeClr>
              </a:solidFill>
            </a:endParaRPr>
          </a:p>
        </p:txBody>
      </p:sp>
      <p:sp>
        <p:nvSpPr>
          <p:cNvPr id="28" name="TextBox 27"/>
          <p:cNvSpPr txBox="1"/>
          <p:nvPr/>
        </p:nvSpPr>
        <p:spPr>
          <a:xfrm>
            <a:off x="1082202" y="4390751"/>
            <a:ext cx="4945506" cy="1569660"/>
          </a:xfrm>
          <a:prstGeom prst="rect">
            <a:avLst/>
          </a:prstGeom>
          <a:noFill/>
        </p:spPr>
        <p:txBody>
          <a:bodyPr wrap="square" rtlCol="0">
            <a:spAutoFit/>
          </a:bodyPr>
          <a:lstStyle/>
          <a:p>
            <a:pPr lvl="1"/>
            <a:r>
              <a:rPr lang="hy-AM" sz="1600" dirty="0"/>
              <a:t>Մասնակցել բռնության կանխարգելման նպատակով դպրոցում իրականացվող քննարկումներին։</a:t>
            </a:r>
          </a:p>
          <a:p>
            <a:pPr lvl="1"/>
            <a:r>
              <a:rPr lang="hy-AM" sz="1600" dirty="0"/>
              <a:t>Մասնակցել իրազեկման միջոցառումներին։</a:t>
            </a:r>
          </a:p>
          <a:p>
            <a:pPr lvl="1"/>
            <a:r>
              <a:rPr lang="hy-AM" sz="1600" dirty="0"/>
              <a:t>Կիսվել իրենց դիտարկումներով և առաջարկներով, </a:t>
            </a:r>
            <a:endParaRPr lang="ru-RU" sz="1600" dirty="0"/>
          </a:p>
        </p:txBody>
      </p:sp>
      <p:pic>
        <p:nvPicPr>
          <p:cNvPr id="34" name="Graphic 70" descr="House with solid fill"/>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72698" y="2197065"/>
            <a:ext cx="800100" cy="800100"/>
          </a:xfrm>
          <a:prstGeom prst="rect">
            <a:avLst/>
          </a:prstGeom>
        </p:spPr>
      </p:pic>
      <p:sp>
        <p:nvSpPr>
          <p:cNvPr id="8" name="TextBox 7"/>
          <p:cNvSpPr txBox="1"/>
          <p:nvPr/>
        </p:nvSpPr>
        <p:spPr>
          <a:xfrm>
            <a:off x="1093726" y="2018159"/>
            <a:ext cx="4495589" cy="1569660"/>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Մշտական հսկողություն:</a:t>
            </a:r>
          </a:p>
          <a:p>
            <a:pPr marL="285750" lvl="1" indent="-285750">
              <a:buFont typeface="Arial" panose="020B0604020202020204" pitchFamily="34" charset="0"/>
              <a:buChar char="•"/>
            </a:pPr>
            <a:r>
              <a:rPr lang="hy-AM" sz="1600" dirty="0"/>
              <a:t>Հաղորդել անվտանգության տեսանկյունից կասկածելի թվացող տարածքների մասին:</a:t>
            </a:r>
          </a:p>
          <a:p>
            <a:pPr marL="285750" lvl="1" indent="-285750">
              <a:buFont typeface="Arial" panose="020B0604020202020204" pitchFamily="34" charset="0"/>
              <a:buChar char="•"/>
            </a:pPr>
            <a:r>
              <a:rPr lang="hy-AM" sz="1600" dirty="0"/>
              <a:t>Բացառել անծանոթ և կասկածելի անձանց մուտքը դպրոց։</a:t>
            </a:r>
          </a:p>
          <a:p>
            <a:pPr marL="0" lvl="1"/>
            <a:endParaRPr lang="hy-AM" sz="1600" dirty="0"/>
          </a:p>
        </p:txBody>
      </p:sp>
      <p:sp>
        <p:nvSpPr>
          <p:cNvPr id="10" name="TextBox 9"/>
          <p:cNvSpPr txBox="1"/>
          <p:nvPr/>
        </p:nvSpPr>
        <p:spPr>
          <a:xfrm>
            <a:off x="6405302" y="1854784"/>
            <a:ext cx="5786698" cy="1569660"/>
          </a:xfrm>
          <a:prstGeom prst="rect">
            <a:avLst/>
          </a:prstGeom>
          <a:noFill/>
        </p:spPr>
        <p:txBody>
          <a:bodyPr wrap="square" rtlCol="0">
            <a:spAutoFit/>
          </a:bodyPr>
          <a:lstStyle/>
          <a:p>
            <a:pPr marL="742950" lvl="1" indent="-285750">
              <a:buFont typeface="Arial" panose="020B0604020202020204" pitchFamily="34" charset="0"/>
              <a:buChar char="•"/>
            </a:pPr>
            <a:r>
              <a:rPr lang="en-US" sz="1600" dirty="0" err="1"/>
              <a:t>Ուշադրություն</a:t>
            </a:r>
            <a:r>
              <a:rPr lang="en-US" sz="1600" dirty="0"/>
              <a:t> </a:t>
            </a:r>
            <a:r>
              <a:rPr lang="en-US" sz="1600" dirty="0" err="1"/>
              <a:t>դարձնել</a:t>
            </a:r>
            <a:r>
              <a:rPr lang="en-US" sz="1600" dirty="0"/>
              <a:t> </a:t>
            </a:r>
            <a:r>
              <a:rPr lang="en-US" sz="1600" dirty="0" err="1"/>
              <a:t>սովորողների</a:t>
            </a:r>
            <a:r>
              <a:rPr lang="en-US" sz="1600" dirty="0"/>
              <a:t> </a:t>
            </a:r>
            <a:r>
              <a:rPr lang="en-US" sz="1600" dirty="0" err="1"/>
              <a:t>վարքագծին</a:t>
            </a:r>
            <a:r>
              <a:rPr lang="hy-AM" sz="1600" dirty="0"/>
              <a:t>:</a:t>
            </a:r>
          </a:p>
          <a:p>
            <a:pPr marL="742950" lvl="1" indent="-285750">
              <a:buFont typeface="Arial" panose="020B0604020202020204" pitchFamily="34" charset="0"/>
              <a:buChar char="•"/>
            </a:pPr>
            <a:r>
              <a:rPr lang="hy-AM" sz="1600" dirty="0"/>
              <a:t>Անմիջապես միջամտել, եթե ականատես են լինում բռնության դեպքի:</a:t>
            </a:r>
          </a:p>
          <a:p>
            <a:pPr marL="742950" lvl="1" indent="-285750">
              <a:buFont typeface="Arial" panose="020B0604020202020204" pitchFamily="34" charset="0"/>
              <a:buChar char="•"/>
            </a:pPr>
            <a:r>
              <a:rPr lang="hy-AM" sz="1600" dirty="0"/>
              <a:t>Տեղեկացնել դպրոցի պատասխանատուներին բռնության կամ դրա նշանների առկայության կամ կասկածի մասին:</a:t>
            </a:r>
          </a:p>
        </p:txBody>
      </p:sp>
      <p:sp>
        <p:nvSpPr>
          <p:cNvPr id="21" name="TextBox 20"/>
          <p:cNvSpPr txBox="1"/>
          <p:nvPr/>
        </p:nvSpPr>
        <p:spPr>
          <a:xfrm>
            <a:off x="1133639" y="1498339"/>
            <a:ext cx="4316868" cy="369332"/>
          </a:xfrm>
          <a:prstGeom prst="rect">
            <a:avLst/>
          </a:prstGeom>
          <a:noFill/>
        </p:spPr>
        <p:txBody>
          <a:bodyPr wrap="square" rtlCol="0">
            <a:spAutoFit/>
          </a:bodyPr>
          <a:lstStyle/>
          <a:p>
            <a:r>
              <a:rPr lang="ru-RU" b="1" dirty="0" err="1">
                <a:solidFill>
                  <a:schemeClr val="accent5">
                    <a:lumMod val="50000"/>
                  </a:schemeClr>
                </a:solidFill>
              </a:rPr>
              <a:t>Կանխարգելման</a:t>
            </a:r>
            <a:r>
              <a:rPr lang="ru-RU" b="1" dirty="0">
                <a:solidFill>
                  <a:schemeClr val="accent5">
                    <a:lumMod val="50000"/>
                  </a:schemeClr>
                </a:solidFill>
              </a:rPr>
              <a:t> </a:t>
            </a:r>
            <a:r>
              <a:rPr lang="ru-RU" b="1" dirty="0" err="1">
                <a:solidFill>
                  <a:schemeClr val="accent5">
                    <a:lumMod val="50000"/>
                  </a:schemeClr>
                </a:solidFill>
              </a:rPr>
              <a:t>աշխատանքներ</a:t>
            </a:r>
            <a:endParaRPr lang="ru-RU" b="1" dirty="0">
              <a:solidFill>
                <a:schemeClr val="accent5">
                  <a:lumMod val="50000"/>
                </a:schemeClr>
              </a:solidFill>
            </a:endParaRPr>
          </a:p>
        </p:txBody>
      </p:sp>
      <p:sp>
        <p:nvSpPr>
          <p:cNvPr id="22" name="TextBox 21"/>
          <p:cNvSpPr txBox="1"/>
          <p:nvPr/>
        </p:nvSpPr>
        <p:spPr>
          <a:xfrm>
            <a:off x="7306572" y="1420158"/>
            <a:ext cx="3502325" cy="369332"/>
          </a:xfrm>
          <a:prstGeom prst="rect">
            <a:avLst/>
          </a:prstGeom>
          <a:noFill/>
        </p:spPr>
        <p:txBody>
          <a:bodyPr wrap="square" rtlCol="0">
            <a:spAutoFit/>
          </a:bodyPr>
          <a:lstStyle/>
          <a:p>
            <a:r>
              <a:rPr lang="ru-RU" b="1" dirty="0" err="1">
                <a:solidFill>
                  <a:schemeClr val="accent5">
                    <a:lumMod val="50000"/>
                  </a:schemeClr>
                </a:solidFill>
              </a:rPr>
              <a:t>Բացահայտում</a:t>
            </a:r>
            <a:r>
              <a:rPr lang="ru-RU" b="1" dirty="0">
                <a:solidFill>
                  <a:schemeClr val="accent5">
                    <a:lumMod val="50000"/>
                  </a:schemeClr>
                </a:solidFill>
              </a:rPr>
              <a:t> և </a:t>
            </a:r>
            <a:r>
              <a:rPr lang="ru-RU" b="1" dirty="0" err="1">
                <a:solidFill>
                  <a:schemeClr val="accent5">
                    <a:lumMod val="50000"/>
                  </a:schemeClr>
                </a:solidFill>
              </a:rPr>
              <a:t>հաղորդում</a:t>
            </a:r>
            <a:endParaRPr lang="ru-RU" b="1" dirty="0">
              <a:solidFill>
                <a:schemeClr val="accent5">
                  <a:lumMod val="50000"/>
                </a:schemeClr>
              </a:solidFill>
            </a:endParaRPr>
          </a:p>
        </p:txBody>
      </p:sp>
      <p:grpSp>
        <p:nvGrpSpPr>
          <p:cNvPr id="23" name="Group 27"/>
          <p:cNvGrpSpPr/>
          <p:nvPr/>
        </p:nvGrpSpPr>
        <p:grpSpPr>
          <a:xfrm>
            <a:off x="259877" y="2092004"/>
            <a:ext cx="822325" cy="849630"/>
            <a:chOff x="-79901" y="1123950"/>
            <a:chExt cx="1065928" cy="1153344"/>
          </a:xfrm>
        </p:grpSpPr>
        <p:pic>
          <p:nvPicPr>
            <p:cNvPr id="24" name="Graphic 28" descr="Child with balloon with solid fill"/>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9901" y="1559744"/>
              <a:ext cx="717550" cy="717550"/>
            </a:xfrm>
            <a:prstGeom prst="rect">
              <a:avLst/>
            </a:prstGeom>
          </p:spPr>
        </p:pic>
        <p:sp>
          <p:nvSpPr>
            <p:cNvPr id="25" name="Chord 38"/>
            <p:cNvSpPr/>
            <p:nvPr/>
          </p:nvSpPr>
          <p:spPr>
            <a:xfrm flipH="1">
              <a:off x="6349" y="1123950"/>
              <a:ext cx="979678" cy="967154"/>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grpSp>
      <p:sp>
        <p:nvSpPr>
          <p:cNvPr id="2" name="TextBox 1"/>
          <p:cNvSpPr txBox="1"/>
          <p:nvPr/>
        </p:nvSpPr>
        <p:spPr>
          <a:xfrm>
            <a:off x="6866626" y="4390751"/>
            <a:ext cx="4079645" cy="1323439"/>
          </a:xfrm>
          <a:prstGeom prst="rect">
            <a:avLst/>
          </a:prstGeom>
          <a:noFill/>
        </p:spPr>
        <p:txBody>
          <a:bodyPr wrap="square" rtlCol="0">
            <a:spAutoFit/>
          </a:bodyPr>
          <a:lstStyle/>
          <a:p>
            <a:pPr marL="742950" lvl="1" indent="-285750">
              <a:buFont typeface="Arial" panose="020B0604020202020204" pitchFamily="34" charset="0"/>
              <a:buChar char="•"/>
            </a:pPr>
            <a:r>
              <a:rPr lang="hy-AM" sz="1600" dirty="0"/>
              <a:t>Անմիջապես միջամտել, եթե ականատես են լինում բռնության դեպքի։</a:t>
            </a:r>
          </a:p>
          <a:p>
            <a:pPr marL="742950" lvl="1" indent="-285750">
              <a:buFont typeface="Arial" panose="020B0604020202020204" pitchFamily="34" charset="0"/>
              <a:buChar char="•"/>
            </a:pPr>
            <a:r>
              <a:rPr lang="hy-AM" sz="1600" dirty="0"/>
              <a:t>Պաշտպանել բռնության ենթարկվող սովորողներին:</a:t>
            </a:r>
            <a:endParaRPr lang="ru-RU" sz="1600" dirty="0"/>
          </a:p>
        </p:txBody>
      </p:sp>
      <p:sp>
        <p:nvSpPr>
          <p:cNvPr id="26" name="TextBox 25"/>
          <p:cNvSpPr txBox="1"/>
          <p:nvPr/>
        </p:nvSpPr>
        <p:spPr>
          <a:xfrm>
            <a:off x="7642354" y="3901758"/>
            <a:ext cx="2197791" cy="369332"/>
          </a:xfrm>
          <a:prstGeom prst="rect">
            <a:avLst/>
          </a:prstGeom>
          <a:noFill/>
        </p:spPr>
        <p:txBody>
          <a:bodyPr wrap="square" rtlCol="0">
            <a:spAutoFit/>
          </a:bodyPr>
          <a:lstStyle/>
          <a:p>
            <a:r>
              <a:rPr lang="hy-AM" b="1" dirty="0">
                <a:solidFill>
                  <a:schemeClr val="accent5">
                    <a:lumMod val="50000"/>
                  </a:schemeClr>
                </a:solidFill>
              </a:rPr>
              <a:t>Արձագանքում</a:t>
            </a:r>
            <a:endParaRPr lang="ru-RU" b="1" dirty="0">
              <a:solidFill>
                <a:schemeClr val="accent5">
                  <a:lumMod val="50000"/>
                </a:schemeClr>
              </a:solidFill>
            </a:endParaRPr>
          </a:p>
        </p:txBody>
      </p:sp>
      <p:sp>
        <p:nvSpPr>
          <p:cNvPr id="27" name="Rounded Rectangle 25">
            <a:extLst>
              <a:ext uri="{FF2B5EF4-FFF2-40B4-BE49-F238E27FC236}">
                <a16:creationId xmlns:a16="http://schemas.microsoft.com/office/drawing/2014/main" id="{A53FDB1A-403D-4EBD-8EB6-3E1911FAEEC5}"/>
              </a:ext>
            </a:extLst>
          </p:cNvPr>
          <p:cNvSpPr/>
          <p:nvPr/>
        </p:nvSpPr>
        <p:spPr>
          <a:xfrm>
            <a:off x="6447526" y="4572186"/>
            <a:ext cx="838200" cy="72898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noFill/>
          <a:ln w="19050">
            <a:solidFill>
              <a:srgbClr val="387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Tree>
    <p:extLst>
      <p:ext uri="{BB962C8B-B14F-4D97-AF65-F5344CB8AC3E}">
        <p14:creationId xmlns:p14="http://schemas.microsoft.com/office/powerpoint/2010/main" val="767055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3" name="Google Shape;193;p25"/>
          <p:cNvSpPr txBox="1">
            <a:spLocks noGrp="1"/>
          </p:cNvSpPr>
          <p:nvPr>
            <p:ph type="sldNum" idx="12"/>
          </p:nvPr>
        </p:nvSpPr>
        <p:spPr>
          <a:prstGeom prst="rect">
            <a:avLst/>
          </a:prstGeom>
          <a:noFill/>
          <a:ln>
            <a:noFill/>
          </a:ln>
        </p:spPr>
        <p:txBody>
          <a:bodyPr spcFirstLastPara="1" vert="horz" wrap="square" lIns="91425" tIns="45700" rIns="91425" bIns="45700" rtlCol="0" anchor="ctr" anchorCtr="0">
            <a:normAutofit/>
          </a:bodyPr>
          <a:lstStyle/>
          <a:p>
            <a:fld id="{00000000-1234-1234-1234-123412341234}" type="slidenum">
              <a:rPr lang="ru-RU">
                <a:solidFill>
                  <a:srgbClr val="FFFFFF"/>
                </a:solidFill>
              </a:rPr>
              <a:pPr/>
              <a:t>28</a:t>
            </a:fld>
            <a:endParaRPr>
              <a:solidFill>
                <a:srgbClr val="FFFFFF"/>
              </a:solidFill>
            </a:endParaRPr>
          </a:p>
        </p:txBody>
      </p:sp>
      <p:sp>
        <p:nvSpPr>
          <p:cNvPr id="8" name="Google Shape;206;p26">
            <a:extLst>
              <a:ext uri="{FF2B5EF4-FFF2-40B4-BE49-F238E27FC236}">
                <a16:creationId xmlns:a16="http://schemas.microsoft.com/office/drawing/2014/main" id="{E875B2C8-AFD2-4AD4-AE11-6D317E90D7FA}"/>
              </a:ext>
            </a:extLst>
          </p:cNvPr>
          <p:cNvSpPr/>
          <p:nvPr/>
        </p:nvSpPr>
        <p:spPr>
          <a:xfrm>
            <a:off x="10273520" y="663144"/>
            <a:ext cx="1354024" cy="430213"/>
          </a:xfrm>
          <a:prstGeom prst="rect">
            <a:avLst/>
          </a:prstGeom>
          <a:noFill/>
          <a:ln>
            <a:noFill/>
          </a:ln>
        </p:spPr>
        <p:txBody>
          <a:bodyPr spcFirstLastPara="1" wrap="square" lIns="91425" tIns="45700" rIns="91425" bIns="45700" anchor="t" anchorCtr="0">
            <a:noAutofit/>
          </a:bodyPr>
          <a:lstStyle/>
          <a:p>
            <a:pPr>
              <a:buClr>
                <a:schemeClr val="dk1"/>
              </a:buClr>
              <a:buSzPts val="2200"/>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ru-RU" dirty="0">
                <a:solidFill>
                  <a:schemeClr val="bg2">
                    <a:lumMod val="25000"/>
                  </a:schemeClr>
                </a:solidFill>
                <a:latin typeface="Arial" panose="020B0604020202020204" pitchFamily="34" charset="0"/>
                <a:ea typeface="Calibri"/>
                <a:cs typeface="Arial" panose="020B0604020202020204" pitchFamily="34" charset="0"/>
                <a:sym typeface="Calibri"/>
              </a:rPr>
              <a:t> </a:t>
            </a:r>
            <a:r>
              <a:rPr lang="hy-AM" sz="1400" dirty="0">
                <a:solidFill>
                  <a:schemeClr val="bg2">
                    <a:lumMod val="25000"/>
                  </a:schemeClr>
                </a:solidFill>
                <a:latin typeface="Arial" panose="020B0604020202020204" pitchFamily="34" charset="0"/>
                <a:ea typeface="Calibri"/>
                <a:cs typeface="Arial" panose="020B0604020202020204" pitchFamily="34" charset="0"/>
                <a:sym typeface="Calibri"/>
              </a:rPr>
              <a:t>20 </a:t>
            </a:r>
            <a:r>
              <a:rPr lang="ru-RU" sz="1400" dirty="0" err="1">
                <a:solidFill>
                  <a:schemeClr val="bg2">
                    <a:lumMod val="25000"/>
                  </a:schemeClr>
                </a:solidFill>
                <a:latin typeface="Arial" panose="020B0604020202020204" pitchFamily="34" charset="0"/>
                <a:ea typeface="Calibri"/>
                <a:cs typeface="Arial" panose="020B0604020202020204" pitchFamily="34" charset="0"/>
                <a:sym typeface="Calibri"/>
              </a:rPr>
              <a:t>ր</a:t>
            </a:r>
            <a:r>
              <a:rPr lang="ru-RU" sz="1400" dirty="0" err="1">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14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21" name="Freeform: Shape 20">
            <a:extLst>
              <a:ext uri="{FF2B5EF4-FFF2-40B4-BE49-F238E27FC236}">
                <a16:creationId xmlns:a16="http://schemas.microsoft.com/office/drawing/2014/main" id="{A8D57B59-B787-484F-8292-F72D00265B90}"/>
              </a:ext>
            </a:extLst>
          </p:cNvPr>
          <p:cNvSpPr/>
          <p:nvPr/>
        </p:nvSpPr>
        <p:spPr>
          <a:xfrm>
            <a:off x="1" y="4855349"/>
            <a:ext cx="2001607" cy="1933692"/>
          </a:xfrm>
          <a:custGeom>
            <a:avLst/>
            <a:gdLst>
              <a:gd name="connsiteX0" fmla="*/ 0 w 1325574"/>
              <a:gd name="connsiteY0" fmla="*/ 0 h 1161242"/>
              <a:gd name="connsiteX1" fmla="*/ 1325574 w 1325574"/>
              <a:gd name="connsiteY1" fmla="*/ 1161242 h 1161242"/>
              <a:gd name="connsiteX2" fmla="*/ 202627 w 1325574"/>
              <a:gd name="connsiteY2" fmla="*/ 1161242 h 1161242"/>
              <a:gd name="connsiteX3" fmla="*/ 0 w 1325574"/>
              <a:gd name="connsiteY3" fmla="*/ 983029 h 1161242"/>
            </a:gdLst>
            <a:ahLst/>
            <a:cxnLst>
              <a:cxn ang="0">
                <a:pos x="connsiteX0" y="connsiteY0"/>
              </a:cxn>
              <a:cxn ang="0">
                <a:pos x="connsiteX1" y="connsiteY1"/>
              </a:cxn>
              <a:cxn ang="0">
                <a:pos x="connsiteX2" y="connsiteY2"/>
              </a:cxn>
              <a:cxn ang="0">
                <a:pos x="connsiteX3" y="connsiteY3"/>
              </a:cxn>
            </a:cxnLst>
            <a:rect l="l" t="t" r="r" b="b"/>
            <a:pathLst>
              <a:path w="1325574" h="1161242">
                <a:moveTo>
                  <a:pt x="0" y="0"/>
                </a:moveTo>
                <a:lnTo>
                  <a:pt x="1325574" y="1161242"/>
                </a:lnTo>
                <a:lnTo>
                  <a:pt x="202627" y="1161242"/>
                </a:lnTo>
                <a:cubicBezTo>
                  <a:pt x="90719" y="1161242"/>
                  <a:pt x="0" y="1081453"/>
                  <a:pt x="0" y="983029"/>
                </a:cubicBezTo>
                <a:close/>
              </a:path>
            </a:pathLst>
          </a:custGeom>
          <a:solidFill>
            <a:schemeClr val="accent3"/>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solidFill>
                <a:schemeClr val="accent1"/>
              </a:solidFill>
            </a:endParaRPr>
          </a:p>
        </p:txBody>
      </p:sp>
      <p:sp>
        <p:nvSpPr>
          <p:cNvPr id="5" name="Прямоугольник 4"/>
          <p:cNvSpPr/>
          <p:nvPr/>
        </p:nvSpPr>
        <p:spPr>
          <a:xfrm>
            <a:off x="1241468" y="339642"/>
            <a:ext cx="7284540" cy="1077218"/>
          </a:xfrm>
          <a:prstGeom prst="rect">
            <a:avLst/>
          </a:prstGeom>
        </p:spPr>
        <p:txBody>
          <a:bodyPr wrap="square">
            <a:spAutoFit/>
          </a:bodyPr>
          <a:lstStyle/>
          <a:p>
            <a:pPr marL="82294" algn="ctr"/>
            <a:r>
              <a:rPr lang="en-US" sz="3200" b="1" dirty="0">
                <a:solidFill>
                  <a:schemeClr val="bg2">
                    <a:lumMod val="25000"/>
                  </a:schemeClr>
                </a:solidFill>
                <a:cs typeface="Arial" panose="020B0604020202020204" pitchFamily="34" charset="0"/>
              </a:rPr>
              <a:t>Ի</a:t>
            </a:r>
            <a:r>
              <a:rPr lang="hy-AM" sz="3200" b="1" dirty="0">
                <a:solidFill>
                  <a:schemeClr val="bg2">
                    <a:lumMod val="25000"/>
                  </a:schemeClr>
                </a:solidFill>
                <a:ea typeface="Calibri" panose="020F0502020204030204" pitchFamily="34" charset="0"/>
                <a:cs typeface="Arial" panose="020B0604020202020204" pitchFamily="34" charset="0"/>
              </a:rPr>
              <a:t>՞</a:t>
            </a:r>
            <a:r>
              <a:rPr lang="en-US" sz="3200" b="1" dirty="0" err="1">
                <a:solidFill>
                  <a:schemeClr val="bg2">
                    <a:lumMod val="25000"/>
                  </a:schemeClr>
                </a:solidFill>
                <a:cs typeface="Arial" panose="020B0604020202020204" pitchFamily="34" charset="0"/>
              </a:rPr>
              <a:t>նչ</a:t>
            </a:r>
            <a:r>
              <a:rPr lang="en-US" sz="3200" b="1" dirty="0">
                <a:solidFill>
                  <a:schemeClr val="bg2">
                    <a:lumMod val="25000"/>
                  </a:schemeClr>
                </a:solidFill>
                <a:cs typeface="Arial" panose="020B0604020202020204" pitchFamily="34" charset="0"/>
              </a:rPr>
              <a:t> է </a:t>
            </a:r>
            <a:r>
              <a:rPr lang="en-US" sz="3200" b="1" dirty="0" err="1">
                <a:solidFill>
                  <a:schemeClr val="bg2">
                    <a:lumMod val="25000"/>
                  </a:schemeClr>
                </a:solidFill>
                <a:cs typeface="Arial" panose="020B0604020202020204" pitchFamily="34" charset="0"/>
              </a:rPr>
              <a:t>Ձեզ</a:t>
            </a:r>
            <a:r>
              <a:rPr lang="en-US" sz="3200" b="1" dirty="0">
                <a:solidFill>
                  <a:schemeClr val="bg2">
                    <a:lumMod val="25000"/>
                  </a:schemeClr>
                </a:solidFill>
                <a:cs typeface="Arial" panose="020B0604020202020204" pitchFamily="34" charset="0"/>
              </a:rPr>
              <a:t> </a:t>
            </a:r>
            <a:r>
              <a:rPr lang="en-US" sz="3200" b="1" dirty="0" err="1">
                <a:solidFill>
                  <a:schemeClr val="bg2">
                    <a:lumMod val="25000"/>
                  </a:schemeClr>
                </a:solidFill>
                <a:cs typeface="Arial" panose="020B0604020202020204" pitchFamily="34" charset="0"/>
              </a:rPr>
              <a:t>համար</a:t>
            </a:r>
            <a:r>
              <a:rPr lang="en-US" sz="3200" b="1" dirty="0">
                <a:solidFill>
                  <a:schemeClr val="bg2">
                    <a:lumMod val="25000"/>
                  </a:schemeClr>
                </a:solidFill>
                <a:cs typeface="Arial" panose="020B0604020202020204" pitchFamily="34" charset="0"/>
              </a:rPr>
              <a:t> </a:t>
            </a:r>
            <a:r>
              <a:rPr lang="en-US" sz="3200" b="1" dirty="0" err="1">
                <a:solidFill>
                  <a:schemeClr val="bg2">
                    <a:lumMod val="25000"/>
                  </a:schemeClr>
                </a:solidFill>
                <a:cs typeface="Arial" panose="020B0604020202020204" pitchFamily="34" charset="0"/>
              </a:rPr>
              <a:t>երե</a:t>
            </a:r>
            <a:r>
              <a:rPr lang="hy-AM" sz="3200" b="1" dirty="0">
                <a:solidFill>
                  <a:schemeClr val="bg2">
                    <a:lumMod val="25000"/>
                  </a:schemeClr>
                </a:solidFill>
                <a:cs typeface="Arial" panose="020B0604020202020204" pitchFamily="34" charset="0"/>
              </a:rPr>
              <a:t>խ</a:t>
            </a:r>
            <a:r>
              <a:rPr lang="en-US" sz="3200" b="1" dirty="0" err="1">
                <a:solidFill>
                  <a:schemeClr val="bg2">
                    <a:lumMod val="25000"/>
                  </a:schemeClr>
                </a:solidFill>
                <a:cs typeface="Arial" panose="020B0604020202020204" pitchFamily="34" charset="0"/>
              </a:rPr>
              <a:t>այի</a:t>
            </a:r>
            <a:r>
              <a:rPr lang="en-US" sz="3200" b="1" dirty="0">
                <a:solidFill>
                  <a:schemeClr val="bg2">
                    <a:lumMod val="25000"/>
                  </a:schemeClr>
                </a:solidFill>
                <a:cs typeface="Arial" panose="020B0604020202020204" pitchFamily="34" charset="0"/>
              </a:rPr>
              <a:t> </a:t>
            </a:r>
            <a:r>
              <a:rPr lang="en-US" sz="3200" b="1" dirty="0" err="1">
                <a:solidFill>
                  <a:schemeClr val="bg2">
                    <a:lumMod val="25000"/>
                  </a:schemeClr>
                </a:solidFill>
                <a:cs typeface="Arial" panose="020B0604020202020204" pitchFamily="34" charset="0"/>
              </a:rPr>
              <a:t>իրավունքը</a:t>
            </a:r>
            <a:endParaRPr lang="hy-AM" sz="3200" b="1" dirty="0">
              <a:solidFill>
                <a:schemeClr val="bg2">
                  <a:lumMod val="25000"/>
                </a:schemeClr>
              </a:solidFill>
            </a:endParaRPr>
          </a:p>
        </p:txBody>
      </p:sp>
      <p:sp>
        <p:nvSpPr>
          <p:cNvPr id="15" name="Freeform: Shape 20">
            <a:extLst>
              <a:ext uri="{FF2B5EF4-FFF2-40B4-BE49-F238E27FC236}">
                <a16:creationId xmlns:a16="http://schemas.microsoft.com/office/drawing/2014/main" id="{A8D57B59-B787-484F-8292-F72D00265B90}"/>
              </a:ext>
            </a:extLst>
          </p:cNvPr>
          <p:cNvSpPr/>
          <p:nvPr/>
        </p:nvSpPr>
        <p:spPr>
          <a:xfrm rot="16200000">
            <a:off x="10200627" y="4815635"/>
            <a:ext cx="2001607" cy="1933692"/>
          </a:xfrm>
          <a:custGeom>
            <a:avLst/>
            <a:gdLst>
              <a:gd name="connsiteX0" fmla="*/ 0 w 1325574"/>
              <a:gd name="connsiteY0" fmla="*/ 0 h 1161242"/>
              <a:gd name="connsiteX1" fmla="*/ 1325574 w 1325574"/>
              <a:gd name="connsiteY1" fmla="*/ 1161242 h 1161242"/>
              <a:gd name="connsiteX2" fmla="*/ 202627 w 1325574"/>
              <a:gd name="connsiteY2" fmla="*/ 1161242 h 1161242"/>
              <a:gd name="connsiteX3" fmla="*/ 0 w 1325574"/>
              <a:gd name="connsiteY3" fmla="*/ 983029 h 1161242"/>
            </a:gdLst>
            <a:ahLst/>
            <a:cxnLst>
              <a:cxn ang="0">
                <a:pos x="connsiteX0" y="connsiteY0"/>
              </a:cxn>
              <a:cxn ang="0">
                <a:pos x="connsiteX1" y="connsiteY1"/>
              </a:cxn>
              <a:cxn ang="0">
                <a:pos x="connsiteX2" y="connsiteY2"/>
              </a:cxn>
              <a:cxn ang="0">
                <a:pos x="connsiteX3" y="connsiteY3"/>
              </a:cxn>
            </a:cxnLst>
            <a:rect l="l" t="t" r="r" b="b"/>
            <a:pathLst>
              <a:path w="1325574" h="1161242">
                <a:moveTo>
                  <a:pt x="0" y="0"/>
                </a:moveTo>
                <a:lnTo>
                  <a:pt x="1325574" y="1161242"/>
                </a:lnTo>
                <a:lnTo>
                  <a:pt x="202627" y="1161242"/>
                </a:lnTo>
                <a:cubicBezTo>
                  <a:pt x="90719" y="1161242"/>
                  <a:pt x="0" y="1081453"/>
                  <a:pt x="0" y="983029"/>
                </a:cubicBezTo>
                <a:close/>
              </a:path>
            </a:pathLst>
          </a:custGeom>
          <a:solidFill>
            <a:schemeClr val="accent3"/>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solidFill>
                <a:schemeClr val="accent1"/>
              </a:solidFill>
            </a:endParaRPr>
          </a:p>
        </p:txBody>
      </p:sp>
      <p:sp>
        <p:nvSpPr>
          <p:cNvPr id="2" name="Прямоугольник 1"/>
          <p:cNvSpPr/>
          <p:nvPr/>
        </p:nvSpPr>
        <p:spPr>
          <a:xfrm>
            <a:off x="1223462" y="2961957"/>
            <a:ext cx="9571901" cy="1711366"/>
          </a:xfrm>
          <a:prstGeom prst="rect">
            <a:avLst/>
          </a:prstGeom>
        </p:spPr>
        <p:txBody>
          <a:bodyPr wrap="square">
            <a:spAutoFit/>
          </a:bodyPr>
          <a:lstStyle/>
          <a:p>
            <a:pPr>
              <a:lnSpc>
                <a:spcPct val="150000"/>
              </a:lnSpc>
            </a:pPr>
            <a:r>
              <a:rPr lang="hy-AM" kern="100" dirty="0">
                <a:ea typeface="Calibri" panose="020F0502020204030204" pitchFamily="34" charset="0"/>
                <a:cs typeface="Arial" panose="020B0604020202020204" pitchFamily="34" charset="0"/>
              </a:rPr>
              <a:t>Ստեղծել իրավունքների քարտեզ՝ պատասխանելով հետևյալ հարցերին</a:t>
            </a:r>
            <a:r>
              <a:rPr lang="ru-RU" kern="100" dirty="0">
                <a:ea typeface="Calibri" panose="020F0502020204030204" pitchFamily="34" charset="0"/>
                <a:cs typeface="Arial" panose="020B0604020202020204" pitchFamily="34" charset="0"/>
              </a:rPr>
              <a:t> (</a:t>
            </a:r>
            <a:r>
              <a:rPr lang="ru-RU" dirty="0"/>
              <a:t>բ</a:t>
            </a:r>
            <a:r>
              <a:rPr lang="hy-AM" dirty="0"/>
              <a:t>աշխման նյութ 4)</a:t>
            </a:r>
            <a:r>
              <a:rPr lang="ru-RU" dirty="0"/>
              <a:t>:</a:t>
            </a:r>
            <a:endParaRPr lang="ru-RU" kern="100" dirty="0">
              <a:ea typeface="Calibri" panose="020F0502020204030204" pitchFamily="34" charset="0"/>
              <a:cs typeface="Times New Roman" panose="02020603050405020304" pitchFamily="18" charset="0"/>
            </a:endParaRPr>
          </a:p>
          <a:p>
            <a:pPr marL="622300" lvl="0" indent="-342900">
              <a:lnSpc>
                <a:spcPct val="150000"/>
              </a:lnSpc>
              <a:spcAft>
                <a:spcPts val="0"/>
              </a:spcAft>
              <a:buFont typeface="Wingdings" panose="05000000000000000000" pitchFamily="2" charset="2"/>
              <a:buChar char=""/>
            </a:pPr>
            <a:r>
              <a:rPr lang="hy-AM" kern="100" dirty="0">
                <a:ea typeface="Calibri" panose="020F0502020204030204" pitchFamily="34" charset="0"/>
                <a:cs typeface="Arial" panose="020B0604020202020204" pitchFamily="34" charset="0"/>
              </a:rPr>
              <a:t>Նշված իրավունքների իրացման ինչպիսի՞ օրինակներ են Ձեզ հայտնի:</a:t>
            </a:r>
            <a:endParaRPr lang="ru-RU" kern="100" dirty="0">
              <a:ea typeface="Calibri" panose="020F0502020204030204" pitchFamily="34" charset="0"/>
              <a:cs typeface="Times New Roman" panose="02020603050405020304" pitchFamily="18" charset="0"/>
            </a:endParaRPr>
          </a:p>
          <a:p>
            <a:pPr marL="622300" lvl="0" indent="-342900">
              <a:lnSpc>
                <a:spcPct val="150000"/>
              </a:lnSpc>
              <a:spcAft>
                <a:spcPts val="0"/>
              </a:spcAft>
              <a:buFont typeface="Wingdings" panose="05000000000000000000" pitchFamily="2" charset="2"/>
              <a:buChar char=""/>
            </a:pPr>
            <a:r>
              <a:rPr lang="hy-AM" kern="100" dirty="0">
                <a:ea typeface="Calibri" panose="020F0502020204030204" pitchFamily="34" charset="0"/>
                <a:cs typeface="Arial" panose="020B0604020202020204" pitchFamily="34" charset="0"/>
              </a:rPr>
              <a:t>Նշված իրավունքների ոտնահարման ինչպիսի օրինակներ են Ձեզ հայտնի:</a:t>
            </a:r>
            <a:endParaRPr lang="ru-RU" kern="100" dirty="0">
              <a:ea typeface="Calibri" panose="020F0502020204030204" pitchFamily="34" charset="0"/>
              <a:cs typeface="Times New Roman" panose="02020603050405020304" pitchFamily="18" charset="0"/>
            </a:endParaRPr>
          </a:p>
          <a:p>
            <a:pPr marL="622300" lvl="0" indent="-342900">
              <a:lnSpc>
                <a:spcPct val="150000"/>
              </a:lnSpc>
              <a:spcAft>
                <a:spcPts val="0"/>
              </a:spcAft>
              <a:buFont typeface="Wingdings" panose="05000000000000000000" pitchFamily="2" charset="2"/>
              <a:buChar char=""/>
            </a:pPr>
            <a:r>
              <a:rPr lang="hy-AM" kern="100" dirty="0">
                <a:ea typeface="Calibri" panose="020F0502020204030204" pitchFamily="34" charset="0"/>
                <a:cs typeface="Arial" panose="020B0604020202020204" pitchFamily="34" charset="0"/>
              </a:rPr>
              <a:t>Ինչպիսի՞ լուծումներ կառաջարկեք ոտնահարված իրավունքների վերաբերյալ:</a:t>
            </a:r>
            <a:endParaRPr lang="ru-RU" kern="100" dirty="0">
              <a:effectLst/>
              <a:ea typeface="Calibri" panose="020F0502020204030204" pitchFamily="34" charset="0"/>
              <a:cs typeface="Times New Roman" panose="02020603050405020304" pitchFamily="18" charset="0"/>
            </a:endParaRPr>
          </a:p>
        </p:txBody>
      </p:sp>
      <p:sp>
        <p:nvSpPr>
          <p:cNvPr id="3" name="TextBox 2"/>
          <p:cNvSpPr txBox="1"/>
          <p:nvPr/>
        </p:nvSpPr>
        <p:spPr>
          <a:xfrm>
            <a:off x="883611" y="2592625"/>
            <a:ext cx="1923288" cy="369332"/>
          </a:xfrm>
          <a:prstGeom prst="rect">
            <a:avLst/>
          </a:prstGeom>
          <a:noFill/>
        </p:spPr>
        <p:txBody>
          <a:bodyPr wrap="square" rtlCol="0">
            <a:spAutoFit/>
          </a:bodyPr>
          <a:lstStyle/>
          <a:p>
            <a:r>
              <a:rPr lang="hy-AM" dirty="0"/>
              <a:t>Հրահանգ՝</a:t>
            </a:r>
            <a:endParaRPr lang="ru-RU" dirty="0"/>
          </a:p>
        </p:txBody>
      </p:sp>
      <p:sp>
        <p:nvSpPr>
          <p:cNvPr id="6" name="Прямоугольник 5"/>
          <p:cNvSpPr/>
          <p:nvPr/>
        </p:nvSpPr>
        <p:spPr>
          <a:xfrm>
            <a:off x="2587419" y="2051093"/>
            <a:ext cx="5240537" cy="446276"/>
          </a:xfrm>
          <a:prstGeom prst="rect">
            <a:avLst/>
          </a:prstGeom>
        </p:spPr>
        <p:txBody>
          <a:bodyPr wrap="none">
            <a:spAutoFit/>
          </a:bodyPr>
          <a:lstStyle/>
          <a:p>
            <a:pPr>
              <a:lnSpc>
                <a:spcPct val="115000"/>
              </a:lnSpc>
              <a:spcAft>
                <a:spcPts val="0"/>
              </a:spcAft>
            </a:pPr>
            <a:r>
              <a:rPr lang="hy-AM" sz="2000" b="1" kern="1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Երեխաների իրավունքների քարտեզագրում</a:t>
            </a:r>
            <a:endParaRPr lang="ru-RU" sz="2000" kern="100" dirty="0">
              <a:solidFill>
                <a:schemeClr val="accent3">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p:cNvSpPr txBox="1"/>
          <p:nvPr/>
        </p:nvSpPr>
        <p:spPr>
          <a:xfrm>
            <a:off x="9662821" y="171706"/>
            <a:ext cx="2505456" cy="307777"/>
          </a:xfrm>
          <a:prstGeom prst="rect">
            <a:avLst/>
          </a:prstGeom>
          <a:noFill/>
        </p:spPr>
        <p:txBody>
          <a:bodyPr wrap="square" rtlCol="0">
            <a:spAutoFit/>
          </a:bodyPr>
          <a:lstStyle/>
          <a:p>
            <a:r>
              <a:rPr lang="ru-RU" sz="1400" dirty="0" err="1"/>
              <a:t>Գործնական</a:t>
            </a:r>
            <a:r>
              <a:rPr lang="ru-RU" sz="1400" dirty="0"/>
              <a:t> </a:t>
            </a:r>
            <a:r>
              <a:rPr lang="ru-RU" sz="1400" dirty="0" err="1"/>
              <a:t>աշխատանք</a:t>
            </a:r>
            <a:r>
              <a:rPr lang="ru-RU" sz="1400" dirty="0"/>
              <a:t> 5</a:t>
            </a:r>
          </a:p>
        </p:txBody>
      </p:sp>
      <p:pic>
        <p:nvPicPr>
          <p:cNvPr id="12" name="Picture 6">
            <a:extLst>
              <a:ext uri="{FF2B5EF4-FFF2-40B4-BE49-F238E27FC236}">
                <a16:creationId xmlns:a16="http://schemas.microsoft.com/office/drawing/2014/main" id="{75BBD1FD-BA95-4FD3-9138-4E2126C3CD1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9692138" y="669647"/>
            <a:ext cx="580055" cy="504000"/>
          </a:xfrm>
          <a:prstGeom prst="rect">
            <a:avLst/>
          </a:prstGeom>
        </p:spPr>
      </p:pic>
    </p:spTree>
    <p:extLst>
      <p:ext uri="{BB962C8B-B14F-4D97-AF65-F5344CB8AC3E}">
        <p14:creationId xmlns:p14="http://schemas.microsoft.com/office/powerpoint/2010/main" val="2948791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241964" y="355151"/>
            <a:ext cx="11573197" cy="872439"/>
          </a:xfrm>
        </p:spPr>
        <p:txBody>
          <a:bodyPr>
            <a:normAutofit/>
          </a:bodyPr>
          <a:lstStyle/>
          <a:p>
            <a:r>
              <a:rPr lang="hy-AM" sz="2800" b="1" dirty="0">
                <a:solidFill>
                  <a:schemeClr val="tx1"/>
                </a:solidFill>
                <a:latin typeface="Arial" panose="020B0604020202020204" pitchFamily="34" charset="0"/>
              </a:rPr>
              <a:t>Երեխաների իրավունքների պաշտպանություն </a:t>
            </a:r>
            <a:r>
              <a:rPr lang="en-US" sz="2800" b="1" dirty="0" err="1">
                <a:solidFill>
                  <a:schemeClr val="tx1"/>
                </a:solidFill>
                <a:latin typeface="Arial" panose="020B0604020202020204" pitchFamily="34" charset="0"/>
              </a:rPr>
              <a:t>ու</a:t>
            </a:r>
            <a:r>
              <a:rPr lang="en-US" sz="2800" b="1" dirty="0">
                <a:solidFill>
                  <a:schemeClr val="tx1"/>
                </a:solidFill>
                <a:latin typeface="Arial" panose="020B0604020202020204" pitchFamily="34" charset="0"/>
              </a:rPr>
              <a:t>  ՀՀ </a:t>
            </a:r>
            <a:r>
              <a:rPr lang="en-US" sz="2800" b="1" dirty="0" err="1">
                <a:solidFill>
                  <a:schemeClr val="tx1"/>
                </a:solidFill>
                <a:latin typeface="Arial" panose="020B0604020202020204" pitchFamily="34" charset="0"/>
              </a:rPr>
              <a:t>օրենսդրական</a:t>
            </a:r>
            <a:r>
              <a:rPr lang="en-US" sz="2800" b="1" dirty="0">
                <a:solidFill>
                  <a:schemeClr val="tx1"/>
                </a:solidFill>
                <a:latin typeface="Arial" panose="020B0604020202020204" pitchFamily="34" charset="0"/>
              </a:rPr>
              <a:t> </a:t>
            </a:r>
            <a:r>
              <a:rPr lang="en-US" sz="2800" b="1" dirty="0" err="1">
                <a:solidFill>
                  <a:schemeClr val="tx1"/>
                </a:solidFill>
                <a:latin typeface="Arial" panose="020B0604020202020204" pitchFamily="34" charset="0"/>
              </a:rPr>
              <a:t>դաշտ</a:t>
            </a:r>
            <a:endParaRPr lang="en-US" sz="2800" b="1" dirty="0">
              <a:solidFill>
                <a:schemeClr val="tx1"/>
              </a:solidFill>
              <a:latin typeface="Arial" panose="020B0604020202020204" pitchFamily="34" charset="0"/>
            </a:endParaRPr>
          </a:p>
        </p:txBody>
      </p:sp>
      <p:sp>
        <p:nvSpPr>
          <p:cNvPr id="3" name="Donut 77">
            <a:extLst>
              <a:ext uri="{FF2B5EF4-FFF2-40B4-BE49-F238E27FC236}">
                <a16:creationId xmlns:a16="http://schemas.microsoft.com/office/drawing/2014/main" id="{6A2A80F3-B3FE-45BC-8E3A-75CF9ED28C61}"/>
              </a:ext>
            </a:extLst>
          </p:cNvPr>
          <p:cNvSpPr/>
          <p:nvPr/>
        </p:nvSpPr>
        <p:spPr>
          <a:xfrm>
            <a:off x="4538898" y="2354812"/>
            <a:ext cx="3114206" cy="3114206"/>
          </a:xfrm>
          <a:prstGeom prst="donut">
            <a:avLst>
              <a:gd name="adj" fmla="val 378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4" name="Oval 3">
            <a:extLst>
              <a:ext uri="{FF2B5EF4-FFF2-40B4-BE49-F238E27FC236}">
                <a16:creationId xmlns:a16="http://schemas.microsoft.com/office/drawing/2014/main" id="{47C31877-D68C-4DD4-A9BC-488919006090}"/>
              </a:ext>
            </a:extLst>
          </p:cNvPr>
          <p:cNvSpPr/>
          <p:nvPr/>
        </p:nvSpPr>
        <p:spPr>
          <a:xfrm>
            <a:off x="5210434" y="3026348"/>
            <a:ext cx="1771134" cy="177113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 name="Donut 26">
            <a:extLst>
              <a:ext uri="{FF2B5EF4-FFF2-40B4-BE49-F238E27FC236}">
                <a16:creationId xmlns:a16="http://schemas.microsoft.com/office/drawing/2014/main" id="{3CA1CD67-7A18-41B8-942A-9DB99ED2B9EA}"/>
              </a:ext>
            </a:extLst>
          </p:cNvPr>
          <p:cNvSpPr/>
          <p:nvPr/>
        </p:nvSpPr>
        <p:spPr>
          <a:xfrm>
            <a:off x="4187788" y="2003702"/>
            <a:ext cx="3816424" cy="3816424"/>
          </a:xfrm>
          <a:prstGeom prst="donut">
            <a:avLst>
              <a:gd name="adj" fmla="val 378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nvGrpSpPr>
          <p:cNvPr id="6" name="Group 5">
            <a:extLst>
              <a:ext uri="{FF2B5EF4-FFF2-40B4-BE49-F238E27FC236}">
                <a16:creationId xmlns:a16="http://schemas.microsoft.com/office/drawing/2014/main" id="{AA6AC4B0-1749-4247-8153-5506423CADEA}"/>
              </a:ext>
            </a:extLst>
          </p:cNvPr>
          <p:cNvGrpSpPr/>
          <p:nvPr/>
        </p:nvGrpSpPr>
        <p:grpSpPr>
          <a:xfrm rot="12600000">
            <a:off x="4752573" y="4654295"/>
            <a:ext cx="979049" cy="1469591"/>
            <a:chOff x="5093002" y="2426934"/>
            <a:chExt cx="2232248" cy="3350691"/>
          </a:xfrm>
          <a:solidFill>
            <a:schemeClr val="accent6"/>
          </a:solidFill>
        </p:grpSpPr>
        <p:grpSp>
          <p:nvGrpSpPr>
            <p:cNvPr id="7" name="Group 6">
              <a:extLst>
                <a:ext uri="{FF2B5EF4-FFF2-40B4-BE49-F238E27FC236}">
                  <a16:creationId xmlns:a16="http://schemas.microsoft.com/office/drawing/2014/main" id="{7E13AD30-CBF4-4457-8EEB-92519E2A45C6}"/>
                </a:ext>
              </a:extLst>
            </p:cNvPr>
            <p:cNvGrpSpPr/>
            <p:nvPr/>
          </p:nvGrpSpPr>
          <p:grpSpPr>
            <a:xfrm>
              <a:off x="5625823" y="4659182"/>
              <a:ext cx="1166607" cy="1118443"/>
              <a:chOff x="4964627" y="3703863"/>
              <a:chExt cx="393594" cy="377344"/>
            </a:xfrm>
            <a:grpFill/>
          </p:grpSpPr>
          <p:sp>
            <p:nvSpPr>
              <p:cNvPr id="9" name="Oval 1">
                <a:extLst>
                  <a:ext uri="{FF2B5EF4-FFF2-40B4-BE49-F238E27FC236}">
                    <a16:creationId xmlns:a16="http://schemas.microsoft.com/office/drawing/2014/main" id="{57E22D0A-B5EF-4E7F-AF00-A896F3D25D00}"/>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1">
                <a:extLst>
                  <a:ext uri="{FF2B5EF4-FFF2-40B4-BE49-F238E27FC236}">
                    <a16:creationId xmlns:a16="http://schemas.microsoft.com/office/drawing/2014/main" id="{EDEE44D0-97F5-4954-BC82-7533FA8F36B2}"/>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
                <a:extLst>
                  <a:ext uri="{FF2B5EF4-FFF2-40B4-BE49-F238E27FC236}">
                    <a16:creationId xmlns:a16="http://schemas.microsoft.com/office/drawing/2014/main" id="{8565E6D4-7201-445C-AB35-F1258FE71FAE}"/>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
                <a:extLst>
                  <a:ext uri="{FF2B5EF4-FFF2-40B4-BE49-F238E27FC236}">
                    <a16:creationId xmlns:a16="http://schemas.microsoft.com/office/drawing/2014/main" id="{BF7EE27E-1347-4883-9E8D-68BD6D3B6ED3}"/>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8" name="Block Arc 7">
              <a:extLst>
                <a:ext uri="{FF2B5EF4-FFF2-40B4-BE49-F238E27FC236}">
                  <a16:creationId xmlns:a16="http://schemas.microsoft.com/office/drawing/2014/main" id="{E1D4847B-4B6A-43EC-8869-340481B3CD71}"/>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grpSp>
        <p:nvGrpSpPr>
          <p:cNvPr id="13" name="Group 12">
            <a:extLst>
              <a:ext uri="{FF2B5EF4-FFF2-40B4-BE49-F238E27FC236}">
                <a16:creationId xmlns:a16="http://schemas.microsoft.com/office/drawing/2014/main" id="{C51CDFE8-C4A7-470D-86DB-EBB4E0A295D7}"/>
              </a:ext>
            </a:extLst>
          </p:cNvPr>
          <p:cNvGrpSpPr/>
          <p:nvPr/>
        </p:nvGrpSpPr>
        <p:grpSpPr>
          <a:xfrm rot="19800000">
            <a:off x="4752573" y="1666179"/>
            <a:ext cx="979049" cy="1469591"/>
            <a:chOff x="5093002" y="2426934"/>
            <a:chExt cx="2232248" cy="3350691"/>
          </a:xfrm>
          <a:solidFill>
            <a:schemeClr val="accent4"/>
          </a:solidFill>
        </p:grpSpPr>
        <p:grpSp>
          <p:nvGrpSpPr>
            <p:cNvPr id="14" name="Group 13">
              <a:extLst>
                <a:ext uri="{FF2B5EF4-FFF2-40B4-BE49-F238E27FC236}">
                  <a16:creationId xmlns:a16="http://schemas.microsoft.com/office/drawing/2014/main" id="{85115119-2AA2-4783-BBC0-34B12EE72529}"/>
                </a:ext>
              </a:extLst>
            </p:cNvPr>
            <p:cNvGrpSpPr/>
            <p:nvPr/>
          </p:nvGrpSpPr>
          <p:grpSpPr>
            <a:xfrm>
              <a:off x="5625823" y="4659182"/>
              <a:ext cx="1166607" cy="1118443"/>
              <a:chOff x="4964627" y="3703863"/>
              <a:chExt cx="393594" cy="377344"/>
            </a:xfrm>
            <a:grpFill/>
          </p:grpSpPr>
          <p:sp>
            <p:nvSpPr>
              <p:cNvPr id="16" name="Oval 1">
                <a:extLst>
                  <a:ext uri="{FF2B5EF4-FFF2-40B4-BE49-F238E27FC236}">
                    <a16:creationId xmlns:a16="http://schemas.microsoft.com/office/drawing/2014/main" id="{A54C46A3-AC79-40A5-96AA-706C83A38CDF}"/>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
                <a:extLst>
                  <a:ext uri="{FF2B5EF4-FFF2-40B4-BE49-F238E27FC236}">
                    <a16:creationId xmlns:a16="http://schemas.microsoft.com/office/drawing/2014/main" id="{D27F441E-67D0-4D3D-8549-C7952C594394}"/>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
                <a:extLst>
                  <a:ext uri="{FF2B5EF4-FFF2-40B4-BE49-F238E27FC236}">
                    <a16:creationId xmlns:a16="http://schemas.microsoft.com/office/drawing/2014/main" id="{8C635F0C-0CEF-466C-AEB6-75E7363B4C10}"/>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
                <a:extLst>
                  <a:ext uri="{FF2B5EF4-FFF2-40B4-BE49-F238E27FC236}">
                    <a16:creationId xmlns:a16="http://schemas.microsoft.com/office/drawing/2014/main" id="{7B8253D6-B68E-47C3-9426-CCA989345DE2}"/>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5" name="Block Arc 14">
              <a:extLst>
                <a:ext uri="{FF2B5EF4-FFF2-40B4-BE49-F238E27FC236}">
                  <a16:creationId xmlns:a16="http://schemas.microsoft.com/office/drawing/2014/main" id="{CC9DFA5C-1582-43E9-84EC-E02C1109270D}"/>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grpSp>
        <p:nvGrpSpPr>
          <p:cNvPr id="20" name="Group 19">
            <a:extLst>
              <a:ext uri="{FF2B5EF4-FFF2-40B4-BE49-F238E27FC236}">
                <a16:creationId xmlns:a16="http://schemas.microsoft.com/office/drawing/2014/main" id="{5543E9FC-01C0-4DD2-9436-CB2B4E753E9C}"/>
              </a:ext>
            </a:extLst>
          </p:cNvPr>
          <p:cNvGrpSpPr/>
          <p:nvPr/>
        </p:nvGrpSpPr>
        <p:grpSpPr>
          <a:xfrm rot="16200000">
            <a:off x="3916584" y="3177120"/>
            <a:ext cx="979049" cy="1469591"/>
            <a:chOff x="5093002" y="2426934"/>
            <a:chExt cx="2232248" cy="3350691"/>
          </a:xfrm>
          <a:solidFill>
            <a:schemeClr val="accent5"/>
          </a:solidFill>
        </p:grpSpPr>
        <p:grpSp>
          <p:nvGrpSpPr>
            <p:cNvPr id="21" name="Group 20">
              <a:extLst>
                <a:ext uri="{FF2B5EF4-FFF2-40B4-BE49-F238E27FC236}">
                  <a16:creationId xmlns:a16="http://schemas.microsoft.com/office/drawing/2014/main" id="{6738E4B7-5979-40B3-9A80-F8E183E2DC5F}"/>
                </a:ext>
              </a:extLst>
            </p:cNvPr>
            <p:cNvGrpSpPr/>
            <p:nvPr/>
          </p:nvGrpSpPr>
          <p:grpSpPr>
            <a:xfrm>
              <a:off x="5625823" y="4659182"/>
              <a:ext cx="1166607" cy="1118443"/>
              <a:chOff x="4964627" y="3703863"/>
              <a:chExt cx="393594" cy="377344"/>
            </a:xfrm>
            <a:grpFill/>
          </p:grpSpPr>
          <p:sp>
            <p:nvSpPr>
              <p:cNvPr id="23" name="Oval 1">
                <a:extLst>
                  <a:ext uri="{FF2B5EF4-FFF2-40B4-BE49-F238E27FC236}">
                    <a16:creationId xmlns:a16="http://schemas.microsoft.com/office/drawing/2014/main" id="{1F81F08F-5FEB-4191-B057-221649B3C3F6}"/>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Oval 1">
                <a:extLst>
                  <a:ext uri="{FF2B5EF4-FFF2-40B4-BE49-F238E27FC236}">
                    <a16:creationId xmlns:a16="http://schemas.microsoft.com/office/drawing/2014/main" id="{A8828DE4-4032-4C98-A7D5-E2B599EE22AC}"/>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Oval 1">
                <a:extLst>
                  <a:ext uri="{FF2B5EF4-FFF2-40B4-BE49-F238E27FC236}">
                    <a16:creationId xmlns:a16="http://schemas.microsoft.com/office/drawing/2014/main" id="{5018B51C-342F-4BE8-9440-89F07A4A4AED}"/>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Oval 1">
                <a:extLst>
                  <a:ext uri="{FF2B5EF4-FFF2-40B4-BE49-F238E27FC236}">
                    <a16:creationId xmlns:a16="http://schemas.microsoft.com/office/drawing/2014/main" id="{312569D5-0CAB-4B93-9E9F-E9114CC37879}"/>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2" name="Block Arc 21">
              <a:extLst>
                <a:ext uri="{FF2B5EF4-FFF2-40B4-BE49-F238E27FC236}">
                  <a16:creationId xmlns:a16="http://schemas.microsoft.com/office/drawing/2014/main" id="{F1F6A975-199F-47EA-A9B3-6D46FC31E48F}"/>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grpSp>
        <p:nvGrpSpPr>
          <p:cNvPr id="27" name="Group 26">
            <a:extLst>
              <a:ext uri="{FF2B5EF4-FFF2-40B4-BE49-F238E27FC236}">
                <a16:creationId xmlns:a16="http://schemas.microsoft.com/office/drawing/2014/main" id="{CBFC5536-AA53-4F3C-9540-BAFEECF0743B}"/>
              </a:ext>
            </a:extLst>
          </p:cNvPr>
          <p:cNvGrpSpPr/>
          <p:nvPr/>
        </p:nvGrpSpPr>
        <p:grpSpPr>
          <a:xfrm rot="9000000" flipH="1">
            <a:off x="6492046" y="4654295"/>
            <a:ext cx="979049" cy="1469591"/>
            <a:chOff x="5093002" y="2426934"/>
            <a:chExt cx="2232248" cy="3350691"/>
          </a:xfrm>
          <a:solidFill>
            <a:schemeClr val="accent3"/>
          </a:solidFill>
        </p:grpSpPr>
        <p:grpSp>
          <p:nvGrpSpPr>
            <p:cNvPr id="28" name="Group 27">
              <a:extLst>
                <a:ext uri="{FF2B5EF4-FFF2-40B4-BE49-F238E27FC236}">
                  <a16:creationId xmlns:a16="http://schemas.microsoft.com/office/drawing/2014/main" id="{32CA0759-FA5F-40E7-8EF2-441FDF62BF8A}"/>
                </a:ext>
              </a:extLst>
            </p:cNvPr>
            <p:cNvGrpSpPr/>
            <p:nvPr/>
          </p:nvGrpSpPr>
          <p:grpSpPr>
            <a:xfrm>
              <a:off x="5625823" y="4659182"/>
              <a:ext cx="1166607" cy="1118443"/>
              <a:chOff x="4964627" y="3703863"/>
              <a:chExt cx="393594" cy="377344"/>
            </a:xfrm>
            <a:grpFill/>
          </p:grpSpPr>
          <p:sp>
            <p:nvSpPr>
              <p:cNvPr id="30" name="Oval 1">
                <a:extLst>
                  <a:ext uri="{FF2B5EF4-FFF2-40B4-BE49-F238E27FC236}">
                    <a16:creationId xmlns:a16="http://schemas.microsoft.com/office/drawing/2014/main" id="{01D6971A-4F5D-455D-A264-5AFCFB94EFF1}"/>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Oval 1">
                <a:extLst>
                  <a:ext uri="{FF2B5EF4-FFF2-40B4-BE49-F238E27FC236}">
                    <a16:creationId xmlns:a16="http://schemas.microsoft.com/office/drawing/2014/main" id="{2058CE50-CD72-47A7-96B0-5B0947E888F8}"/>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Oval 1">
                <a:extLst>
                  <a:ext uri="{FF2B5EF4-FFF2-40B4-BE49-F238E27FC236}">
                    <a16:creationId xmlns:a16="http://schemas.microsoft.com/office/drawing/2014/main" id="{25A5A9D0-8799-46A6-A3C5-A674CA844CC4}"/>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Oval 1">
                <a:extLst>
                  <a:ext uri="{FF2B5EF4-FFF2-40B4-BE49-F238E27FC236}">
                    <a16:creationId xmlns:a16="http://schemas.microsoft.com/office/drawing/2014/main" id="{967B0C34-B5B8-43F5-A8BA-3F0D8576FFBB}"/>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9" name="Block Arc 28">
              <a:extLst>
                <a:ext uri="{FF2B5EF4-FFF2-40B4-BE49-F238E27FC236}">
                  <a16:creationId xmlns:a16="http://schemas.microsoft.com/office/drawing/2014/main" id="{3664CB9F-722E-4E04-9375-BD9564C189A9}"/>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grpSp>
        <p:nvGrpSpPr>
          <p:cNvPr id="34" name="Group 33">
            <a:extLst>
              <a:ext uri="{FF2B5EF4-FFF2-40B4-BE49-F238E27FC236}">
                <a16:creationId xmlns:a16="http://schemas.microsoft.com/office/drawing/2014/main" id="{3D2A9A58-3663-4ACB-A8C4-3929A318A5F2}"/>
              </a:ext>
            </a:extLst>
          </p:cNvPr>
          <p:cNvGrpSpPr/>
          <p:nvPr/>
        </p:nvGrpSpPr>
        <p:grpSpPr>
          <a:xfrm rot="1800000" flipH="1">
            <a:off x="6492046" y="1666179"/>
            <a:ext cx="979049" cy="1469591"/>
            <a:chOff x="5093002" y="2426934"/>
            <a:chExt cx="2232248" cy="3350691"/>
          </a:xfrm>
          <a:solidFill>
            <a:schemeClr val="accent1"/>
          </a:solidFill>
        </p:grpSpPr>
        <p:grpSp>
          <p:nvGrpSpPr>
            <p:cNvPr id="35" name="Group 34">
              <a:extLst>
                <a:ext uri="{FF2B5EF4-FFF2-40B4-BE49-F238E27FC236}">
                  <a16:creationId xmlns:a16="http://schemas.microsoft.com/office/drawing/2014/main" id="{0C40E111-EDFC-4941-812C-2614B54EB4D5}"/>
                </a:ext>
              </a:extLst>
            </p:cNvPr>
            <p:cNvGrpSpPr/>
            <p:nvPr/>
          </p:nvGrpSpPr>
          <p:grpSpPr>
            <a:xfrm>
              <a:off x="5625823" y="4659182"/>
              <a:ext cx="1166607" cy="1118443"/>
              <a:chOff x="4964627" y="3703863"/>
              <a:chExt cx="393594" cy="377344"/>
            </a:xfrm>
            <a:grpFill/>
          </p:grpSpPr>
          <p:sp>
            <p:nvSpPr>
              <p:cNvPr id="37" name="Oval 1">
                <a:extLst>
                  <a:ext uri="{FF2B5EF4-FFF2-40B4-BE49-F238E27FC236}">
                    <a16:creationId xmlns:a16="http://schemas.microsoft.com/office/drawing/2014/main" id="{1EA28962-D3E6-4DEC-816A-EE5493C1D73C}"/>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Oval 1">
                <a:extLst>
                  <a:ext uri="{FF2B5EF4-FFF2-40B4-BE49-F238E27FC236}">
                    <a16:creationId xmlns:a16="http://schemas.microsoft.com/office/drawing/2014/main" id="{4A276599-44E9-42EB-B892-A3A2063CF5C9}"/>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Oval 1">
                <a:extLst>
                  <a:ext uri="{FF2B5EF4-FFF2-40B4-BE49-F238E27FC236}">
                    <a16:creationId xmlns:a16="http://schemas.microsoft.com/office/drawing/2014/main" id="{1396BC71-8514-4F59-88C3-322591B865FE}"/>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Oval 1">
                <a:extLst>
                  <a:ext uri="{FF2B5EF4-FFF2-40B4-BE49-F238E27FC236}">
                    <a16:creationId xmlns:a16="http://schemas.microsoft.com/office/drawing/2014/main" id="{2743A9C5-3373-4FFA-8E1E-620C279E4B00}"/>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36" name="Block Arc 35">
              <a:extLst>
                <a:ext uri="{FF2B5EF4-FFF2-40B4-BE49-F238E27FC236}">
                  <a16:creationId xmlns:a16="http://schemas.microsoft.com/office/drawing/2014/main" id="{2E31A3F0-33CD-4837-8A09-4C5709FA8F8C}"/>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grpSp>
        <p:nvGrpSpPr>
          <p:cNvPr id="41" name="Group 40">
            <a:extLst>
              <a:ext uri="{FF2B5EF4-FFF2-40B4-BE49-F238E27FC236}">
                <a16:creationId xmlns:a16="http://schemas.microsoft.com/office/drawing/2014/main" id="{8BD3608F-77D6-4936-92C6-1364D9FF35E0}"/>
              </a:ext>
            </a:extLst>
          </p:cNvPr>
          <p:cNvGrpSpPr/>
          <p:nvPr/>
        </p:nvGrpSpPr>
        <p:grpSpPr>
          <a:xfrm rot="5400000" flipH="1">
            <a:off x="7328035" y="3177120"/>
            <a:ext cx="979049" cy="1469591"/>
            <a:chOff x="5093002" y="2426934"/>
            <a:chExt cx="2232248" cy="3350691"/>
          </a:xfrm>
          <a:solidFill>
            <a:schemeClr val="accent2"/>
          </a:solidFill>
        </p:grpSpPr>
        <p:grpSp>
          <p:nvGrpSpPr>
            <p:cNvPr id="42" name="Group 41">
              <a:extLst>
                <a:ext uri="{FF2B5EF4-FFF2-40B4-BE49-F238E27FC236}">
                  <a16:creationId xmlns:a16="http://schemas.microsoft.com/office/drawing/2014/main" id="{F6084F1F-8262-4ABF-B59C-5860FDE3E550}"/>
                </a:ext>
              </a:extLst>
            </p:cNvPr>
            <p:cNvGrpSpPr/>
            <p:nvPr/>
          </p:nvGrpSpPr>
          <p:grpSpPr>
            <a:xfrm>
              <a:off x="5625823" y="4659182"/>
              <a:ext cx="1166607" cy="1118443"/>
              <a:chOff x="4964627" y="3703863"/>
              <a:chExt cx="393594" cy="377344"/>
            </a:xfrm>
            <a:grpFill/>
          </p:grpSpPr>
          <p:sp>
            <p:nvSpPr>
              <p:cNvPr id="44" name="Oval 1">
                <a:extLst>
                  <a:ext uri="{FF2B5EF4-FFF2-40B4-BE49-F238E27FC236}">
                    <a16:creationId xmlns:a16="http://schemas.microsoft.com/office/drawing/2014/main" id="{18610ED1-43A3-461E-A72C-3ECD8613A69E}"/>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5" name="Oval 1">
                <a:extLst>
                  <a:ext uri="{FF2B5EF4-FFF2-40B4-BE49-F238E27FC236}">
                    <a16:creationId xmlns:a16="http://schemas.microsoft.com/office/drawing/2014/main" id="{507D5467-6C93-4A9D-BC4A-ADA81F9F34EF}"/>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6" name="Oval 1">
                <a:extLst>
                  <a:ext uri="{FF2B5EF4-FFF2-40B4-BE49-F238E27FC236}">
                    <a16:creationId xmlns:a16="http://schemas.microsoft.com/office/drawing/2014/main" id="{907ACE3F-19BB-4E96-8D7E-A4DD0913C161}"/>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Oval 1">
                <a:extLst>
                  <a:ext uri="{FF2B5EF4-FFF2-40B4-BE49-F238E27FC236}">
                    <a16:creationId xmlns:a16="http://schemas.microsoft.com/office/drawing/2014/main" id="{3F51F602-F42A-46E6-AE70-70CFFB9DBA87}"/>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43" name="Block Arc 42">
              <a:extLst>
                <a:ext uri="{FF2B5EF4-FFF2-40B4-BE49-F238E27FC236}">
                  <a16:creationId xmlns:a16="http://schemas.microsoft.com/office/drawing/2014/main" id="{AC345300-A6E0-4F66-ADAD-340F576DBD4C}"/>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
        <p:nvSpPr>
          <p:cNvPr id="48" name="Oval 47">
            <a:extLst>
              <a:ext uri="{FF2B5EF4-FFF2-40B4-BE49-F238E27FC236}">
                <a16:creationId xmlns:a16="http://schemas.microsoft.com/office/drawing/2014/main" id="{4B381C5E-076A-4CA8-B984-8122481D3201}"/>
              </a:ext>
            </a:extLst>
          </p:cNvPr>
          <p:cNvSpPr/>
          <p:nvPr/>
        </p:nvSpPr>
        <p:spPr>
          <a:xfrm>
            <a:off x="6757764" y="1852418"/>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49" name="Oval 48">
            <a:extLst>
              <a:ext uri="{FF2B5EF4-FFF2-40B4-BE49-F238E27FC236}">
                <a16:creationId xmlns:a16="http://schemas.microsoft.com/office/drawing/2014/main" id="{7465D29E-76D4-4893-BE7B-F2ECDA576ECF}"/>
              </a:ext>
            </a:extLst>
          </p:cNvPr>
          <p:cNvSpPr/>
          <p:nvPr/>
        </p:nvSpPr>
        <p:spPr>
          <a:xfrm>
            <a:off x="4783317" y="1852418"/>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1" name="Oval 50">
            <a:extLst>
              <a:ext uri="{FF2B5EF4-FFF2-40B4-BE49-F238E27FC236}">
                <a16:creationId xmlns:a16="http://schemas.microsoft.com/office/drawing/2014/main" id="{B25855F8-E5C8-4AE6-B552-D7F6CB1E7CDA}"/>
              </a:ext>
            </a:extLst>
          </p:cNvPr>
          <p:cNvSpPr/>
          <p:nvPr/>
        </p:nvSpPr>
        <p:spPr>
          <a:xfrm>
            <a:off x="4782464" y="5213160"/>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2" name="Oval 51">
            <a:extLst>
              <a:ext uri="{FF2B5EF4-FFF2-40B4-BE49-F238E27FC236}">
                <a16:creationId xmlns:a16="http://schemas.microsoft.com/office/drawing/2014/main" id="{EA8D4269-4A39-4669-BB8E-E9267A223554}"/>
              </a:ext>
            </a:extLst>
          </p:cNvPr>
          <p:cNvSpPr/>
          <p:nvPr/>
        </p:nvSpPr>
        <p:spPr>
          <a:xfrm>
            <a:off x="6757764" y="5222684"/>
            <a:ext cx="572851"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53" name="Oval 52">
            <a:extLst>
              <a:ext uri="{FF2B5EF4-FFF2-40B4-BE49-F238E27FC236}">
                <a16:creationId xmlns:a16="http://schemas.microsoft.com/office/drawing/2014/main" id="{A157F8EB-CBE4-48D9-BBC7-7BA0B9B01309}"/>
              </a:ext>
            </a:extLst>
          </p:cNvPr>
          <p:cNvSpPr/>
          <p:nvPr/>
        </p:nvSpPr>
        <p:spPr>
          <a:xfrm>
            <a:off x="7714086" y="3575771"/>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8" name="TextBox 57">
            <a:extLst>
              <a:ext uri="{FF2B5EF4-FFF2-40B4-BE49-F238E27FC236}">
                <a16:creationId xmlns:a16="http://schemas.microsoft.com/office/drawing/2014/main" id="{6D4937F4-CB2F-4FA5-9118-2E5DE4B4848B}"/>
              </a:ext>
            </a:extLst>
          </p:cNvPr>
          <p:cNvSpPr txBox="1"/>
          <p:nvPr/>
        </p:nvSpPr>
        <p:spPr>
          <a:xfrm>
            <a:off x="8644859" y="3718431"/>
            <a:ext cx="2837896" cy="646331"/>
          </a:xfrm>
          <a:prstGeom prst="rect">
            <a:avLst/>
          </a:prstGeom>
          <a:noFill/>
        </p:spPr>
        <p:txBody>
          <a:bodyPr wrap="square" rtlCol="0">
            <a:spAutoFit/>
          </a:bodyPr>
          <a:lstStyle/>
          <a:p>
            <a:r>
              <a:rPr lang="hy-AM" b="1" dirty="0">
                <a:solidFill>
                  <a:schemeClr val="accent4">
                    <a:lumMod val="50000"/>
                  </a:schemeClr>
                </a:solidFill>
              </a:rPr>
              <a:t>Երեխայի կրթության իրավունքը</a:t>
            </a:r>
            <a:r>
              <a:rPr lang="en-US" altLang="ko-KR" dirty="0">
                <a:solidFill>
                  <a:schemeClr val="accent4">
                    <a:lumMod val="50000"/>
                  </a:schemeClr>
                </a:solidFill>
                <a:cs typeface="Arial" pitchFamily="34" charset="0"/>
              </a:rPr>
              <a:t> </a:t>
            </a:r>
            <a:endParaRPr lang="ko-KR" altLang="en-US" dirty="0">
              <a:solidFill>
                <a:schemeClr val="accent4">
                  <a:lumMod val="50000"/>
                </a:schemeClr>
              </a:solidFill>
              <a:cs typeface="Arial" pitchFamily="34" charset="0"/>
            </a:endParaRPr>
          </a:p>
        </p:txBody>
      </p:sp>
      <p:sp>
        <p:nvSpPr>
          <p:cNvPr id="61" name="TextBox 60">
            <a:extLst>
              <a:ext uri="{FF2B5EF4-FFF2-40B4-BE49-F238E27FC236}">
                <a16:creationId xmlns:a16="http://schemas.microsoft.com/office/drawing/2014/main" id="{0234DAE0-E797-4631-9A89-A5F62E57BC40}"/>
              </a:ext>
            </a:extLst>
          </p:cNvPr>
          <p:cNvSpPr txBox="1"/>
          <p:nvPr/>
        </p:nvSpPr>
        <p:spPr>
          <a:xfrm>
            <a:off x="7750823" y="5436776"/>
            <a:ext cx="3066701" cy="923330"/>
          </a:xfrm>
          <a:prstGeom prst="rect">
            <a:avLst/>
          </a:prstGeom>
          <a:noFill/>
        </p:spPr>
        <p:txBody>
          <a:bodyPr wrap="square" rtlCol="0">
            <a:spAutoFit/>
          </a:bodyPr>
          <a:lstStyle/>
          <a:p>
            <a:r>
              <a:rPr lang="hy-AM" b="1" dirty="0">
                <a:solidFill>
                  <a:schemeClr val="accent3">
                    <a:lumMod val="75000"/>
                  </a:schemeClr>
                </a:solidFill>
              </a:rPr>
              <a:t>Երեխայի անվտանգության ապահովումը</a:t>
            </a:r>
            <a:endParaRPr lang="ko-KR" altLang="en-US" dirty="0">
              <a:solidFill>
                <a:schemeClr val="accent3">
                  <a:lumMod val="75000"/>
                </a:schemeClr>
              </a:solidFill>
              <a:cs typeface="Arial" pitchFamily="34" charset="0"/>
            </a:endParaRPr>
          </a:p>
        </p:txBody>
      </p:sp>
      <p:sp>
        <p:nvSpPr>
          <p:cNvPr id="64" name="TextBox 63">
            <a:extLst>
              <a:ext uri="{FF2B5EF4-FFF2-40B4-BE49-F238E27FC236}">
                <a16:creationId xmlns:a16="http://schemas.microsoft.com/office/drawing/2014/main" id="{214CA167-98FE-448C-962D-4BCBB380AD56}"/>
              </a:ext>
            </a:extLst>
          </p:cNvPr>
          <p:cNvSpPr txBox="1"/>
          <p:nvPr/>
        </p:nvSpPr>
        <p:spPr>
          <a:xfrm>
            <a:off x="718326" y="1758948"/>
            <a:ext cx="3974679" cy="707886"/>
          </a:xfrm>
          <a:prstGeom prst="rect">
            <a:avLst/>
          </a:prstGeom>
          <a:noFill/>
        </p:spPr>
        <p:txBody>
          <a:bodyPr wrap="square" rtlCol="0">
            <a:spAutoFit/>
          </a:bodyPr>
          <a:lstStyle/>
          <a:p>
            <a:pPr marL="92583" indent="0" algn="ctr">
              <a:buNone/>
            </a:pPr>
            <a:r>
              <a:rPr lang="hy-AM" sz="2000" b="1" dirty="0">
                <a:solidFill>
                  <a:schemeClr val="accent4"/>
                </a:solidFill>
                <a:cs typeface="Arial" panose="020B0604020202020204" pitchFamily="34" charset="0"/>
              </a:rPr>
              <a:t>Երեխաների իրավահավասարություն</a:t>
            </a:r>
            <a:r>
              <a:rPr lang="hy-AM" sz="1200" b="1" dirty="0">
                <a:solidFill>
                  <a:schemeClr val="accent4">
                    <a:lumMod val="60000"/>
                    <a:lumOff val="40000"/>
                  </a:schemeClr>
                </a:solidFill>
                <a:latin typeface="Arial" panose="020B0604020202020204" pitchFamily="34" charset="0"/>
                <a:cs typeface="Arial" panose="020B0604020202020204" pitchFamily="34" charset="0"/>
              </a:rPr>
              <a:t>․</a:t>
            </a:r>
          </a:p>
        </p:txBody>
      </p:sp>
      <p:sp>
        <p:nvSpPr>
          <p:cNvPr id="67" name="TextBox 66">
            <a:extLst>
              <a:ext uri="{FF2B5EF4-FFF2-40B4-BE49-F238E27FC236}">
                <a16:creationId xmlns:a16="http://schemas.microsoft.com/office/drawing/2014/main" id="{FC10BED3-E360-41C0-8ADD-2F837F620A3F}"/>
              </a:ext>
            </a:extLst>
          </p:cNvPr>
          <p:cNvSpPr txBox="1"/>
          <p:nvPr/>
        </p:nvSpPr>
        <p:spPr>
          <a:xfrm>
            <a:off x="241964" y="3538528"/>
            <a:ext cx="3377013" cy="923330"/>
          </a:xfrm>
          <a:prstGeom prst="rect">
            <a:avLst/>
          </a:prstGeom>
          <a:noFill/>
        </p:spPr>
        <p:txBody>
          <a:bodyPr wrap="square" rtlCol="0">
            <a:spAutoFit/>
          </a:bodyPr>
          <a:lstStyle/>
          <a:p>
            <a:pPr marL="92583" indent="0" algn="ctr">
              <a:buNone/>
            </a:pPr>
            <a:r>
              <a:rPr lang="hy-AM" b="1" dirty="0">
                <a:solidFill>
                  <a:schemeClr val="accent5">
                    <a:lumMod val="75000"/>
                  </a:schemeClr>
                </a:solidFill>
              </a:rPr>
              <a:t> Բռնությունից երեխայի պաշտպանության իրավունքը</a:t>
            </a:r>
            <a:endParaRPr lang="en-US" b="1" dirty="0">
              <a:solidFill>
                <a:schemeClr val="accent5">
                  <a:lumMod val="75000"/>
                </a:schemeClr>
              </a:solidFill>
            </a:endParaRPr>
          </a:p>
        </p:txBody>
      </p:sp>
      <p:sp>
        <p:nvSpPr>
          <p:cNvPr id="81" name="TextBox 80"/>
          <p:cNvSpPr txBox="1"/>
          <p:nvPr/>
        </p:nvSpPr>
        <p:spPr>
          <a:xfrm>
            <a:off x="4811039" y="1897028"/>
            <a:ext cx="574507" cy="369332"/>
          </a:xfrm>
          <a:prstGeom prst="rect">
            <a:avLst/>
          </a:prstGeom>
          <a:noFill/>
        </p:spPr>
        <p:txBody>
          <a:bodyPr wrap="square" rtlCol="0">
            <a:spAutoFit/>
          </a:bodyPr>
          <a:lstStyle/>
          <a:p>
            <a:r>
              <a:rPr lang="hy-AM" dirty="0"/>
              <a:t>Հ.4</a:t>
            </a:r>
            <a:endParaRPr lang="ru-RU" dirty="0"/>
          </a:p>
        </p:txBody>
      </p:sp>
      <p:sp>
        <p:nvSpPr>
          <p:cNvPr id="82" name="TextBox 81"/>
          <p:cNvSpPr txBox="1"/>
          <p:nvPr/>
        </p:nvSpPr>
        <p:spPr>
          <a:xfrm>
            <a:off x="8062830" y="1630392"/>
            <a:ext cx="3833896" cy="923330"/>
          </a:xfrm>
          <a:prstGeom prst="rect">
            <a:avLst/>
          </a:prstGeom>
          <a:noFill/>
        </p:spPr>
        <p:txBody>
          <a:bodyPr wrap="square" rtlCol="0">
            <a:spAutoFit/>
          </a:bodyPr>
          <a:lstStyle/>
          <a:p>
            <a:r>
              <a:rPr lang="hy-AM" b="1" dirty="0">
                <a:solidFill>
                  <a:schemeClr val="accent1">
                    <a:lumMod val="75000"/>
                  </a:schemeClr>
                </a:solidFill>
                <a:latin typeface="Arial" panose="020B0604020202020204" pitchFamily="34" charset="0"/>
                <a:cs typeface="Arial" panose="020B0604020202020204" pitchFamily="34" charset="0"/>
              </a:rPr>
              <a:t>Յուրաքանչյուր երեխա ունի կյանքի իրավունք:</a:t>
            </a:r>
          </a:p>
          <a:p>
            <a:endParaRPr lang="ru-RU" dirty="0"/>
          </a:p>
        </p:txBody>
      </p:sp>
      <p:sp>
        <p:nvSpPr>
          <p:cNvPr id="83" name="TextBox 82"/>
          <p:cNvSpPr txBox="1"/>
          <p:nvPr/>
        </p:nvSpPr>
        <p:spPr>
          <a:xfrm>
            <a:off x="6757764" y="1885952"/>
            <a:ext cx="654865" cy="369332"/>
          </a:xfrm>
          <a:prstGeom prst="rect">
            <a:avLst/>
          </a:prstGeom>
          <a:noFill/>
        </p:spPr>
        <p:txBody>
          <a:bodyPr wrap="square" rtlCol="0">
            <a:spAutoFit/>
          </a:bodyPr>
          <a:lstStyle/>
          <a:p>
            <a:r>
              <a:rPr lang="hy-AM" dirty="0"/>
              <a:t>Հ.5</a:t>
            </a:r>
            <a:endParaRPr lang="ru-RU" dirty="0"/>
          </a:p>
        </p:txBody>
      </p:sp>
      <p:sp>
        <p:nvSpPr>
          <p:cNvPr id="84" name="TextBox 83"/>
          <p:cNvSpPr txBox="1"/>
          <p:nvPr/>
        </p:nvSpPr>
        <p:spPr>
          <a:xfrm>
            <a:off x="3690767" y="3704761"/>
            <a:ext cx="596626" cy="369332"/>
          </a:xfrm>
          <a:prstGeom prst="rect">
            <a:avLst/>
          </a:prstGeom>
          <a:noFill/>
        </p:spPr>
        <p:txBody>
          <a:bodyPr wrap="square" rtlCol="0">
            <a:spAutoFit/>
          </a:bodyPr>
          <a:lstStyle/>
          <a:p>
            <a:r>
              <a:rPr lang="hy-AM" dirty="0"/>
              <a:t>Հ.9</a:t>
            </a:r>
            <a:endParaRPr lang="ru-RU" dirty="0"/>
          </a:p>
        </p:txBody>
      </p:sp>
      <p:sp>
        <p:nvSpPr>
          <p:cNvPr id="85" name="TextBox 84"/>
          <p:cNvSpPr txBox="1"/>
          <p:nvPr/>
        </p:nvSpPr>
        <p:spPr>
          <a:xfrm>
            <a:off x="1304004" y="5485641"/>
            <a:ext cx="3312608" cy="923330"/>
          </a:xfrm>
          <a:prstGeom prst="rect">
            <a:avLst/>
          </a:prstGeom>
          <a:noFill/>
        </p:spPr>
        <p:txBody>
          <a:bodyPr wrap="square" rtlCol="0">
            <a:spAutoFit/>
          </a:bodyPr>
          <a:lstStyle/>
          <a:p>
            <a:r>
              <a:rPr lang="hy-AM" b="1" dirty="0">
                <a:solidFill>
                  <a:schemeClr val="accent6">
                    <a:lumMod val="75000"/>
                  </a:schemeClr>
                </a:solidFill>
              </a:rPr>
              <a:t>Երեխայի պատվի </a:t>
            </a:r>
            <a:r>
              <a:rPr lang="hy-AM" b="1" dirty="0">
                <a:solidFill>
                  <a:schemeClr val="accent6">
                    <a:lumMod val="75000"/>
                  </a:schemeClr>
                </a:solidFill>
                <a:latin typeface="Arial" panose="020B0604020202020204" pitchFamily="34" charset="0"/>
                <a:cs typeface="Arial" panose="020B0604020202020204" pitchFamily="34" charset="0"/>
              </a:rPr>
              <a:t>և</a:t>
            </a:r>
            <a:r>
              <a:rPr lang="hy-AM" b="1" dirty="0">
                <a:solidFill>
                  <a:schemeClr val="accent6">
                    <a:lumMod val="75000"/>
                  </a:schemeClr>
                </a:solidFill>
              </a:rPr>
              <a:t> արժանապատվության պաշտպանության իրավունք</a:t>
            </a:r>
            <a:endParaRPr lang="ru-RU" dirty="0">
              <a:solidFill>
                <a:schemeClr val="accent6">
                  <a:lumMod val="75000"/>
                </a:schemeClr>
              </a:solidFill>
            </a:endParaRPr>
          </a:p>
        </p:txBody>
      </p:sp>
      <p:sp>
        <p:nvSpPr>
          <p:cNvPr id="86" name="TextBox 85"/>
          <p:cNvSpPr txBox="1"/>
          <p:nvPr/>
        </p:nvSpPr>
        <p:spPr>
          <a:xfrm>
            <a:off x="4803869" y="5436776"/>
            <a:ext cx="725664" cy="369332"/>
          </a:xfrm>
          <a:prstGeom prst="rect">
            <a:avLst/>
          </a:prstGeom>
          <a:noFill/>
        </p:spPr>
        <p:txBody>
          <a:bodyPr wrap="square" rtlCol="0">
            <a:spAutoFit/>
          </a:bodyPr>
          <a:lstStyle/>
          <a:p>
            <a:r>
              <a:rPr lang="hy-AM" dirty="0"/>
              <a:t>Հ.22</a:t>
            </a:r>
            <a:endParaRPr lang="ru-RU" dirty="0"/>
          </a:p>
        </p:txBody>
      </p:sp>
      <p:sp>
        <p:nvSpPr>
          <p:cNvPr id="87" name="TextBox 86"/>
          <p:cNvSpPr txBox="1"/>
          <p:nvPr/>
        </p:nvSpPr>
        <p:spPr>
          <a:xfrm>
            <a:off x="6757764" y="5305478"/>
            <a:ext cx="672289" cy="369332"/>
          </a:xfrm>
          <a:prstGeom prst="rect">
            <a:avLst/>
          </a:prstGeom>
          <a:noFill/>
        </p:spPr>
        <p:txBody>
          <a:bodyPr wrap="square" rtlCol="0">
            <a:spAutoFit/>
          </a:bodyPr>
          <a:lstStyle/>
          <a:p>
            <a:r>
              <a:rPr lang="hy-AM" dirty="0"/>
              <a:t>Հ.23</a:t>
            </a:r>
            <a:endParaRPr lang="ru-RU" dirty="0"/>
          </a:p>
        </p:txBody>
      </p:sp>
      <p:sp>
        <p:nvSpPr>
          <p:cNvPr id="88" name="TextBox 87"/>
          <p:cNvSpPr txBox="1"/>
          <p:nvPr/>
        </p:nvSpPr>
        <p:spPr>
          <a:xfrm>
            <a:off x="7772909" y="3690193"/>
            <a:ext cx="779446" cy="369332"/>
          </a:xfrm>
          <a:prstGeom prst="rect">
            <a:avLst/>
          </a:prstGeom>
          <a:noFill/>
        </p:spPr>
        <p:txBody>
          <a:bodyPr wrap="square" rtlCol="0">
            <a:spAutoFit/>
          </a:bodyPr>
          <a:lstStyle/>
          <a:p>
            <a:r>
              <a:rPr lang="hy-AM" dirty="0"/>
              <a:t>Հ.11</a:t>
            </a:r>
            <a:endParaRPr lang="ru-RU" dirty="0"/>
          </a:p>
        </p:txBody>
      </p:sp>
      <p:pic>
        <p:nvPicPr>
          <p:cNvPr id="89" name="Graphic 2" descr="Graduation cap with solid fill"/>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5551553" y="3497865"/>
            <a:ext cx="1015042" cy="7477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896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C531F-9889-495E-9FD7-6EC9CAF86A18}"/>
              </a:ext>
            </a:extLst>
          </p:cNvPr>
          <p:cNvSpPr>
            <a:spLocks noGrp="1"/>
          </p:cNvSpPr>
          <p:nvPr>
            <p:ph type="title"/>
          </p:nvPr>
        </p:nvSpPr>
        <p:spPr>
          <a:xfrm>
            <a:off x="954923" y="502740"/>
            <a:ext cx="10282154" cy="610863"/>
          </a:xfrm>
        </p:spPr>
        <p:txBody>
          <a:bodyPr>
            <a:normAutofit/>
          </a:bodyPr>
          <a:lstStyle/>
          <a:p>
            <a:r>
              <a:rPr lang="hy-AM" sz="2800" dirty="0">
                <a:solidFill>
                  <a:schemeClr val="tx2">
                    <a:lumMod val="75000"/>
                  </a:schemeClr>
                </a:solidFill>
                <a:latin typeface="Arial" panose="020B0604020202020204" pitchFamily="34" charset="0"/>
                <a:cs typeface="Arial" panose="020B0604020202020204" pitchFamily="34" charset="0"/>
              </a:rPr>
              <a:t>ՄԻԱՍԻՆ ԱՇԽԱՏԵԼՈՒ ՆԱԽԱՊԱՅՄԱՆՆԵՐԸ</a:t>
            </a:r>
            <a:endParaRPr lang="en-US" sz="2800" dirty="0">
              <a:solidFill>
                <a:schemeClr val="tx2">
                  <a:lumMod val="75000"/>
                </a:schemeClr>
              </a:solidFill>
            </a:endParaRPr>
          </a:p>
        </p:txBody>
      </p:sp>
      <p:sp>
        <p:nvSpPr>
          <p:cNvPr id="8" name="TextBox 7">
            <a:extLst>
              <a:ext uri="{FF2B5EF4-FFF2-40B4-BE49-F238E27FC236}">
                <a16:creationId xmlns:a16="http://schemas.microsoft.com/office/drawing/2014/main" id="{46CE7391-F9B1-414F-BEEA-E15B24C3F659}"/>
              </a:ext>
            </a:extLst>
          </p:cNvPr>
          <p:cNvSpPr txBox="1"/>
          <p:nvPr/>
        </p:nvSpPr>
        <p:spPr>
          <a:xfrm>
            <a:off x="4411744" y="5734090"/>
            <a:ext cx="7041823" cy="1015663"/>
          </a:xfrm>
          <a:prstGeom prst="rect">
            <a:avLst/>
          </a:prstGeom>
          <a:noFill/>
        </p:spPr>
        <p:txBody>
          <a:bodyPr wrap="square">
            <a:spAutoFit/>
          </a:bodyPr>
          <a:lstStyle/>
          <a:p>
            <a:r>
              <a:rPr lang="en-US" sz="2000" dirty="0" err="1">
                <a:solidFill>
                  <a:srgbClr val="4495A2"/>
                </a:solidFill>
                <a:latin typeface="Arial" panose="020B0604020202020204" pitchFamily="34" charset="0"/>
                <a:cs typeface="Arial" panose="020B0604020202020204" pitchFamily="34" charset="0"/>
              </a:rPr>
              <a:t>Սովորողների</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բազմաբնույթ</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փորձի</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ճանաչումը</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թույլ</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չի</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տալիս</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կիրառել</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պարզեցված</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մոտեցու</a:t>
            </a:r>
            <a:r>
              <a:rPr lang="hy-AM" sz="2000" dirty="0">
                <a:solidFill>
                  <a:srgbClr val="4495A2"/>
                </a:solidFill>
                <a:latin typeface="Arial" panose="020B0604020202020204" pitchFamily="34" charset="0"/>
                <a:cs typeface="Arial" panose="020B0604020202020204" pitchFamily="34" charset="0"/>
              </a:rPr>
              <a:t>մն</a:t>
            </a:r>
            <a:r>
              <a:rPr lang="en-US" sz="2000" dirty="0" err="1">
                <a:solidFill>
                  <a:srgbClr val="4495A2"/>
                </a:solidFill>
                <a:latin typeface="Arial" panose="020B0604020202020204" pitchFamily="34" charset="0"/>
                <a:cs typeface="Arial" panose="020B0604020202020204" pitchFamily="34" charset="0"/>
              </a:rPr>
              <a:t>եր</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սակայն</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ունի</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բոլորի</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փորձը</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հարստացնելու</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ներուժ</a:t>
            </a:r>
            <a:r>
              <a:rPr lang="en-US" sz="2000" dirty="0">
                <a:solidFill>
                  <a:srgbClr val="4495A2"/>
                </a:solidFill>
                <a:latin typeface="Arial" panose="020B0604020202020204" pitchFamily="34" charset="0"/>
                <a:cs typeface="Arial" panose="020B0604020202020204" pitchFamily="34" charset="0"/>
              </a:rPr>
              <a:t>:</a:t>
            </a:r>
          </a:p>
        </p:txBody>
      </p:sp>
      <p:sp>
        <p:nvSpPr>
          <p:cNvPr id="5" name="Прямоугольник 4"/>
          <p:cNvSpPr/>
          <p:nvPr/>
        </p:nvSpPr>
        <p:spPr>
          <a:xfrm>
            <a:off x="1828800" y="2015768"/>
            <a:ext cx="8997696" cy="2816156"/>
          </a:xfrm>
          <a:prstGeom prst="rect">
            <a:avLst/>
          </a:prstGeom>
        </p:spPr>
        <p:txBody>
          <a:bodyPr wrap="square">
            <a:spAutoFit/>
          </a:bodyPr>
          <a:lstStyle/>
          <a:p>
            <a:pPr marL="342900" indent="-342900">
              <a:lnSpc>
                <a:spcPct val="150000"/>
              </a:lnSpc>
              <a:spcBef>
                <a:spcPts val="600"/>
              </a:spcBef>
              <a:buClr>
                <a:schemeClr val="accent1">
                  <a:lumMod val="50000"/>
                </a:schemeClr>
              </a:buClr>
              <a:buFont typeface="Wingdings" panose="05000000000000000000" pitchFamily="2" charset="2"/>
              <a:buChar char="§"/>
            </a:pPr>
            <a:r>
              <a:rPr lang="en-US" dirty="0" err="1">
                <a:latin typeface="Arial" panose="020B0604020202020204" pitchFamily="34" charset="0"/>
                <a:cs typeface="Arial" panose="020B0604020202020204" pitchFamily="34" charset="0"/>
              </a:rPr>
              <a:t>Համագործակցային</a:t>
            </a:r>
            <a:r>
              <a:rPr lang="en-US" dirty="0">
                <a:latin typeface="Arial" panose="020B0604020202020204" pitchFamily="34" charset="0"/>
                <a:cs typeface="Arial" panose="020B0604020202020204" pitchFamily="34" charset="0"/>
              </a:rPr>
              <a:t> և </a:t>
            </a:r>
            <a:r>
              <a:rPr lang="en-US" dirty="0" err="1">
                <a:latin typeface="Arial" panose="020B0604020202020204" pitchFamily="34" charset="0"/>
                <a:cs typeface="Arial" panose="020B0604020202020204" pitchFamily="34" charset="0"/>
              </a:rPr>
              <a:t>մասնակցային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մոտեցում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Նպատակասլացություն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աշխատում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ենք</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տեսլականի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ուղղությամբ</a:t>
            </a:r>
            <a:r>
              <a:rPr lang="en-US" dirty="0">
                <a:latin typeface="Arial" panose="020B0604020202020204" pitchFamily="34" charset="0"/>
                <a:cs typeface="Arial" panose="020B0604020202020204" pitchFamily="34" charset="0"/>
              </a:rPr>
              <a:t>:</a:t>
            </a:r>
            <a:r>
              <a:rPr lang="hy-AM" dirty="0">
                <a:latin typeface="Arial" panose="020B0604020202020204" pitchFamily="34" charset="0"/>
                <a:cs typeface="Arial" panose="020B0604020202020204" pitchFamily="34" charset="0"/>
              </a:rPr>
              <a:t> </a:t>
            </a:r>
          </a:p>
          <a:p>
            <a:pPr marL="342900" indent="-342900">
              <a:lnSpc>
                <a:spcPct val="150000"/>
              </a:lnSpc>
              <a:spcBef>
                <a:spcPts val="600"/>
              </a:spcBef>
              <a:buClr>
                <a:schemeClr val="accent1">
                  <a:lumMod val="50000"/>
                </a:schemeClr>
              </a:buClr>
              <a:buFont typeface="Wingdings" panose="05000000000000000000" pitchFamily="2" charset="2"/>
              <a:buChar char="§"/>
            </a:pPr>
            <a:r>
              <a:rPr lang="en-US" dirty="0" err="1">
                <a:latin typeface="Arial" panose="020B0604020202020204" pitchFamily="34" charset="0"/>
                <a:cs typeface="Arial" panose="020B0604020202020204" pitchFamily="34" charset="0"/>
              </a:rPr>
              <a:t>Արդյունքներին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միտված</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ամեն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մեկն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իր</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հետ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կարևոր</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բան</a:t>
            </a:r>
            <a:r>
              <a:rPr lang="en-US" dirty="0">
                <a:latin typeface="Arial" panose="020B0604020202020204" pitchFamily="34" charset="0"/>
                <a:cs typeface="Arial" panose="020B0604020202020204" pitchFamily="34" charset="0"/>
              </a:rPr>
              <a:t> է </a:t>
            </a:r>
            <a:r>
              <a:rPr lang="en-US" dirty="0" err="1">
                <a:latin typeface="Arial" panose="020B0604020202020204" pitchFamily="34" charset="0"/>
                <a:cs typeface="Arial" panose="020B0604020202020204" pitchFamily="34" charset="0"/>
              </a:rPr>
              <a:t>տանում</a:t>
            </a:r>
            <a:r>
              <a:rPr lang="en-US" dirty="0">
                <a:latin typeface="Arial" panose="020B0604020202020204" pitchFamily="34" charset="0"/>
                <a:cs typeface="Arial" panose="020B0604020202020204" pitchFamily="34" charset="0"/>
              </a:rPr>
              <a:t>:</a:t>
            </a:r>
            <a:endParaRPr lang="hy-AM" dirty="0">
              <a:latin typeface="Arial" panose="020B0604020202020204" pitchFamily="34" charset="0"/>
              <a:cs typeface="Arial" panose="020B0604020202020204" pitchFamily="34" charset="0"/>
            </a:endParaRPr>
          </a:p>
          <a:p>
            <a:pPr marL="342900" indent="-342900">
              <a:lnSpc>
                <a:spcPct val="150000"/>
              </a:lnSpc>
              <a:spcBef>
                <a:spcPts val="600"/>
              </a:spcBef>
              <a:buClr>
                <a:schemeClr val="accent1">
                  <a:lumMod val="50000"/>
                </a:schemeClr>
              </a:buClr>
              <a:buFont typeface="Wingdings" panose="05000000000000000000" pitchFamily="2" charset="2"/>
              <a:buChar char="§"/>
            </a:pPr>
            <a:r>
              <a:rPr lang="en-US" dirty="0" err="1">
                <a:latin typeface="Arial" panose="020B0604020202020204" pitchFamily="34" charset="0"/>
                <a:cs typeface="Arial" panose="020B0604020202020204" pitchFamily="34" charset="0"/>
              </a:rPr>
              <a:t>Ամեն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մեկ</a:t>
            </a:r>
            <a:r>
              <a:rPr lang="hy-AM" dirty="0">
                <a:latin typeface="Arial" panose="020B0604020202020204" pitchFamily="34" charset="0"/>
                <a:cs typeface="Arial" panose="020B0604020202020204" pitchFamily="34" charset="0"/>
              </a:rPr>
              <a:t>ն </a:t>
            </a:r>
            <a:r>
              <a:rPr lang="en-US" dirty="0" err="1">
                <a:latin typeface="Arial" panose="020B0604020202020204" pitchFamily="34" charset="0"/>
                <a:cs typeface="Arial" panose="020B0604020202020204" pitchFamily="34" charset="0"/>
              </a:rPr>
              <a:t>ուսուցիչ</a:t>
            </a:r>
            <a:r>
              <a:rPr lang="en-US" dirty="0">
                <a:latin typeface="Arial" panose="020B0604020202020204" pitchFamily="34" charset="0"/>
                <a:cs typeface="Arial" panose="020B0604020202020204" pitchFamily="34" charset="0"/>
              </a:rPr>
              <a:t> է և </a:t>
            </a:r>
            <a:r>
              <a:rPr lang="en-US" dirty="0" err="1">
                <a:latin typeface="Arial" panose="020B0604020202020204" pitchFamily="34" charset="0"/>
                <a:cs typeface="Arial" panose="020B0604020202020204" pitchFamily="34" charset="0"/>
              </a:rPr>
              <a:t>սովորող</a:t>
            </a:r>
            <a:r>
              <a:rPr lang="en-US" dirty="0">
                <a:latin typeface="Arial" panose="020B0604020202020204" pitchFamily="34" charset="0"/>
                <a:cs typeface="Arial" panose="020B0604020202020204" pitchFamily="34" charset="0"/>
              </a:rPr>
              <a:t>: </a:t>
            </a:r>
            <a:endParaRPr lang="hy-AM" dirty="0">
              <a:latin typeface="Arial" panose="020B0604020202020204" pitchFamily="34" charset="0"/>
              <a:cs typeface="Arial" panose="020B0604020202020204" pitchFamily="34" charset="0"/>
            </a:endParaRPr>
          </a:p>
          <a:p>
            <a:pPr marL="342900" indent="-342900">
              <a:lnSpc>
                <a:spcPct val="150000"/>
              </a:lnSpc>
              <a:spcBef>
                <a:spcPts val="600"/>
              </a:spcBef>
              <a:buClr>
                <a:schemeClr val="accent1">
                  <a:lumMod val="50000"/>
                </a:schemeClr>
              </a:buClr>
              <a:buFont typeface="Wingdings" panose="05000000000000000000" pitchFamily="2" charset="2"/>
              <a:buChar char="§"/>
            </a:pPr>
            <a:r>
              <a:rPr lang="en-US" dirty="0" err="1">
                <a:latin typeface="Arial" panose="020B0604020202020204" pitchFamily="34" charset="0"/>
                <a:cs typeface="Arial" panose="020B0604020202020204" pitchFamily="34" charset="0"/>
              </a:rPr>
              <a:t>Ակտիվ</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մասնակցությունը</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սովորելու</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նախապայմանն</a:t>
            </a:r>
            <a:r>
              <a:rPr lang="en-US" dirty="0">
                <a:latin typeface="Arial" panose="020B0604020202020204" pitchFamily="34" charset="0"/>
                <a:cs typeface="Arial" panose="020B0604020202020204" pitchFamily="34" charset="0"/>
              </a:rPr>
              <a:t> է:</a:t>
            </a:r>
            <a:r>
              <a:rPr lang="hy-AM"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Գիտելիքի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ստեղծման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պարբերաշրջանը</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ներառում</a:t>
            </a:r>
            <a:r>
              <a:rPr lang="en-US" dirty="0">
                <a:latin typeface="Arial" panose="020B0604020202020204" pitchFamily="34" charset="0"/>
                <a:cs typeface="Arial" panose="020B0604020202020204" pitchFamily="34" charset="0"/>
              </a:rPr>
              <a:t> է </a:t>
            </a:r>
            <a:r>
              <a:rPr lang="en-US" dirty="0" err="1">
                <a:latin typeface="Arial" panose="020B0604020202020204" pitchFamily="34" charset="0"/>
                <a:cs typeface="Arial" panose="020B0604020202020204" pitchFamily="34" charset="0"/>
              </a:rPr>
              <a:t>կիրառություն</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05093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DABD8E8A-146F-461A-9363-1C76B1BF9DE3}"/>
              </a:ext>
            </a:extLst>
          </p:cNvPr>
          <p:cNvSpPr txBox="1"/>
          <p:nvPr/>
        </p:nvSpPr>
        <p:spPr>
          <a:xfrm>
            <a:off x="845389" y="358199"/>
            <a:ext cx="9404397" cy="843821"/>
          </a:xfrm>
          <a:prstGeom prst="rect">
            <a:avLst/>
          </a:prstGeom>
        </p:spPr>
        <p:txBody>
          <a:bodyPr wrap="square" lIns="0" tIns="0" rIns="0" bIns="0" rtlCol="0" anchor="t">
            <a:spAutoFit/>
          </a:bodyPr>
          <a:lstStyle/>
          <a:p>
            <a:pPr algn="ctr"/>
            <a:r>
              <a:rPr lang="hy-AM" sz="2400" b="1" dirty="0">
                <a:solidFill>
                  <a:schemeClr val="accent6">
                    <a:lumMod val="50000"/>
                  </a:schemeClr>
                </a:solidFill>
                <a:latin typeface="Arial" panose="020B0604020202020204" pitchFamily="34" charset="0"/>
                <a:cs typeface="Arial" panose="020B0604020202020204" pitchFamily="34" charset="0"/>
              </a:rPr>
              <a:t>ՀՀ ընտանեկան օրենսգիրք</a:t>
            </a:r>
          </a:p>
          <a:p>
            <a:pPr algn="ctr">
              <a:lnSpc>
                <a:spcPts val="3720"/>
              </a:lnSpc>
            </a:pPr>
            <a:r>
              <a:rPr lang="hy-AM" sz="2000" b="1" dirty="0">
                <a:latin typeface="Arial" panose="020B0604020202020204" pitchFamily="34" charset="0"/>
                <a:cs typeface="Arial" panose="020B0604020202020204" pitchFamily="34" charset="0"/>
              </a:rPr>
              <a:t>Ծնողների իրավունքների ու պարտականությունների հավասարությունը</a:t>
            </a:r>
            <a:endParaRPr lang="hy-AM" sz="2000" dirty="0">
              <a:solidFill>
                <a:schemeClr val="bg2">
                  <a:lumMod val="25000"/>
                </a:schemeClr>
              </a:solidFill>
              <a:latin typeface="Arial" panose="020B0604020202020204" pitchFamily="34" charset="0"/>
              <a:cs typeface="Arial" panose="020B0604020202020204" pitchFamily="34" charset="0"/>
            </a:endParaRPr>
          </a:p>
        </p:txBody>
      </p:sp>
      <p:grpSp>
        <p:nvGrpSpPr>
          <p:cNvPr id="17" name="Группа 16"/>
          <p:cNvGrpSpPr/>
          <p:nvPr/>
        </p:nvGrpSpPr>
        <p:grpSpPr>
          <a:xfrm>
            <a:off x="1052423" y="1625393"/>
            <a:ext cx="2596550" cy="4245091"/>
            <a:chOff x="6349042" y="1172298"/>
            <a:chExt cx="2596550" cy="4245091"/>
          </a:xfrm>
        </p:grpSpPr>
        <p:sp>
          <p:nvSpPr>
            <p:cNvPr id="9"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Arial" panose="020B0604020202020204" pitchFamily="34" charset="0"/>
                <a:cs typeface="Arial" panose="020B0604020202020204" pitchFamily="34" charset="0"/>
              </a:endParaRPr>
            </a:p>
          </p:txBody>
        </p:sp>
        <p:sp>
          <p:nvSpPr>
            <p:cNvPr id="14" name="Rounded Rectangle 8">
              <a:extLst>
                <a:ext uri="{FF2B5EF4-FFF2-40B4-BE49-F238E27FC236}">
                  <a16:creationId xmlns:a16="http://schemas.microsoft.com/office/drawing/2014/main" id="{B29427A4-850C-4C23-8DB6-5331E9DE9D64}"/>
                </a:ext>
              </a:extLst>
            </p:cNvPr>
            <p:cNvSpPr/>
            <p:nvPr/>
          </p:nvSpPr>
          <p:spPr>
            <a:xfrm>
              <a:off x="6513646" y="1172298"/>
              <a:ext cx="223641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lumMod val="20000"/>
                <a:lumOff val="80000"/>
              </a:schemeClr>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hy-AM" sz="2800" dirty="0">
                  <a:solidFill>
                    <a:schemeClr val="tx1"/>
                  </a:solidFill>
                  <a:latin typeface="Arial" panose="020B0604020202020204" pitchFamily="34" charset="0"/>
                  <a:cs typeface="Arial" panose="020B0604020202020204" pitchFamily="34" charset="0"/>
                </a:rPr>
                <a:t>Հոդված 49․ </a:t>
              </a:r>
            </a:p>
          </p:txBody>
        </p:sp>
        <p:sp>
          <p:nvSpPr>
            <p:cNvPr id="15" name="TextBox 14"/>
            <p:cNvSpPr txBox="1"/>
            <p:nvPr/>
          </p:nvSpPr>
          <p:spPr>
            <a:xfrm>
              <a:off x="6513646" y="1863307"/>
              <a:ext cx="2383063" cy="3139321"/>
            </a:xfrm>
            <a:prstGeom prst="rect">
              <a:avLst/>
            </a:prstGeom>
            <a:noFill/>
          </p:spPr>
          <p:txBody>
            <a:bodyPr wrap="square" rtlCol="0">
              <a:spAutoFit/>
            </a:bodyPr>
            <a:lstStyle/>
            <a:p>
              <a:pPr algn="ctr">
                <a:spcBef>
                  <a:spcPct val="0"/>
                </a:spcBef>
              </a:pPr>
              <a:endParaRPr lang="hy-AM" dirty="0">
                <a:latin typeface="Arial" panose="020B0604020202020204" pitchFamily="34" charset="0"/>
                <a:cs typeface="Arial" panose="020B0604020202020204" pitchFamily="34" charset="0"/>
              </a:endParaRPr>
            </a:p>
            <a:p>
              <a:pPr>
                <a:spcBef>
                  <a:spcPct val="0"/>
                </a:spcBef>
              </a:pPr>
              <a:r>
                <a:rPr lang="hy-AM" dirty="0">
                  <a:cs typeface="Arial" panose="020B0604020202020204" pitchFamily="34" charset="0"/>
                </a:rPr>
                <a:t>Ծնողներն ունեն հավասար իրավունքներ և կրում են հավասար պարտականություններ իրենց երեխաների նկատմամբ </a:t>
              </a:r>
            </a:p>
            <a:p>
              <a:pPr>
                <a:spcBef>
                  <a:spcPct val="0"/>
                </a:spcBef>
              </a:pPr>
              <a:r>
                <a:rPr lang="hy-AM" dirty="0">
                  <a:cs typeface="Arial" panose="020B0604020202020204" pitchFamily="34" charset="0"/>
                </a:rPr>
                <a:t>(ծնողական  իրավունքներ)։</a:t>
              </a:r>
              <a:endParaRPr lang="en-US" dirty="0">
                <a:solidFill>
                  <a:srgbClr val="000000"/>
                </a:solidFill>
                <a:ea typeface="Sniglet"/>
                <a:cs typeface="Arial" panose="020B0604020202020204" pitchFamily="34" charset="0"/>
                <a:sym typeface="Sniglet"/>
              </a:endParaRPr>
            </a:p>
            <a:p>
              <a:endParaRPr lang="ru-RU" dirty="0">
                <a:latin typeface="Arial" panose="020B0604020202020204" pitchFamily="34" charset="0"/>
                <a:cs typeface="Arial" panose="020B0604020202020204" pitchFamily="34" charset="0"/>
              </a:endParaRPr>
            </a:p>
          </p:txBody>
        </p:sp>
      </p:grpSp>
      <p:grpSp>
        <p:nvGrpSpPr>
          <p:cNvPr id="22" name="Группа 21"/>
          <p:cNvGrpSpPr/>
          <p:nvPr/>
        </p:nvGrpSpPr>
        <p:grpSpPr>
          <a:xfrm>
            <a:off x="4435047" y="1625393"/>
            <a:ext cx="2596550" cy="4245091"/>
            <a:chOff x="6349042" y="1172298"/>
            <a:chExt cx="2596550" cy="4245091"/>
          </a:xfrm>
        </p:grpSpPr>
        <p:sp>
          <p:nvSpPr>
            <p:cNvPr id="23"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Arial" panose="020B0604020202020204" pitchFamily="34" charset="0"/>
                <a:cs typeface="Arial" panose="020B0604020202020204" pitchFamily="34" charset="0"/>
              </a:endParaRPr>
            </a:p>
          </p:txBody>
        </p:sp>
        <p:sp>
          <p:nvSpPr>
            <p:cNvPr id="24" name="Rounded Rectangle 8">
              <a:extLst>
                <a:ext uri="{FF2B5EF4-FFF2-40B4-BE49-F238E27FC236}">
                  <a16:creationId xmlns:a16="http://schemas.microsoft.com/office/drawing/2014/main" id="{B29427A4-850C-4C23-8DB6-5331E9DE9D64}"/>
                </a:ext>
              </a:extLst>
            </p:cNvPr>
            <p:cNvSpPr/>
            <p:nvPr/>
          </p:nvSpPr>
          <p:spPr>
            <a:xfrm>
              <a:off x="6513646" y="1172298"/>
              <a:ext cx="2359708"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lumMod val="40000"/>
                <a:lumOff val="60000"/>
              </a:schemeClr>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hy-AM" sz="2800" dirty="0">
                <a:latin typeface="Arial" panose="020B0604020202020204" pitchFamily="34" charset="0"/>
                <a:cs typeface="Arial" panose="020B0604020202020204" pitchFamily="34" charset="0"/>
              </a:endParaRPr>
            </a:p>
            <a:p>
              <a:pPr algn="just"/>
              <a:r>
                <a:rPr lang="hy-AM" sz="2800" dirty="0">
                  <a:solidFill>
                    <a:schemeClr val="tx1"/>
                  </a:solidFill>
                  <a:latin typeface="Arial" panose="020B0604020202020204" pitchFamily="34" charset="0"/>
                  <a:cs typeface="Arial" panose="020B0604020202020204" pitchFamily="34" charset="0"/>
                </a:rPr>
                <a:t>Հոդված 51.1</a:t>
              </a:r>
            </a:p>
            <a:p>
              <a:pPr algn="just">
                <a:spcBef>
                  <a:spcPct val="0"/>
                </a:spcBef>
              </a:pPr>
              <a:endParaRPr lang="hy-AM" sz="2800" dirty="0">
                <a:latin typeface="Arial" panose="020B0604020202020204" pitchFamily="34" charset="0"/>
                <a:cs typeface="Arial" panose="020B0604020202020204" pitchFamily="34" charset="0"/>
              </a:endParaRPr>
            </a:p>
          </p:txBody>
        </p:sp>
        <p:sp>
          <p:nvSpPr>
            <p:cNvPr id="25" name="TextBox 24"/>
            <p:cNvSpPr txBox="1"/>
            <p:nvPr/>
          </p:nvSpPr>
          <p:spPr>
            <a:xfrm>
              <a:off x="6388947" y="2029821"/>
              <a:ext cx="2484407" cy="2862322"/>
            </a:xfrm>
            <a:prstGeom prst="rect">
              <a:avLst/>
            </a:prstGeom>
            <a:noFill/>
          </p:spPr>
          <p:txBody>
            <a:bodyPr wrap="square" rtlCol="0">
              <a:spAutoFit/>
            </a:bodyPr>
            <a:lstStyle/>
            <a:p>
              <a:r>
                <a:rPr lang="hy-AM" dirty="0">
                  <a:cs typeface="Arial" panose="020B0604020202020204" pitchFamily="34" charset="0"/>
                </a:rPr>
                <a:t>Ծնողներն իրավունք </a:t>
              </a:r>
            </a:p>
            <a:p>
              <a:r>
                <a:rPr lang="hy-AM" dirty="0">
                  <a:cs typeface="Arial" panose="020B0604020202020204" pitchFamily="34" charset="0"/>
                </a:rPr>
                <a:t>ունեն և պարտավոր են հոգ տանել իրենց երեխաների դաստիարակության, առողջության, լիարժեք ու ներդաշնակ զարգացման մասին:</a:t>
              </a:r>
            </a:p>
            <a:p>
              <a:endParaRPr lang="ru-RU" dirty="0">
                <a:latin typeface="Arial" panose="020B0604020202020204" pitchFamily="34" charset="0"/>
                <a:cs typeface="Arial" panose="020B0604020202020204" pitchFamily="34" charset="0"/>
              </a:endParaRPr>
            </a:p>
          </p:txBody>
        </p:sp>
      </p:grpSp>
      <p:grpSp>
        <p:nvGrpSpPr>
          <p:cNvPr id="27" name="Группа 26"/>
          <p:cNvGrpSpPr/>
          <p:nvPr/>
        </p:nvGrpSpPr>
        <p:grpSpPr>
          <a:xfrm>
            <a:off x="7931989" y="1625393"/>
            <a:ext cx="2596550" cy="4245091"/>
            <a:chOff x="7931989" y="1625393"/>
            <a:chExt cx="2596550" cy="4245091"/>
          </a:xfrm>
        </p:grpSpPr>
        <p:grpSp>
          <p:nvGrpSpPr>
            <p:cNvPr id="18" name="Группа 17"/>
            <p:cNvGrpSpPr/>
            <p:nvPr/>
          </p:nvGrpSpPr>
          <p:grpSpPr>
            <a:xfrm>
              <a:off x="7931989" y="1625393"/>
              <a:ext cx="2596550" cy="4245091"/>
              <a:chOff x="6349042" y="1172298"/>
              <a:chExt cx="2596550" cy="4245091"/>
            </a:xfrm>
          </p:grpSpPr>
          <p:sp>
            <p:nvSpPr>
              <p:cNvPr id="19"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Arial" panose="020B0604020202020204" pitchFamily="34" charset="0"/>
                  <a:cs typeface="Arial" panose="020B0604020202020204" pitchFamily="34" charset="0"/>
                </a:endParaRPr>
              </a:p>
            </p:txBody>
          </p:sp>
          <p:sp>
            <p:nvSpPr>
              <p:cNvPr id="20" name="Rounded Rectangle 8">
                <a:extLst>
                  <a:ext uri="{FF2B5EF4-FFF2-40B4-BE49-F238E27FC236}">
                    <a16:creationId xmlns:a16="http://schemas.microsoft.com/office/drawing/2014/main" id="{B29427A4-850C-4C23-8DB6-5331E9DE9D64}"/>
                  </a:ext>
                </a:extLst>
              </p:cNvPr>
              <p:cNvSpPr/>
              <p:nvPr/>
            </p:nvSpPr>
            <p:spPr>
              <a:xfrm>
                <a:off x="6513646" y="1172298"/>
                <a:ext cx="2431946"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bg1">
                  <a:lumMod val="75000"/>
                </a:schemeClr>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hy-AM" sz="2800" dirty="0">
                    <a:solidFill>
                      <a:schemeClr val="tx1"/>
                    </a:solidFill>
                    <a:latin typeface="Arial" panose="020B0604020202020204" pitchFamily="34" charset="0"/>
                    <a:cs typeface="Arial" panose="020B0604020202020204" pitchFamily="34" charset="0"/>
                  </a:rPr>
                  <a:t>Հոդված 51.2․ </a:t>
                </a:r>
              </a:p>
            </p:txBody>
          </p:sp>
          <p:sp>
            <p:nvSpPr>
              <p:cNvPr id="21" name="TextBox 20"/>
              <p:cNvSpPr txBox="1"/>
              <p:nvPr/>
            </p:nvSpPr>
            <p:spPr>
              <a:xfrm>
                <a:off x="6513646" y="1863306"/>
                <a:ext cx="2236415" cy="369332"/>
              </a:xfrm>
              <a:prstGeom prst="rect">
                <a:avLst/>
              </a:prstGeom>
              <a:noFill/>
            </p:spPr>
            <p:txBody>
              <a:bodyPr wrap="square" rtlCol="0">
                <a:spAutoFit/>
              </a:bodyPr>
              <a:lstStyle/>
              <a:p>
                <a:pPr algn="ctr">
                  <a:spcBef>
                    <a:spcPct val="0"/>
                  </a:spcBef>
                </a:pPr>
                <a:endParaRPr lang="hy-AM" dirty="0">
                  <a:latin typeface="Arial" panose="020B0604020202020204" pitchFamily="34" charset="0"/>
                  <a:cs typeface="Arial" panose="020B0604020202020204" pitchFamily="34" charset="0"/>
                </a:endParaRPr>
              </a:p>
            </p:txBody>
          </p:sp>
        </p:grpSp>
        <p:sp>
          <p:nvSpPr>
            <p:cNvPr id="26" name="Прямоугольник 25"/>
            <p:cNvSpPr/>
            <p:nvPr/>
          </p:nvSpPr>
          <p:spPr>
            <a:xfrm>
              <a:off x="8047709" y="2523782"/>
              <a:ext cx="2480830" cy="1754326"/>
            </a:xfrm>
            <a:prstGeom prst="rect">
              <a:avLst/>
            </a:prstGeom>
          </p:spPr>
          <p:txBody>
            <a:bodyPr wrap="square">
              <a:spAutoFit/>
            </a:bodyPr>
            <a:lstStyle/>
            <a:p>
              <a:r>
                <a:rPr lang="hy-AM" dirty="0">
                  <a:cs typeface="Arial" panose="020B0604020202020204" pitchFamily="34" charset="0"/>
                </a:rPr>
                <a:t>Ծնողներն իրավունք </a:t>
              </a:r>
            </a:p>
            <a:p>
              <a:r>
                <a:rPr lang="hy-AM" dirty="0">
                  <a:cs typeface="Arial" panose="020B0604020202020204" pitchFamily="34" charset="0"/>
                </a:rPr>
                <a:t>ունեն և պարտավոր են </a:t>
              </a:r>
            </a:p>
            <a:p>
              <a:r>
                <a:rPr lang="hy-AM" dirty="0">
                  <a:cs typeface="Arial" panose="020B0604020202020204" pitchFamily="34" charset="0"/>
                </a:rPr>
                <a:t>հոգ տանել իրենց երեխաների կրթության մասին:</a:t>
              </a:r>
            </a:p>
          </p:txBody>
        </p:sp>
      </p:grpSp>
    </p:spTree>
    <p:extLst>
      <p:ext uri="{BB962C8B-B14F-4D97-AF65-F5344CB8AC3E}">
        <p14:creationId xmlns:p14="http://schemas.microsoft.com/office/powerpoint/2010/main" val="517142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1268081" y="2452909"/>
            <a:ext cx="4019911" cy="2955554"/>
            <a:chOff x="6349042" y="1949570"/>
            <a:chExt cx="2596550" cy="3467819"/>
          </a:xfrm>
          <a:solidFill>
            <a:schemeClr val="accent3">
              <a:lumMod val="40000"/>
              <a:lumOff val="60000"/>
            </a:schemeClr>
          </a:solidFill>
        </p:grpSpPr>
        <p:sp>
          <p:nvSpPr>
            <p:cNvPr id="9"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grp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 name="TextBox 14"/>
            <p:cNvSpPr txBox="1"/>
            <p:nvPr/>
          </p:nvSpPr>
          <p:spPr>
            <a:xfrm>
              <a:off x="6529109" y="1985844"/>
              <a:ext cx="2236415" cy="2935076"/>
            </a:xfrm>
            <a:prstGeom prst="rect">
              <a:avLst/>
            </a:prstGeom>
            <a:noFill/>
            <a:ln>
              <a:noFill/>
            </a:ln>
          </p:spPr>
          <p:txBody>
            <a:bodyPr wrap="square" rtlCol="0">
              <a:spAutoFit/>
            </a:bodyPr>
            <a:lstStyle/>
            <a:p>
              <a:pPr algn="ctr">
                <a:spcBef>
                  <a:spcPct val="0"/>
                </a:spcBef>
              </a:pPr>
              <a:endParaRPr lang="hy-AM" dirty="0"/>
            </a:p>
            <a:p>
              <a:pPr lvl="0"/>
              <a:r>
                <a:rPr lang="hy-AM" dirty="0">
                  <a:solidFill>
                    <a:schemeClr val="bg2">
                      <a:lumMod val="25000"/>
                    </a:schemeClr>
                  </a:solidFill>
                </a:rPr>
                <a:t> Պարբերաբար այնպիսի ֆիզիկական բռնություն են գործադրում նրա նկատմամբ, որը պարունակում Հայաստանի Հանրապետության քրեական օրենսգրքով նախատեսված հանցակազմի հատկանիշներ:</a:t>
              </a:r>
              <a:endParaRPr lang="en-US" dirty="0">
                <a:solidFill>
                  <a:schemeClr val="bg2">
                    <a:lumMod val="25000"/>
                  </a:schemeClr>
                </a:solidFill>
              </a:endParaRPr>
            </a:p>
            <a:p>
              <a:endParaRPr lang="ru-RU" dirty="0"/>
            </a:p>
          </p:txBody>
        </p:sp>
      </p:grpSp>
      <p:grpSp>
        <p:nvGrpSpPr>
          <p:cNvPr id="22" name="Группа 21"/>
          <p:cNvGrpSpPr/>
          <p:nvPr/>
        </p:nvGrpSpPr>
        <p:grpSpPr>
          <a:xfrm>
            <a:off x="6271404" y="2413798"/>
            <a:ext cx="4012353" cy="3090890"/>
            <a:chOff x="6349042" y="1949570"/>
            <a:chExt cx="2596550" cy="3467819"/>
          </a:xfrm>
          <a:solidFill>
            <a:schemeClr val="accent4">
              <a:lumMod val="20000"/>
              <a:lumOff val="80000"/>
            </a:schemeClr>
          </a:solidFill>
        </p:grpSpPr>
        <p:sp>
          <p:nvSpPr>
            <p:cNvPr id="23"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grp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5" name="TextBox 24"/>
            <p:cNvSpPr txBox="1"/>
            <p:nvPr/>
          </p:nvSpPr>
          <p:spPr>
            <a:xfrm>
              <a:off x="6388947" y="2029821"/>
              <a:ext cx="2484407" cy="3003413"/>
            </a:xfrm>
            <a:prstGeom prst="rect">
              <a:avLst/>
            </a:prstGeom>
            <a:noFill/>
            <a:ln>
              <a:noFill/>
            </a:ln>
          </p:spPr>
          <p:txBody>
            <a:bodyPr wrap="square" rtlCol="0">
              <a:spAutoFit/>
            </a:bodyPr>
            <a:lstStyle/>
            <a:p>
              <a:pPr lvl="0"/>
              <a:r>
                <a:rPr lang="hy-AM" dirty="0">
                  <a:solidFill>
                    <a:schemeClr val="bg2">
                      <a:lumMod val="25000"/>
                    </a:schemeClr>
                  </a:solidFill>
                </a:rPr>
                <a:t>Պարբերաբար հոգեբանական բռնություն են գործադրում նրա նկատմամբ, այն է` դիտավորությամբ հոգեկան ուժեղ տառապանք պատճառելը, այդ թվում` ֆիզիկական, սեռական բռնություն գործադրելու սպառնալիքը, արժանապատվության պարբերական</a:t>
              </a:r>
              <a:r>
                <a:rPr lang="en-US" dirty="0">
                  <a:solidFill>
                    <a:schemeClr val="bg2">
                      <a:lumMod val="25000"/>
                    </a:schemeClr>
                  </a:solidFill>
                </a:rPr>
                <a:t> </a:t>
              </a:r>
              <a:r>
                <a:rPr lang="hy-AM" dirty="0">
                  <a:solidFill>
                    <a:schemeClr val="bg2">
                      <a:lumMod val="25000"/>
                    </a:schemeClr>
                  </a:solidFill>
                </a:rPr>
                <a:t>նվաստացումը</a:t>
              </a:r>
              <a:r>
                <a:rPr lang="en-US" dirty="0">
                  <a:solidFill>
                    <a:schemeClr val="bg2">
                      <a:lumMod val="25000"/>
                    </a:schemeClr>
                  </a:solidFill>
                </a:rPr>
                <a:t>:</a:t>
              </a:r>
              <a:endParaRPr lang="hy-AM" dirty="0"/>
            </a:p>
          </p:txBody>
        </p:sp>
      </p:grpSp>
      <p:sp>
        <p:nvSpPr>
          <p:cNvPr id="28" name="Rounded Rectangle 8">
            <a:extLst>
              <a:ext uri="{FF2B5EF4-FFF2-40B4-BE49-F238E27FC236}">
                <a16:creationId xmlns:a16="http://schemas.microsoft.com/office/drawing/2014/main" id="{B29427A4-850C-4C23-8DB6-5331E9DE9D64}"/>
              </a:ext>
            </a:extLst>
          </p:cNvPr>
          <p:cNvSpPr/>
          <p:nvPr/>
        </p:nvSpPr>
        <p:spPr>
          <a:xfrm>
            <a:off x="1613140" y="665976"/>
            <a:ext cx="7349705" cy="1185846"/>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hy-AM" sz="2800" b="1" dirty="0">
                <a:solidFill>
                  <a:schemeClr val="tx1"/>
                </a:solidFill>
              </a:rPr>
              <a:t>         </a:t>
            </a:r>
            <a:endParaRPr lang="ru-RU" sz="2800" b="1" dirty="0">
              <a:solidFill>
                <a:schemeClr val="tx1"/>
              </a:solidFill>
            </a:endParaRPr>
          </a:p>
          <a:p>
            <a:pPr algn="ctr">
              <a:spcBef>
                <a:spcPct val="0"/>
              </a:spcBef>
            </a:pPr>
            <a:r>
              <a:rPr lang="hy-AM" sz="2800" b="1" dirty="0">
                <a:solidFill>
                  <a:schemeClr val="tx1"/>
                </a:solidFill>
              </a:rPr>
              <a:t>ՀՀ ընտանեկան օրենսգիրք</a:t>
            </a:r>
          </a:p>
          <a:p>
            <a:pPr algn="ctr">
              <a:spcBef>
                <a:spcPct val="0"/>
              </a:spcBef>
            </a:pPr>
            <a:r>
              <a:rPr lang="hy-AM" sz="2800" b="1" dirty="0">
                <a:solidFill>
                  <a:schemeClr val="tx1"/>
                </a:solidFill>
              </a:rPr>
              <a:t>Ծնողների իրավունքներից զրկելը</a:t>
            </a:r>
            <a:endParaRPr lang="hy-AM" sz="2800" dirty="0">
              <a:solidFill>
                <a:schemeClr val="tx1"/>
              </a:solidFill>
            </a:endParaRPr>
          </a:p>
          <a:p>
            <a:pPr algn="just">
              <a:spcBef>
                <a:spcPct val="0"/>
              </a:spcBef>
            </a:pPr>
            <a:endParaRPr lang="hy-AM" sz="2800" dirty="0"/>
          </a:p>
        </p:txBody>
      </p:sp>
      <p:pic>
        <p:nvPicPr>
          <p:cNvPr id="29" name="Picture 4" descr="символ аттестата об окончании школы PNG , выпускной, достижение, диплом PNG  рисунок для бесплатной загрузки">
            <a:extLst>
              <a:ext uri="{FF2B5EF4-FFF2-40B4-BE49-F238E27FC236}">
                <a16:creationId xmlns:a16="http://schemas.microsoft.com/office/drawing/2014/main" id="{6303137B-41FA-4A34-B264-124A183E40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3746" y="328308"/>
            <a:ext cx="2042903" cy="2042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606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448659" y="457808"/>
            <a:ext cx="9654769" cy="867890"/>
          </a:xfrm>
          <a:prstGeom prst="rect">
            <a:avLst/>
          </a:prstGeom>
        </p:spPr>
        <p:txBody>
          <a:bodyPr wrap="square">
            <a:spAutoFit/>
          </a:bodyPr>
          <a:lstStyle/>
          <a:p>
            <a:pPr algn="ctr"/>
            <a:r>
              <a:rPr lang="en-US" sz="2800" b="1" dirty="0" err="1">
                <a:solidFill>
                  <a:schemeClr val="tx1"/>
                </a:solidFill>
                <a:latin typeface="+mn-lt"/>
              </a:rPr>
              <a:t>Երեխայի</a:t>
            </a:r>
            <a:r>
              <a:rPr lang="en-US" sz="2800" b="1" dirty="0">
                <a:solidFill>
                  <a:schemeClr val="tx1"/>
                </a:solidFill>
                <a:latin typeface="+mn-lt"/>
              </a:rPr>
              <a:t> </a:t>
            </a:r>
            <a:r>
              <a:rPr lang="en-US" sz="2800" b="1" dirty="0" err="1">
                <a:solidFill>
                  <a:schemeClr val="tx1"/>
                </a:solidFill>
                <a:latin typeface="+mn-lt"/>
              </a:rPr>
              <a:t>իրավունքների</a:t>
            </a:r>
            <a:r>
              <a:rPr lang="en-US" sz="2800" b="1" dirty="0">
                <a:solidFill>
                  <a:schemeClr val="tx1"/>
                </a:solidFill>
                <a:latin typeface="+mn-lt"/>
              </a:rPr>
              <a:t> </a:t>
            </a:r>
            <a:r>
              <a:rPr lang="en-US" sz="2800" b="1" dirty="0" err="1">
                <a:solidFill>
                  <a:schemeClr val="tx1"/>
                </a:solidFill>
                <a:latin typeface="+mn-lt"/>
              </a:rPr>
              <a:t>մասին</a:t>
            </a:r>
            <a:r>
              <a:rPr lang="en-US" sz="2800" b="1" dirty="0">
                <a:solidFill>
                  <a:schemeClr val="tx1"/>
                </a:solidFill>
                <a:latin typeface="+mn-lt"/>
              </a:rPr>
              <a:t> կ</a:t>
            </a:r>
            <a:r>
              <a:rPr lang="hy-AM" sz="2800" b="1" dirty="0">
                <a:solidFill>
                  <a:schemeClr val="tx1"/>
                </a:solidFill>
                <a:latin typeface="+mn-lt"/>
              </a:rPr>
              <a:t>ոնվենցիայի</a:t>
            </a:r>
            <a:r>
              <a:rPr lang="en-US" sz="2800" b="1" dirty="0">
                <a:solidFill>
                  <a:schemeClr val="tx1"/>
                </a:solidFill>
                <a:latin typeface="+mn-lt"/>
              </a:rPr>
              <a:t> </a:t>
            </a:r>
            <a:br>
              <a:rPr lang="hy-AM" sz="2800" b="1" dirty="0">
                <a:solidFill>
                  <a:schemeClr val="tx1"/>
                </a:solidFill>
                <a:latin typeface="+mn-lt"/>
              </a:rPr>
            </a:br>
            <a:r>
              <a:rPr lang="en-US" sz="2800" b="1" dirty="0" err="1">
                <a:solidFill>
                  <a:schemeClr val="tx1"/>
                </a:solidFill>
                <a:latin typeface="+mn-lt"/>
              </a:rPr>
              <a:t>հիմնական</a:t>
            </a:r>
            <a:r>
              <a:rPr lang="hy-AM" sz="2800" b="1" dirty="0">
                <a:solidFill>
                  <a:schemeClr val="tx1"/>
                </a:solidFill>
                <a:latin typeface="+mn-lt"/>
              </a:rPr>
              <a:t> սկզբունքներ</a:t>
            </a:r>
            <a:endParaRPr lang="en-US" sz="2800" dirty="0">
              <a:solidFill>
                <a:schemeClr val="tx1"/>
              </a:solidFill>
              <a:latin typeface="+mn-lt"/>
            </a:endParaRPr>
          </a:p>
        </p:txBody>
      </p:sp>
      <p:sp>
        <p:nvSpPr>
          <p:cNvPr id="3" name="Текст 2"/>
          <p:cNvSpPr>
            <a:spLocks noGrp="1"/>
          </p:cNvSpPr>
          <p:nvPr>
            <p:ph type="body" idx="1"/>
          </p:nvPr>
        </p:nvSpPr>
        <p:spPr>
          <a:xfrm>
            <a:off x="4747629" y="2162403"/>
            <a:ext cx="5319274" cy="992600"/>
          </a:xfrm>
        </p:spPr>
        <p:txBody>
          <a:bodyPr>
            <a:normAutofit/>
          </a:bodyPr>
          <a:lstStyle/>
          <a:p>
            <a:pPr marL="123444" indent="0">
              <a:buNone/>
            </a:pPr>
            <a:r>
              <a:rPr lang="hy-AM" sz="2400" b="1" dirty="0"/>
              <a:t>Խտրականության բացառում</a:t>
            </a:r>
          </a:p>
          <a:p>
            <a:pPr marL="0" indent="0">
              <a:buNone/>
            </a:pPr>
            <a:endParaRPr lang="ru-RU" dirty="0"/>
          </a:p>
        </p:txBody>
      </p:sp>
      <p:sp>
        <p:nvSpPr>
          <p:cNvPr id="4" name="Текст 3"/>
          <p:cNvSpPr>
            <a:spLocks noGrp="1"/>
          </p:cNvSpPr>
          <p:nvPr>
            <p:ph type="body" idx="2"/>
          </p:nvPr>
        </p:nvSpPr>
        <p:spPr>
          <a:xfrm>
            <a:off x="3679758" y="3155003"/>
            <a:ext cx="6209214" cy="742174"/>
          </a:xfrm>
        </p:spPr>
        <p:txBody>
          <a:bodyPr>
            <a:normAutofit/>
          </a:bodyPr>
          <a:lstStyle/>
          <a:p>
            <a:pPr marL="123444" indent="0">
              <a:buNone/>
            </a:pPr>
            <a:r>
              <a:rPr lang="hy-AM" sz="2400" b="1" dirty="0"/>
              <a:t>Երեխայի լավագույն շահի ապահովում </a:t>
            </a:r>
            <a:endParaRPr lang="en-US" sz="2400" b="1" dirty="0"/>
          </a:p>
        </p:txBody>
      </p:sp>
      <p:sp>
        <p:nvSpPr>
          <p:cNvPr id="6" name="Прямоугольник 5"/>
          <p:cNvSpPr/>
          <p:nvPr/>
        </p:nvSpPr>
        <p:spPr>
          <a:xfrm>
            <a:off x="3235304" y="4451107"/>
            <a:ext cx="6800260" cy="461665"/>
          </a:xfrm>
          <a:prstGeom prst="rect">
            <a:avLst/>
          </a:prstGeom>
        </p:spPr>
        <p:txBody>
          <a:bodyPr wrap="none">
            <a:spAutoFit/>
          </a:bodyPr>
          <a:lstStyle/>
          <a:p>
            <a:r>
              <a:rPr lang="hy-AM" sz="2400" b="1" dirty="0"/>
              <a:t>Կյանքի ու զարգացման իրավունքի ապահովում</a:t>
            </a:r>
            <a:r>
              <a:rPr lang="hy-AM" sz="2400" b="1" dirty="0">
                <a:solidFill>
                  <a:schemeClr val="bg1"/>
                </a:solidFill>
              </a:rPr>
              <a:t> </a:t>
            </a:r>
            <a:endParaRPr lang="ru-RU" sz="2400" dirty="0"/>
          </a:p>
        </p:txBody>
      </p:sp>
      <p:sp>
        <p:nvSpPr>
          <p:cNvPr id="7" name="Текст 4">
            <a:extLst>
              <a:ext uri="{FF2B5EF4-FFF2-40B4-BE49-F238E27FC236}">
                <a16:creationId xmlns:a16="http://schemas.microsoft.com/office/drawing/2014/main" id="{A2FC5612-282B-49BB-97E0-9671D5008FF2}"/>
              </a:ext>
            </a:extLst>
          </p:cNvPr>
          <p:cNvSpPr txBox="1">
            <a:spLocks/>
          </p:cNvSpPr>
          <p:nvPr/>
        </p:nvSpPr>
        <p:spPr>
          <a:xfrm>
            <a:off x="3821136" y="5793584"/>
            <a:ext cx="7180385" cy="41529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y-AM" sz="2400" b="1" dirty="0"/>
              <a:t>Մասնակցության իրավունքի</a:t>
            </a:r>
            <a:r>
              <a:rPr lang="en-US" sz="2400" b="1" dirty="0"/>
              <a:t> </a:t>
            </a:r>
            <a:r>
              <a:rPr lang="hy-AM" sz="2400" b="1" dirty="0"/>
              <a:t>ապահովում</a:t>
            </a:r>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endParaRPr lang="hy-AM" sz="1200" b="1" dirty="0"/>
          </a:p>
          <a:p>
            <a:pPr algn="ctr"/>
            <a:endParaRPr lang="en-US" sz="1200" b="1" dirty="0">
              <a:solidFill>
                <a:schemeClr val="bg1"/>
              </a:solidFill>
            </a:endParaRPr>
          </a:p>
          <a:p>
            <a:r>
              <a:rPr lang="hy-AM" sz="1200" b="1" dirty="0"/>
              <a:t>Մասնակցության իրավունքի</a:t>
            </a:r>
            <a:r>
              <a:rPr lang="en-US" sz="1200" b="1" dirty="0"/>
              <a:t> </a:t>
            </a:r>
            <a:r>
              <a:rPr lang="hy-AM" sz="1200" b="1" dirty="0"/>
              <a:t>ապահովում</a:t>
            </a:r>
            <a:endParaRPr lang="ru-RU" sz="1200" b="1" dirty="0"/>
          </a:p>
          <a:p>
            <a:endParaRPr lang="ru-RU" sz="1600" dirty="0"/>
          </a:p>
        </p:txBody>
      </p:sp>
      <p:pic>
        <p:nvPicPr>
          <p:cNvPr id="2050" name="Picture 2" descr="Խտրականություն և օրենք - ԻՆՉՊԵՍ ԴՈ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790" y="1772565"/>
            <a:ext cx="2088293" cy="1337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24 | July | 2010 | Annieda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337" y="5539720"/>
            <a:ext cx="1044999" cy="10496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adline for Right to Life Bursary is Approaching – The Knights of Columbus  of PE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0270" y="4298742"/>
            <a:ext cx="1160135" cy="10689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Երեխան կարո՞ղ է ինքն իր իրավունքները պաշտպանել. ի՞նչ է ասում հոգեբանը և  ի՞նչ է նախատեսում իրավական ոլորտը"/>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7460" y="3155003"/>
            <a:ext cx="1127844" cy="83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064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36608" y="396080"/>
            <a:ext cx="2615923" cy="307777"/>
          </a:xfrm>
          <a:prstGeom prst="rect">
            <a:avLst/>
          </a:prstGeom>
          <a:noFill/>
        </p:spPr>
        <p:txBody>
          <a:bodyPr wrap="square" rtlCol="0">
            <a:spAutoFit/>
          </a:bodyPr>
          <a:lstStyle/>
          <a:p>
            <a:r>
              <a:rPr lang="ru-RU" sz="1400" dirty="0" err="1"/>
              <a:t>Գործնական</a:t>
            </a:r>
            <a:r>
              <a:rPr lang="ru-RU" sz="1400" dirty="0"/>
              <a:t> </a:t>
            </a:r>
            <a:r>
              <a:rPr lang="ru-RU" sz="1400" dirty="0" err="1"/>
              <a:t>աշխատանք</a:t>
            </a:r>
            <a:r>
              <a:rPr lang="ru-RU" sz="1400" dirty="0"/>
              <a:t> 6</a:t>
            </a:r>
          </a:p>
        </p:txBody>
      </p:sp>
      <p:sp>
        <p:nvSpPr>
          <p:cNvPr id="4" name="TextBox 3"/>
          <p:cNvSpPr txBox="1"/>
          <p:nvPr/>
        </p:nvSpPr>
        <p:spPr>
          <a:xfrm>
            <a:off x="1737360" y="931780"/>
            <a:ext cx="7013448" cy="954107"/>
          </a:xfrm>
          <a:prstGeom prst="rect">
            <a:avLst/>
          </a:prstGeom>
          <a:noFill/>
        </p:spPr>
        <p:txBody>
          <a:bodyPr wrap="square" rtlCol="0">
            <a:spAutoFit/>
          </a:bodyPr>
          <a:lstStyle/>
          <a:p>
            <a:pPr algn="ctr"/>
            <a:r>
              <a:rPr lang="hy-AM" sz="2800" b="1" dirty="0"/>
              <a:t>Երեխաների հանդեպ բռնության դեպքերի մասին հաղորդելու կարգը</a:t>
            </a:r>
            <a:endParaRPr lang="ru-RU" sz="2800" b="1" dirty="0"/>
          </a:p>
        </p:txBody>
      </p:sp>
      <p:sp>
        <p:nvSpPr>
          <p:cNvPr id="5" name="Прямоугольник 4"/>
          <p:cNvSpPr/>
          <p:nvPr/>
        </p:nvSpPr>
        <p:spPr>
          <a:xfrm>
            <a:off x="1033272" y="3085975"/>
            <a:ext cx="9308592" cy="1891287"/>
          </a:xfrm>
          <a:prstGeom prst="rect">
            <a:avLst/>
          </a:prstGeom>
        </p:spPr>
        <p:txBody>
          <a:bodyPr wrap="square">
            <a:spAutoFit/>
          </a:bodyPr>
          <a:lstStyle/>
          <a:p>
            <a:pPr algn="just">
              <a:lnSpc>
                <a:spcPct val="150000"/>
              </a:lnSpc>
            </a:pPr>
            <a:r>
              <a:rPr lang="hy-AM" sz="2000" dirty="0">
                <a:ea typeface="MS Mincho"/>
                <a:cs typeface="Calibri" panose="020F0502020204030204" pitchFamily="34" charset="0"/>
              </a:rPr>
              <a:t>Խ</a:t>
            </a:r>
            <a:r>
              <a:rPr lang="es-ES_tradnl" sz="2000" dirty="0">
                <a:ea typeface="MS Mincho"/>
                <a:cs typeface="Calibri" panose="020F0502020204030204" pitchFamily="34" charset="0"/>
              </a:rPr>
              <a:t>մբերում քննարկե</a:t>
            </a:r>
            <a:r>
              <a:rPr lang="hy-AM" sz="2000" dirty="0">
                <a:ea typeface="MS Mincho"/>
                <a:cs typeface="Calibri" panose="020F0502020204030204" pitchFamily="34" charset="0"/>
              </a:rPr>
              <a:t>՛ք բռնության վերաբերյալ </a:t>
            </a:r>
            <a:r>
              <a:rPr lang="es-ES_tradnl" sz="2000" dirty="0">
                <a:ea typeface="MS Mincho"/>
                <a:cs typeface="Calibri" panose="020F0502020204030204" pitchFamily="34" charset="0"/>
              </a:rPr>
              <a:t>դեպքերը (</a:t>
            </a:r>
            <a:r>
              <a:rPr lang="ru-RU" sz="2000" dirty="0"/>
              <a:t>բ</a:t>
            </a:r>
            <a:r>
              <a:rPr lang="hy-AM" sz="2000" dirty="0"/>
              <a:t>աշխման նյութ 5)</a:t>
            </a:r>
            <a:endParaRPr lang="ru-RU" sz="2000" dirty="0"/>
          </a:p>
          <a:p>
            <a:pPr algn="just">
              <a:lnSpc>
                <a:spcPct val="150000"/>
              </a:lnSpc>
            </a:pPr>
            <a:r>
              <a:rPr lang="hy-AM" sz="2000" dirty="0">
                <a:ea typeface="MS Mincho"/>
                <a:cs typeface="Calibri" panose="020F0502020204030204" pitchFamily="34" charset="0"/>
              </a:rPr>
              <a:t>և </a:t>
            </a:r>
            <a:r>
              <a:rPr lang="es-ES_tradnl" sz="2000" dirty="0">
                <a:ea typeface="MS Mincho"/>
                <a:cs typeface="Calibri" panose="020F0502020204030204" pitchFamily="34" charset="0"/>
              </a:rPr>
              <a:t>առանձնաց</a:t>
            </a:r>
            <a:r>
              <a:rPr lang="hy-AM" sz="2000" dirty="0">
                <a:ea typeface="MS Mincho"/>
                <a:cs typeface="Calibri" panose="020F0502020204030204" pitchFamily="34" charset="0"/>
              </a:rPr>
              <a:t>րե՛ք</a:t>
            </a:r>
            <a:r>
              <a:rPr lang="es-ES_tradnl" sz="2000" dirty="0">
                <a:ea typeface="MS Mincho"/>
                <a:cs typeface="Calibri" panose="020F0502020204030204" pitchFamily="34" charset="0"/>
              </a:rPr>
              <a:t> դպրոցի </a:t>
            </a:r>
            <a:r>
              <a:rPr lang="hy-AM" sz="2000" dirty="0">
                <a:ea typeface="MS Mincho"/>
                <a:cs typeface="Calibri" panose="020F0502020204030204" pitchFamily="34" charset="0"/>
              </a:rPr>
              <a:t>գործողությունները</a:t>
            </a:r>
            <a:r>
              <a:rPr lang="es-ES_tradnl" sz="2000" dirty="0">
                <a:ea typeface="MS Mincho"/>
                <a:cs typeface="Calibri" panose="020F0502020204030204" pitchFamily="34" charset="0"/>
              </a:rPr>
              <a:t>՝ կենտրոնանալով այն հանգամանքի վրա</a:t>
            </a:r>
            <a:r>
              <a:rPr lang="hy-AM" sz="2000" dirty="0">
                <a:ea typeface="MS Mincho"/>
                <a:cs typeface="Calibri" panose="020F0502020204030204" pitchFamily="34" charset="0"/>
              </a:rPr>
              <a:t>, </a:t>
            </a:r>
            <a:r>
              <a:rPr lang="es-ES_tradnl" sz="2000" dirty="0">
                <a:ea typeface="MS Mincho"/>
                <a:cs typeface="Calibri" panose="020F0502020204030204" pitchFamily="34" charset="0"/>
              </a:rPr>
              <a:t>թե որո</a:t>
            </a:r>
            <a:r>
              <a:rPr lang="hy-AM" sz="2000" dirty="0">
                <a:ea typeface="MS Mincho"/>
                <a:cs typeface="Calibri" panose="020F0502020204030204" pitchFamily="34" charset="0"/>
              </a:rPr>
              <a:t>՞</a:t>
            </a:r>
            <a:r>
              <a:rPr lang="es-ES_tradnl" sz="2000" dirty="0">
                <a:ea typeface="MS Mincho"/>
                <a:cs typeface="Calibri" panose="020F0502020204030204" pitchFamily="34" charset="0"/>
              </a:rPr>
              <a:t>նք են առաջին քայլերը և ո</a:t>
            </a:r>
            <a:r>
              <a:rPr lang="hy-AM" sz="2000" dirty="0">
                <a:ea typeface="MS Mincho"/>
                <a:cs typeface="Calibri" panose="020F0502020204030204" pitchFamily="34" charset="0"/>
              </a:rPr>
              <a:t>՞</a:t>
            </a:r>
            <a:r>
              <a:rPr lang="es-ES_tradnl" sz="2000" dirty="0">
                <a:ea typeface="MS Mincho"/>
                <a:cs typeface="Calibri" panose="020F0502020204030204" pitchFamily="34" charset="0"/>
              </a:rPr>
              <a:t>վքեր պետք է ներգարվված լինեն դպրոցի ներսում և դպրոցից դուրս </a:t>
            </a:r>
            <a:r>
              <a:rPr lang="hy-AM" sz="2000" dirty="0">
                <a:ea typeface="MS Mincho"/>
                <a:cs typeface="Calibri" panose="020F0502020204030204" pitchFamily="34" charset="0"/>
              </a:rPr>
              <a:t>կազմակերպվող </a:t>
            </a:r>
            <a:r>
              <a:rPr lang="es-ES_tradnl" sz="2000" dirty="0">
                <a:ea typeface="MS Mincho"/>
                <a:cs typeface="Calibri" panose="020F0502020204030204" pitchFamily="34" charset="0"/>
              </a:rPr>
              <a:t>աշխատանքներում</a:t>
            </a:r>
            <a:r>
              <a:rPr lang="hy-AM" sz="2000" dirty="0">
                <a:ea typeface="MS Mincho"/>
                <a:cs typeface="Calibri" panose="020F0502020204030204" pitchFamily="34" charset="0"/>
              </a:rPr>
              <a:t>:</a:t>
            </a:r>
            <a:endParaRPr lang="ru-RU" sz="2000" dirty="0"/>
          </a:p>
        </p:txBody>
      </p:sp>
      <p:sp>
        <p:nvSpPr>
          <p:cNvPr id="6" name="TextBox 5"/>
          <p:cNvSpPr txBox="1"/>
          <p:nvPr/>
        </p:nvSpPr>
        <p:spPr>
          <a:xfrm>
            <a:off x="1033272" y="2441448"/>
            <a:ext cx="1965960" cy="400110"/>
          </a:xfrm>
          <a:prstGeom prst="rect">
            <a:avLst/>
          </a:prstGeom>
          <a:noFill/>
        </p:spPr>
        <p:txBody>
          <a:bodyPr wrap="square" rtlCol="0">
            <a:spAutoFit/>
          </a:bodyPr>
          <a:lstStyle/>
          <a:p>
            <a:r>
              <a:rPr lang="hy-AM" sz="2000" b="1" dirty="0"/>
              <a:t>Հրահանգ</a:t>
            </a:r>
            <a:r>
              <a:rPr lang="hy-AM" dirty="0"/>
              <a:t>՝</a:t>
            </a:r>
            <a:endParaRPr lang="ru-RU" dirty="0"/>
          </a:p>
        </p:txBody>
      </p:sp>
      <p:sp>
        <p:nvSpPr>
          <p:cNvPr id="7" name="TextBox 6"/>
          <p:cNvSpPr txBox="1"/>
          <p:nvPr/>
        </p:nvSpPr>
        <p:spPr>
          <a:xfrm>
            <a:off x="9583281" y="667989"/>
            <a:ext cx="1106424" cy="307777"/>
          </a:xfrm>
          <a:prstGeom prst="rect">
            <a:avLst/>
          </a:prstGeom>
          <a:noFill/>
        </p:spPr>
        <p:txBody>
          <a:bodyPr wrap="square" rtlCol="0">
            <a:spAutoFit/>
          </a:bodyPr>
          <a:lstStyle/>
          <a:p>
            <a:r>
              <a:rPr lang="hy-AM" sz="1400" dirty="0"/>
              <a:t>20 րոպե</a:t>
            </a:r>
            <a:endParaRPr lang="ru-RU" sz="1400" dirty="0"/>
          </a:p>
        </p:txBody>
      </p:sp>
      <p:pic>
        <p:nvPicPr>
          <p:cNvPr id="8" name="Picture 6">
            <a:extLst>
              <a:ext uri="{FF2B5EF4-FFF2-40B4-BE49-F238E27FC236}">
                <a16:creationId xmlns:a16="http://schemas.microsoft.com/office/drawing/2014/main" id="{44BF3CDB-48A1-451D-87E2-011581ADF6E6}"/>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8691511" y="312428"/>
            <a:ext cx="818433" cy="711121"/>
          </a:xfrm>
          <a:prstGeom prst="rect">
            <a:avLst/>
          </a:prstGeom>
        </p:spPr>
      </p:pic>
      <p:pic>
        <p:nvPicPr>
          <p:cNvPr id="9" name="Picture 4" descr="символ аттестата об окончании школы PNG , выпускной, достижение, диплом PNG  рисунок для бесплатной загрузки">
            <a:extLst>
              <a:ext uri="{FF2B5EF4-FFF2-40B4-BE49-F238E27FC236}">
                <a16:creationId xmlns:a16="http://schemas.microsoft.com/office/drawing/2014/main" id="{6303137B-41FA-4A34-B264-124A183E40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2899" y="4342524"/>
            <a:ext cx="2042903" cy="2042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39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2283425" y="171026"/>
            <a:ext cx="8009446" cy="724247"/>
          </a:xfrm>
        </p:spPr>
        <p:txBody>
          <a:bodyPr>
            <a:normAutofit/>
          </a:bodyPr>
          <a:lstStyle/>
          <a:p>
            <a:pPr>
              <a:spcBef>
                <a:spcPts val="0"/>
              </a:spcBef>
              <a:buClr>
                <a:schemeClr val="lt1"/>
              </a:buClr>
              <a:buSzPts val="2800"/>
            </a:pPr>
            <a:r>
              <a:rPr lang="hy-AM" sz="3200" b="1" dirty="0">
                <a:solidFill>
                  <a:schemeClr val="tx1"/>
                </a:solidFill>
                <a:ea typeface="+mj-ea"/>
                <a:cs typeface="+mj-cs"/>
              </a:rPr>
              <a:t>Իրավասու մարմինների շրջանակը</a:t>
            </a:r>
            <a:endParaRPr lang="ru-RU" sz="3200" b="1" dirty="0">
              <a:solidFill>
                <a:schemeClr val="tx1"/>
              </a:solidFill>
              <a:ea typeface="+mj-ea"/>
              <a:cs typeface="+mj-cs"/>
            </a:endParaRPr>
          </a:p>
        </p:txBody>
      </p:sp>
      <p:grpSp>
        <p:nvGrpSpPr>
          <p:cNvPr id="3" name="Group 2">
            <a:extLst>
              <a:ext uri="{FF2B5EF4-FFF2-40B4-BE49-F238E27FC236}">
                <a16:creationId xmlns:a16="http://schemas.microsoft.com/office/drawing/2014/main" id="{C886F1D3-5120-40C2-B384-630EA3AC576A}"/>
              </a:ext>
            </a:extLst>
          </p:cNvPr>
          <p:cNvGrpSpPr/>
          <p:nvPr/>
        </p:nvGrpSpPr>
        <p:grpSpPr>
          <a:xfrm>
            <a:off x="3474976" y="1392804"/>
            <a:ext cx="5443673" cy="3359456"/>
            <a:chOff x="1525348" y="1579815"/>
            <a:chExt cx="6070988" cy="4052791"/>
          </a:xfrm>
        </p:grpSpPr>
        <p:grpSp>
          <p:nvGrpSpPr>
            <p:cNvPr id="4" name="Group 3">
              <a:extLst>
                <a:ext uri="{FF2B5EF4-FFF2-40B4-BE49-F238E27FC236}">
                  <a16:creationId xmlns:a16="http://schemas.microsoft.com/office/drawing/2014/main" id="{2CC8958B-741D-4153-BEFD-4B06F263BEFB}"/>
                </a:ext>
              </a:extLst>
            </p:cNvPr>
            <p:cNvGrpSpPr/>
            <p:nvPr/>
          </p:nvGrpSpPr>
          <p:grpSpPr>
            <a:xfrm rot="10800000">
              <a:off x="3333447" y="3946302"/>
              <a:ext cx="2494213" cy="1686304"/>
              <a:chOff x="2987824" y="3700232"/>
              <a:chExt cx="2780246" cy="1879687"/>
            </a:xfrm>
          </p:grpSpPr>
          <p:sp>
            <p:nvSpPr>
              <p:cNvPr id="13" name="Rectangle 39">
                <a:extLst>
                  <a:ext uri="{FF2B5EF4-FFF2-40B4-BE49-F238E27FC236}">
                    <a16:creationId xmlns:a16="http://schemas.microsoft.com/office/drawing/2014/main" id="{7D694C3D-0F11-41F8-BF9A-29C7CE8CC0F3}"/>
                  </a:ext>
                </a:extLst>
              </p:cNvPr>
              <p:cNvSpPr/>
              <p:nvPr/>
            </p:nvSpPr>
            <p:spPr>
              <a:xfrm rot="5400000" flipV="1">
                <a:off x="2787184" y="4631800"/>
                <a:ext cx="1687478" cy="208760"/>
              </a:xfrm>
              <a:custGeom>
                <a:avLst/>
                <a:gdLst/>
                <a:ahLst/>
                <a:cxnLst/>
                <a:rect l="l" t="t" r="r" b="b"/>
                <a:pathLst>
                  <a:path w="5393520" h="667240">
                    <a:moveTo>
                      <a:pt x="4942528" y="261481"/>
                    </a:moveTo>
                    <a:lnTo>
                      <a:pt x="4942528" y="389369"/>
                    </a:lnTo>
                    <a:lnTo>
                      <a:pt x="5081536" y="389369"/>
                    </a:lnTo>
                    <a:lnTo>
                      <a:pt x="5081536" y="261481"/>
                    </a:lnTo>
                    <a:close/>
                    <a:moveTo>
                      <a:pt x="4692028" y="261481"/>
                    </a:moveTo>
                    <a:lnTo>
                      <a:pt x="4692028" y="389369"/>
                    </a:lnTo>
                    <a:lnTo>
                      <a:pt x="4831036" y="389369"/>
                    </a:lnTo>
                    <a:lnTo>
                      <a:pt x="4831036" y="261481"/>
                    </a:lnTo>
                    <a:close/>
                    <a:moveTo>
                      <a:pt x="4441519" y="261481"/>
                    </a:moveTo>
                    <a:lnTo>
                      <a:pt x="4441519" y="389369"/>
                    </a:lnTo>
                    <a:lnTo>
                      <a:pt x="4580527" y="389369"/>
                    </a:lnTo>
                    <a:lnTo>
                      <a:pt x="4580527" y="261481"/>
                    </a:lnTo>
                    <a:close/>
                    <a:moveTo>
                      <a:pt x="4191008" y="261481"/>
                    </a:moveTo>
                    <a:lnTo>
                      <a:pt x="4191008" y="389369"/>
                    </a:lnTo>
                    <a:lnTo>
                      <a:pt x="4330016" y="389369"/>
                    </a:lnTo>
                    <a:lnTo>
                      <a:pt x="4330016" y="261481"/>
                    </a:lnTo>
                    <a:close/>
                    <a:moveTo>
                      <a:pt x="0" y="0"/>
                    </a:moveTo>
                    <a:lnTo>
                      <a:pt x="570675" y="0"/>
                    </a:lnTo>
                    <a:lnTo>
                      <a:pt x="570675" y="658575"/>
                    </a:lnTo>
                    <a:lnTo>
                      <a:pt x="654080" y="658575"/>
                    </a:lnTo>
                    <a:lnTo>
                      <a:pt x="654080" y="0"/>
                    </a:lnTo>
                    <a:lnTo>
                      <a:pt x="784765" y="0"/>
                    </a:lnTo>
                    <a:lnTo>
                      <a:pt x="784765" y="658575"/>
                    </a:lnTo>
                    <a:lnTo>
                      <a:pt x="868170" y="658575"/>
                    </a:lnTo>
                    <a:lnTo>
                      <a:pt x="868170" y="0"/>
                    </a:lnTo>
                    <a:lnTo>
                      <a:pt x="998854" y="0"/>
                    </a:lnTo>
                    <a:lnTo>
                      <a:pt x="998854" y="658575"/>
                    </a:lnTo>
                    <a:lnTo>
                      <a:pt x="1082259" y="658575"/>
                    </a:lnTo>
                    <a:lnTo>
                      <a:pt x="1082259" y="0"/>
                    </a:lnTo>
                    <a:lnTo>
                      <a:pt x="5393520" y="0"/>
                    </a:lnTo>
                    <a:lnTo>
                      <a:pt x="5393520" y="667240"/>
                    </a:lnTo>
                    <a:lnTo>
                      <a:pt x="0" y="667240"/>
                    </a:lnTo>
                    <a:close/>
                  </a:path>
                </a:pathLst>
              </a:cu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Rectangle 26">
                <a:extLst>
                  <a:ext uri="{FF2B5EF4-FFF2-40B4-BE49-F238E27FC236}">
                    <a16:creationId xmlns:a16="http://schemas.microsoft.com/office/drawing/2014/main" id="{C58D5140-A1AE-4341-862B-C2F596C6C7E9}"/>
                  </a:ext>
                </a:extLst>
              </p:cNvPr>
              <p:cNvSpPr/>
              <p:nvPr/>
            </p:nvSpPr>
            <p:spPr>
              <a:xfrm rot="16200000" flipH="1" flipV="1">
                <a:off x="3035148" y="4605481"/>
                <a:ext cx="1734320" cy="214555"/>
              </a:xfrm>
              <a:custGeom>
                <a:avLst/>
                <a:gdLst/>
                <a:ahLst/>
                <a:cxnLst/>
                <a:rect l="l" t="t" r="r" b="b"/>
                <a:pathLst>
                  <a:path w="5393520" h="667240">
                    <a:moveTo>
                      <a:pt x="4933815" y="0"/>
                    </a:moveTo>
                    <a:lnTo>
                      <a:pt x="834953" y="0"/>
                    </a:lnTo>
                    <a:lnTo>
                      <a:pt x="834953" y="658575"/>
                    </a:lnTo>
                    <a:lnTo>
                      <a:pt x="751548" y="658575"/>
                    </a:lnTo>
                    <a:lnTo>
                      <a:pt x="751548" y="0"/>
                    </a:lnTo>
                    <a:lnTo>
                      <a:pt x="620863" y="0"/>
                    </a:lnTo>
                    <a:lnTo>
                      <a:pt x="620863" y="658575"/>
                    </a:lnTo>
                    <a:lnTo>
                      <a:pt x="537458" y="658575"/>
                    </a:lnTo>
                    <a:lnTo>
                      <a:pt x="537458" y="0"/>
                    </a:lnTo>
                    <a:lnTo>
                      <a:pt x="406774" y="0"/>
                    </a:lnTo>
                    <a:lnTo>
                      <a:pt x="406774" y="658575"/>
                    </a:lnTo>
                    <a:lnTo>
                      <a:pt x="323369" y="658575"/>
                    </a:lnTo>
                    <a:lnTo>
                      <a:pt x="323369" y="0"/>
                    </a:lnTo>
                    <a:lnTo>
                      <a:pt x="192684" y="0"/>
                    </a:lnTo>
                    <a:lnTo>
                      <a:pt x="192684" y="658575"/>
                    </a:lnTo>
                    <a:lnTo>
                      <a:pt x="109279" y="658575"/>
                    </a:lnTo>
                    <a:lnTo>
                      <a:pt x="109279" y="0"/>
                    </a:lnTo>
                    <a:lnTo>
                      <a:pt x="0" y="0"/>
                    </a:lnTo>
                    <a:lnTo>
                      <a:pt x="0" y="667240"/>
                    </a:lnTo>
                    <a:lnTo>
                      <a:pt x="4933815" y="667240"/>
                    </a:lnTo>
                    <a:close/>
                    <a:moveTo>
                      <a:pt x="5147905" y="0"/>
                    </a:moveTo>
                    <a:lnTo>
                      <a:pt x="5017220" y="0"/>
                    </a:lnTo>
                    <a:lnTo>
                      <a:pt x="5017220" y="667240"/>
                    </a:lnTo>
                    <a:lnTo>
                      <a:pt x="5147905" y="667240"/>
                    </a:lnTo>
                    <a:close/>
                    <a:moveTo>
                      <a:pt x="5393520" y="0"/>
                    </a:moveTo>
                    <a:lnTo>
                      <a:pt x="5231310" y="0"/>
                    </a:lnTo>
                    <a:lnTo>
                      <a:pt x="5231310" y="667240"/>
                    </a:lnTo>
                    <a:lnTo>
                      <a:pt x="5393520" y="667240"/>
                    </a:lnTo>
                    <a:close/>
                  </a:path>
                </a:pathLst>
              </a:cu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Rectangle 52">
                <a:extLst>
                  <a:ext uri="{FF2B5EF4-FFF2-40B4-BE49-F238E27FC236}">
                    <a16:creationId xmlns:a16="http://schemas.microsoft.com/office/drawing/2014/main" id="{9A8D107E-AB17-4E4E-B206-3E096E6A701A}"/>
                  </a:ext>
                </a:extLst>
              </p:cNvPr>
              <p:cNvSpPr/>
              <p:nvPr/>
            </p:nvSpPr>
            <p:spPr>
              <a:xfrm rot="16200000" flipH="1" flipV="1">
                <a:off x="4883414" y="4695262"/>
                <a:ext cx="1555516" cy="213797"/>
              </a:xfrm>
              <a:custGeom>
                <a:avLst/>
                <a:gdLst/>
                <a:ahLst/>
                <a:cxnLst/>
                <a:rect l="l" t="t" r="r" b="b"/>
                <a:pathLst>
                  <a:path w="5393520" h="667240">
                    <a:moveTo>
                      <a:pt x="5393520" y="0"/>
                    </a:moveTo>
                    <a:lnTo>
                      <a:pt x="1875109" y="0"/>
                    </a:lnTo>
                    <a:lnTo>
                      <a:pt x="1875109" y="658575"/>
                    </a:lnTo>
                    <a:lnTo>
                      <a:pt x="1782911" y="658575"/>
                    </a:lnTo>
                    <a:lnTo>
                      <a:pt x="1782911" y="0"/>
                    </a:lnTo>
                    <a:lnTo>
                      <a:pt x="1642284" y="0"/>
                    </a:lnTo>
                    <a:lnTo>
                      <a:pt x="1642284" y="658575"/>
                    </a:lnTo>
                    <a:lnTo>
                      <a:pt x="1550085" y="658575"/>
                    </a:lnTo>
                    <a:lnTo>
                      <a:pt x="1550085" y="0"/>
                    </a:lnTo>
                    <a:lnTo>
                      <a:pt x="1409458" y="0"/>
                    </a:lnTo>
                    <a:lnTo>
                      <a:pt x="1409458" y="658575"/>
                    </a:lnTo>
                    <a:lnTo>
                      <a:pt x="1317259" y="658575"/>
                    </a:lnTo>
                    <a:lnTo>
                      <a:pt x="1317259" y="0"/>
                    </a:lnTo>
                    <a:lnTo>
                      <a:pt x="1176632" y="0"/>
                    </a:lnTo>
                    <a:lnTo>
                      <a:pt x="1176632" y="658575"/>
                    </a:lnTo>
                    <a:lnTo>
                      <a:pt x="1084434" y="658575"/>
                    </a:lnTo>
                    <a:lnTo>
                      <a:pt x="1084434" y="0"/>
                    </a:lnTo>
                    <a:lnTo>
                      <a:pt x="943806" y="0"/>
                    </a:lnTo>
                    <a:lnTo>
                      <a:pt x="943806" y="658575"/>
                    </a:lnTo>
                    <a:lnTo>
                      <a:pt x="851608" y="658575"/>
                    </a:lnTo>
                    <a:lnTo>
                      <a:pt x="851608" y="0"/>
                    </a:lnTo>
                    <a:lnTo>
                      <a:pt x="710981" y="0"/>
                    </a:lnTo>
                    <a:lnTo>
                      <a:pt x="710981" y="658575"/>
                    </a:lnTo>
                    <a:lnTo>
                      <a:pt x="618782" y="658575"/>
                    </a:lnTo>
                    <a:lnTo>
                      <a:pt x="618782" y="0"/>
                    </a:lnTo>
                    <a:lnTo>
                      <a:pt x="478155" y="0"/>
                    </a:lnTo>
                    <a:lnTo>
                      <a:pt x="478155" y="658575"/>
                    </a:lnTo>
                    <a:lnTo>
                      <a:pt x="385957" y="658575"/>
                    </a:lnTo>
                    <a:lnTo>
                      <a:pt x="385957" y="0"/>
                    </a:lnTo>
                    <a:lnTo>
                      <a:pt x="245332" y="0"/>
                    </a:lnTo>
                    <a:lnTo>
                      <a:pt x="245332" y="658575"/>
                    </a:lnTo>
                    <a:lnTo>
                      <a:pt x="153133" y="658575"/>
                    </a:lnTo>
                    <a:lnTo>
                      <a:pt x="153133" y="0"/>
                    </a:lnTo>
                    <a:lnTo>
                      <a:pt x="0" y="0"/>
                    </a:lnTo>
                    <a:lnTo>
                      <a:pt x="0" y="667240"/>
                    </a:lnTo>
                    <a:lnTo>
                      <a:pt x="5393520" y="667240"/>
                    </a:lnTo>
                    <a:close/>
                  </a:path>
                </a:pathLst>
              </a:custGeom>
              <a:solidFill>
                <a:schemeClr val="accent2">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 name="Rectangle 98">
                <a:extLst>
                  <a:ext uri="{FF2B5EF4-FFF2-40B4-BE49-F238E27FC236}">
                    <a16:creationId xmlns:a16="http://schemas.microsoft.com/office/drawing/2014/main" id="{455E7962-327D-420C-BA7C-9C8CE8B65887}"/>
                  </a:ext>
                </a:extLst>
              </p:cNvPr>
              <p:cNvSpPr/>
              <p:nvPr/>
            </p:nvSpPr>
            <p:spPr>
              <a:xfrm rot="5400000" flipH="1">
                <a:off x="3572073" y="4627733"/>
                <a:ext cx="1694715" cy="209656"/>
              </a:xfrm>
              <a:custGeom>
                <a:avLst/>
                <a:gdLst/>
                <a:ahLst/>
                <a:cxnLst/>
                <a:rect l="l" t="t" r="r" b="b"/>
                <a:pathLst>
                  <a:path w="5393520" h="667240">
                    <a:moveTo>
                      <a:pt x="4577339" y="222921"/>
                    </a:moveTo>
                    <a:lnTo>
                      <a:pt x="4577339" y="451264"/>
                    </a:lnTo>
                    <a:lnTo>
                      <a:pt x="4329141" y="451264"/>
                    </a:lnTo>
                    <a:lnTo>
                      <a:pt x="4329141" y="222921"/>
                    </a:lnTo>
                    <a:close/>
                    <a:moveTo>
                      <a:pt x="5021455" y="222921"/>
                    </a:moveTo>
                    <a:lnTo>
                      <a:pt x="5021455" y="451264"/>
                    </a:lnTo>
                    <a:lnTo>
                      <a:pt x="4773257" y="451264"/>
                    </a:lnTo>
                    <a:lnTo>
                      <a:pt x="4773257" y="222921"/>
                    </a:lnTo>
                    <a:close/>
                    <a:moveTo>
                      <a:pt x="5393520" y="0"/>
                    </a:moveTo>
                    <a:lnTo>
                      <a:pt x="538365" y="0"/>
                    </a:lnTo>
                    <a:lnTo>
                      <a:pt x="538365" y="667239"/>
                    </a:lnTo>
                    <a:lnTo>
                      <a:pt x="300065" y="667239"/>
                    </a:lnTo>
                    <a:lnTo>
                      <a:pt x="300065" y="0"/>
                    </a:lnTo>
                    <a:lnTo>
                      <a:pt x="0" y="0"/>
                    </a:lnTo>
                    <a:lnTo>
                      <a:pt x="0" y="667240"/>
                    </a:lnTo>
                    <a:lnTo>
                      <a:pt x="5393520" y="667240"/>
                    </a:lnTo>
                    <a:close/>
                  </a:path>
                </a:pathLst>
              </a:custGeom>
              <a:solidFill>
                <a:schemeClr val="accent2">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Rectangle 110">
                <a:extLst>
                  <a:ext uri="{FF2B5EF4-FFF2-40B4-BE49-F238E27FC236}">
                    <a16:creationId xmlns:a16="http://schemas.microsoft.com/office/drawing/2014/main" id="{677B75A1-2B43-4EEC-94B1-FDB6C5398776}"/>
                  </a:ext>
                </a:extLst>
              </p:cNvPr>
              <p:cNvSpPr/>
              <p:nvPr/>
            </p:nvSpPr>
            <p:spPr>
              <a:xfrm rot="5400000" flipH="1">
                <a:off x="3402371" y="4722098"/>
                <a:ext cx="1499977" cy="185564"/>
              </a:xfrm>
              <a:custGeom>
                <a:avLst/>
                <a:gdLst/>
                <a:ahLst/>
                <a:cxnLst/>
                <a:rect l="l" t="t" r="r" b="b"/>
                <a:pathLst>
                  <a:path w="5393520" h="667240">
                    <a:moveTo>
                      <a:pt x="160738" y="0"/>
                    </a:moveTo>
                    <a:lnTo>
                      <a:pt x="0" y="0"/>
                    </a:lnTo>
                    <a:lnTo>
                      <a:pt x="0" y="667240"/>
                    </a:lnTo>
                    <a:lnTo>
                      <a:pt x="160738" y="667240"/>
                    </a:lnTo>
                    <a:close/>
                    <a:moveTo>
                      <a:pt x="374828" y="0"/>
                    </a:moveTo>
                    <a:lnTo>
                      <a:pt x="244143" y="0"/>
                    </a:lnTo>
                    <a:lnTo>
                      <a:pt x="244143" y="667240"/>
                    </a:lnTo>
                    <a:lnTo>
                      <a:pt x="374828" y="667240"/>
                    </a:lnTo>
                    <a:close/>
                    <a:moveTo>
                      <a:pt x="588917" y="0"/>
                    </a:moveTo>
                    <a:lnTo>
                      <a:pt x="458233" y="0"/>
                    </a:lnTo>
                    <a:lnTo>
                      <a:pt x="458233" y="667240"/>
                    </a:lnTo>
                    <a:lnTo>
                      <a:pt x="588917" y="667240"/>
                    </a:lnTo>
                    <a:close/>
                    <a:moveTo>
                      <a:pt x="803007" y="0"/>
                    </a:moveTo>
                    <a:lnTo>
                      <a:pt x="672322" y="0"/>
                    </a:lnTo>
                    <a:lnTo>
                      <a:pt x="672322" y="667240"/>
                    </a:lnTo>
                    <a:lnTo>
                      <a:pt x="803007" y="667240"/>
                    </a:lnTo>
                    <a:close/>
                    <a:moveTo>
                      <a:pt x="5393520" y="0"/>
                    </a:moveTo>
                    <a:lnTo>
                      <a:pt x="886412" y="0"/>
                    </a:lnTo>
                    <a:lnTo>
                      <a:pt x="886412" y="667240"/>
                    </a:lnTo>
                    <a:lnTo>
                      <a:pt x="5393520" y="667240"/>
                    </a:lnTo>
                    <a:close/>
                  </a:path>
                </a:pathLst>
              </a:custGeom>
              <a:solidFill>
                <a:schemeClr val="accent3">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 name="Rectangle 112">
                <a:extLst>
                  <a:ext uri="{FF2B5EF4-FFF2-40B4-BE49-F238E27FC236}">
                    <a16:creationId xmlns:a16="http://schemas.microsoft.com/office/drawing/2014/main" id="{6C3B32F6-EB9A-4242-AB2B-04999A2A84F4}"/>
                  </a:ext>
                </a:extLst>
              </p:cNvPr>
              <p:cNvSpPr/>
              <p:nvPr/>
            </p:nvSpPr>
            <p:spPr>
              <a:xfrm rot="5400000" flipH="1">
                <a:off x="3801983" y="4577115"/>
                <a:ext cx="1784807" cy="220801"/>
              </a:xfrm>
              <a:custGeom>
                <a:avLst/>
                <a:gdLst/>
                <a:ahLst/>
                <a:cxnLst/>
                <a:rect l="l" t="t" r="r" b="b"/>
                <a:pathLst>
                  <a:path w="5393520" h="667240">
                    <a:moveTo>
                      <a:pt x="615033" y="0"/>
                    </a:moveTo>
                    <a:lnTo>
                      <a:pt x="0" y="0"/>
                    </a:lnTo>
                    <a:lnTo>
                      <a:pt x="0" y="667240"/>
                    </a:lnTo>
                    <a:lnTo>
                      <a:pt x="615033" y="667240"/>
                    </a:lnTo>
                    <a:close/>
                    <a:moveTo>
                      <a:pt x="829123" y="0"/>
                    </a:moveTo>
                    <a:lnTo>
                      <a:pt x="698438" y="0"/>
                    </a:lnTo>
                    <a:lnTo>
                      <a:pt x="698438" y="667240"/>
                    </a:lnTo>
                    <a:lnTo>
                      <a:pt x="829123" y="667240"/>
                    </a:lnTo>
                    <a:close/>
                    <a:moveTo>
                      <a:pt x="4597121" y="0"/>
                    </a:moveTo>
                    <a:lnTo>
                      <a:pt x="912528" y="0"/>
                    </a:lnTo>
                    <a:lnTo>
                      <a:pt x="912528" y="667240"/>
                    </a:lnTo>
                    <a:lnTo>
                      <a:pt x="4597121" y="667240"/>
                    </a:lnTo>
                    <a:close/>
                    <a:moveTo>
                      <a:pt x="4811211" y="0"/>
                    </a:moveTo>
                    <a:lnTo>
                      <a:pt x="4680526" y="0"/>
                    </a:lnTo>
                    <a:lnTo>
                      <a:pt x="4680526" y="667240"/>
                    </a:lnTo>
                    <a:lnTo>
                      <a:pt x="4811211" y="667240"/>
                    </a:lnTo>
                    <a:close/>
                    <a:moveTo>
                      <a:pt x="5393520" y="0"/>
                    </a:moveTo>
                    <a:lnTo>
                      <a:pt x="4894616" y="0"/>
                    </a:lnTo>
                    <a:lnTo>
                      <a:pt x="4894616" y="667240"/>
                    </a:lnTo>
                    <a:lnTo>
                      <a:pt x="5393520" y="667240"/>
                    </a:lnTo>
                    <a:close/>
                  </a:path>
                </a:pathLst>
              </a:custGeom>
              <a:solidFill>
                <a:schemeClr val="accent3">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 name="Rectangle 112">
                <a:extLst>
                  <a:ext uri="{FF2B5EF4-FFF2-40B4-BE49-F238E27FC236}">
                    <a16:creationId xmlns:a16="http://schemas.microsoft.com/office/drawing/2014/main" id="{29576808-8CA0-48F6-9F01-7CBB689AC4FE}"/>
                  </a:ext>
                </a:extLst>
              </p:cNvPr>
              <p:cNvSpPr/>
              <p:nvPr/>
            </p:nvSpPr>
            <p:spPr>
              <a:xfrm rot="5400000" flipH="1">
                <a:off x="2410703" y="4523806"/>
                <a:ext cx="1879687" cy="232539"/>
              </a:xfrm>
              <a:custGeom>
                <a:avLst/>
                <a:gdLst/>
                <a:ahLst/>
                <a:cxnLst/>
                <a:rect l="l" t="t" r="r" b="b"/>
                <a:pathLst>
                  <a:path w="5393520" h="667240">
                    <a:moveTo>
                      <a:pt x="615033" y="0"/>
                    </a:moveTo>
                    <a:lnTo>
                      <a:pt x="0" y="0"/>
                    </a:lnTo>
                    <a:lnTo>
                      <a:pt x="0" y="667240"/>
                    </a:lnTo>
                    <a:lnTo>
                      <a:pt x="615033" y="667240"/>
                    </a:lnTo>
                    <a:close/>
                    <a:moveTo>
                      <a:pt x="829123" y="0"/>
                    </a:moveTo>
                    <a:lnTo>
                      <a:pt x="698438" y="0"/>
                    </a:lnTo>
                    <a:lnTo>
                      <a:pt x="698438" y="667240"/>
                    </a:lnTo>
                    <a:lnTo>
                      <a:pt x="829123" y="667240"/>
                    </a:lnTo>
                    <a:close/>
                    <a:moveTo>
                      <a:pt x="4597121" y="0"/>
                    </a:moveTo>
                    <a:lnTo>
                      <a:pt x="912528" y="0"/>
                    </a:lnTo>
                    <a:lnTo>
                      <a:pt x="912528" y="667240"/>
                    </a:lnTo>
                    <a:lnTo>
                      <a:pt x="4597121" y="667240"/>
                    </a:lnTo>
                    <a:close/>
                    <a:moveTo>
                      <a:pt x="4811211" y="0"/>
                    </a:moveTo>
                    <a:lnTo>
                      <a:pt x="4680526" y="0"/>
                    </a:lnTo>
                    <a:lnTo>
                      <a:pt x="4680526" y="667240"/>
                    </a:lnTo>
                    <a:lnTo>
                      <a:pt x="4811211" y="667240"/>
                    </a:lnTo>
                    <a:close/>
                    <a:moveTo>
                      <a:pt x="5393520" y="0"/>
                    </a:moveTo>
                    <a:lnTo>
                      <a:pt x="4894616" y="0"/>
                    </a:lnTo>
                    <a:lnTo>
                      <a:pt x="4894616" y="667240"/>
                    </a:lnTo>
                    <a:lnTo>
                      <a:pt x="5393520" y="667240"/>
                    </a:lnTo>
                    <a:close/>
                  </a:path>
                </a:pathLst>
              </a:custGeom>
              <a:solidFill>
                <a:schemeClr val="accent2">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 name="Rectangle 97">
                <a:extLst>
                  <a:ext uri="{FF2B5EF4-FFF2-40B4-BE49-F238E27FC236}">
                    <a16:creationId xmlns:a16="http://schemas.microsoft.com/office/drawing/2014/main" id="{3E93B759-5022-4F2A-8534-EF3B242C9763}"/>
                  </a:ext>
                </a:extLst>
              </p:cNvPr>
              <p:cNvSpPr/>
              <p:nvPr/>
            </p:nvSpPr>
            <p:spPr>
              <a:xfrm rot="5400000" flipH="1">
                <a:off x="2326501" y="4731870"/>
                <a:ext cx="1509371" cy="186726"/>
              </a:xfrm>
              <a:custGeom>
                <a:avLst/>
                <a:gdLst/>
                <a:ahLst/>
                <a:cxnLst/>
                <a:rect l="l" t="t" r="r" b="b"/>
                <a:pathLst>
                  <a:path w="5393520" h="667240">
                    <a:moveTo>
                      <a:pt x="3749325" y="214783"/>
                    </a:moveTo>
                    <a:lnTo>
                      <a:pt x="3749325" y="452458"/>
                    </a:lnTo>
                    <a:lnTo>
                      <a:pt x="3604159" y="452458"/>
                    </a:lnTo>
                    <a:lnTo>
                      <a:pt x="3604159" y="214783"/>
                    </a:lnTo>
                    <a:close/>
                    <a:moveTo>
                      <a:pt x="4010934" y="214783"/>
                    </a:moveTo>
                    <a:lnTo>
                      <a:pt x="4010934" y="452458"/>
                    </a:lnTo>
                    <a:lnTo>
                      <a:pt x="3865768" y="452458"/>
                    </a:lnTo>
                    <a:lnTo>
                      <a:pt x="3865768" y="214783"/>
                    </a:lnTo>
                    <a:close/>
                    <a:moveTo>
                      <a:pt x="4272544" y="214783"/>
                    </a:moveTo>
                    <a:lnTo>
                      <a:pt x="4272544" y="452458"/>
                    </a:lnTo>
                    <a:lnTo>
                      <a:pt x="4127378" y="452458"/>
                    </a:lnTo>
                    <a:lnTo>
                      <a:pt x="4127378" y="214783"/>
                    </a:lnTo>
                    <a:close/>
                    <a:moveTo>
                      <a:pt x="4534153" y="214783"/>
                    </a:moveTo>
                    <a:lnTo>
                      <a:pt x="4534153" y="452458"/>
                    </a:lnTo>
                    <a:lnTo>
                      <a:pt x="4388987" y="452458"/>
                    </a:lnTo>
                    <a:lnTo>
                      <a:pt x="4388987" y="214783"/>
                    </a:lnTo>
                    <a:close/>
                    <a:moveTo>
                      <a:pt x="4795763" y="214783"/>
                    </a:moveTo>
                    <a:lnTo>
                      <a:pt x="4795763" y="452458"/>
                    </a:lnTo>
                    <a:lnTo>
                      <a:pt x="4650597" y="452458"/>
                    </a:lnTo>
                    <a:lnTo>
                      <a:pt x="4650597" y="214783"/>
                    </a:lnTo>
                    <a:close/>
                    <a:moveTo>
                      <a:pt x="5057372" y="214783"/>
                    </a:moveTo>
                    <a:lnTo>
                      <a:pt x="5057372" y="452458"/>
                    </a:lnTo>
                    <a:lnTo>
                      <a:pt x="4912206" y="452458"/>
                    </a:lnTo>
                    <a:lnTo>
                      <a:pt x="4912206" y="214783"/>
                    </a:lnTo>
                    <a:close/>
                    <a:moveTo>
                      <a:pt x="5393520" y="0"/>
                    </a:moveTo>
                    <a:lnTo>
                      <a:pt x="0" y="0"/>
                    </a:lnTo>
                    <a:lnTo>
                      <a:pt x="0" y="667240"/>
                    </a:lnTo>
                    <a:lnTo>
                      <a:pt x="5393520" y="667240"/>
                    </a:lnTo>
                    <a:close/>
                  </a:path>
                </a:pathLst>
              </a:custGeom>
              <a:solidFill>
                <a:schemeClr val="bg2">
                  <a:lumMod val="9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 name="Rectangle 74">
                <a:extLst>
                  <a:ext uri="{FF2B5EF4-FFF2-40B4-BE49-F238E27FC236}">
                    <a16:creationId xmlns:a16="http://schemas.microsoft.com/office/drawing/2014/main" id="{4D106B54-2D79-4CB7-9F89-B2C6EAE67DFD}"/>
                  </a:ext>
                </a:extLst>
              </p:cNvPr>
              <p:cNvSpPr/>
              <p:nvPr/>
            </p:nvSpPr>
            <p:spPr>
              <a:xfrm rot="5400000" flipH="1">
                <a:off x="4624354" y="4709730"/>
                <a:ext cx="1530076" cy="210301"/>
              </a:xfrm>
              <a:custGeom>
                <a:avLst/>
                <a:gdLst/>
                <a:ahLst/>
                <a:cxnLst/>
                <a:rect l="l" t="t" r="r" b="b"/>
                <a:pathLst>
                  <a:path w="5393520" h="667240">
                    <a:moveTo>
                      <a:pt x="4294520" y="262881"/>
                    </a:moveTo>
                    <a:lnTo>
                      <a:pt x="4294520" y="390769"/>
                    </a:lnTo>
                    <a:lnTo>
                      <a:pt x="4155512" y="390769"/>
                    </a:lnTo>
                    <a:lnTo>
                      <a:pt x="4155512" y="262881"/>
                    </a:lnTo>
                    <a:close/>
                    <a:moveTo>
                      <a:pt x="4545033" y="262881"/>
                    </a:moveTo>
                    <a:lnTo>
                      <a:pt x="4545033" y="390769"/>
                    </a:lnTo>
                    <a:lnTo>
                      <a:pt x="4406025" y="390769"/>
                    </a:lnTo>
                    <a:lnTo>
                      <a:pt x="4406025" y="262881"/>
                    </a:lnTo>
                    <a:close/>
                    <a:moveTo>
                      <a:pt x="4795546" y="262881"/>
                    </a:moveTo>
                    <a:lnTo>
                      <a:pt x="4795546" y="390769"/>
                    </a:lnTo>
                    <a:lnTo>
                      <a:pt x="4656538" y="390769"/>
                    </a:lnTo>
                    <a:lnTo>
                      <a:pt x="4656538" y="262881"/>
                    </a:lnTo>
                    <a:close/>
                    <a:moveTo>
                      <a:pt x="5393520" y="0"/>
                    </a:moveTo>
                    <a:lnTo>
                      <a:pt x="1140534" y="0"/>
                    </a:lnTo>
                    <a:lnTo>
                      <a:pt x="1140534" y="658575"/>
                    </a:lnTo>
                    <a:lnTo>
                      <a:pt x="1057129" y="658575"/>
                    </a:lnTo>
                    <a:lnTo>
                      <a:pt x="1057129" y="0"/>
                    </a:lnTo>
                    <a:lnTo>
                      <a:pt x="926444" y="0"/>
                    </a:lnTo>
                    <a:lnTo>
                      <a:pt x="926444" y="658575"/>
                    </a:lnTo>
                    <a:lnTo>
                      <a:pt x="843039" y="658575"/>
                    </a:lnTo>
                    <a:lnTo>
                      <a:pt x="843039" y="0"/>
                    </a:lnTo>
                    <a:lnTo>
                      <a:pt x="712355" y="0"/>
                    </a:lnTo>
                    <a:lnTo>
                      <a:pt x="712355" y="658575"/>
                    </a:lnTo>
                    <a:lnTo>
                      <a:pt x="628950" y="658575"/>
                    </a:lnTo>
                    <a:lnTo>
                      <a:pt x="628950" y="0"/>
                    </a:lnTo>
                    <a:lnTo>
                      <a:pt x="498265" y="0"/>
                    </a:lnTo>
                    <a:lnTo>
                      <a:pt x="498265" y="658575"/>
                    </a:lnTo>
                    <a:lnTo>
                      <a:pt x="414860" y="658575"/>
                    </a:lnTo>
                    <a:lnTo>
                      <a:pt x="414860" y="0"/>
                    </a:lnTo>
                    <a:lnTo>
                      <a:pt x="0" y="0"/>
                    </a:lnTo>
                    <a:lnTo>
                      <a:pt x="0" y="667240"/>
                    </a:lnTo>
                    <a:lnTo>
                      <a:pt x="5393520" y="667240"/>
                    </a:lnTo>
                    <a:close/>
                  </a:path>
                </a:pathLst>
              </a:cu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2" name="Rectangle 131">
                <a:extLst>
                  <a:ext uri="{FF2B5EF4-FFF2-40B4-BE49-F238E27FC236}">
                    <a16:creationId xmlns:a16="http://schemas.microsoft.com/office/drawing/2014/main" id="{78BC1F8A-5B96-41A2-9FEC-0DB4205B37AC}"/>
                  </a:ext>
                </a:extLst>
              </p:cNvPr>
              <p:cNvSpPr/>
              <p:nvPr/>
            </p:nvSpPr>
            <p:spPr>
              <a:xfrm rot="5400000" flipH="1">
                <a:off x="4253712" y="4609117"/>
                <a:ext cx="1581603" cy="360000"/>
              </a:xfrm>
              <a:custGeom>
                <a:avLst/>
                <a:gdLst/>
                <a:ahLst/>
                <a:cxnLst/>
                <a:rect l="l" t="t" r="r" b="b"/>
                <a:pathLst>
                  <a:path w="1581603" h="360000">
                    <a:moveTo>
                      <a:pt x="1202902" y="360000"/>
                    </a:moveTo>
                    <a:lnTo>
                      <a:pt x="1202902" y="0"/>
                    </a:lnTo>
                    <a:lnTo>
                      <a:pt x="1152000" y="0"/>
                    </a:lnTo>
                    <a:lnTo>
                      <a:pt x="1019560" y="0"/>
                    </a:lnTo>
                    <a:lnTo>
                      <a:pt x="929520" y="0"/>
                    </a:lnTo>
                    <a:lnTo>
                      <a:pt x="863339" y="0"/>
                    </a:lnTo>
                    <a:lnTo>
                      <a:pt x="773299" y="0"/>
                    </a:lnTo>
                    <a:lnTo>
                      <a:pt x="429603" y="0"/>
                    </a:lnTo>
                    <a:lnTo>
                      <a:pt x="0" y="0"/>
                    </a:lnTo>
                    <a:lnTo>
                      <a:pt x="0" y="360000"/>
                    </a:lnTo>
                    <a:lnTo>
                      <a:pt x="429603" y="360000"/>
                    </a:lnTo>
                    <a:lnTo>
                      <a:pt x="773299" y="360000"/>
                    </a:lnTo>
                    <a:lnTo>
                      <a:pt x="863339" y="360000"/>
                    </a:lnTo>
                    <a:lnTo>
                      <a:pt x="929520" y="360000"/>
                    </a:lnTo>
                    <a:lnTo>
                      <a:pt x="1019560" y="360000"/>
                    </a:lnTo>
                    <a:lnTo>
                      <a:pt x="1152000" y="360000"/>
                    </a:lnTo>
                    <a:close/>
                    <a:moveTo>
                      <a:pt x="1359123" y="360000"/>
                    </a:moveTo>
                    <a:lnTo>
                      <a:pt x="1359123" y="0"/>
                    </a:lnTo>
                    <a:lnTo>
                      <a:pt x="1292942" y="0"/>
                    </a:lnTo>
                    <a:lnTo>
                      <a:pt x="1292942" y="360000"/>
                    </a:lnTo>
                    <a:close/>
                    <a:moveTo>
                      <a:pt x="1581603" y="360000"/>
                    </a:moveTo>
                    <a:lnTo>
                      <a:pt x="1581603" y="0"/>
                    </a:lnTo>
                    <a:lnTo>
                      <a:pt x="1449163" y="0"/>
                    </a:lnTo>
                    <a:lnTo>
                      <a:pt x="1449163" y="360000"/>
                    </a:lnTo>
                    <a:close/>
                  </a:path>
                </a:pathLst>
              </a:custGeom>
              <a:solidFill>
                <a:schemeClr val="accent3">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5" name="Group 4">
              <a:extLst>
                <a:ext uri="{FF2B5EF4-FFF2-40B4-BE49-F238E27FC236}">
                  <a16:creationId xmlns:a16="http://schemas.microsoft.com/office/drawing/2014/main" id="{B454E430-C479-4B25-9098-99063EEFEE71}"/>
                </a:ext>
              </a:extLst>
            </p:cNvPr>
            <p:cNvGrpSpPr/>
            <p:nvPr/>
          </p:nvGrpSpPr>
          <p:grpSpPr>
            <a:xfrm>
              <a:off x="1525348" y="1579815"/>
              <a:ext cx="6070988" cy="2761700"/>
              <a:chOff x="1525348" y="1579815"/>
              <a:chExt cx="6070988" cy="2761700"/>
            </a:xfrm>
          </p:grpSpPr>
          <p:sp>
            <p:nvSpPr>
              <p:cNvPr id="6" name="Rectangle 5">
                <a:extLst>
                  <a:ext uri="{FF2B5EF4-FFF2-40B4-BE49-F238E27FC236}">
                    <a16:creationId xmlns:a16="http://schemas.microsoft.com/office/drawing/2014/main" id="{4A7BA281-DA91-4289-BC36-9DDF002CE4BE}"/>
                  </a:ext>
                </a:extLst>
              </p:cNvPr>
              <p:cNvSpPr/>
              <p:nvPr/>
            </p:nvSpPr>
            <p:spPr>
              <a:xfrm>
                <a:off x="3268739" y="2309740"/>
                <a:ext cx="2598977" cy="2031775"/>
              </a:xfrm>
              <a:custGeom>
                <a:avLst/>
                <a:gdLst/>
                <a:ahLst/>
                <a:cxnLst/>
                <a:rect l="l" t="t" r="r" b="b"/>
                <a:pathLst>
                  <a:path w="2897024" h="2264776">
                    <a:moveTo>
                      <a:pt x="0" y="0"/>
                    </a:moveTo>
                    <a:lnTo>
                      <a:pt x="2897024" y="0"/>
                    </a:lnTo>
                    <a:lnTo>
                      <a:pt x="2897024" y="1891127"/>
                    </a:lnTo>
                    <a:cubicBezTo>
                      <a:pt x="2802822" y="1872712"/>
                      <a:pt x="2705549" y="1863893"/>
                      <a:pt x="2606215" y="1863893"/>
                    </a:cubicBezTo>
                    <a:cubicBezTo>
                      <a:pt x="2195568" y="1863893"/>
                      <a:pt x="1820122" y="2014603"/>
                      <a:pt x="1533076" y="2264776"/>
                    </a:cubicBezTo>
                    <a:cubicBezTo>
                      <a:pt x="1247202" y="2014157"/>
                      <a:pt x="872259" y="1863893"/>
                      <a:pt x="462219" y="1863893"/>
                    </a:cubicBezTo>
                    <a:cubicBezTo>
                      <a:pt x="301614" y="1863893"/>
                      <a:pt x="146393" y="1886946"/>
                      <a:pt x="0" y="193100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Rectangle 5">
                <a:extLst>
                  <a:ext uri="{FF2B5EF4-FFF2-40B4-BE49-F238E27FC236}">
                    <a16:creationId xmlns:a16="http://schemas.microsoft.com/office/drawing/2014/main" id="{232C5E2D-C73D-4E49-8900-2B92CC4287F6}"/>
                  </a:ext>
                </a:extLst>
              </p:cNvPr>
              <p:cNvSpPr/>
              <p:nvPr/>
            </p:nvSpPr>
            <p:spPr>
              <a:xfrm>
                <a:off x="3268739" y="2704966"/>
                <a:ext cx="2598977" cy="977877"/>
              </a:xfrm>
              <a:custGeom>
                <a:avLst/>
                <a:gdLst/>
                <a:ahLst/>
                <a:cxnLst/>
                <a:rect l="l" t="t" r="r" b="b"/>
                <a:pathLst>
                  <a:path w="648072" h="243840">
                    <a:moveTo>
                      <a:pt x="0" y="0"/>
                    </a:moveTo>
                    <a:lnTo>
                      <a:pt x="648072" y="0"/>
                    </a:lnTo>
                    <a:lnTo>
                      <a:pt x="648072" y="146327"/>
                    </a:lnTo>
                    <a:lnTo>
                      <a:pt x="359596" y="243840"/>
                    </a:lnTo>
                    <a:lnTo>
                      <a:pt x="0" y="128585"/>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Freeform 22">
                <a:extLst>
                  <a:ext uri="{FF2B5EF4-FFF2-40B4-BE49-F238E27FC236}">
                    <a16:creationId xmlns:a16="http://schemas.microsoft.com/office/drawing/2014/main" id="{89F40135-D147-4070-A6A5-F1CD64E8E444}"/>
                  </a:ext>
                </a:extLst>
              </p:cNvPr>
              <p:cNvSpPr/>
              <p:nvPr/>
            </p:nvSpPr>
            <p:spPr>
              <a:xfrm>
                <a:off x="1525348" y="1579815"/>
                <a:ext cx="6070988" cy="1788714"/>
              </a:xfrm>
              <a:custGeom>
                <a:avLst/>
                <a:gdLst>
                  <a:gd name="connsiteX0" fmla="*/ 762000 w 1513840"/>
                  <a:gd name="connsiteY0" fmla="*/ 0 h 487680"/>
                  <a:gd name="connsiteX1" fmla="*/ 0 w 1513840"/>
                  <a:gd name="connsiteY1" fmla="*/ 233680 h 487680"/>
                  <a:gd name="connsiteX2" fmla="*/ 792480 w 1513840"/>
                  <a:gd name="connsiteY2" fmla="*/ 487680 h 487680"/>
                  <a:gd name="connsiteX3" fmla="*/ 1513840 w 1513840"/>
                  <a:gd name="connsiteY3" fmla="*/ 243840 h 487680"/>
                  <a:gd name="connsiteX4" fmla="*/ 762000 w 1513840"/>
                  <a:gd name="connsiteY4" fmla="*/ 0 h 48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840" h="487680">
                    <a:moveTo>
                      <a:pt x="762000" y="0"/>
                    </a:moveTo>
                    <a:lnTo>
                      <a:pt x="0" y="233680"/>
                    </a:lnTo>
                    <a:lnTo>
                      <a:pt x="792480" y="487680"/>
                    </a:lnTo>
                    <a:lnTo>
                      <a:pt x="1513840" y="243840"/>
                    </a:lnTo>
                    <a:lnTo>
                      <a:pt x="762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9" name="Straight Connector 8">
                <a:extLst>
                  <a:ext uri="{FF2B5EF4-FFF2-40B4-BE49-F238E27FC236}">
                    <a16:creationId xmlns:a16="http://schemas.microsoft.com/office/drawing/2014/main" id="{E79CD2A6-0E60-448E-8451-2888EEA17012}"/>
                  </a:ext>
                </a:extLst>
              </p:cNvPr>
              <p:cNvCxnSpPr/>
              <p:nvPr/>
            </p:nvCxnSpPr>
            <p:spPr>
              <a:xfrm>
                <a:off x="4662703" y="2187506"/>
                <a:ext cx="1586226" cy="614736"/>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2F049E-7CD1-4A45-8D3B-71C8E207D6AC}"/>
                  </a:ext>
                </a:extLst>
              </p:cNvPr>
              <p:cNvCxnSpPr/>
              <p:nvPr/>
            </p:nvCxnSpPr>
            <p:spPr>
              <a:xfrm>
                <a:off x="6248932" y="2802241"/>
                <a:ext cx="0" cy="1010602"/>
              </a:xfrm>
              <a:prstGeom prst="line">
                <a:avLst/>
              </a:prstGeom>
              <a:ln w="190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Isosceles Triangle 10">
                <a:extLst>
                  <a:ext uri="{FF2B5EF4-FFF2-40B4-BE49-F238E27FC236}">
                    <a16:creationId xmlns:a16="http://schemas.microsoft.com/office/drawing/2014/main" id="{C411AC64-DEA6-4275-9A08-B1AA827D98CA}"/>
                  </a:ext>
                </a:extLst>
              </p:cNvPr>
              <p:cNvSpPr/>
              <p:nvPr/>
            </p:nvSpPr>
            <p:spPr>
              <a:xfrm>
                <a:off x="6018667" y="3400037"/>
                <a:ext cx="460523" cy="92094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Oval 11">
                <a:extLst>
                  <a:ext uri="{FF2B5EF4-FFF2-40B4-BE49-F238E27FC236}">
                    <a16:creationId xmlns:a16="http://schemas.microsoft.com/office/drawing/2014/main" id="{2CC9B76E-D98F-430B-9336-F22804417F21}"/>
                  </a:ext>
                </a:extLst>
              </p:cNvPr>
              <p:cNvSpPr/>
              <p:nvPr/>
            </p:nvSpPr>
            <p:spPr>
              <a:xfrm>
                <a:off x="6122007" y="3356991"/>
                <a:ext cx="236068" cy="271997"/>
              </a:xfrm>
              <a:prstGeom prst="ellipse">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sp>
        <p:nvSpPr>
          <p:cNvPr id="25" name="TextBox 24">
            <a:extLst>
              <a:ext uri="{FF2B5EF4-FFF2-40B4-BE49-F238E27FC236}">
                <a16:creationId xmlns:a16="http://schemas.microsoft.com/office/drawing/2014/main" id="{A59D2805-4B42-429D-A340-5A71116F1AC6}"/>
              </a:ext>
            </a:extLst>
          </p:cNvPr>
          <p:cNvSpPr txBox="1"/>
          <p:nvPr/>
        </p:nvSpPr>
        <p:spPr>
          <a:xfrm>
            <a:off x="4772815" y="5667440"/>
            <a:ext cx="2942822" cy="707886"/>
          </a:xfrm>
          <a:prstGeom prst="rect">
            <a:avLst/>
          </a:prstGeom>
          <a:noFill/>
        </p:spPr>
        <p:txBody>
          <a:bodyPr wrap="square" rtlCol="0">
            <a:spAutoFit/>
          </a:bodyPr>
          <a:lstStyle/>
          <a:p>
            <a:r>
              <a:rPr lang="hy-AM" sz="2000" b="1" dirty="0">
                <a:cs typeface="Arial" panose="020B0604020202020204" pitchFamily="34" charset="0"/>
              </a:rPr>
              <a:t>ՀՀ քննչական կոմիտե</a:t>
            </a:r>
          </a:p>
          <a:p>
            <a:r>
              <a:rPr lang="hy-AM" sz="2000" b="1" dirty="0">
                <a:cs typeface="Arial" panose="020B0604020202020204" pitchFamily="34" charset="0"/>
              </a:rPr>
              <a:t>Դատախազություն</a:t>
            </a:r>
            <a:endParaRPr lang="en-US" sz="2000" b="1" dirty="0">
              <a:cs typeface="Arial" panose="020B0604020202020204" pitchFamily="34" charset="0"/>
            </a:endParaRPr>
          </a:p>
        </p:txBody>
      </p:sp>
      <p:sp>
        <p:nvSpPr>
          <p:cNvPr id="28" name="TextBox 27">
            <a:extLst>
              <a:ext uri="{FF2B5EF4-FFF2-40B4-BE49-F238E27FC236}">
                <a16:creationId xmlns:a16="http://schemas.microsoft.com/office/drawing/2014/main" id="{0C8EC79F-DEA0-401F-B786-CB1C7D633BD5}"/>
              </a:ext>
            </a:extLst>
          </p:cNvPr>
          <p:cNvSpPr txBox="1"/>
          <p:nvPr/>
        </p:nvSpPr>
        <p:spPr>
          <a:xfrm>
            <a:off x="8304722" y="5147194"/>
            <a:ext cx="3161854" cy="1015663"/>
          </a:xfrm>
          <a:prstGeom prst="rect">
            <a:avLst/>
          </a:prstGeom>
          <a:noFill/>
        </p:spPr>
        <p:txBody>
          <a:bodyPr wrap="square" rtlCol="0">
            <a:spAutoFit/>
          </a:bodyPr>
          <a:lstStyle/>
          <a:p>
            <a:r>
              <a:rPr lang="hy-AM" sz="2000" b="1" dirty="0">
                <a:cs typeface="Arial" panose="020B0604020202020204" pitchFamily="34" charset="0"/>
              </a:rPr>
              <a:t>Աջակցության կենտրոնները </a:t>
            </a:r>
            <a:r>
              <a:rPr lang="hy-AM" sz="2000" b="1" dirty="0">
                <a:latin typeface="Arial" panose="020B0604020202020204" pitchFamily="34" charset="0"/>
                <a:cs typeface="Arial" panose="020B0604020202020204" pitchFamily="34" charset="0"/>
              </a:rPr>
              <a:t>և</a:t>
            </a:r>
            <a:r>
              <a:rPr lang="hy-AM" sz="2000" b="1" dirty="0">
                <a:cs typeface="Arial" panose="020B0604020202020204" pitchFamily="34" charset="0"/>
              </a:rPr>
              <a:t> ապաստարաններ</a:t>
            </a:r>
            <a:endParaRPr lang="en-US" sz="2000" b="1" dirty="0">
              <a:cs typeface="Arial" panose="020B0604020202020204" pitchFamily="34" charset="0"/>
            </a:endParaRPr>
          </a:p>
        </p:txBody>
      </p:sp>
      <p:sp>
        <p:nvSpPr>
          <p:cNvPr id="31" name="TextBox 30">
            <a:extLst>
              <a:ext uri="{FF2B5EF4-FFF2-40B4-BE49-F238E27FC236}">
                <a16:creationId xmlns:a16="http://schemas.microsoft.com/office/drawing/2014/main" id="{C88E84B0-1145-4F91-8B99-90B0882087F6}"/>
              </a:ext>
            </a:extLst>
          </p:cNvPr>
          <p:cNvSpPr txBox="1"/>
          <p:nvPr/>
        </p:nvSpPr>
        <p:spPr>
          <a:xfrm>
            <a:off x="1059500" y="5375193"/>
            <a:ext cx="3452242" cy="1015663"/>
          </a:xfrm>
          <a:prstGeom prst="rect">
            <a:avLst/>
          </a:prstGeom>
          <a:noFill/>
        </p:spPr>
        <p:txBody>
          <a:bodyPr wrap="square" rtlCol="0">
            <a:spAutoFit/>
          </a:bodyPr>
          <a:lstStyle/>
          <a:p>
            <a:r>
              <a:rPr lang="hy-AM" sz="2000" b="1" dirty="0">
                <a:cs typeface="Arial" panose="020B0604020202020204" pitchFamily="34" charset="0"/>
              </a:rPr>
              <a:t>Խնամակալության </a:t>
            </a:r>
            <a:r>
              <a:rPr lang="hy-AM" sz="2000" b="1" dirty="0">
                <a:latin typeface="Arial" panose="020B0604020202020204" pitchFamily="34" charset="0"/>
                <a:cs typeface="Arial" panose="020B0604020202020204" pitchFamily="34" charset="0"/>
              </a:rPr>
              <a:t>և</a:t>
            </a:r>
            <a:r>
              <a:rPr lang="hy-AM" sz="2000" b="1" dirty="0">
                <a:cs typeface="Arial" panose="020B0604020202020204" pitchFamily="34" charset="0"/>
              </a:rPr>
              <a:t> հոգաբարձության մարմիններ</a:t>
            </a:r>
            <a:endParaRPr lang="en-US" sz="2000" b="1" dirty="0">
              <a:cs typeface="Arial" panose="020B0604020202020204" pitchFamily="34" charset="0"/>
            </a:endParaRPr>
          </a:p>
        </p:txBody>
      </p:sp>
      <p:sp>
        <p:nvSpPr>
          <p:cNvPr id="37" name="TextBox 36">
            <a:extLst>
              <a:ext uri="{FF2B5EF4-FFF2-40B4-BE49-F238E27FC236}">
                <a16:creationId xmlns:a16="http://schemas.microsoft.com/office/drawing/2014/main" id="{48E88829-003A-4B16-A9CA-1AB23AD34836}"/>
              </a:ext>
            </a:extLst>
          </p:cNvPr>
          <p:cNvSpPr txBox="1"/>
          <p:nvPr/>
        </p:nvSpPr>
        <p:spPr>
          <a:xfrm>
            <a:off x="656616" y="4139531"/>
            <a:ext cx="2922671" cy="1015663"/>
          </a:xfrm>
          <a:prstGeom prst="rect">
            <a:avLst/>
          </a:prstGeom>
          <a:noFill/>
        </p:spPr>
        <p:txBody>
          <a:bodyPr wrap="square" rtlCol="0">
            <a:spAutoFit/>
          </a:bodyPr>
          <a:lstStyle/>
          <a:p>
            <a:r>
              <a:rPr lang="hy-AM" sz="2000" b="1" dirty="0">
                <a:cs typeface="Arial" panose="020B0604020202020204" pitchFamily="34" charset="0"/>
              </a:rPr>
              <a:t>ՀՀ ԿԳՄՍ </a:t>
            </a:r>
            <a:r>
              <a:rPr lang="hy-AM" sz="2000" b="1" dirty="0">
                <a:latin typeface="Arial" panose="020B0604020202020204" pitchFamily="34" charset="0"/>
                <a:cs typeface="Arial" panose="020B0604020202020204" pitchFamily="34" charset="0"/>
              </a:rPr>
              <a:t>և</a:t>
            </a:r>
            <a:r>
              <a:rPr lang="hy-AM" sz="2000" b="1" dirty="0">
                <a:cs typeface="Arial" panose="020B0604020202020204" pitchFamily="34" charset="0"/>
              </a:rPr>
              <a:t> Առողջապահության նախարարություն</a:t>
            </a:r>
            <a:endParaRPr lang="en-US" sz="2000" b="1" dirty="0">
              <a:cs typeface="Arial" panose="020B0604020202020204" pitchFamily="34" charset="0"/>
            </a:endParaRPr>
          </a:p>
        </p:txBody>
      </p:sp>
      <p:sp>
        <p:nvSpPr>
          <p:cNvPr id="40" name="TextBox 39">
            <a:extLst>
              <a:ext uri="{FF2B5EF4-FFF2-40B4-BE49-F238E27FC236}">
                <a16:creationId xmlns:a16="http://schemas.microsoft.com/office/drawing/2014/main" id="{8AFCA621-ED60-40B6-912D-E6F2CE18C52C}"/>
              </a:ext>
            </a:extLst>
          </p:cNvPr>
          <p:cNvSpPr txBox="1"/>
          <p:nvPr/>
        </p:nvSpPr>
        <p:spPr>
          <a:xfrm>
            <a:off x="742862" y="3414924"/>
            <a:ext cx="2803587" cy="400110"/>
          </a:xfrm>
          <a:prstGeom prst="rect">
            <a:avLst/>
          </a:prstGeom>
          <a:noFill/>
        </p:spPr>
        <p:txBody>
          <a:bodyPr wrap="square" rtlCol="0">
            <a:spAutoFit/>
          </a:bodyPr>
          <a:lstStyle/>
          <a:p>
            <a:r>
              <a:rPr lang="hy-AM" sz="2000" b="1" dirty="0">
                <a:cs typeface="Arial" panose="020B0604020202020204" pitchFamily="34" charset="0"/>
              </a:rPr>
              <a:t>ՀՀ ո</a:t>
            </a:r>
            <a:r>
              <a:rPr lang="en-US" sz="2000" b="1" dirty="0" err="1">
                <a:cs typeface="Arial" panose="020B0604020202020204" pitchFamily="34" charset="0"/>
              </a:rPr>
              <a:t>ստիկանություն</a:t>
            </a:r>
            <a:endParaRPr lang="en-US" sz="2000" b="1" dirty="0">
              <a:cs typeface="Arial" panose="020B0604020202020204" pitchFamily="34" charset="0"/>
            </a:endParaRPr>
          </a:p>
        </p:txBody>
      </p:sp>
      <p:sp>
        <p:nvSpPr>
          <p:cNvPr id="43" name="TextBox 42">
            <a:extLst>
              <a:ext uri="{FF2B5EF4-FFF2-40B4-BE49-F238E27FC236}">
                <a16:creationId xmlns:a16="http://schemas.microsoft.com/office/drawing/2014/main" id="{86360A32-CBF0-48B7-8CA6-419DB56FA1C4}"/>
              </a:ext>
            </a:extLst>
          </p:cNvPr>
          <p:cNvSpPr txBox="1"/>
          <p:nvPr/>
        </p:nvSpPr>
        <p:spPr>
          <a:xfrm>
            <a:off x="8587681" y="3108353"/>
            <a:ext cx="3724080" cy="1015663"/>
          </a:xfrm>
          <a:prstGeom prst="rect">
            <a:avLst/>
          </a:prstGeom>
          <a:noFill/>
        </p:spPr>
        <p:txBody>
          <a:bodyPr wrap="square" rtlCol="0">
            <a:spAutoFit/>
          </a:bodyPr>
          <a:lstStyle/>
          <a:p>
            <a:r>
              <a:rPr lang="hy-AM" sz="2000" b="1" dirty="0">
                <a:cs typeface="Arial" panose="020B0604020202020204" pitchFamily="34" charset="0"/>
              </a:rPr>
              <a:t>ՀՀ աշխատանքի </a:t>
            </a:r>
            <a:r>
              <a:rPr lang="hy-AM" sz="2000" b="1" dirty="0">
                <a:latin typeface="Arial" panose="020B0604020202020204" pitchFamily="34" charset="0"/>
                <a:cs typeface="Arial" panose="020B0604020202020204" pitchFamily="34" charset="0"/>
              </a:rPr>
              <a:t>և</a:t>
            </a:r>
            <a:r>
              <a:rPr lang="hy-AM" sz="2000" b="1" dirty="0">
                <a:cs typeface="Arial" panose="020B0604020202020204" pitchFamily="34" charset="0"/>
              </a:rPr>
              <a:t> սոցիալական հարցերի նախարարություն</a:t>
            </a:r>
            <a:endParaRPr lang="en-US" sz="2000" b="1" dirty="0">
              <a:cs typeface="Arial" panose="020B0604020202020204" pitchFamily="34" charset="0"/>
            </a:endParaRPr>
          </a:p>
        </p:txBody>
      </p:sp>
      <p:cxnSp>
        <p:nvCxnSpPr>
          <p:cNvPr id="44" name="Elbow Connector 61">
            <a:extLst>
              <a:ext uri="{FF2B5EF4-FFF2-40B4-BE49-F238E27FC236}">
                <a16:creationId xmlns:a16="http://schemas.microsoft.com/office/drawing/2014/main" id="{11302D85-0A97-4C66-B2AF-BCF959AF2901}"/>
              </a:ext>
            </a:extLst>
          </p:cNvPr>
          <p:cNvCxnSpPr>
            <a:cxnSpLocks/>
          </p:cNvCxnSpPr>
          <p:nvPr/>
        </p:nvCxnSpPr>
        <p:spPr>
          <a:xfrm>
            <a:off x="3507675" y="3801981"/>
            <a:ext cx="1209022" cy="728850"/>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5" name="Elbow Connector 66">
            <a:extLst>
              <a:ext uri="{FF2B5EF4-FFF2-40B4-BE49-F238E27FC236}">
                <a16:creationId xmlns:a16="http://schemas.microsoft.com/office/drawing/2014/main" id="{802339B3-2DB0-4D52-94F4-7CFAC4848187}"/>
              </a:ext>
            </a:extLst>
          </p:cNvPr>
          <p:cNvCxnSpPr>
            <a:cxnSpLocks/>
          </p:cNvCxnSpPr>
          <p:nvPr/>
        </p:nvCxnSpPr>
        <p:spPr>
          <a:xfrm>
            <a:off x="3217877" y="4728663"/>
            <a:ext cx="1924605" cy="102034"/>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6" name="Elbow Connector 71">
            <a:extLst>
              <a:ext uri="{FF2B5EF4-FFF2-40B4-BE49-F238E27FC236}">
                <a16:creationId xmlns:a16="http://schemas.microsoft.com/office/drawing/2014/main" id="{96C8CD6C-955A-4847-8410-ABA1095F5CB6}"/>
              </a:ext>
            </a:extLst>
          </p:cNvPr>
          <p:cNvCxnSpPr>
            <a:cxnSpLocks/>
          </p:cNvCxnSpPr>
          <p:nvPr/>
        </p:nvCxnSpPr>
        <p:spPr>
          <a:xfrm flipV="1">
            <a:off x="3887280" y="5074693"/>
            <a:ext cx="1926721" cy="547330"/>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7" name="Elbow Connector 78">
            <a:extLst>
              <a:ext uri="{FF2B5EF4-FFF2-40B4-BE49-F238E27FC236}">
                <a16:creationId xmlns:a16="http://schemas.microsoft.com/office/drawing/2014/main" id="{0CAC7BA1-034B-4CD5-B6C5-04EA4057D170}"/>
              </a:ext>
            </a:extLst>
          </p:cNvPr>
          <p:cNvCxnSpPr>
            <a:cxnSpLocks/>
          </p:cNvCxnSpPr>
          <p:nvPr/>
        </p:nvCxnSpPr>
        <p:spPr>
          <a:xfrm rot="10800000" flipV="1">
            <a:off x="7148588" y="4728663"/>
            <a:ext cx="1825539" cy="570928"/>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8" name="Elbow Connector 87">
            <a:extLst>
              <a:ext uri="{FF2B5EF4-FFF2-40B4-BE49-F238E27FC236}">
                <a16:creationId xmlns:a16="http://schemas.microsoft.com/office/drawing/2014/main" id="{4BA3B7E6-D376-43E1-A00F-3A6B644398F0}"/>
              </a:ext>
            </a:extLst>
          </p:cNvPr>
          <p:cNvCxnSpPr>
            <a:cxnSpLocks/>
          </p:cNvCxnSpPr>
          <p:nvPr/>
        </p:nvCxnSpPr>
        <p:spPr>
          <a:xfrm rot="10800000" flipV="1">
            <a:off x="7574254" y="3801981"/>
            <a:ext cx="1110075" cy="712740"/>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9" name="Elbow Connector 91">
            <a:extLst>
              <a:ext uri="{FF2B5EF4-FFF2-40B4-BE49-F238E27FC236}">
                <a16:creationId xmlns:a16="http://schemas.microsoft.com/office/drawing/2014/main" id="{6BBF9604-1F29-47B9-949F-615FF0254C10}"/>
              </a:ext>
            </a:extLst>
          </p:cNvPr>
          <p:cNvCxnSpPr>
            <a:cxnSpLocks/>
          </p:cNvCxnSpPr>
          <p:nvPr/>
        </p:nvCxnSpPr>
        <p:spPr>
          <a:xfrm rot="10800000">
            <a:off x="6845910" y="5136011"/>
            <a:ext cx="1458812" cy="486013"/>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84E897-628D-473D-8940-FC1346182C8C}"/>
              </a:ext>
            </a:extLst>
          </p:cNvPr>
          <p:cNvCxnSpPr>
            <a:cxnSpLocks/>
          </p:cNvCxnSpPr>
          <p:nvPr/>
        </p:nvCxnSpPr>
        <p:spPr>
          <a:xfrm flipH="1" flipV="1">
            <a:off x="6317250" y="4720002"/>
            <a:ext cx="6512" cy="685445"/>
          </a:xfrm>
          <a:prstGeom prst="line">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3297860-B4AF-4858-B7DA-D4ED235429FD}"/>
              </a:ext>
            </a:extLst>
          </p:cNvPr>
          <p:cNvSpPr txBox="1"/>
          <p:nvPr/>
        </p:nvSpPr>
        <p:spPr>
          <a:xfrm>
            <a:off x="8974126" y="4219082"/>
            <a:ext cx="3217874" cy="707886"/>
          </a:xfrm>
          <a:prstGeom prst="rect">
            <a:avLst/>
          </a:prstGeom>
          <a:noFill/>
        </p:spPr>
        <p:txBody>
          <a:bodyPr wrap="square" rtlCol="0">
            <a:spAutoFit/>
          </a:bodyPr>
          <a:lstStyle/>
          <a:p>
            <a:r>
              <a:rPr lang="hy-AM" sz="2000" b="1" dirty="0">
                <a:cs typeface="Arial" panose="020B0604020202020204" pitchFamily="34" charset="0"/>
              </a:rPr>
              <a:t>Մարդու իրավունքների պաշտպան</a:t>
            </a:r>
            <a:endParaRPr lang="en-US" sz="2000" b="1" dirty="0">
              <a:cs typeface="Arial" panose="020B0604020202020204" pitchFamily="34" charset="0"/>
            </a:endParaRPr>
          </a:p>
        </p:txBody>
      </p:sp>
    </p:spTree>
    <p:extLst>
      <p:ext uri="{BB962C8B-B14F-4D97-AF65-F5344CB8AC3E}">
        <p14:creationId xmlns:p14="http://schemas.microsoft.com/office/powerpoint/2010/main" val="1077818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589F60-40B5-4E61-8865-E52835D3A462}"/>
              </a:ext>
            </a:extLst>
          </p:cNvPr>
          <p:cNvSpPr txBox="1">
            <a:spLocks/>
          </p:cNvSpPr>
          <p:nvPr/>
        </p:nvSpPr>
        <p:spPr>
          <a:xfrm>
            <a:off x="851523" y="1278840"/>
            <a:ext cx="10124387" cy="522245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5000"/>
              </a:lnSpc>
              <a:buFont typeface="Symbol" panose="05050102010706020507" pitchFamily="18" charset="2"/>
              <a:buChar char=""/>
            </a:pPr>
            <a:r>
              <a:rPr lang="hy-AM" sz="2600" dirty="0">
                <a:solidFill>
                  <a:srgbClr val="000000"/>
                </a:solidFill>
                <a:ea typeface="Times New Roman" panose="02020603050405020304" pitchFamily="18" charset="0"/>
                <a:cs typeface="Times New Roman" panose="02020603050405020304" pitchFamily="18" charset="0"/>
              </a:rPr>
              <a:t>ՀՀ ոստիկանություն (www.police.am)/</a:t>
            </a:r>
            <a:r>
              <a:rPr lang="hy-AM" sz="2600" b="1" dirty="0">
                <a:solidFill>
                  <a:srgbClr val="000000"/>
                </a:solidFill>
                <a:ea typeface="Calibri" panose="020F0502020204030204" pitchFamily="34" charset="0"/>
                <a:cs typeface="Times New Roman" panose="02020603050405020304" pitchFamily="18" charset="0"/>
              </a:rPr>
              <a:t>թեժ գծի հեռ.</a:t>
            </a:r>
            <a:r>
              <a:rPr lang="hy-AM" sz="2600" dirty="0">
                <a:solidFill>
                  <a:srgbClr val="000000"/>
                </a:solidFill>
                <a:ea typeface="Times New Roman" panose="02020603050405020304" pitchFamily="18" charset="0"/>
                <a:cs typeface="Times New Roman" panose="02020603050405020304" pitchFamily="18" charset="0"/>
              </a:rPr>
              <a:t>՝ </a:t>
            </a:r>
            <a:r>
              <a:rPr lang="hy-AM" sz="2600" b="1" dirty="0">
                <a:solidFill>
                  <a:srgbClr val="000000"/>
                </a:solidFill>
                <a:ea typeface="Times New Roman" panose="02020603050405020304" pitchFamily="18" charset="0"/>
                <a:cs typeface="Times New Roman" panose="02020603050405020304" pitchFamily="18" charset="0"/>
              </a:rPr>
              <a:t>1-02</a:t>
            </a:r>
            <a:r>
              <a:rPr lang="hy-AM" sz="2600" dirty="0">
                <a:solidFill>
                  <a:srgbClr val="000000"/>
                </a:solidFill>
                <a:ea typeface="Times New Roman" panose="02020603050405020304" pitchFamily="18" charset="0"/>
                <a:cs typeface="Times New Roman" panose="02020603050405020304" pitchFamily="18" charset="0"/>
              </a:rPr>
              <a:t> կամ </a:t>
            </a:r>
            <a:r>
              <a:rPr lang="hy-AM" sz="2600" b="1" dirty="0">
                <a:solidFill>
                  <a:srgbClr val="000000"/>
                </a:solidFill>
                <a:ea typeface="Times New Roman" panose="02020603050405020304" pitchFamily="18" charset="0"/>
                <a:cs typeface="Times New Roman" panose="02020603050405020304" pitchFamily="18" charset="0"/>
              </a:rPr>
              <a:t>1-77</a:t>
            </a:r>
            <a:endParaRPr lang="en-US" sz="2600" dirty="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2600" dirty="0">
                <a:solidFill>
                  <a:srgbClr val="000000"/>
                </a:solidFill>
                <a:ea typeface="Times New Roman" panose="02020603050405020304" pitchFamily="18" charset="0"/>
                <a:cs typeface="Times New Roman" panose="02020603050405020304" pitchFamily="18" charset="0"/>
              </a:rPr>
              <a:t>ՀՀ աշխատանքի և սոցիալական հարցերի նախարարություն (</a:t>
            </a:r>
            <a:r>
              <a:rPr lang="hy-AM" sz="2600" u="sng" dirty="0">
                <a:solidFill>
                  <a:srgbClr val="000000"/>
                </a:solidFill>
                <a:ea typeface="Times New Roman" panose="02020603050405020304" pitchFamily="18" charset="0"/>
                <a:cs typeface="Times New Roman" panose="02020603050405020304" pitchFamily="18" charset="0"/>
                <a:hlinkClick r:id="rId2"/>
              </a:rPr>
              <a:t>www.mlsa.am)</a:t>
            </a:r>
            <a:r>
              <a:rPr lang="hy-AM" sz="2600" u="sng" dirty="0">
                <a:solidFill>
                  <a:srgbClr val="0000FF"/>
                </a:solidFill>
                <a:ea typeface="Times New Roman" panose="02020603050405020304" pitchFamily="18" charset="0"/>
                <a:cs typeface="Times New Roman" panose="02020603050405020304" pitchFamily="18" charset="0"/>
              </a:rPr>
              <a:t> </a:t>
            </a:r>
            <a:r>
              <a:rPr lang="hy-AM" sz="2600" u="sng" dirty="0">
                <a:ea typeface="Calibri" panose="020F0502020204030204" pitchFamily="34" charset="0"/>
                <a:cs typeface="Times New Roman" panose="02020603050405020304" pitchFamily="18" charset="0"/>
              </a:rPr>
              <a:t>թեժ գծի հեռ.՝</a:t>
            </a:r>
            <a:r>
              <a:rPr lang="hy-AM" sz="2600" dirty="0">
                <a:ea typeface="Times New Roman" panose="02020603050405020304" pitchFamily="18" charset="0"/>
                <a:cs typeface="Times New Roman" panose="02020603050405020304" pitchFamily="18" charset="0"/>
              </a:rPr>
              <a:t> </a:t>
            </a:r>
            <a:r>
              <a:rPr lang="hy-AM" sz="2600" b="1" dirty="0">
                <a:solidFill>
                  <a:srgbClr val="000000"/>
                </a:solidFill>
                <a:ea typeface="Times New Roman" panose="02020603050405020304" pitchFamily="18" charset="0"/>
                <a:cs typeface="Times New Roman" panose="02020603050405020304" pitchFamily="18" charset="0"/>
              </a:rPr>
              <a:t>114</a:t>
            </a:r>
            <a:endParaRPr lang="en-US" sz="2600" dirty="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2600" dirty="0">
                <a:solidFill>
                  <a:srgbClr val="000000"/>
                </a:solidFill>
                <a:ea typeface="Times New Roman" panose="02020603050405020304" pitchFamily="18" charset="0"/>
                <a:cs typeface="Times New Roman" panose="02020603050405020304" pitchFamily="18" charset="0"/>
              </a:rPr>
              <a:t>ՀՀ կրթության, գիտության, մշակութի և սպորտի նախարարություն (</a:t>
            </a:r>
            <a:r>
              <a:rPr lang="hy-AM" sz="2600" u="sng" dirty="0">
                <a:solidFill>
                  <a:srgbClr val="000000"/>
                </a:solidFill>
                <a:ea typeface="Times New Roman" panose="02020603050405020304" pitchFamily="18" charset="0"/>
                <a:cs typeface="Times New Roman" panose="02020603050405020304" pitchFamily="18" charset="0"/>
                <a:hlinkClick r:id="rId3"/>
              </a:rPr>
              <a:t>https://escs.am/am)/</a:t>
            </a:r>
            <a:r>
              <a:rPr lang="hy-AM" sz="2600" b="1" dirty="0">
                <a:solidFill>
                  <a:srgbClr val="000000"/>
                </a:solidFill>
                <a:ea typeface="Calibri" panose="020F0502020204030204" pitchFamily="34" charset="0"/>
                <a:cs typeface="Times New Roman" panose="02020603050405020304" pitchFamily="18" charset="0"/>
              </a:rPr>
              <a:t> թեժ գծի հեռ.՝</a:t>
            </a:r>
            <a:r>
              <a:rPr lang="hy-AM" sz="2600" b="1" dirty="0">
                <a:solidFill>
                  <a:srgbClr val="000000"/>
                </a:solidFill>
                <a:ea typeface="Calibri" panose="020F0502020204030204" pitchFamily="34" charset="0"/>
                <a:cs typeface="Calibri" panose="020F0502020204030204" pitchFamily="34" charset="0"/>
              </a:rPr>
              <a:t> </a:t>
            </a:r>
            <a:r>
              <a:rPr lang="hy-AM" sz="2600" b="1" dirty="0">
                <a:solidFill>
                  <a:srgbClr val="000000"/>
                </a:solidFill>
                <a:ea typeface="Calibri" panose="020F0502020204030204" pitchFamily="34" charset="0"/>
                <a:cs typeface="Times New Roman" panose="02020603050405020304" pitchFamily="18" charset="0"/>
              </a:rPr>
              <a:t>010-59-96-00</a:t>
            </a:r>
            <a:endParaRPr lang="en-US" sz="2600" dirty="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2600" dirty="0">
                <a:solidFill>
                  <a:srgbClr val="000000"/>
                </a:solidFill>
                <a:ea typeface="Times New Roman" panose="02020603050405020304" pitchFamily="18" charset="0"/>
                <a:cs typeface="Times New Roman" panose="02020603050405020304" pitchFamily="18" charset="0"/>
              </a:rPr>
              <a:t>ՀՀ առողջապահության նախարարություն (</a:t>
            </a:r>
            <a:r>
              <a:rPr lang="hy-AM" sz="2600" u="sng" dirty="0">
                <a:solidFill>
                  <a:srgbClr val="000000"/>
                </a:solidFill>
                <a:ea typeface="Times New Roman" panose="02020603050405020304" pitchFamily="18" charset="0"/>
                <a:cs typeface="Times New Roman" panose="02020603050405020304" pitchFamily="18" charset="0"/>
                <a:hlinkClick r:id="rId4"/>
              </a:rPr>
              <a:t>www.moh.am)/</a:t>
            </a:r>
            <a:r>
              <a:rPr lang="hy-AM" sz="2600" dirty="0">
                <a:solidFill>
                  <a:srgbClr val="000000"/>
                </a:solidFill>
                <a:ea typeface="Times New Roman" panose="02020603050405020304" pitchFamily="18" charset="0"/>
                <a:cs typeface="Times New Roman" panose="02020603050405020304" pitchFamily="18" charset="0"/>
              </a:rPr>
              <a:t> թ</a:t>
            </a:r>
            <a:r>
              <a:rPr lang="hy-AM" sz="2600" b="1" dirty="0">
                <a:solidFill>
                  <a:srgbClr val="000000"/>
                </a:solidFill>
                <a:ea typeface="Calibri" panose="020F0502020204030204" pitchFamily="34" charset="0"/>
                <a:cs typeface="Times New Roman" panose="02020603050405020304" pitchFamily="18" charset="0"/>
              </a:rPr>
              <a:t>եժ գծի հեռ.՝ 8003</a:t>
            </a:r>
            <a:r>
              <a:rPr lang="hy-AM" sz="2600" dirty="0">
                <a:solidFill>
                  <a:srgbClr val="000000"/>
                </a:solidFill>
                <a:ea typeface="Times New Roman" panose="02020603050405020304" pitchFamily="18" charset="0"/>
                <a:cs typeface="Times New Roman" panose="02020603050405020304" pitchFamily="18" charset="0"/>
              </a:rPr>
              <a:t>  </a:t>
            </a:r>
            <a:endParaRPr lang="en-US" sz="2600" dirty="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en-US" sz="2600" dirty="0">
                <a:solidFill>
                  <a:srgbClr val="000000"/>
                </a:solidFill>
                <a:ea typeface="Times New Roman" panose="02020603050405020304" pitchFamily="18" charset="0"/>
                <a:cs typeface="Times New Roman" panose="02020603050405020304" pitchFamily="18" charset="0"/>
              </a:rPr>
              <a:t>ՀՀ </a:t>
            </a:r>
            <a:r>
              <a:rPr lang="en-US" sz="2600" dirty="0" err="1">
                <a:solidFill>
                  <a:srgbClr val="000000"/>
                </a:solidFill>
                <a:ea typeface="Times New Roman" panose="02020603050405020304" pitchFamily="18" charset="0"/>
                <a:cs typeface="Calibri" panose="020F0502020204030204" pitchFamily="34" charset="0"/>
              </a:rPr>
              <a:t>դատախազություն</a:t>
            </a:r>
            <a:r>
              <a:rPr lang="en-US" sz="2600" b="1" dirty="0">
                <a:solidFill>
                  <a:srgbClr val="000000"/>
                </a:solidFill>
                <a:ea typeface="Times New Roman" panose="02020603050405020304" pitchFamily="18" charset="0"/>
                <a:cs typeface="Times New Roman" panose="02020603050405020304" pitchFamily="18" charset="0"/>
              </a:rPr>
              <a:t>, </a:t>
            </a:r>
            <a:r>
              <a:rPr lang="en-US" sz="2600" b="1" dirty="0" err="1">
                <a:solidFill>
                  <a:srgbClr val="000000"/>
                </a:solidFill>
                <a:ea typeface="Times New Roman" panose="02020603050405020304" pitchFamily="18" charset="0"/>
                <a:cs typeface="Times New Roman" panose="02020603050405020304" pitchFamily="18" charset="0"/>
              </a:rPr>
              <a:t>հեռ</a:t>
            </a:r>
            <a:r>
              <a:rPr lang="en-US" sz="2600" b="1" dirty="0">
                <a:solidFill>
                  <a:srgbClr val="000000"/>
                </a:solidFill>
                <a:ea typeface="Times New Roman" panose="02020603050405020304" pitchFamily="18" charset="0"/>
                <a:cs typeface="Times New Roman" panose="02020603050405020304" pitchFamily="18" charset="0"/>
              </a:rPr>
              <a:t>.՝ 010-51-16-50</a:t>
            </a:r>
            <a:endParaRPr lang="en-US" sz="2600" dirty="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en-US" sz="2600" dirty="0">
                <a:solidFill>
                  <a:srgbClr val="000000"/>
                </a:solidFill>
                <a:ea typeface="Times New Roman" panose="02020603050405020304" pitchFamily="18" charset="0"/>
                <a:cs typeface="Times New Roman" panose="02020603050405020304" pitchFamily="18" charset="0"/>
              </a:rPr>
              <a:t>ՀՀ </a:t>
            </a:r>
            <a:r>
              <a:rPr lang="en-US" sz="2600" dirty="0" err="1">
                <a:solidFill>
                  <a:srgbClr val="000000"/>
                </a:solidFill>
                <a:ea typeface="Times New Roman" panose="02020603050405020304" pitchFamily="18" charset="0"/>
                <a:cs typeface="Times New Roman" panose="02020603050405020304" pitchFamily="18" charset="0"/>
              </a:rPr>
              <a:t>քննչական</a:t>
            </a:r>
            <a:r>
              <a:rPr lang="en-US" sz="2600" dirty="0">
                <a:solidFill>
                  <a:srgbClr val="000000"/>
                </a:solidFill>
                <a:ea typeface="Times New Roman" panose="02020603050405020304" pitchFamily="18" charset="0"/>
                <a:cs typeface="Times New Roman" panose="02020603050405020304" pitchFamily="18" charset="0"/>
              </a:rPr>
              <a:t> </a:t>
            </a:r>
            <a:r>
              <a:rPr lang="en-US" sz="2600" dirty="0" err="1">
                <a:solidFill>
                  <a:srgbClr val="000000"/>
                </a:solidFill>
                <a:ea typeface="Times New Roman" panose="02020603050405020304" pitchFamily="18" charset="0"/>
                <a:cs typeface="Times New Roman" panose="02020603050405020304" pitchFamily="18" charset="0"/>
              </a:rPr>
              <a:t>կոմիտե</a:t>
            </a:r>
            <a:r>
              <a:rPr lang="en-US" sz="2600" b="1" dirty="0">
                <a:solidFill>
                  <a:srgbClr val="000000"/>
                </a:solidFill>
                <a:ea typeface="Times New Roman" panose="02020603050405020304" pitchFamily="18" charset="0"/>
                <a:cs typeface="Times New Roman" panose="02020603050405020304" pitchFamily="18" charset="0"/>
              </a:rPr>
              <a:t>, </a:t>
            </a:r>
            <a:r>
              <a:rPr lang="en-US" sz="2600" b="1" dirty="0" err="1">
                <a:solidFill>
                  <a:srgbClr val="000000"/>
                </a:solidFill>
                <a:ea typeface="Times New Roman" panose="02020603050405020304" pitchFamily="18" charset="0"/>
                <a:cs typeface="Times New Roman" panose="02020603050405020304" pitchFamily="18" charset="0"/>
              </a:rPr>
              <a:t>հեռ</a:t>
            </a:r>
            <a:r>
              <a:rPr lang="en-US" sz="2600" b="1" dirty="0">
                <a:solidFill>
                  <a:srgbClr val="000000"/>
                </a:solidFill>
                <a:ea typeface="Times New Roman" panose="02020603050405020304" pitchFamily="18" charset="0"/>
                <a:cs typeface="Times New Roman" panose="02020603050405020304" pitchFamily="18" charset="0"/>
              </a:rPr>
              <a:t>.՝ 010-88-01-44</a:t>
            </a:r>
            <a:r>
              <a:rPr lang="en-US" sz="2600" dirty="0">
                <a:solidFill>
                  <a:srgbClr val="000000"/>
                </a:solidFill>
                <a:ea typeface="Times New Roman" panose="02020603050405020304" pitchFamily="18" charset="0"/>
                <a:cs typeface="Times New Roman" panose="02020603050405020304" pitchFamily="18" charset="0"/>
              </a:rPr>
              <a:t> </a:t>
            </a:r>
            <a:endParaRPr lang="en-US" sz="2600" dirty="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2600" dirty="0">
                <a:solidFill>
                  <a:srgbClr val="000000"/>
                </a:solidFill>
                <a:ea typeface="Times New Roman" panose="02020603050405020304" pitchFamily="18" charset="0"/>
                <a:cs typeface="Times New Roman" panose="02020603050405020304" pitchFamily="18" charset="0"/>
              </a:rPr>
              <a:t>Մարդու իրավունքների պաշտպան (</a:t>
            </a:r>
            <a:r>
              <a:rPr lang="hy-AM" sz="2600" u="sng" dirty="0">
                <a:solidFill>
                  <a:srgbClr val="000000"/>
                </a:solidFill>
                <a:ea typeface="Times New Roman" panose="02020603050405020304" pitchFamily="18" charset="0"/>
                <a:cs typeface="Times New Roman" panose="02020603050405020304" pitchFamily="18" charset="0"/>
                <a:hlinkClick r:id="rId5"/>
              </a:rPr>
              <a:t>https://www.ombuds.am/en_us)/</a:t>
            </a:r>
            <a:r>
              <a:rPr lang="hy-AM" sz="2600" dirty="0">
                <a:solidFill>
                  <a:srgbClr val="000000"/>
                </a:solidFill>
                <a:ea typeface="Times New Roman" panose="02020603050405020304" pitchFamily="18" charset="0"/>
                <a:cs typeface="Times New Roman" panose="02020603050405020304" pitchFamily="18" charset="0"/>
              </a:rPr>
              <a:t> </a:t>
            </a:r>
            <a:r>
              <a:rPr lang="hy-AM" sz="2600" b="1" dirty="0">
                <a:solidFill>
                  <a:srgbClr val="000000"/>
                </a:solidFill>
                <a:ea typeface="Calibri" panose="020F0502020204030204" pitchFamily="34" charset="0"/>
                <a:cs typeface="Times New Roman" panose="02020603050405020304" pitchFamily="18" charset="0"/>
              </a:rPr>
              <a:t>թեժ գծի հեռ.</a:t>
            </a:r>
            <a:r>
              <a:rPr lang="hy-AM" sz="2600" dirty="0">
                <a:solidFill>
                  <a:srgbClr val="000000"/>
                </a:solidFill>
                <a:ea typeface="Times New Roman" panose="02020603050405020304" pitchFamily="18" charset="0"/>
                <a:cs typeface="Times New Roman" panose="02020603050405020304" pitchFamily="18" charset="0"/>
              </a:rPr>
              <a:t>՝ </a:t>
            </a:r>
            <a:r>
              <a:rPr lang="hy-AM" sz="2600" b="1" dirty="0">
                <a:solidFill>
                  <a:srgbClr val="000000"/>
                </a:solidFill>
                <a:ea typeface="Times New Roman" panose="02020603050405020304" pitchFamily="18" charset="0"/>
                <a:cs typeface="Times New Roman" panose="02020603050405020304" pitchFamily="18" charset="0"/>
              </a:rPr>
              <a:t>116</a:t>
            </a:r>
            <a:endParaRPr lang="en-US" sz="2600" dirty="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2600" dirty="0">
                <a:solidFill>
                  <a:srgbClr val="000000"/>
                </a:solidFill>
                <a:ea typeface="Times New Roman" panose="02020603050405020304" pitchFamily="18" charset="0"/>
                <a:cs typeface="Times New Roman" panose="02020603050405020304" pitchFamily="18" charset="0"/>
              </a:rPr>
              <a:t>ՀՀ փաստաբանների պալատի հանրային պաշտպանի գրասենյակ (</a:t>
            </a:r>
            <a:r>
              <a:rPr lang="hy-AM" sz="2600" u="sng" dirty="0">
                <a:solidFill>
                  <a:srgbClr val="000000"/>
                </a:solidFill>
                <a:ea typeface="Times New Roman" panose="02020603050405020304" pitchFamily="18" charset="0"/>
                <a:cs typeface="Times New Roman" panose="02020603050405020304" pitchFamily="18" charset="0"/>
                <a:hlinkClick r:id="rId6"/>
              </a:rPr>
              <a:t>https://www.advocates.am/about-us/հանրային-պաշտպանի-գրասենյակ.html)/</a:t>
            </a:r>
            <a:r>
              <a:rPr lang="hy-AM" sz="2600" dirty="0">
                <a:solidFill>
                  <a:srgbClr val="000000"/>
                </a:solidFill>
                <a:ea typeface="Times New Roman" panose="02020603050405020304" pitchFamily="18" charset="0"/>
                <a:cs typeface="Times New Roman" panose="02020603050405020304" pitchFamily="18" charset="0"/>
              </a:rPr>
              <a:t> հեռ.՝ </a:t>
            </a:r>
            <a:r>
              <a:rPr lang="hy-AM" sz="2600" b="1" dirty="0">
                <a:solidFill>
                  <a:srgbClr val="000000"/>
                </a:solidFill>
                <a:ea typeface="Calibri" panose="020F0502020204030204" pitchFamily="34" charset="0"/>
                <a:cs typeface="Times New Roman" panose="02020603050405020304" pitchFamily="18" charset="0"/>
              </a:rPr>
              <a:t>(+37410) 600 701</a:t>
            </a:r>
            <a:endParaRPr lang="en-US" sz="2600" dirty="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2600" dirty="0">
                <a:solidFill>
                  <a:srgbClr val="000000"/>
                </a:solidFill>
                <a:ea typeface="Times New Roman" panose="02020603050405020304" pitchFamily="18" charset="0"/>
                <a:cs typeface="Times New Roman" panose="02020603050405020304" pitchFamily="18" charset="0"/>
              </a:rPr>
              <a:t>Խնամակալության և հոգաբարձության մարմիններ</a:t>
            </a:r>
            <a:endParaRPr lang="en-US" sz="2600" dirty="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2600" dirty="0">
                <a:solidFill>
                  <a:srgbClr val="000000"/>
                </a:solidFill>
                <a:ea typeface="Times New Roman" panose="02020603050405020304" pitchFamily="18" charset="0"/>
                <a:cs typeface="Times New Roman" panose="02020603050405020304" pitchFamily="18" charset="0"/>
              </a:rPr>
              <a:t>ընտանիքում բռնության ենթարկվածներին աջակցություն ցույց տվող հատուկ կառույցներ, որոնցից են`</a:t>
            </a:r>
            <a:r>
              <a:rPr lang="en-US" sz="2600" dirty="0">
                <a:ea typeface="Calibri" panose="020F0502020204030204" pitchFamily="34" charset="0"/>
                <a:cs typeface="Times New Roman" panose="02020603050405020304" pitchFamily="18" charset="0"/>
              </a:rPr>
              <a:t> </a:t>
            </a:r>
            <a:r>
              <a:rPr lang="hy-AM" sz="2600" dirty="0">
                <a:solidFill>
                  <a:srgbClr val="000000"/>
                </a:solidFill>
                <a:ea typeface="Times New Roman" panose="02020603050405020304" pitchFamily="18" charset="0"/>
                <a:cs typeface="Times New Roman" panose="02020603050405020304" pitchFamily="18" charset="0"/>
              </a:rPr>
              <a:t>աջակցության կենտրոնները և ապաստարաններ</a:t>
            </a:r>
            <a:r>
              <a:rPr lang="en-US" sz="2600" dirty="0">
                <a:solidFill>
                  <a:srgbClr val="000000"/>
                </a:solidFill>
                <a:ea typeface="Times New Roman" panose="02020603050405020304" pitchFamily="18" charset="0"/>
                <a:cs typeface="Times New Roman" panose="02020603050405020304" pitchFamily="18" charset="0"/>
              </a:rPr>
              <a:t>ը</a:t>
            </a:r>
            <a:r>
              <a:rPr lang="en-US" sz="2600" dirty="0">
                <a:ea typeface="Calibri" panose="020F0502020204030204" pitchFamily="34" charset="0"/>
                <a:cs typeface="Times New Roman" panose="02020603050405020304" pitchFamily="18" charset="0"/>
              </a:rPr>
              <a:t> </a:t>
            </a:r>
            <a:r>
              <a:rPr lang="hy-AM" sz="2600" u="sng" dirty="0">
                <a:solidFill>
                  <a:srgbClr val="000000"/>
                </a:solidFill>
                <a:ea typeface="Times New Roman" panose="02020603050405020304" pitchFamily="18" charset="0"/>
                <a:cs typeface="Times New Roman" panose="02020603050405020304" pitchFamily="18" charset="0"/>
                <a:hlinkClick r:id="rId7"/>
              </a:rPr>
              <a:t>https://www.mlsa.am/?page_id=19928</a:t>
            </a:r>
            <a:r>
              <a:rPr lang="hy-AM" sz="2600" b="1" dirty="0">
                <a:solidFill>
                  <a:srgbClr val="000000"/>
                </a:solidFill>
                <a:ea typeface="Times New Roman" panose="02020603050405020304" pitchFamily="18" charset="0"/>
                <a:cs typeface="Times New Roman" panose="02020603050405020304" pitchFamily="18" charset="0"/>
              </a:rPr>
              <a:t> </a:t>
            </a:r>
            <a:endParaRPr lang="en-US" sz="2600" dirty="0">
              <a:ea typeface="Calibri" panose="020F0502020204030204" pitchFamily="34" charset="0"/>
              <a:cs typeface="Times New Roman" panose="02020603050405020304" pitchFamily="18" charset="0"/>
            </a:endParaRPr>
          </a:p>
          <a:p>
            <a:endParaRPr lang="en-US" dirty="0"/>
          </a:p>
        </p:txBody>
      </p:sp>
      <p:sp>
        <p:nvSpPr>
          <p:cNvPr id="4" name="Title 1">
            <a:extLst>
              <a:ext uri="{FF2B5EF4-FFF2-40B4-BE49-F238E27FC236}">
                <a16:creationId xmlns:a16="http://schemas.microsoft.com/office/drawing/2014/main" id="{0D3F58EA-9EBB-4050-8C50-F30BCB47CD38}"/>
              </a:ext>
            </a:extLst>
          </p:cNvPr>
          <p:cNvSpPr txBox="1">
            <a:spLocks/>
          </p:cNvSpPr>
          <p:nvPr/>
        </p:nvSpPr>
        <p:spPr>
          <a:xfrm>
            <a:off x="1457872" y="459518"/>
            <a:ext cx="8911687" cy="8376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FF0000"/>
                </a:solidFill>
                <a:latin typeface="Sylfaen" panose="010A0502050306030303" pitchFamily="18" charset="0"/>
              </a:rPr>
              <a:t>ՏԵՂԵԿԱՏՎԱԿԱՆ ՏՎՅԱԼՆԵՐ</a:t>
            </a:r>
            <a:endParaRPr lang="en-US" sz="4000" dirty="0">
              <a:solidFill>
                <a:srgbClr val="FF0000"/>
              </a:solidFill>
              <a:latin typeface="Sylfaen" panose="010A0502050306030303" pitchFamily="18" charset="0"/>
            </a:endParaRPr>
          </a:p>
        </p:txBody>
      </p:sp>
    </p:spTree>
    <p:extLst>
      <p:ext uri="{BB962C8B-B14F-4D97-AF65-F5344CB8AC3E}">
        <p14:creationId xmlns:p14="http://schemas.microsoft.com/office/powerpoint/2010/main" val="270975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Block Arc 10">
            <a:extLst>
              <a:ext uri="{FF2B5EF4-FFF2-40B4-BE49-F238E27FC236}">
                <a16:creationId xmlns:a16="http://schemas.microsoft.com/office/drawing/2014/main" id="{FB67A3B5-E582-4332-8879-241DAA302337}"/>
              </a:ext>
            </a:extLst>
          </p:cNvPr>
          <p:cNvSpPr/>
          <p:nvPr/>
        </p:nvSpPr>
        <p:spPr>
          <a:xfrm>
            <a:off x="8635736" y="1871968"/>
            <a:ext cx="435826" cy="295205"/>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8" name="Rectangle 16">
            <a:extLst>
              <a:ext uri="{FF2B5EF4-FFF2-40B4-BE49-F238E27FC236}">
                <a16:creationId xmlns:a16="http://schemas.microsoft.com/office/drawing/2014/main" id="{B4020797-BDAC-4B6B-B1C2-762645498847}"/>
              </a:ext>
            </a:extLst>
          </p:cNvPr>
          <p:cNvSpPr/>
          <p:nvPr/>
        </p:nvSpPr>
        <p:spPr>
          <a:xfrm rot="2700000">
            <a:off x="10538111" y="3122529"/>
            <a:ext cx="246189" cy="44137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5" name="Прямоугольник 34"/>
          <p:cNvSpPr/>
          <p:nvPr/>
        </p:nvSpPr>
        <p:spPr>
          <a:xfrm>
            <a:off x="1269671" y="229458"/>
            <a:ext cx="8174966" cy="954107"/>
          </a:xfrm>
          <a:prstGeom prst="rect">
            <a:avLst/>
          </a:prstGeom>
        </p:spPr>
        <p:txBody>
          <a:bodyPr wrap="square">
            <a:spAutoFit/>
          </a:bodyPr>
          <a:lstStyle/>
          <a:p>
            <a:pPr algn="ctr"/>
            <a:r>
              <a:rPr lang="hy-AM" sz="2800" b="1" dirty="0"/>
              <a:t>Անվտանգ </a:t>
            </a:r>
            <a:r>
              <a:rPr lang="hy-AM" sz="2800" b="1" dirty="0">
                <a:latin typeface="Arial" panose="020B0604020202020204" pitchFamily="34" charset="0"/>
                <a:cs typeface="Arial" panose="020B0604020202020204" pitchFamily="34" charset="0"/>
              </a:rPr>
              <a:t>և</a:t>
            </a:r>
            <a:r>
              <a:rPr lang="ru-RU" sz="2800" b="1" dirty="0"/>
              <a:t> </a:t>
            </a:r>
            <a:r>
              <a:rPr lang="hy-AM" sz="2800" b="1" dirty="0"/>
              <a:t>բռնությունից պաշտպանված միջավայրի ստեղծում</a:t>
            </a:r>
            <a:endParaRPr lang="en-US" sz="2800" b="1" dirty="0"/>
          </a:p>
        </p:txBody>
      </p:sp>
      <p:grpSp>
        <p:nvGrpSpPr>
          <p:cNvPr id="46" name="Group 15">
            <a:extLst>
              <a:ext uri="{FF2B5EF4-FFF2-40B4-BE49-F238E27FC236}">
                <a16:creationId xmlns:a16="http://schemas.microsoft.com/office/drawing/2014/main" id="{DA422160-6972-4007-8915-F6106A590253}"/>
              </a:ext>
            </a:extLst>
          </p:cNvPr>
          <p:cNvGrpSpPr/>
          <p:nvPr/>
        </p:nvGrpSpPr>
        <p:grpSpPr>
          <a:xfrm>
            <a:off x="8635736" y="5115095"/>
            <a:ext cx="3602620" cy="1697506"/>
            <a:chOff x="-53557" y="4642975"/>
            <a:chExt cx="5475642" cy="1484555"/>
          </a:xfrm>
        </p:grpSpPr>
        <p:sp>
          <p:nvSpPr>
            <p:cNvPr id="49" name="Oval 16">
              <a:extLst>
                <a:ext uri="{FF2B5EF4-FFF2-40B4-BE49-F238E27FC236}">
                  <a16:creationId xmlns:a16="http://schemas.microsoft.com/office/drawing/2014/main" id="{54D2ABEF-2CEB-4208-917E-7A4F4E8644C1}"/>
                </a:ext>
              </a:extLst>
            </p:cNvPr>
            <p:cNvSpPr/>
            <p:nvPr/>
          </p:nvSpPr>
          <p:spPr>
            <a:xfrm>
              <a:off x="-53557" y="4642975"/>
              <a:ext cx="5475642" cy="14845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Oval 18">
              <a:extLst>
                <a:ext uri="{FF2B5EF4-FFF2-40B4-BE49-F238E27FC236}">
                  <a16:creationId xmlns:a16="http://schemas.microsoft.com/office/drawing/2014/main" id="{67C26DCA-4384-4536-8E25-3E791EF3E962}"/>
                </a:ext>
              </a:extLst>
            </p:cNvPr>
            <p:cNvSpPr/>
            <p:nvPr/>
          </p:nvSpPr>
          <p:spPr>
            <a:xfrm>
              <a:off x="93115" y="4889348"/>
              <a:ext cx="4661765" cy="11295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2">
                    <a:lumMod val="60000"/>
                    <a:lumOff val="40000"/>
                  </a:schemeClr>
                </a:solidFill>
              </a:endParaRPr>
            </a:p>
          </p:txBody>
        </p:sp>
        <p:sp>
          <p:nvSpPr>
            <p:cNvPr id="51" name="Oval 22">
              <a:extLst>
                <a:ext uri="{FF2B5EF4-FFF2-40B4-BE49-F238E27FC236}">
                  <a16:creationId xmlns:a16="http://schemas.microsoft.com/office/drawing/2014/main" id="{C714D1D3-6A1B-4D3A-B752-6A3627866F7A}"/>
                </a:ext>
              </a:extLst>
            </p:cNvPr>
            <p:cNvSpPr/>
            <p:nvPr/>
          </p:nvSpPr>
          <p:spPr>
            <a:xfrm>
              <a:off x="118336" y="5045336"/>
              <a:ext cx="3157235" cy="82597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Oval 23">
              <a:extLst>
                <a:ext uri="{FF2B5EF4-FFF2-40B4-BE49-F238E27FC236}">
                  <a16:creationId xmlns:a16="http://schemas.microsoft.com/office/drawing/2014/main" id="{BACADCB3-82A5-43EB-8630-C7F5E62FDCC2}"/>
                </a:ext>
              </a:extLst>
            </p:cNvPr>
            <p:cNvSpPr/>
            <p:nvPr/>
          </p:nvSpPr>
          <p:spPr>
            <a:xfrm>
              <a:off x="93114" y="5217457"/>
              <a:ext cx="2316599" cy="473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53" name="Group 25">
            <a:extLst>
              <a:ext uri="{FF2B5EF4-FFF2-40B4-BE49-F238E27FC236}">
                <a16:creationId xmlns:a16="http://schemas.microsoft.com/office/drawing/2014/main" id="{05E538BF-44FD-4D09-9858-A7912796BD23}"/>
              </a:ext>
            </a:extLst>
          </p:cNvPr>
          <p:cNvGrpSpPr/>
          <p:nvPr/>
        </p:nvGrpSpPr>
        <p:grpSpPr>
          <a:xfrm>
            <a:off x="8370819" y="4723046"/>
            <a:ext cx="3459239" cy="838570"/>
            <a:chOff x="6675093" y="4002093"/>
            <a:chExt cx="4512362" cy="1118092"/>
          </a:xfrm>
        </p:grpSpPr>
        <p:sp>
          <p:nvSpPr>
            <p:cNvPr id="54" name="Rectangle 26">
              <a:extLst>
                <a:ext uri="{FF2B5EF4-FFF2-40B4-BE49-F238E27FC236}">
                  <a16:creationId xmlns:a16="http://schemas.microsoft.com/office/drawing/2014/main" id="{E8A2EA4D-7153-4CDC-AAE0-94B11F6F815C}"/>
                </a:ext>
              </a:extLst>
            </p:cNvPr>
            <p:cNvSpPr/>
            <p:nvPr/>
          </p:nvSpPr>
          <p:spPr>
            <a:xfrm>
              <a:off x="6675093" y="4003462"/>
              <a:ext cx="931985" cy="45219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sz="1100" b="1" dirty="0">
                  <a:ln w="0"/>
                  <a:solidFill>
                    <a:schemeClr val="tx1"/>
                  </a:solidFill>
                  <a:effectLst>
                    <a:outerShdw blurRad="38100" dist="25400" dir="5400000" algn="ctr" rotWithShape="0">
                      <a:srgbClr val="6E747A">
                        <a:alpha val="43000"/>
                      </a:srgbClr>
                    </a:outerShdw>
                  </a:effectLst>
                </a:rPr>
                <a:t>ՄԻԿՐՈ</a:t>
              </a:r>
              <a:endParaRPr lang="en-US" sz="1100" b="1" dirty="0">
                <a:ln w="0"/>
                <a:solidFill>
                  <a:schemeClr val="tx1"/>
                </a:solidFill>
                <a:effectLst>
                  <a:outerShdw blurRad="38100" dist="25400" dir="5400000" algn="ctr" rotWithShape="0">
                    <a:srgbClr val="6E747A">
                      <a:alpha val="43000"/>
                    </a:srgbClr>
                  </a:outerShdw>
                </a:effectLst>
              </a:endParaRPr>
            </a:p>
          </p:txBody>
        </p:sp>
        <p:sp>
          <p:nvSpPr>
            <p:cNvPr id="55" name="Rectangle 27">
              <a:extLst>
                <a:ext uri="{FF2B5EF4-FFF2-40B4-BE49-F238E27FC236}">
                  <a16:creationId xmlns:a16="http://schemas.microsoft.com/office/drawing/2014/main" id="{77EE863D-43A6-48D1-8FF3-B4EF0DAE69DB}"/>
                </a:ext>
              </a:extLst>
            </p:cNvPr>
            <p:cNvSpPr/>
            <p:nvPr/>
          </p:nvSpPr>
          <p:spPr>
            <a:xfrm>
              <a:off x="7881539" y="4003462"/>
              <a:ext cx="931985" cy="44001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sz="1100" b="1" dirty="0">
                  <a:ln w="0"/>
                  <a:solidFill>
                    <a:schemeClr val="tx1"/>
                  </a:solidFill>
                  <a:effectLst>
                    <a:outerShdw blurRad="38100" dist="25400" dir="5400000" algn="ctr" rotWithShape="0">
                      <a:srgbClr val="6E747A">
                        <a:alpha val="43000"/>
                      </a:srgbClr>
                    </a:outerShdw>
                  </a:effectLst>
                </a:rPr>
                <a:t>ՄԵՍՈ</a:t>
              </a:r>
              <a:endParaRPr lang="en-US" sz="1100" b="1" dirty="0">
                <a:ln w="0"/>
                <a:solidFill>
                  <a:schemeClr val="tx1"/>
                </a:solidFill>
                <a:effectLst>
                  <a:outerShdw blurRad="38100" dist="25400" dir="5400000" algn="ctr" rotWithShape="0">
                    <a:srgbClr val="6E747A">
                      <a:alpha val="43000"/>
                    </a:srgbClr>
                  </a:outerShdw>
                </a:effectLst>
              </a:endParaRPr>
            </a:p>
          </p:txBody>
        </p:sp>
        <p:sp>
          <p:nvSpPr>
            <p:cNvPr id="56" name="Rectangle 28">
              <a:extLst>
                <a:ext uri="{FF2B5EF4-FFF2-40B4-BE49-F238E27FC236}">
                  <a16:creationId xmlns:a16="http://schemas.microsoft.com/office/drawing/2014/main" id="{AAA5E0A1-A574-41A3-B749-225615C2C7B0}"/>
                </a:ext>
              </a:extLst>
            </p:cNvPr>
            <p:cNvSpPr/>
            <p:nvPr/>
          </p:nvSpPr>
          <p:spPr>
            <a:xfrm>
              <a:off x="9087987" y="4003462"/>
              <a:ext cx="998667" cy="44001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sz="1100" b="1" dirty="0">
                  <a:ln w="0"/>
                  <a:solidFill>
                    <a:schemeClr val="tx1"/>
                  </a:solidFill>
                  <a:effectLst>
                    <a:outerShdw blurRad="38100" dist="25400" dir="5400000" algn="ctr" rotWithShape="0">
                      <a:srgbClr val="6E747A">
                        <a:alpha val="43000"/>
                      </a:srgbClr>
                    </a:outerShdw>
                  </a:effectLst>
                </a:rPr>
                <a:t>ԷՔՍՈ</a:t>
              </a:r>
              <a:endParaRPr lang="en-US" sz="1100" b="1" dirty="0">
                <a:solidFill>
                  <a:schemeClr val="tx1"/>
                </a:solidFill>
              </a:endParaRPr>
            </a:p>
          </p:txBody>
        </p:sp>
        <p:sp>
          <p:nvSpPr>
            <p:cNvPr id="57" name="Rectangle 29">
              <a:extLst>
                <a:ext uri="{FF2B5EF4-FFF2-40B4-BE49-F238E27FC236}">
                  <a16:creationId xmlns:a16="http://schemas.microsoft.com/office/drawing/2014/main" id="{7A6044A0-948E-488A-9A25-A5FEE8DB403E}"/>
                </a:ext>
              </a:extLst>
            </p:cNvPr>
            <p:cNvSpPr/>
            <p:nvPr/>
          </p:nvSpPr>
          <p:spPr>
            <a:xfrm>
              <a:off x="10225566" y="4002093"/>
              <a:ext cx="961889" cy="44001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sz="1100" b="1" dirty="0">
                  <a:ln w="0"/>
                  <a:solidFill>
                    <a:schemeClr val="tx1"/>
                  </a:solidFill>
                  <a:effectLst>
                    <a:outerShdw blurRad="38100" dist="25400" dir="5400000" algn="ctr" rotWithShape="0">
                      <a:srgbClr val="6E747A">
                        <a:alpha val="43000"/>
                      </a:srgbClr>
                    </a:outerShdw>
                  </a:effectLst>
                </a:rPr>
                <a:t>ՄԱԿՐՈ</a:t>
              </a:r>
              <a:endParaRPr lang="en-US" sz="1100" b="1" dirty="0">
                <a:ln w="0"/>
                <a:solidFill>
                  <a:schemeClr val="tx1"/>
                </a:solidFill>
                <a:effectLst>
                  <a:outerShdw blurRad="38100" dist="25400" dir="5400000" algn="ctr" rotWithShape="0">
                    <a:srgbClr val="6E747A">
                      <a:alpha val="43000"/>
                    </a:srgbClr>
                  </a:outerShdw>
                </a:effectLst>
              </a:endParaRPr>
            </a:p>
          </p:txBody>
        </p:sp>
        <p:cxnSp>
          <p:nvCxnSpPr>
            <p:cNvPr id="58" name="Straight Connector 30">
              <a:extLst>
                <a:ext uri="{FF2B5EF4-FFF2-40B4-BE49-F238E27FC236}">
                  <a16:creationId xmlns:a16="http://schemas.microsoft.com/office/drawing/2014/main" id="{22371DE0-B3FE-4A81-A3DA-0140AD07131D}"/>
                </a:ext>
              </a:extLst>
            </p:cNvPr>
            <p:cNvCxnSpPr/>
            <p:nvPr/>
          </p:nvCxnSpPr>
          <p:spPr>
            <a:xfrm flipH="1">
              <a:off x="10084792" y="4300198"/>
              <a:ext cx="1861" cy="696690"/>
            </a:xfrm>
            <a:prstGeom prst="line">
              <a:avLst/>
            </a:prstGeom>
          </p:spPr>
          <p:style>
            <a:lnRef idx="2">
              <a:schemeClr val="accent6"/>
            </a:lnRef>
            <a:fillRef idx="0">
              <a:schemeClr val="accent6"/>
            </a:fillRef>
            <a:effectRef idx="1">
              <a:schemeClr val="accent6"/>
            </a:effectRef>
            <a:fontRef idx="minor">
              <a:schemeClr val="tx1"/>
            </a:fontRef>
          </p:style>
        </p:cxnSp>
        <p:cxnSp>
          <p:nvCxnSpPr>
            <p:cNvPr id="59" name="Straight Connector 31">
              <a:extLst>
                <a:ext uri="{FF2B5EF4-FFF2-40B4-BE49-F238E27FC236}">
                  <a16:creationId xmlns:a16="http://schemas.microsoft.com/office/drawing/2014/main" id="{E2F519B7-E386-49FE-BBCF-D26C90E0FBEE}"/>
                </a:ext>
              </a:extLst>
            </p:cNvPr>
            <p:cNvCxnSpPr/>
            <p:nvPr/>
          </p:nvCxnSpPr>
          <p:spPr>
            <a:xfrm>
              <a:off x="8827534" y="4269579"/>
              <a:ext cx="0" cy="751231"/>
            </a:xfrm>
            <a:prstGeom prst="line">
              <a:avLst/>
            </a:prstGeom>
          </p:spPr>
          <p:style>
            <a:lnRef idx="2">
              <a:schemeClr val="accent6"/>
            </a:lnRef>
            <a:fillRef idx="0">
              <a:schemeClr val="accent6"/>
            </a:fillRef>
            <a:effectRef idx="1">
              <a:schemeClr val="accent6"/>
            </a:effectRef>
            <a:fontRef idx="minor">
              <a:schemeClr val="tx1"/>
            </a:fontRef>
          </p:style>
        </p:cxnSp>
        <p:cxnSp>
          <p:nvCxnSpPr>
            <p:cNvPr id="60" name="Straight Connector 32">
              <a:extLst>
                <a:ext uri="{FF2B5EF4-FFF2-40B4-BE49-F238E27FC236}">
                  <a16:creationId xmlns:a16="http://schemas.microsoft.com/office/drawing/2014/main" id="{6B917CD6-3741-4BFB-ACD0-C4F80645B194}"/>
                </a:ext>
              </a:extLst>
            </p:cNvPr>
            <p:cNvCxnSpPr/>
            <p:nvPr/>
          </p:nvCxnSpPr>
          <p:spPr>
            <a:xfrm>
              <a:off x="7595442" y="4146173"/>
              <a:ext cx="0" cy="974012"/>
            </a:xfrm>
            <a:prstGeom prst="line">
              <a:avLst/>
            </a:prstGeom>
          </p:spPr>
          <p:style>
            <a:lnRef idx="2">
              <a:schemeClr val="accent6"/>
            </a:lnRef>
            <a:fillRef idx="0">
              <a:schemeClr val="accent6"/>
            </a:fillRef>
            <a:effectRef idx="1">
              <a:schemeClr val="accent6"/>
            </a:effectRef>
            <a:fontRef idx="minor">
              <a:schemeClr val="tx1"/>
            </a:fontRef>
          </p:style>
        </p:cxnSp>
      </p:grpSp>
      <p:pic>
        <p:nvPicPr>
          <p:cNvPr id="61" name="Picture 33">
            <a:extLst>
              <a:ext uri="{FF2B5EF4-FFF2-40B4-BE49-F238E27FC236}">
                <a16:creationId xmlns:a16="http://schemas.microsoft.com/office/drawing/2014/main" id="{0B7C6A98-BAC3-453A-B247-BF865FECF614}"/>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7394851" y="5579363"/>
            <a:ext cx="820912" cy="916686"/>
          </a:xfrm>
          <a:prstGeom prst="rect">
            <a:avLst/>
          </a:prstGeom>
        </p:spPr>
      </p:pic>
      <p:sp>
        <p:nvSpPr>
          <p:cNvPr id="62" name="Rectangle 7">
            <a:extLst>
              <a:ext uri="{FF2B5EF4-FFF2-40B4-BE49-F238E27FC236}">
                <a16:creationId xmlns:a16="http://schemas.microsoft.com/office/drawing/2014/main" id="{A2454068-D6A0-42C7-BCE1-D03833DCF2E4}"/>
              </a:ext>
            </a:extLst>
          </p:cNvPr>
          <p:cNvSpPr/>
          <p:nvPr/>
        </p:nvSpPr>
        <p:spPr>
          <a:xfrm>
            <a:off x="1026543" y="1483525"/>
            <a:ext cx="3281834" cy="2348471"/>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3" name="Rectangle 15">
            <a:extLst>
              <a:ext uri="{FF2B5EF4-FFF2-40B4-BE49-F238E27FC236}">
                <a16:creationId xmlns:a16="http://schemas.microsoft.com/office/drawing/2014/main" id="{ECBB7944-2021-44C3-960E-8480CFC6DEF9}"/>
              </a:ext>
            </a:extLst>
          </p:cNvPr>
          <p:cNvSpPr/>
          <p:nvPr/>
        </p:nvSpPr>
        <p:spPr>
          <a:xfrm rot="5400000">
            <a:off x="7118339" y="929426"/>
            <a:ext cx="2264929" cy="3540212"/>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6" name="TextBox 35"/>
          <p:cNvSpPr txBox="1"/>
          <p:nvPr/>
        </p:nvSpPr>
        <p:spPr>
          <a:xfrm>
            <a:off x="664233" y="4131956"/>
            <a:ext cx="4175185" cy="461665"/>
          </a:xfrm>
          <a:prstGeom prst="rect">
            <a:avLst/>
          </a:prstGeom>
          <a:noFill/>
        </p:spPr>
        <p:txBody>
          <a:bodyPr wrap="square" rtlCol="0">
            <a:spAutoFit/>
          </a:bodyPr>
          <a:lstStyle/>
          <a:p>
            <a:r>
              <a:rPr lang="ru-RU" sz="2400" b="1" dirty="0" err="1"/>
              <a:t>Պաշտպանիչ</a:t>
            </a:r>
            <a:r>
              <a:rPr lang="ru-RU" sz="2400" b="1" dirty="0"/>
              <a:t> </a:t>
            </a:r>
            <a:r>
              <a:rPr lang="ru-RU" sz="2400" b="1" dirty="0" err="1"/>
              <a:t>գործոններ</a:t>
            </a:r>
            <a:endParaRPr lang="ru-RU" sz="2400" b="1" dirty="0"/>
          </a:p>
        </p:txBody>
      </p:sp>
      <p:sp>
        <p:nvSpPr>
          <p:cNvPr id="37" name="TextBox 36"/>
          <p:cNvSpPr txBox="1"/>
          <p:nvPr/>
        </p:nvSpPr>
        <p:spPr>
          <a:xfrm>
            <a:off x="6567952" y="4077017"/>
            <a:ext cx="3618292" cy="461665"/>
          </a:xfrm>
          <a:prstGeom prst="rect">
            <a:avLst/>
          </a:prstGeom>
          <a:noFill/>
        </p:spPr>
        <p:txBody>
          <a:bodyPr wrap="square" rtlCol="0">
            <a:spAutoFit/>
          </a:bodyPr>
          <a:lstStyle/>
          <a:p>
            <a:r>
              <a:rPr lang="ru-RU" sz="2400" b="1" dirty="0" err="1"/>
              <a:t>Ռիսկային</a:t>
            </a:r>
            <a:r>
              <a:rPr lang="ru-RU" sz="2400" b="1" dirty="0"/>
              <a:t> </a:t>
            </a:r>
            <a:r>
              <a:rPr lang="ru-RU" sz="2400" b="1" dirty="0" err="1"/>
              <a:t>գործոններ</a:t>
            </a:r>
            <a:endParaRPr lang="ru-RU" sz="2400" b="1" dirty="0"/>
          </a:p>
        </p:txBody>
      </p:sp>
      <p:sp>
        <p:nvSpPr>
          <p:cNvPr id="38" name="TextBox 37"/>
          <p:cNvSpPr txBox="1"/>
          <p:nvPr/>
        </p:nvSpPr>
        <p:spPr>
          <a:xfrm>
            <a:off x="897878" y="4910776"/>
            <a:ext cx="5106839" cy="1477328"/>
          </a:xfrm>
          <a:prstGeom prst="rect">
            <a:avLst/>
          </a:prstGeom>
          <a:noFill/>
        </p:spPr>
        <p:txBody>
          <a:bodyPr wrap="square" rtlCol="0">
            <a:spAutoFit/>
          </a:bodyPr>
          <a:lstStyle/>
          <a:p>
            <a:r>
              <a:rPr lang="hy-AM" dirty="0"/>
              <a:t>Որքան մոտ են գտնվում «պաշտպանիչ գործոնները» երեխային, այնքան ավելի մեծ է նրանց ազդեցությունը երեխայի զարգացման և բարեկեցության վրա, ու այնքան էլ մեծ է նրանց դերը երեխայի պաշտպանության մեջ։</a:t>
            </a:r>
            <a:r>
              <a:rPr lang="x-none" dirty="0"/>
              <a:t> </a:t>
            </a:r>
            <a:endParaRPr lang="ru-RU" dirty="0"/>
          </a:p>
        </p:txBody>
      </p:sp>
      <p:sp>
        <p:nvSpPr>
          <p:cNvPr id="64" name="Isosceles Triangle 13">
            <a:extLst>
              <a:ext uri="{FF2B5EF4-FFF2-40B4-BE49-F238E27FC236}">
                <a16:creationId xmlns:a16="http://schemas.microsoft.com/office/drawing/2014/main" id="{A54A6140-C0D9-4440-A5D4-E05BC900724C}"/>
              </a:ext>
            </a:extLst>
          </p:cNvPr>
          <p:cNvSpPr/>
          <p:nvPr/>
        </p:nvSpPr>
        <p:spPr>
          <a:xfrm rot="10800000">
            <a:off x="416127" y="4879421"/>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557309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E4CC4-3265-4309-AB18-D74DE33BB863}"/>
              </a:ext>
            </a:extLst>
          </p:cNvPr>
          <p:cNvSpPr txBox="1"/>
          <p:nvPr/>
        </p:nvSpPr>
        <p:spPr>
          <a:xfrm>
            <a:off x="179700" y="453008"/>
            <a:ext cx="8772174" cy="646331"/>
          </a:xfrm>
          <a:prstGeom prst="rect">
            <a:avLst/>
          </a:prstGeom>
          <a:noFill/>
        </p:spPr>
        <p:txBody>
          <a:bodyPr wrap="square">
            <a:spAutoFit/>
          </a:bodyPr>
          <a:lstStyle/>
          <a:p>
            <a:pPr algn="ctr">
              <a:lnSpc>
                <a:spcPct val="150000"/>
              </a:lnSpc>
              <a:spcBef>
                <a:spcPts val="600"/>
              </a:spcBef>
              <a:buSzPts val="1840"/>
            </a:pPr>
            <a:r>
              <a:rPr lang="en-US" sz="2400" b="1" dirty="0" err="1"/>
              <a:t>Ռիսկային</a:t>
            </a:r>
            <a:r>
              <a:rPr lang="en-US" sz="2400" b="1" dirty="0"/>
              <a:t> </a:t>
            </a:r>
            <a:r>
              <a:rPr lang="en-US" sz="2400" b="1" dirty="0">
                <a:latin typeface="Arial" panose="020B0604020202020204" pitchFamily="34" charset="0"/>
                <a:cs typeface="Arial" panose="020B0604020202020204" pitchFamily="34" charset="0"/>
              </a:rPr>
              <a:t>և</a:t>
            </a:r>
            <a:r>
              <a:rPr lang="en-US" sz="2400" b="1" dirty="0"/>
              <a:t> </a:t>
            </a:r>
            <a:r>
              <a:rPr lang="en-US" sz="2400" b="1" dirty="0" err="1"/>
              <a:t>պաշտպանիչ</a:t>
            </a:r>
            <a:r>
              <a:rPr lang="en-US" sz="2400" b="1" dirty="0"/>
              <a:t> </a:t>
            </a:r>
            <a:r>
              <a:rPr lang="en-US" sz="2400" b="1" dirty="0" err="1"/>
              <a:t>գործոնների</a:t>
            </a:r>
            <a:r>
              <a:rPr lang="en-US" sz="2400" b="1" dirty="0"/>
              <a:t> </a:t>
            </a:r>
            <a:r>
              <a:rPr lang="en-US" sz="2400" b="1" dirty="0" err="1"/>
              <a:t>քարտեզագրում</a:t>
            </a:r>
            <a:endParaRPr lang="en-US" sz="2400" b="1" dirty="0"/>
          </a:p>
        </p:txBody>
      </p:sp>
      <p:grpSp>
        <p:nvGrpSpPr>
          <p:cNvPr id="4" name="Group 12"/>
          <p:cNvGrpSpPr/>
          <p:nvPr/>
        </p:nvGrpSpPr>
        <p:grpSpPr>
          <a:xfrm>
            <a:off x="1353712" y="1302028"/>
            <a:ext cx="9282603" cy="691656"/>
            <a:chOff x="1669369" y="1558627"/>
            <a:chExt cx="3741047" cy="772665"/>
          </a:xfrm>
        </p:grpSpPr>
        <p:sp>
          <p:nvSpPr>
            <p:cNvPr id="5" name="Chevron 8"/>
            <p:cNvSpPr/>
            <p:nvPr/>
          </p:nvSpPr>
          <p:spPr>
            <a:xfrm>
              <a:off x="1669369" y="1558627"/>
              <a:ext cx="1294521" cy="772664"/>
            </a:xfrm>
            <a:prstGeom prst="chevron">
              <a:avLst>
                <a:gd name="adj" fmla="val 4485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solidFill>
                  <a:schemeClr val="tx1"/>
                </a:solidFill>
              </a:endParaRPr>
            </a:p>
          </p:txBody>
        </p:sp>
        <p:sp>
          <p:nvSpPr>
            <p:cNvPr id="6" name="Chevron 9"/>
            <p:cNvSpPr/>
            <p:nvPr/>
          </p:nvSpPr>
          <p:spPr>
            <a:xfrm>
              <a:off x="2916385" y="1558627"/>
              <a:ext cx="1294520" cy="772665"/>
            </a:xfrm>
            <a:prstGeom prst="chevron">
              <a:avLst>
                <a:gd name="adj" fmla="val 4485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solidFill>
                  <a:schemeClr val="tx1"/>
                </a:solidFill>
              </a:endParaRPr>
            </a:p>
          </p:txBody>
        </p:sp>
        <p:sp>
          <p:nvSpPr>
            <p:cNvPr id="7" name="Chevron 10"/>
            <p:cNvSpPr/>
            <p:nvPr/>
          </p:nvSpPr>
          <p:spPr>
            <a:xfrm>
              <a:off x="4136969" y="1558627"/>
              <a:ext cx="1273447" cy="772664"/>
            </a:xfrm>
            <a:prstGeom prst="chevron">
              <a:avLst>
                <a:gd name="adj" fmla="val 448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solidFill>
                  <a:schemeClr val="tx1"/>
                </a:solidFill>
              </a:endParaRPr>
            </a:p>
          </p:txBody>
        </p:sp>
      </p:grpSp>
      <p:sp>
        <p:nvSpPr>
          <p:cNvPr id="8" name="TextBox 7"/>
          <p:cNvSpPr txBox="1"/>
          <p:nvPr/>
        </p:nvSpPr>
        <p:spPr>
          <a:xfrm>
            <a:off x="1971051" y="2317815"/>
            <a:ext cx="1977396" cy="1569660"/>
          </a:xfrm>
          <a:prstGeom prst="rect">
            <a:avLst/>
          </a:prstGeom>
          <a:noFill/>
        </p:spPr>
        <p:txBody>
          <a:bodyPr wrap="square" rtlCol="0">
            <a:spAutoFit/>
          </a:bodyPr>
          <a:lstStyle/>
          <a:p>
            <a:pPr lvl="0">
              <a:buFont typeface="Wingdings" panose="05000000000000000000" pitchFamily="2" charset="2"/>
              <a:buChar char=""/>
            </a:pPr>
            <a:r>
              <a:rPr lang="en-US" sz="1600" dirty="0"/>
              <a:t>Մ</a:t>
            </a:r>
            <a:r>
              <a:rPr lang="hy-AM" sz="1600" dirty="0"/>
              <a:t>եծահասակների կողմից երեխաների հանդեպ հոգեբանական բռնություն</a:t>
            </a:r>
            <a:endParaRPr lang="en-US" sz="1600" dirty="0"/>
          </a:p>
        </p:txBody>
      </p:sp>
      <p:sp>
        <p:nvSpPr>
          <p:cNvPr id="11" name="Прямоугольник 10"/>
          <p:cNvSpPr/>
          <p:nvPr/>
        </p:nvSpPr>
        <p:spPr>
          <a:xfrm>
            <a:off x="4831787" y="2426728"/>
            <a:ext cx="2170981" cy="1200329"/>
          </a:xfrm>
          <a:prstGeom prst="rect">
            <a:avLst/>
          </a:prstGeom>
        </p:spPr>
        <p:txBody>
          <a:bodyPr wrap="square">
            <a:spAutoFit/>
          </a:bodyPr>
          <a:lstStyle/>
          <a:p>
            <a:pPr marL="228594" indent="-228594">
              <a:buFont typeface="Wingdings" panose="05000000000000000000" pitchFamily="2" charset="2"/>
              <a:buChar char="Ø"/>
            </a:pPr>
            <a:r>
              <a:rPr lang="en-US" dirty="0"/>
              <a:t>Ե</a:t>
            </a:r>
            <a:r>
              <a:rPr lang="hy-AM" dirty="0"/>
              <a:t>րեխաների  </a:t>
            </a:r>
          </a:p>
          <a:p>
            <a:r>
              <a:rPr lang="hy-AM" dirty="0"/>
              <a:t>կողմից բուլինգի ենթարկելը, նվաստացնելը</a:t>
            </a:r>
            <a:endParaRPr lang="en-US" sz="2400" dirty="0"/>
          </a:p>
        </p:txBody>
      </p:sp>
      <p:sp>
        <p:nvSpPr>
          <p:cNvPr id="12" name="Прямоугольник 11"/>
          <p:cNvSpPr/>
          <p:nvPr/>
        </p:nvSpPr>
        <p:spPr>
          <a:xfrm>
            <a:off x="7886108" y="2358256"/>
            <a:ext cx="1794294" cy="1200329"/>
          </a:xfrm>
          <a:prstGeom prst="rect">
            <a:avLst/>
          </a:prstGeom>
        </p:spPr>
        <p:txBody>
          <a:bodyPr wrap="square">
            <a:spAutoFit/>
          </a:bodyPr>
          <a:lstStyle/>
          <a:p>
            <a:pPr marL="228594" indent="-228594" algn="ctr">
              <a:buFont typeface="Wingdings" panose="05000000000000000000" pitchFamily="2" charset="2"/>
              <a:buChar char="Ø"/>
            </a:pPr>
            <a:r>
              <a:rPr lang="en-US" dirty="0"/>
              <a:t>Ֆ</a:t>
            </a:r>
            <a:r>
              <a:rPr lang="hy-AM" dirty="0"/>
              <a:t>իզիկական պատիժ, ծեծ ծնողների </a:t>
            </a:r>
          </a:p>
          <a:p>
            <a:pPr algn="ctr"/>
            <a:r>
              <a:rPr lang="hy-AM" dirty="0"/>
              <a:t>կողմից</a:t>
            </a:r>
            <a:endParaRPr lang="en-US" dirty="0"/>
          </a:p>
        </p:txBody>
      </p:sp>
      <p:cxnSp>
        <p:nvCxnSpPr>
          <p:cNvPr id="13" name="Straight Connector 34"/>
          <p:cNvCxnSpPr/>
          <p:nvPr/>
        </p:nvCxnSpPr>
        <p:spPr>
          <a:xfrm>
            <a:off x="2745525" y="1993683"/>
            <a:ext cx="0" cy="429800"/>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34"/>
          <p:cNvCxnSpPr/>
          <p:nvPr/>
        </p:nvCxnSpPr>
        <p:spPr>
          <a:xfrm>
            <a:off x="5557737" y="1993683"/>
            <a:ext cx="0" cy="429800"/>
          </a:xfrm>
          <a:prstGeom prst="line">
            <a:avLst/>
          </a:prstGeom>
          <a:ln/>
        </p:spPr>
        <p:style>
          <a:lnRef idx="3">
            <a:schemeClr val="dk1"/>
          </a:lnRef>
          <a:fillRef idx="0">
            <a:schemeClr val="dk1"/>
          </a:fillRef>
          <a:effectRef idx="2">
            <a:schemeClr val="dk1"/>
          </a:effectRef>
          <a:fontRef idx="minor">
            <a:schemeClr val="tx1"/>
          </a:fontRef>
        </p:style>
      </p:cxnSp>
      <p:cxnSp>
        <p:nvCxnSpPr>
          <p:cNvPr id="15" name="Straight Connector 34"/>
          <p:cNvCxnSpPr/>
          <p:nvPr/>
        </p:nvCxnSpPr>
        <p:spPr>
          <a:xfrm>
            <a:off x="8689127" y="1993683"/>
            <a:ext cx="0" cy="429800"/>
          </a:xfrm>
          <a:prstGeom prst="line">
            <a:avLst/>
          </a:prstGeom>
          <a:ln/>
        </p:spPr>
        <p:style>
          <a:lnRef idx="3">
            <a:schemeClr val="accent3"/>
          </a:lnRef>
          <a:fillRef idx="0">
            <a:schemeClr val="accent3"/>
          </a:fillRef>
          <a:effectRef idx="2">
            <a:schemeClr val="accent3"/>
          </a:effectRef>
          <a:fontRef idx="minor">
            <a:schemeClr val="tx1"/>
          </a:fontRef>
        </p:style>
      </p:cxnSp>
      <p:sp>
        <p:nvSpPr>
          <p:cNvPr id="16" name="Прямоугольник 15"/>
          <p:cNvSpPr/>
          <p:nvPr/>
        </p:nvSpPr>
        <p:spPr>
          <a:xfrm>
            <a:off x="1011241" y="4252048"/>
            <a:ext cx="10706017" cy="2308324"/>
          </a:xfrm>
          <a:prstGeom prst="rect">
            <a:avLst/>
          </a:prstGeom>
        </p:spPr>
        <p:txBody>
          <a:bodyPr wrap="square">
            <a:spAutoFit/>
          </a:bodyPr>
          <a:lstStyle/>
          <a:p>
            <a:pPr marL="342900" indent="-342900">
              <a:buFont typeface="+mj-lt"/>
              <a:buAutoNum type="arabicPeriod"/>
            </a:pPr>
            <a:r>
              <a:rPr lang="ru-RU" dirty="0">
                <a:ea typeface="Calibri" panose="020F0502020204030204" pitchFamily="34" charset="0"/>
                <a:cs typeface="Calibri" panose="020F0502020204030204" pitchFamily="34" charset="0"/>
              </a:rPr>
              <a:t>Ա</a:t>
            </a:r>
            <a:r>
              <a:rPr lang="hy-AM" dirty="0">
                <a:ea typeface="Calibri" panose="020F0502020204030204" pitchFamily="34" charset="0"/>
                <a:cs typeface="Calibri" panose="020F0502020204030204" pitchFamily="34" charset="0"/>
              </a:rPr>
              <a:t>ռանձնա</a:t>
            </a:r>
            <a:r>
              <a:rPr lang="ru-RU" dirty="0" err="1">
                <a:ea typeface="Calibri" panose="020F0502020204030204" pitchFamily="34" charset="0"/>
                <a:cs typeface="Calibri" panose="020F0502020204030204" pitchFamily="34" charset="0"/>
              </a:rPr>
              <a:t>ցնել</a:t>
            </a:r>
            <a:r>
              <a:rPr lang="hy-AM" dirty="0">
                <a:ea typeface="Calibri" panose="020F0502020204030204" pitchFamily="34" charset="0"/>
                <a:cs typeface="Calibri" panose="020F0502020204030204" pitchFamily="34" charset="0"/>
              </a:rPr>
              <a:t> ռիսկային գործոններ</a:t>
            </a:r>
            <a:r>
              <a:rPr lang="ru-RU" dirty="0">
                <a:ea typeface="Calibri" panose="020F0502020204030204" pitchFamily="34" charset="0"/>
                <a:cs typeface="Calibri" panose="020F0502020204030204" pitchFamily="34" charset="0"/>
              </a:rPr>
              <a:t> (</a:t>
            </a:r>
            <a:r>
              <a:rPr lang="ru-RU" dirty="0" err="1">
                <a:ea typeface="Calibri" panose="020F0502020204030204" pitchFamily="34" charset="0"/>
                <a:cs typeface="Calibri" panose="020F0502020204030204" pitchFamily="34" charset="0"/>
              </a:rPr>
              <a:t>բաշխման</a:t>
            </a:r>
            <a:r>
              <a:rPr lang="ru-RU" dirty="0">
                <a:ea typeface="Calibri" panose="020F0502020204030204" pitchFamily="34" charset="0"/>
                <a:cs typeface="Calibri" panose="020F0502020204030204" pitchFamily="34" charset="0"/>
              </a:rPr>
              <a:t> </a:t>
            </a:r>
            <a:r>
              <a:rPr lang="ru-RU" dirty="0" err="1">
                <a:ea typeface="Calibri" panose="020F0502020204030204" pitchFamily="34" charset="0"/>
                <a:cs typeface="Calibri" panose="020F0502020204030204" pitchFamily="34" charset="0"/>
              </a:rPr>
              <a:t>նյութ</a:t>
            </a:r>
            <a:r>
              <a:rPr lang="ru-RU" dirty="0">
                <a:ea typeface="Calibri" panose="020F0502020204030204" pitchFamily="34" charset="0"/>
                <a:cs typeface="Calibri" panose="020F0502020204030204" pitchFamily="34" charset="0"/>
              </a:rPr>
              <a:t> 6)</a:t>
            </a:r>
            <a:r>
              <a:rPr lang="hy-AM" dirty="0">
                <a:ea typeface="Calibri" panose="020F0502020204030204" pitchFamily="34" charset="0"/>
                <a:cs typeface="Calibri" panose="020F0502020204030204" pitchFamily="34" charset="0"/>
              </a:rPr>
              <a:t>, որոնք հանգեցնում են </a:t>
            </a:r>
            <a:r>
              <a:rPr lang="ru-RU" dirty="0" err="1">
                <a:ea typeface="Calibri" panose="020F0502020204030204" pitchFamily="34" charset="0"/>
                <a:cs typeface="Calibri" panose="020F0502020204030204" pitchFamily="34" charset="0"/>
              </a:rPr>
              <a:t>նշված</a:t>
            </a:r>
            <a:r>
              <a:rPr lang="ru-RU" dirty="0">
                <a:ea typeface="Calibri" panose="020F0502020204030204" pitchFamily="34" charset="0"/>
                <a:cs typeface="Calibri" panose="020F0502020204030204" pitchFamily="34" charset="0"/>
              </a:rPr>
              <a:t> </a:t>
            </a:r>
            <a:r>
              <a:rPr lang="hy-AM" dirty="0">
                <a:ea typeface="Calibri" panose="020F0502020204030204" pitchFamily="34" charset="0"/>
                <a:cs typeface="Calibri" panose="020F0502020204030204" pitchFamily="34" charset="0"/>
              </a:rPr>
              <a:t>խնդ</a:t>
            </a:r>
            <a:r>
              <a:rPr lang="ru-RU" dirty="0">
                <a:ea typeface="Calibri" panose="020F0502020204030204" pitchFamily="34" charset="0"/>
                <a:cs typeface="Calibri" panose="020F0502020204030204" pitchFamily="34" charset="0"/>
              </a:rPr>
              <a:t>ր</a:t>
            </a:r>
            <a:r>
              <a:rPr lang="hy-AM" dirty="0">
                <a:ea typeface="Calibri" panose="020F0502020204030204" pitchFamily="34" charset="0"/>
                <a:cs typeface="Calibri" panose="020F0502020204030204" pitchFamily="34" charset="0"/>
              </a:rPr>
              <a:t>ին, ինչպես նաև պաշտպանիչ գործոններ, որոնք օգնում են երեխաներին պաշտպանված լինել այդ խնդրից։ </a:t>
            </a:r>
            <a:endParaRPr lang="ru-RU" dirty="0">
              <a:ea typeface="Calibri" panose="020F0502020204030204" pitchFamily="34" charset="0"/>
              <a:cs typeface="Calibri" panose="020F0502020204030204" pitchFamily="34" charset="0"/>
            </a:endParaRPr>
          </a:p>
          <a:p>
            <a:pPr marL="342900" indent="-342900">
              <a:buFont typeface="+mj-lt"/>
              <a:buAutoNum type="arabicPeriod"/>
            </a:pPr>
            <a:r>
              <a:rPr lang="ru-RU" dirty="0">
                <a:ea typeface="Calibri" panose="020F0502020204030204" pitchFamily="34" charset="0"/>
                <a:cs typeface="Calibri" panose="020F0502020204030204" pitchFamily="34" charset="0"/>
              </a:rPr>
              <a:t>Ա</a:t>
            </a:r>
            <a:r>
              <a:rPr lang="hy-AM" dirty="0">
                <a:ea typeface="Calibri" panose="020F0502020204030204" pitchFamily="34" charset="0"/>
                <a:cs typeface="Calibri" panose="020F0502020204030204" pitchFamily="34" charset="0"/>
              </a:rPr>
              <a:t>ռանձնացված և՛ ռիսկային, և՛ պաշտպանիչ գործոնները գրել երկու տարբեր գույնի կպչուն թղթերի վրա և փակցնել պաստառ</a:t>
            </a:r>
            <a:r>
              <a:rPr lang="ru-RU" dirty="0" err="1">
                <a:ea typeface="Calibri" panose="020F0502020204030204" pitchFamily="34" charset="0"/>
                <a:cs typeface="Calibri" panose="020F0502020204030204" pitchFamily="34" charset="0"/>
              </a:rPr>
              <a:t>ներ</a:t>
            </a:r>
            <a:r>
              <a:rPr lang="hy-AM" dirty="0">
                <a:ea typeface="Calibri" panose="020F0502020204030204" pitchFamily="34" charset="0"/>
                <a:cs typeface="Calibri" panose="020F0502020204030204" pitchFamily="34" charset="0"/>
              </a:rPr>
              <a:t>ին</a:t>
            </a:r>
            <a:r>
              <a:rPr lang="ru-RU" dirty="0">
                <a:ea typeface="Calibri" panose="020F0502020204030204" pitchFamily="34" charset="0"/>
                <a:cs typeface="Calibri" panose="020F0502020204030204" pitchFamily="34" charset="0"/>
              </a:rPr>
              <a:t>:</a:t>
            </a:r>
          </a:p>
          <a:p>
            <a:pPr marL="342900" indent="-342900">
              <a:buFont typeface="+mj-lt"/>
              <a:buAutoNum type="arabicPeriod"/>
            </a:pPr>
            <a:r>
              <a:rPr lang="hy-AM" dirty="0"/>
              <a:t>«Հասարակություն», «Համայնք», «Ընտանիք», «Երեխա» մակարդակներում տեղայնացնել իրենց կողմից առանձնացված ռիսկային և պաշտպանիչ գործոնները:</a:t>
            </a:r>
            <a:endParaRPr lang="ru-RU" dirty="0">
              <a:ea typeface="Calibri" panose="020F0502020204030204" pitchFamily="34" charset="0"/>
              <a:cs typeface="Calibri" panose="020F0502020204030204" pitchFamily="34" charset="0"/>
            </a:endParaRPr>
          </a:p>
          <a:p>
            <a:pPr marL="342900" indent="-342900">
              <a:buFont typeface="+mj-lt"/>
              <a:buAutoNum type="arabicPeriod"/>
            </a:pPr>
            <a:endParaRPr lang="ru-RU" dirty="0"/>
          </a:p>
        </p:txBody>
      </p:sp>
      <p:sp>
        <p:nvSpPr>
          <p:cNvPr id="17" name="TextBox 16"/>
          <p:cNvSpPr txBox="1"/>
          <p:nvPr/>
        </p:nvSpPr>
        <p:spPr>
          <a:xfrm>
            <a:off x="798373" y="3720651"/>
            <a:ext cx="1613140" cy="369332"/>
          </a:xfrm>
          <a:prstGeom prst="rect">
            <a:avLst/>
          </a:prstGeom>
          <a:noFill/>
        </p:spPr>
        <p:txBody>
          <a:bodyPr wrap="square" rtlCol="0">
            <a:spAutoFit/>
          </a:bodyPr>
          <a:lstStyle/>
          <a:p>
            <a:r>
              <a:rPr lang="ru-RU" b="1" dirty="0" err="1">
                <a:solidFill>
                  <a:schemeClr val="accent3">
                    <a:lumMod val="75000"/>
                  </a:schemeClr>
                </a:solidFill>
              </a:rPr>
              <a:t>Հրահանգ</a:t>
            </a:r>
            <a:r>
              <a:rPr lang="ru-RU" dirty="0"/>
              <a:t>՝</a:t>
            </a:r>
          </a:p>
        </p:txBody>
      </p:sp>
      <p:sp>
        <p:nvSpPr>
          <p:cNvPr id="19" name="TextBox 18"/>
          <p:cNvSpPr txBox="1"/>
          <p:nvPr/>
        </p:nvSpPr>
        <p:spPr>
          <a:xfrm>
            <a:off x="10651633" y="663692"/>
            <a:ext cx="1246954" cy="307777"/>
          </a:xfrm>
          <a:prstGeom prst="rect">
            <a:avLst/>
          </a:prstGeom>
          <a:noFill/>
        </p:spPr>
        <p:txBody>
          <a:bodyPr wrap="square" rtlCol="0">
            <a:spAutoFit/>
          </a:bodyPr>
          <a:lstStyle/>
          <a:p>
            <a:r>
              <a:rPr lang="hy-AM" sz="1400" dirty="0"/>
              <a:t>5</a:t>
            </a:r>
            <a:r>
              <a:rPr lang="ru-RU" sz="1400" dirty="0"/>
              <a:t>0 </a:t>
            </a:r>
            <a:r>
              <a:rPr lang="ru-RU" sz="1400" dirty="0" err="1"/>
              <a:t>րոպե</a:t>
            </a:r>
            <a:endParaRPr lang="ru-RU" sz="1400" dirty="0"/>
          </a:p>
        </p:txBody>
      </p:sp>
      <p:sp>
        <p:nvSpPr>
          <p:cNvPr id="20" name="TextBox 19"/>
          <p:cNvSpPr txBox="1"/>
          <p:nvPr/>
        </p:nvSpPr>
        <p:spPr>
          <a:xfrm>
            <a:off x="9676742" y="299119"/>
            <a:ext cx="2442710" cy="307777"/>
          </a:xfrm>
          <a:prstGeom prst="rect">
            <a:avLst/>
          </a:prstGeom>
          <a:noFill/>
        </p:spPr>
        <p:txBody>
          <a:bodyPr wrap="square" rtlCol="0">
            <a:spAutoFit/>
          </a:bodyPr>
          <a:lstStyle/>
          <a:p>
            <a:r>
              <a:rPr lang="ru-RU" sz="1400" dirty="0" err="1"/>
              <a:t>Գործնական</a:t>
            </a:r>
            <a:r>
              <a:rPr lang="ru-RU" sz="1400" dirty="0"/>
              <a:t> </a:t>
            </a:r>
            <a:r>
              <a:rPr lang="ru-RU" sz="1400" dirty="0" err="1"/>
              <a:t>աշխատանք</a:t>
            </a:r>
            <a:r>
              <a:rPr lang="ru-RU" sz="1400" dirty="0"/>
              <a:t> 7</a:t>
            </a:r>
          </a:p>
        </p:txBody>
      </p:sp>
      <p:pic>
        <p:nvPicPr>
          <p:cNvPr id="21" name="Picture 6">
            <a:extLst>
              <a:ext uri="{FF2B5EF4-FFF2-40B4-BE49-F238E27FC236}">
                <a16:creationId xmlns:a16="http://schemas.microsoft.com/office/drawing/2014/main" id="{5886F47B-FA7C-4A65-91FC-C07FF3A4968A}"/>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9957917" y="579530"/>
            <a:ext cx="693716" cy="602757"/>
          </a:xfrm>
          <a:prstGeom prst="rect">
            <a:avLst/>
          </a:prstGeom>
        </p:spPr>
      </p:pic>
    </p:spTree>
    <p:extLst>
      <p:ext uri="{BB962C8B-B14F-4D97-AF65-F5344CB8AC3E}">
        <p14:creationId xmlns:p14="http://schemas.microsoft.com/office/powerpoint/2010/main" val="2069745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636345" y="1129000"/>
            <a:ext cx="4255696" cy="3806143"/>
            <a:chOff x="6349042" y="1172298"/>
            <a:chExt cx="2596550" cy="4245091"/>
          </a:xfrm>
        </p:grpSpPr>
        <p:sp>
          <p:nvSpPr>
            <p:cNvPr id="9"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Rounded Rectangle 8">
              <a:extLst>
                <a:ext uri="{FF2B5EF4-FFF2-40B4-BE49-F238E27FC236}">
                  <a16:creationId xmlns:a16="http://schemas.microsoft.com/office/drawing/2014/main" id="{B29427A4-850C-4C23-8DB6-5331E9DE9D64}"/>
                </a:ext>
              </a:extLst>
            </p:cNvPr>
            <p:cNvSpPr/>
            <p:nvPr/>
          </p:nvSpPr>
          <p:spPr>
            <a:xfrm>
              <a:off x="6349042" y="1172298"/>
              <a:ext cx="2456797" cy="691009"/>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hy-AM" sz="2800" dirty="0"/>
                <a:t> </a:t>
              </a:r>
            </a:p>
          </p:txBody>
        </p:sp>
      </p:grpSp>
      <p:grpSp>
        <p:nvGrpSpPr>
          <p:cNvPr id="22" name="Группа 21"/>
          <p:cNvGrpSpPr/>
          <p:nvPr/>
        </p:nvGrpSpPr>
        <p:grpSpPr>
          <a:xfrm>
            <a:off x="6208776" y="1148099"/>
            <a:ext cx="4343399" cy="3798805"/>
            <a:chOff x="6301643" y="1111118"/>
            <a:chExt cx="2643949" cy="4306271"/>
          </a:xfrm>
        </p:grpSpPr>
        <p:sp>
          <p:nvSpPr>
            <p:cNvPr id="23"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4" name="Rounded Rectangle 8">
              <a:extLst>
                <a:ext uri="{FF2B5EF4-FFF2-40B4-BE49-F238E27FC236}">
                  <a16:creationId xmlns:a16="http://schemas.microsoft.com/office/drawing/2014/main" id="{B29427A4-850C-4C23-8DB6-5331E9DE9D64}"/>
                </a:ext>
              </a:extLst>
            </p:cNvPr>
            <p:cNvSpPr/>
            <p:nvPr/>
          </p:nvSpPr>
          <p:spPr>
            <a:xfrm>
              <a:off x="6480026" y="1111118"/>
              <a:ext cx="2347144" cy="777706"/>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hy-AM" sz="2800" dirty="0"/>
            </a:p>
            <a:p>
              <a:pPr algn="just">
                <a:spcBef>
                  <a:spcPct val="0"/>
                </a:spcBef>
              </a:pPr>
              <a:endParaRPr lang="hy-AM" sz="2800" dirty="0"/>
            </a:p>
          </p:txBody>
        </p:sp>
        <p:sp>
          <p:nvSpPr>
            <p:cNvPr id="25" name="TextBox 24"/>
            <p:cNvSpPr txBox="1"/>
            <p:nvPr/>
          </p:nvSpPr>
          <p:spPr>
            <a:xfrm>
              <a:off x="6301643" y="1982360"/>
              <a:ext cx="2484407" cy="320943"/>
            </a:xfrm>
            <a:prstGeom prst="rect">
              <a:avLst/>
            </a:prstGeom>
            <a:noFill/>
          </p:spPr>
          <p:txBody>
            <a:bodyPr wrap="square" rtlCol="0">
              <a:spAutoFit/>
            </a:bodyPr>
            <a:lstStyle/>
            <a:p>
              <a:endParaRPr lang="ru-RU" dirty="0"/>
            </a:p>
          </p:txBody>
        </p:sp>
      </p:grpSp>
      <p:sp>
        <p:nvSpPr>
          <p:cNvPr id="28" name="Прямоугольник 27"/>
          <p:cNvSpPr/>
          <p:nvPr/>
        </p:nvSpPr>
        <p:spPr>
          <a:xfrm>
            <a:off x="1502628" y="307236"/>
            <a:ext cx="8927444" cy="523220"/>
          </a:xfrm>
          <a:prstGeom prst="rect">
            <a:avLst/>
          </a:prstGeom>
        </p:spPr>
        <p:txBody>
          <a:bodyPr wrap="none">
            <a:spAutoFit/>
          </a:bodyPr>
          <a:lstStyle/>
          <a:p>
            <a:r>
              <a:rPr lang="en-US" sz="2800" b="1" dirty="0" err="1">
                <a:solidFill>
                  <a:schemeClr val="bg2">
                    <a:lumMod val="25000"/>
                  </a:schemeClr>
                </a:solidFill>
              </a:rPr>
              <a:t>Նպաստում</a:t>
            </a:r>
            <a:r>
              <a:rPr lang="en-US" sz="2800" b="1" dirty="0">
                <a:solidFill>
                  <a:schemeClr val="bg2">
                    <a:lumMod val="25000"/>
                  </a:schemeClr>
                </a:solidFill>
              </a:rPr>
              <a:t> </a:t>
            </a:r>
            <a:r>
              <a:rPr lang="en-US" sz="2800" b="1" dirty="0" err="1">
                <a:solidFill>
                  <a:schemeClr val="bg2">
                    <a:lumMod val="25000"/>
                  </a:schemeClr>
                </a:solidFill>
              </a:rPr>
              <a:t>ենք</a:t>
            </a:r>
            <a:r>
              <a:rPr lang="en-US" sz="2800" b="1" dirty="0">
                <a:solidFill>
                  <a:schemeClr val="bg2">
                    <a:lumMod val="25000"/>
                  </a:schemeClr>
                </a:solidFill>
              </a:rPr>
              <a:t> </a:t>
            </a:r>
            <a:r>
              <a:rPr lang="en-US" sz="2800" b="1" dirty="0" err="1">
                <a:solidFill>
                  <a:schemeClr val="bg2">
                    <a:lumMod val="25000"/>
                  </a:schemeClr>
                </a:solidFill>
              </a:rPr>
              <a:t>երեխայի</a:t>
            </a:r>
            <a:r>
              <a:rPr lang="en-US" sz="2800" b="1" dirty="0">
                <a:solidFill>
                  <a:schemeClr val="bg2">
                    <a:lumMod val="25000"/>
                  </a:schemeClr>
                </a:solidFill>
              </a:rPr>
              <a:t> </a:t>
            </a:r>
            <a:r>
              <a:rPr lang="en-US" sz="2800" b="1" dirty="0" err="1">
                <a:solidFill>
                  <a:schemeClr val="bg2">
                    <a:lumMod val="25000"/>
                  </a:schemeClr>
                </a:solidFill>
              </a:rPr>
              <a:t>զարգացմանն</a:t>
            </a:r>
            <a:r>
              <a:rPr lang="en-US" sz="2800" b="1" dirty="0">
                <a:solidFill>
                  <a:schemeClr val="bg2">
                    <a:lumMod val="25000"/>
                  </a:schemeClr>
                </a:solidFill>
              </a:rPr>
              <a:t> </a:t>
            </a:r>
            <a:r>
              <a:rPr lang="en-US" sz="2800" b="1" dirty="0" err="1">
                <a:solidFill>
                  <a:schemeClr val="bg2">
                    <a:lumMod val="25000"/>
                  </a:schemeClr>
                </a:solidFill>
              </a:rPr>
              <a:t>ու</a:t>
            </a:r>
            <a:r>
              <a:rPr lang="en-US" sz="2800" b="1" dirty="0">
                <a:solidFill>
                  <a:schemeClr val="bg2">
                    <a:lumMod val="25000"/>
                  </a:schemeClr>
                </a:solidFill>
              </a:rPr>
              <a:t> </a:t>
            </a:r>
            <a:r>
              <a:rPr lang="en-US" sz="2800" b="1" dirty="0" err="1">
                <a:solidFill>
                  <a:schemeClr val="bg2">
                    <a:lumMod val="25000"/>
                  </a:schemeClr>
                </a:solidFill>
              </a:rPr>
              <a:t>աճին</a:t>
            </a:r>
            <a:endParaRPr lang="en-US" sz="2800" b="1" dirty="0"/>
          </a:p>
        </p:txBody>
      </p:sp>
      <p:sp>
        <p:nvSpPr>
          <p:cNvPr id="2" name="TextBox 1"/>
          <p:cNvSpPr txBox="1"/>
          <p:nvPr/>
        </p:nvSpPr>
        <p:spPr>
          <a:xfrm>
            <a:off x="1296233" y="1074665"/>
            <a:ext cx="3300984" cy="984885"/>
          </a:xfrm>
          <a:prstGeom prst="rect">
            <a:avLst/>
          </a:prstGeom>
          <a:noFill/>
        </p:spPr>
        <p:txBody>
          <a:bodyPr wrap="square" rtlCol="0">
            <a:spAutoFit/>
          </a:bodyPr>
          <a:lstStyle/>
          <a:p>
            <a:pPr lvl="0"/>
            <a:r>
              <a:rPr lang="hy-AM" altLang="en-US" sz="2000" b="1" dirty="0">
                <a:latin typeface="Arial" panose="020B0604020202020204" pitchFamily="34" charset="0"/>
                <a:cs typeface="Arial" panose="020B0604020202020204" pitchFamily="34" charset="0"/>
              </a:rPr>
              <a:t>Ներքին զարգացման </a:t>
            </a:r>
          </a:p>
          <a:p>
            <a:pPr lvl="0"/>
            <a:r>
              <a:rPr lang="hy-AM" altLang="en-US" sz="2000" b="1" dirty="0">
                <a:latin typeface="Arial" panose="020B0604020202020204" pitchFamily="34" charset="0"/>
                <a:cs typeface="Arial" panose="020B0604020202020204" pitchFamily="34" charset="0"/>
              </a:rPr>
              <a:t>նախադրյալներ </a:t>
            </a:r>
            <a:endParaRPr lang="hy-AM" sz="2000" dirty="0">
              <a:latin typeface="Arial" panose="020B0604020202020204" pitchFamily="34" charset="0"/>
              <a:cs typeface="Arial" panose="020B0604020202020204" pitchFamily="34" charset="0"/>
            </a:endParaRPr>
          </a:p>
          <a:p>
            <a:endParaRPr lang="ru-RU" dirty="0"/>
          </a:p>
        </p:txBody>
      </p:sp>
      <p:sp>
        <p:nvSpPr>
          <p:cNvPr id="3" name="TextBox 2"/>
          <p:cNvSpPr txBox="1"/>
          <p:nvPr/>
        </p:nvSpPr>
        <p:spPr>
          <a:xfrm>
            <a:off x="6754728" y="1180894"/>
            <a:ext cx="3319272" cy="984885"/>
          </a:xfrm>
          <a:prstGeom prst="rect">
            <a:avLst/>
          </a:prstGeom>
          <a:noFill/>
        </p:spPr>
        <p:txBody>
          <a:bodyPr wrap="square" rtlCol="0">
            <a:spAutoFit/>
          </a:bodyPr>
          <a:lstStyle/>
          <a:p>
            <a:pPr lvl="0"/>
            <a:r>
              <a:rPr lang="ru-RU" altLang="en-US" sz="2000" b="1" dirty="0" err="1">
                <a:latin typeface="Arial" panose="020B0604020202020204" pitchFamily="34" charset="0"/>
                <a:cs typeface="Arial" panose="020B0604020202020204" pitchFamily="34" charset="0"/>
              </a:rPr>
              <a:t>Արտաքին</a:t>
            </a:r>
            <a:r>
              <a:rPr lang="hy-AM" altLang="en-US" sz="2000" b="1" dirty="0">
                <a:latin typeface="Arial" panose="020B0604020202020204" pitchFamily="34" charset="0"/>
                <a:cs typeface="Arial" panose="020B0604020202020204" pitchFamily="34" charset="0"/>
              </a:rPr>
              <a:t> զարգացման </a:t>
            </a:r>
          </a:p>
          <a:p>
            <a:pPr lvl="0"/>
            <a:r>
              <a:rPr lang="hy-AM" altLang="en-US" sz="2000" b="1" dirty="0">
                <a:latin typeface="Arial" panose="020B0604020202020204" pitchFamily="34" charset="0"/>
                <a:cs typeface="Arial" panose="020B0604020202020204" pitchFamily="34" charset="0"/>
              </a:rPr>
              <a:t>նախադրյալներ </a:t>
            </a:r>
            <a:endParaRPr lang="hy-AM" sz="2000" dirty="0">
              <a:latin typeface="Arial" panose="020B0604020202020204" pitchFamily="34" charset="0"/>
              <a:cs typeface="Arial" panose="020B0604020202020204" pitchFamily="34" charset="0"/>
            </a:endParaRPr>
          </a:p>
          <a:p>
            <a:endParaRPr lang="ru-RU" dirty="0"/>
          </a:p>
        </p:txBody>
      </p:sp>
      <p:sp>
        <p:nvSpPr>
          <p:cNvPr id="4" name="Прямоугольник 3"/>
          <p:cNvSpPr/>
          <p:nvPr/>
        </p:nvSpPr>
        <p:spPr>
          <a:xfrm>
            <a:off x="862584" y="2339819"/>
            <a:ext cx="3937564" cy="2308324"/>
          </a:xfrm>
          <a:prstGeom prst="rect">
            <a:avLst/>
          </a:prstGeom>
        </p:spPr>
        <p:txBody>
          <a:bodyPr wrap="square">
            <a:spAutoFit/>
          </a:bodyPr>
          <a:lstStyle/>
          <a:p>
            <a:pPr marL="285750" indent="-285750">
              <a:buFont typeface="Wingdings" panose="05000000000000000000" pitchFamily="2" charset="2"/>
              <a:buChar char="v"/>
            </a:pPr>
            <a:r>
              <a:rPr lang="hy-AM" sz="2000" b="1" dirty="0"/>
              <a:t>Ուսմանը նվիրված լինելը</a:t>
            </a:r>
          </a:p>
          <a:p>
            <a:pPr marL="285750" indent="-285750">
              <a:buFont typeface="Wingdings" panose="05000000000000000000" pitchFamily="2" charset="2"/>
              <a:buChar char="v"/>
            </a:pPr>
            <a:endParaRPr lang="hy-AM" sz="2000" b="1" dirty="0"/>
          </a:p>
          <a:p>
            <a:pPr marL="285750" indent="-285750">
              <a:buFont typeface="Wingdings" panose="05000000000000000000" pitchFamily="2" charset="2"/>
              <a:buChar char="v"/>
            </a:pPr>
            <a:r>
              <a:rPr lang="hy-AM" sz="2000" b="1" dirty="0"/>
              <a:t>Դրական արժեքներ</a:t>
            </a:r>
          </a:p>
          <a:p>
            <a:pPr marL="285750" indent="-285750">
              <a:buFont typeface="Wingdings" panose="05000000000000000000" pitchFamily="2" charset="2"/>
              <a:buChar char="v"/>
            </a:pPr>
            <a:endParaRPr lang="hy-AM" sz="2000" b="1" dirty="0"/>
          </a:p>
          <a:p>
            <a:pPr marL="285750" indent="-285750">
              <a:buFont typeface="Wingdings" panose="05000000000000000000" pitchFamily="2" charset="2"/>
              <a:buChar char="v"/>
            </a:pPr>
            <a:r>
              <a:rPr lang="hy-AM" sz="2000" b="1" dirty="0"/>
              <a:t>Սոցիալական հմտություններ</a:t>
            </a:r>
          </a:p>
          <a:p>
            <a:pPr marL="285750" indent="-285750">
              <a:buFont typeface="Wingdings" panose="05000000000000000000" pitchFamily="2" charset="2"/>
              <a:buChar char="v"/>
            </a:pPr>
            <a:endParaRPr lang="hy-AM" sz="2000" b="1" dirty="0"/>
          </a:p>
          <a:p>
            <a:pPr marL="285750" indent="-285750">
              <a:buFont typeface="Wingdings" panose="05000000000000000000" pitchFamily="2" charset="2"/>
              <a:buChar char="v"/>
            </a:pPr>
            <a:r>
              <a:rPr lang="hy-AM" sz="2000" b="1" dirty="0"/>
              <a:t>Դրական անհատականություն</a:t>
            </a:r>
            <a:endParaRPr lang="hy-AM" sz="2000" dirty="0"/>
          </a:p>
        </p:txBody>
      </p:sp>
      <p:sp>
        <p:nvSpPr>
          <p:cNvPr id="29" name="Google Shape;247;p30">
            <a:extLst>
              <a:ext uri="{FF2B5EF4-FFF2-40B4-BE49-F238E27FC236}">
                <a16:creationId xmlns:a16="http://schemas.microsoft.com/office/drawing/2014/main" id="{11681F94-B870-4683-8111-FD1D20F42B80}"/>
              </a:ext>
            </a:extLst>
          </p:cNvPr>
          <p:cNvSpPr txBox="1"/>
          <p:nvPr/>
        </p:nvSpPr>
        <p:spPr>
          <a:xfrm>
            <a:off x="6355080" y="2194705"/>
            <a:ext cx="4197095" cy="2531432"/>
          </a:xfrm>
          <a:prstGeom prst="rect">
            <a:avLst/>
          </a:prstGeom>
          <a:noFill/>
          <a:ln>
            <a:noFill/>
          </a:ln>
        </p:spPr>
        <p:txBody>
          <a:bodyPr spcFirstLastPara="1" wrap="square" lIns="68569" tIns="34275" rIns="68569" bIns="34275" anchor="t" anchorCtr="0">
            <a:spAutoFit/>
          </a:bodyPr>
          <a:lstStyle/>
          <a:p>
            <a:pPr marL="342900" indent="-342900">
              <a:buFont typeface="Wingdings" panose="05000000000000000000" pitchFamily="2" charset="2"/>
              <a:buChar char="v"/>
            </a:pPr>
            <a:r>
              <a:rPr lang="hy-AM" sz="2000" b="1" dirty="0"/>
              <a:t>Աջակցություն</a:t>
            </a:r>
          </a:p>
          <a:p>
            <a:pPr marL="342900" indent="-342900">
              <a:buFont typeface="Wingdings" panose="05000000000000000000" pitchFamily="2" charset="2"/>
              <a:buChar char="v"/>
            </a:pPr>
            <a:endParaRPr lang="hy-AM" sz="2000" b="1" dirty="0"/>
          </a:p>
          <a:p>
            <a:pPr marL="342900" indent="-342900">
              <a:buFont typeface="Wingdings" panose="05000000000000000000" pitchFamily="2" charset="2"/>
              <a:buChar char="v"/>
            </a:pPr>
            <a:r>
              <a:rPr lang="hy-AM" sz="2000" b="1" dirty="0"/>
              <a:t>Հզորացում</a:t>
            </a:r>
          </a:p>
          <a:p>
            <a:pPr marL="342900" indent="-342900">
              <a:buFont typeface="Wingdings" panose="05000000000000000000" pitchFamily="2" charset="2"/>
              <a:buChar char="v"/>
            </a:pPr>
            <a:endParaRPr lang="hy-AM" sz="2000" b="1" dirty="0"/>
          </a:p>
          <a:p>
            <a:pPr marL="342900" indent="-342900">
              <a:buFont typeface="Wingdings" panose="05000000000000000000" pitchFamily="2" charset="2"/>
              <a:buChar char="v"/>
            </a:pPr>
            <a:r>
              <a:rPr lang="hy-AM" sz="2000" b="1" dirty="0"/>
              <a:t>Սահմաններ և ակնկալիքներ</a:t>
            </a:r>
          </a:p>
          <a:p>
            <a:pPr marL="342900" indent="-342900">
              <a:buFont typeface="Wingdings" panose="05000000000000000000" pitchFamily="2" charset="2"/>
              <a:buChar char="v"/>
            </a:pPr>
            <a:endParaRPr lang="hy-AM" sz="2000" b="1" dirty="0"/>
          </a:p>
          <a:p>
            <a:pPr marL="342900" indent="-342900">
              <a:buFont typeface="Wingdings" panose="05000000000000000000" pitchFamily="2" charset="2"/>
              <a:buChar char="v"/>
            </a:pPr>
            <a:r>
              <a:rPr lang="hy-AM" sz="2000" b="1" dirty="0"/>
              <a:t>Ժամանակի նպատակային</a:t>
            </a:r>
          </a:p>
          <a:p>
            <a:r>
              <a:rPr lang="hy-AM" sz="2000" b="1" dirty="0"/>
              <a:t>     օգտագործում</a:t>
            </a:r>
          </a:p>
        </p:txBody>
      </p:sp>
      <p:sp>
        <p:nvSpPr>
          <p:cNvPr id="5" name="Прямоугольник 4"/>
          <p:cNvSpPr/>
          <p:nvPr/>
        </p:nvSpPr>
        <p:spPr>
          <a:xfrm>
            <a:off x="8079318" y="759668"/>
            <a:ext cx="3339440" cy="369332"/>
          </a:xfrm>
          <a:prstGeom prst="rect">
            <a:avLst/>
          </a:prstGeom>
        </p:spPr>
        <p:txBody>
          <a:bodyPr wrap="none">
            <a:spAutoFit/>
          </a:bodyPr>
          <a:lstStyle/>
          <a:p>
            <a:pPr algn="just"/>
            <a:r>
              <a:rPr lang="ru-RU" dirty="0">
                <a:solidFill>
                  <a:schemeClr val="tx2"/>
                </a:solidFill>
              </a:rPr>
              <a:t>http://www.search-institute.org/</a:t>
            </a:r>
            <a:endParaRPr lang="en-US" dirty="0">
              <a:solidFill>
                <a:schemeClr val="tx2"/>
              </a:solidFill>
            </a:endParaRPr>
          </a:p>
        </p:txBody>
      </p:sp>
      <p:sp>
        <p:nvSpPr>
          <p:cNvPr id="11" name="Стрелка вниз 10"/>
          <p:cNvSpPr/>
          <p:nvPr/>
        </p:nvSpPr>
        <p:spPr>
          <a:xfrm>
            <a:off x="2560320" y="4946904"/>
            <a:ext cx="265176" cy="402336"/>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a:off x="8174736" y="4946904"/>
            <a:ext cx="228600" cy="402336"/>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38091" y="5349240"/>
            <a:ext cx="10917936" cy="1723549"/>
          </a:xfrm>
          <a:prstGeom prst="rect">
            <a:avLst/>
          </a:prstGeom>
          <a:solidFill>
            <a:schemeClr val="accent6">
              <a:lumMod val="20000"/>
              <a:lumOff val="80000"/>
            </a:schemeClr>
          </a:solidFill>
        </p:spPr>
        <p:txBody>
          <a:bodyPr wrap="square">
            <a:spAutoFit/>
          </a:bodyPr>
          <a:lstStyle/>
          <a:p>
            <a:pPr marL="95250" marR="81915" algn="just">
              <a:lnSpc>
                <a:spcPct val="106000"/>
              </a:lnSpc>
              <a:spcBef>
                <a:spcPts val="420"/>
              </a:spcBef>
              <a:spcAft>
                <a:spcPts val="0"/>
              </a:spcAft>
              <a:tabLst>
                <a:tab pos="591185" algn="l"/>
                <a:tab pos="726440" algn="l"/>
                <a:tab pos="1033780" algn="l"/>
                <a:tab pos="1236345" algn="l"/>
                <a:tab pos="1375410" algn="l"/>
                <a:tab pos="1631315" algn="l"/>
              </a:tabLst>
            </a:pPr>
            <a:r>
              <a:rPr lang="ru-RU" sz="2000" b="1" u="sng" dirty="0" err="1">
                <a:solidFill>
                  <a:srgbClr val="231F20"/>
                </a:solidFill>
                <a:uFill>
                  <a:solidFill>
                    <a:srgbClr val="231F20"/>
                  </a:solidFill>
                </a:uFill>
                <a:ea typeface="Times New Roman" panose="02020603050405020304" pitchFamily="18" charset="0"/>
                <a:cs typeface="Times New Roman" panose="02020603050405020304" pitchFamily="18" charset="0"/>
              </a:rPr>
              <a:t>Զարգացնող</a:t>
            </a:r>
            <a:r>
              <a:rPr lang="ru-RU" sz="2000" b="1" u="sng" dirty="0">
                <a:solidFill>
                  <a:srgbClr val="231F20"/>
                </a:solidFill>
                <a:uFill>
                  <a:solidFill>
                    <a:srgbClr val="231F20"/>
                  </a:solidFill>
                </a:uFill>
                <a:ea typeface="Times New Roman" panose="02020603050405020304" pitchFamily="18" charset="0"/>
                <a:cs typeface="Times New Roman" panose="02020603050405020304" pitchFamily="18" charset="0"/>
              </a:rPr>
              <a:t> </a:t>
            </a:r>
            <a:r>
              <a:rPr lang="ru-RU" sz="2000" b="1" u="sng" dirty="0" err="1">
                <a:solidFill>
                  <a:srgbClr val="231F20"/>
                </a:solidFill>
                <a:uFill>
                  <a:solidFill>
                    <a:srgbClr val="231F20"/>
                  </a:solidFill>
                </a:uFill>
                <a:ea typeface="Times New Roman" panose="02020603050405020304" pitchFamily="18" charset="0"/>
                <a:cs typeface="Times New Roman" panose="02020603050405020304" pitchFamily="18" charset="0"/>
              </a:rPr>
              <a:t>նախադրյալները</a:t>
            </a:r>
            <a:r>
              <a:rPr lang="ru-RU" sz="2000" b="1" dirty="0">
                <a:solidFill>
                  <a:srgbClr val="231F20"/>
                </a:solidFill>
                <a:ea typeface="Times New Roman" panose="02020603050405020304" pitchFamily="18" charset="0"/>
                <a:cs typeface="Times New Roman" panose="02020603050405020304" pitchFamily="18" charset="0"/>
              </a:rPr>
              <a:t> </a:t>
            </a:r>
            <a:r>
              <a:rPr lang="ru-RU" sz="2000" b="1" spc="-10" dirty="0" err="1">
                <a:solidFill>
                  <a:srgbClr val="231F20"/>
                </a:solidFill>
                <a:ea typeface="Times New Roman" panose="02020603050405020304" pitchFamily="18" charset="0"/>
                <a:cs typeface="Times New Roman" panose="02020603050405020304" pitchFamily="18" charset="0"/>
              </a:rPr>
              <a:t>ներքին</a:t>
            </a:r>
            <a:r>
              <a:rPr lang="ru-RU" sz="2000" b="1" dirty="0">
                <a:solidFill>
                  <a:srgbClr val="231F20"/>
                </a:solidFill>
                <a:ea typeface="Times New Roman" panose="02020603050405020304" pitchFamily="18" charset="0"/>
                <a:cs typeface="Times New Roman" panose="02020603050405020304" pitchFamily="18" charset="0"/>
              </a:rPr>
              <a:t>	</a:t>
            </a:r>
            <a:r>
              <a:rPr lang="ru-RU" sz="2000" spc="-10" dirty="0" err="1">
                <a:solidFill>
                  <a:srgbClr val="231F20"/>
                </a:solidFill>
                <a:ea typeface="Times New Roman" panose="02020603050405020304" pitchFamily="18" charset="0"/>
                <a:cs typeface="Times New Roman" panose="02020603050405020304" pitchFamily="18" charset="0"/>
              </a:rPr>
              <a:t>անհատական</a:t>
            </a:r>
            <a:r>
              <a:rPr lang="ru-RU" sz="2000" dirty="0">
                <a:solidFill>
                  <a:srgbClr val="231F20"/>
                </a:solidFill>
                <a:ea typeface="Times New Roman" panose="02020603050405020304" pitchFamily="18" charset="0"/>
                <a:cs typeface="Times New Roman" panose="02020603050405020304" pitchFamily="18" charset="0"/>
              </a:rPr>
              <a:t>	</a:t>
            </a:r>
            <a:r>
              <a:rPr lang="ru-RU" sz="2000" spc="-30" dirty="0" err="1">
                <a:solidFill>
                  <a:srgbClr val="231F20"/>
                </a:solidFill>
                <a:ea typeface="Times New Roman" panose="02020603050405020304" pitchFamily="18" charset="0"/>
                <a:cs typeface="Times New Roman" panose="02020603050405020304" pitchFamily="18" charset="0"/>
              </a:rPr>
              <a:t>կարողող</a:t>
            </a:r>
            <a:r>
              <a:rPr lang="ru-RU" sz="2000" spc="-10" dirty="0" err="1">
                <a:solidFill>
                  <a:srgbClr val="231F20"/>
                </a:solidFill>
                <a:ea typeface="Times New Roman" panose="02020603050405020304" pitchFamily="18" charset="0"/>
                <a:cs typeface="Times New Roman" panose="02020603050405020304" pitchFamily="18" charset="0"/>
              </a:rPr>
              <a:t>թյունների</a:t>
            </a:r>
            <a:r>
              <a:rPr lang="ru-RU" sz="2000" spc="-10" dirty="0">
                <a:solidFill>
                  <a:srgbClr val="231F20"/>
                </a:solidFill>
                <a:ea typeface="Times New Roman" panose="02020603050405020304" pitchFamily="18" charset="0"/>
                <a:cs typeface="Times New Roman" panose="02020603050405020304" pitchFamily="18" charset="0"/>
              </a:rPr>
              <a:t>,</a:t>
            </a:r>
            <a:r>
              <a:rPr lang="ru-RU" sz="2000" dirty="0">
                <a:solidFill>
                  <a:srgbClr val="231F20"/>
                </a:solidFill>
                <a:ea typeface="Times New Roman" panose="02020603050405020304" pitchFamily="18" charset="0"/>
                <a:cs typeface="Times New Roman" panose="02020603050405020304" pitchFamily="18" charset="0"/>
              </a:rPr>
              <a:t> </a:t>
            </a:r>
            <a:r>
              <a:rPr lang="ru-RU" sz="2000" spc="-10" dirty="0" err="1">
                <a:solidFill>
                  <a:srgbClr val="231F20"/>
                </a:solidFill>
                <a:ea typeface="Times New Roman" panose="02020603050405020304" pitchFamily="18" charset="0"/>
                <a:cs typeface="Times New Roman" panose="02020603050405020304" pitchFamily="18" charset="0"/>
              </a:rPr>
              <a:t>վերաբերմունքի</a:t>
            </a:r>
            <a:r>
              <a:rPr lang="ru-RU" sz="2000" spc="-10" dirty="0">
                <a:solidFill>
                  <a:srgbClr val="231F20"/>
                </a:solidFill>
                <a:ea typeface="Times New Roman" panose="02020603050405020304" pitchFamily="18" charset="0"/>
                <a:cs typeface="Times New Roman" panose="02020603050405020304" pitchFamily="18" charset="0"/>
              </a:rPr>
              <a:t>,</a:t>
            </a:r>
            <a:r>
              <a:rPr lang="ru-RU" sz="2000" dirty="0">
                <a:solidFill>
                  <a:srgbClr val="231F20"/>
                </a:solidFill>
                <a:ea typeface="Times New Roman" panose="02020603050405020304" pitchFamily="18" charset="0"/>
                <a:cs typeface="Times New Roman" panose="02020603050405020304" pitchFamily="18" charset="0"/>
              </a:rPr>
              <a:t> </a:t>
            </a:r>
            <a:r>
              <a:rPr lang="ru-RU" sz="2000" spc="-30" dirty="0" err="1">
                <a:solidFill>
                  <a:srgbClr val="231F20"/>
                </a:solidFill>
                <a:ea typeface="Times New Roman" panose="02020603050405020304" pitchFamily="18" charset="0"/>
                <a:cs typeface="Times New Roman" panose="02020603050405020304" pitchFamily="18" charset="0"/>
              </a:rPr>
              <a:t>ար</a:t>
            </a:r>
            <a:r>
              <a:rPr lang="ru-RU" sz="2000" dirty="0" err="1">
                <a:solidFill>
                  <a:srgbClr val="231F20"/>
                </a:solidFill>
                <a:ea typeface="Times New Roman" panose="02020603050405020304" pitchFamily="18" charset="0"/>
                <a:cs typeface="Times New Roman" panose="02020603050405020304" pitchFamily="18" charset="0"/>
              </a:rPr>
              <a:t>ժեքների</a:t>
            </a:r>
            <a:r>
              <a:rPr lang="ru-RU" sz="2000" dirty="0">
                <a:solidFill>
                  <a:srgbClr val="231F20"/>
                </a:solidFill>
                <a:ea typeface="Times New Roman" panose="02020603050405020304" pitchFamily="18" charset="0"/>
                <a:cs typeface="Times New Roman" panose="02020603050405020304" pitchFamily="18" charset="0"/>
              </a:rPr>
              <a:t>,</a:t>
            </a:r>
            <a:r>
              <a:rPr lang="ru-RU" sz="2000" spc="200" dirty="0">
                <a:solidFill>
                  <a:srgbClr val="231F20"/>
                </a:solidFill>
                <a:ea typeface="Times New Roman" panose="02020603050405020304" pitchFamily="18" charset="0"/>
                <a:cs typeface="Times New Roman" panose="02020603050405020304" pitchFamily="18" charset="0"/>
              </a:rPr>
              <a:t> </a:t>
            </a:r>
            <a:r>
              <a:rPr lang="ru-RU" sz="2000" dirty="0" err="1">
                <a:solidFill>
                  <a:srgbClr val="231F20"/>
                </a:solidFill>
                <a:ea typeface="Times New Roman" panose="02020603050405020304" pitchFamily="18" charset="0"/>
                <a:cs typeface="Times New Roman" panose="02020603050405020304" pitchFamily="18" charset="0"/>
              </a:rPr>
              <a:t>ինչպես</a:t>
            </a:r>
            <a:r>
              <a:rPr lang="ru-RU" sz="2000" spc="200" dirty="0">
                <a:solidFill>
                  <a:srgbClr val="231F20"/>
                </a:solidFill>
                <a:ea typeface="Times New Roman" panose="02020603050405020304" pitchFamily="18" charset="0"/>
                <a:cs typeface="Times New Roman" panose="02020603050405020304" pitchFamily="18" charset="0"/>
              </a:rPr>
              <a:t> </a:t>
            </a:r>
            <a:r>
              <a:rPr lang="ru-RU" sz="2000" dirty="0" err="1">
                <a:solidFill>
                  <a:srgbClr val="231F20"/>
                </a:solidFill>
                <a:ea typeface="Times New Roman" panose="02020603050405020304" pitchFamily="18" charset="0"/>
                <a:cs typeface="Times New Roman" panose="02020603050405020304" pitchFamily="18" charset="0"/>
              </a:rPr>
              <a:t>նաև</a:t>
            </a:r>
            <a:r>
              <a:rPr lang="ru-RU" sz="2000" spc="200" dirty="0">
                <a:solidFill>
                  <a:srgbClr val="231F20"/>
                </a:solidFill>
                <a:ea typeface="Times New Roman" panose="02020603050405020304" pitchFamily="18" charset="0"/>
                <a:cs typeface="Times New Roman" panose="02020603050405020304" pitchFamily="18" charset="0"/>
              </a:rPr>
              <a:t> </a:t>
            </a:r>
            <a:r>
              <a:rPr lang="ru-RU" sz="2000" b="1" dirty="0" err="1">
                <a:solidFill>
                  <a:srgbClr val="231F20"/>
                </a:solidFill>
                <a:ea typeface="Times New Roman" panose="02020603050405020304" pitchFamily="18" charset="0"/>
                <a:cs typeface="Times New Roman" panose="02020603050405020304" pitchFamily="18" charset="0"/>
              </a:rPr>
              <a:t>արտաքին</a:t>
            </a:r>
            <a:r>
              <a:rPr lang="ru-RU" sz="2000" b="1" dirty="0">
                <a:solidFill>
                  <a:srgbClr val="231F20"/>
                </a:solidFill>
                <a:ea typeface="Times New Roman" panose="02020603050405020304" pitchFamily="18" charset="0"/>
                <a:cs typeface="Times New Roman" panose="02020603050405020304" pitchFamily="18" charset="0"/>
              </a:rPr>
              <a:t> </a:t>
            </a:r>
            <a:r>
              <a:rPr lang="ru-RU" sz="2000" spc="-10" dirty="0" err="1">
                <a:solidFill>
                  <a:srgbClr val="231F20"/>
                </a:solidFill>
                <a:ea typeface="Times New Roman" panose="02020603050405020304" pitchFamily="18" charset="0"/>
                <a:cs typeface="Times New Roman" panose="02020603050405020304" pitchFamily="18" charset="0"/>
              </a:rPr>
              <a:t>փորձառությունների</a:t>
            </a:r>
            <a:r>
              <a:rPr lang="ru-RU" sz="2000" spc="-10" dirty="0">
                <a:solidFill>
                  <a:srgbClr val="231F20"/>
                </a:solidFill>
                <a:ea typeface="Times New Roman" panose="02020603050405020304" pitchFamily="18" charset="0"/>
                <a:cs typeface="Times New Roman" panose="02020603050405020304" pitchFamily="18" charset="0"/>
              </a:rPr>
              <a:t>,</a:t>
            </a:r>
            <a:r>
              <a:rPr lang="ru-RU" sz="2000" dirty="0">
                <a:solidFill>
                  <a:srgbClr val="231F20"/>
                </a:solidFill>
                <a:ea typeface="Times New Roman" panose="02020603050405020304" pitchFamily="18" charset="0"/>
                <a:cs typeface="Times New Roman" panose="02020603050405020304" pitchFamily="18" charset="0"/>
              </a:rPr>
              <a:t>	</a:t>
            </a:r>
            <a:r>
              <a:rPr lang="ru-RU" sz="2000" spc="-30" dirty="0" err="1">
                <a:solidFill>
                  <a:srgbClr val="231F20"/>
                </a:solidFill>
                <a:ea typeface="Times New Roman" panose="02020603050405020304" pitchFamily="18" charset="0"/>
                <a:cs typeface="Times New Roman" panose="02020603050405020304" pitchFamily="18" charset="0"/>
              </a:rPr>
              <a:t>հարաբերու</a:t>
            </a:r>
            <a:r>
              <a:rPr lang="ru-RU" sz="2000" spc="-10" dirty="0" err="1">
                <a:solidFill>
                  <a:srgbClr val="231F20"/>
                </a:solidFill>
                <a:ea typeface="Times New Roman" panose="02020603050405020304" pitchFamily="18" charset="0"/>
                <a:cs typeface="Times New Roman" panose="02020603050405020304" pitchFamily="18" charset="0"/>
              </a:rPr>
              <a:t>թյունների</a:t>
            </a:r>
            <a:r>
              <a:rPr lang="ru-RU" sz="2000" spc="-50" dirty="0">
                <a:solidFill>
                  <a:srgbClr val="231F20"/>
                </a:solidFill>
                <a:ea typeface="Times New Roman" panose="02020603050405020304" pitchFamily="18" charset="0"/>
                <a:cs typeface="Times New Roman" panose="02020603050405020304" pitchFamily="18" charset="0"/>
              </a:rPr>
              <a:t> </a:t>
            </a:r>
            <a:r>
              <a:rPr lang="ru-RU" sz="2000" spc="-10" dirty="0" err="1">
                <a:solidFill>
                  <a:srgbClr val="231F20"/>
                </a:solidFill>
                <a:ea typeface="Times New Roman" panose="02020603050405020304" pitchFamily="18" charset="0"/>
                <a:cs typeface="Times New Roman" panose="02020603050405020304" pitchFamily="18" charset="0"/>
              </a:rPr>
              <a:t>համակցություն</a:t>
            </a:r>
            <a:r>
              <a:rPr lang="ru-RU" sz="2000" spc="-45" dirty="0">
                <a:solidFill>
                  <a:srgbClr val="231F20"/>
                </a:solidFill>
                <a:ea typeface="Times New Roman" panose="02020603050405020304" pitchFamily="18" charset="0"/>
                <a:cs typeface="Times New Roman" panose="02020603050405020304" pitchFamily="18" charset="0"/>
              </a:rPr>
              <a:t> </a:t>
            </a:r>
            <a:r>
              <a:rPr lang="ru-RU" sz="2000" spc="-10" dirty="0" err="1">
                <a:solidFill>
                  <a:srgbClr val="231F20"/>
                </a:solidFill>
                <a:ea typeface="Times New Roman" panose="02020603050405020304" pitchFamily="18" charset="0"/>
                <a:cs typeface="Times New Roman" panose="02020603050405020304" pitchFamily="18" charset="0"/>
              </a:rPr>
              <a:t>են</a:t>
            </a:r>
            <a:r>
              <a:rPr lang="ru-RU" sz="2000" spc="-10" dirty="0">
                <a:solidFill>
                  <a:srgbClr val="231F20"/>
                </a:solidFill>
                <a:ea typeface="Times New Roman" panose="02020603050405020304" pitchFamily="18" charset="0"/>
                <a:cs typeface="Times New Roman" panose="02020603050405020304" pitchFamily="18" charset="0"/>
              </a:rPr>
              <a:t>,</a:t>
            </a:r>
            <a:r>
              <a:rPr lang="ru-RU" sz="2000" spc="-50" dirty="0">
                <a:solidFill>
                  <a:srgbClr val="231F20"/>
                </a:solidFill>
                <a:ea typeface="Times New Roman" panose="02020603050405020304" pitchFamily="18" charset="0"/>
                <a:cs typeface="Times New Roman" panose="02020603050405020304" pitchFamily="18" charset="0"/>
              </a:rPr>
              <a:t> </a:t>
            </a:r>
            <a:r>
              <a:rPr lang="ru-RU" sz="2000" spc="-10" dirty="0" err="1">
                <a:solidFill>
                  <a:srgbClr val="231F20"/>
                </a:solidFill>
                <a:ea typeface="Times New Roman" panose="02020603050405020304" pitchFamily="18" charset="0"/>
                <a:cs typeface="Times New Roman" panose="02020603050405020304" pitchFamily="18" charset="0"/>
              </a:rPr>
              <a:t>որոնք</a:t>
            </a:r>
            <a:r>
              <a:rPr lang="ru-RU" sz="2000" spc="-10" dirty="0">
                <a:solidFill>
                  <a:srgbClr val="231F20"/>
                </a:solidFill>
                <a:ea typeface="Times New Roman" panose="02020603050405020304" pitchFamily="18" charset="0"/>
                <a:cs typeface="Times New Roman" panose="02020603050405020304" pitchFamily="18" charset="0"/>
              </a:rPr>
              <a:t> </a:t>
            </a:r>
            <a:r>
              <a:rPr lang="ru-RU" sz="2000" dirty="0" err="1">
                <a:solidFill>
                  <a:srgbClr val="231F20"/>
                </a:solidFill>
                <a:ea typeface="Times New Roman" panose="02020603050405020304" pitchFamily="18" charset="0"/>
                <a:cs typeface="Times New Roman" panose="02020603050405020304" pitchFamily="18" charset="0"/>
              </a:rPr>
              <a:t>աջակցում</a:t>
            </a:r>
            <a:r>
              <a:rPr lang="ru-RU" sz="2000" spc="275" dirty="0">
                <a:solidFill>
                  <a:srgbClr val="231F20"/>
                </a:solidFill>
                <a:ea typeface="Times New Roman" panose="02020603050405020304" pitchFamily="18" charset="0"/>
                <a:cs typeface="Times New Roman" panose="02020603050405020304" pitchFamily="18" charset="0"/>
              </a:rPr>
              <a:t> </a:t>
            </a:r>
            <a:r>
              <a:rPr lang="ru-RU" sz="2000" dirty="0">
                <a:solidFill>
                  <a:srgbClr val="231F20"/>
                </a:solidFill>
                <a:ea typeface="Times New Roman" panose="02020603050405020304" pitchFamily="18" charset="0"/>
                <a:cs typeface="Times New Roman" panose="02020603050405020304" pitchFamily="18" charset="0"/>
              </a:rPr>
              <a:t>և</a:t>
            </a:r>
            <a:r>
              <a:rPr lang="ru-RU" sz="2000" spc="275" dirty="0">
                <a:solidFill>
                  <a:srgbClr val="231F20"/>
                </a:solidFill>
                <a:ea typeface="Times New Roman" panose="02020603050405020304" pitchFamily="18" charset="0"/>
                <a:cs typeface="Times New Roman" panose="02020603050405020304" pitchFamily="18" charset="0"/>
              </a:rPr>
              <a:t> </a:t>
            </a:r>
            <a:r>
              <a:rPr lang="ru-RU" sz="2000" dirty="0" err="1">
                <a:solidFill>
                  <a:srgbClr val="231F20"/>
                </a:solidFill>
                <a:ea typeface="Times New Roman" panose="02020603050405020304" pitchFamily="18" charset="0"/>
                <a:cs typeface="Times New Roman" panose="02020603050405020304" pitchFamily="18" charset="0"/>
              </a:rPr>
              <a:t>դաստիարակում</a:t>
            </a:r>
            <a:r>
              <a:rPr lang="ru-RU" sz="2000" spc="275" dirty="0">
                <a:solidFill>
                  <a:srgbClr val="231F20"/>
                </a:solidFill>
                <a:ea typeface="Times New Roman" panose="02020603050405020304" pitchFamily="18" charset="0"/>
                <a:cs typeface="Times New Roman" panose="02020603050405020304" pitchFamily="18" charset="0"/>
              </a:rPr>
              <a:t> </a:t>
            </a:r>
            <a:r>
              <a:rPr lang="ru-RU" sz="2000" dirty="0" err="1">
                <a:solidFill>
                  <a:srgbClr val="231F20"/>
                </a:solidFill>
                <a:ea typeface="Times New Roman" panose="02020603050405020304" pitchFamily="18" charset="0"/>
                <a:cs typeface="Times New Roman" panose="02020603050405020304" pitchFamily="18" charset="0"/>
              </a:rPr>
              <a:t>են</a:t>
            </a:r>
            <a:r>
              <a:rPr lang="ru-RU" sz="2000" dirty="0">
                <a:solidFill>
                  <a:srgbClr val="231F20"/>
                </a:solidFill>
                <a:ea typeface="Times New Roman" panose="02020603050405020304" pitchFamily="18" charset="0"/>
                <a:cs typeface="Times New Roman" panose="02020603050405020304" pitchFamily="18" charset="0"/>
              </a:rPr>
              <a:t> </a:t>
            </a:r>
            <a:r>
              <a:rPr lang="ru-RU" sz="2000" dirty="0" err="1">
                <a:solidFill>
                  <a:srgbClr val="231F20"/>
                </a:solidFill>
                <a:ea typeface="Times New Roman" panose="02020603050405020304" pitchFamily="18" charset="0"/>
                <a:cs typeface="Times New Roman" panose="02020603050405020304" pitchFamily="18" charset="0"/>
              </a:rPr>
              <a:t>երեխաներին</a:t>
            </a:r>
            <a:r>
              <a:rPr lang="ru-RU" sz="2000" dirty="0">
                <a:solidFill>
                  <a:srgbClr val="231F20"/>
                </a:solidFill>
                <a:ea typeface="Times New Roman" panose="02020603050405020304" pitchFamily="18" charset="0"/>
                <a:cs typeface="Times New Roman" panose="02020603050405020304" pitchFamily="18" charset="0"/>
              </a:rPr>
              <a:t>։</a:t>
            </a:r>
            <a:r>
              <a:rPr lang="ru-RU" sz="2000" spc="40" dirty="0">
                <a:solidFill>
                  <a:srgbClr val="231F20"/>
                </a:solidFill>
                <a:ea typeface="Times New Roman" panose="02020603050405020304" pitchFamily="18" charset="0"/>
                <a:cs typeface="Times New Roman" panose="02020603050405020304" pitchFamily="18" charset="0"/>
              </a:rPr>
              <a:t> </a:t>
            </a:r>
            <a:r>
              <a:rPr lang="ru-RU" sz="2000" dirty="0" err="1">
                <a:solidFill>
                  <a:srgbClr val="231F20"/>
                </a:solidFill>
                <a:ea typeface="Times New Roman" panose="02020603050405020304" pitchFamily="18" charset="0"/>
                <a:cs typeface="Times New Roman" panose="02020603050405020304" pitchFamily="18" charset="0"/>
              </a:rPr>
              <a:t>Ներքին</a:t>
            </a:r>
            <a:r>
              <a:rPr lang="ru-RU" sz="2000" spc="40" dirty="0">
                <a:solidFill>
                  <a:srgbClr val="231F20"/>
                </a:solidFill>
                <a:ea typeface="Times New Roman" panose="02020603050405020304" pitchFamily="18" charset="0"/>
                <a:cs typeface="Times New Roman" panose="02020603050405020304" pitchFamily="18" charset="0"/>
              </a:rPr>
              <a:t> </a:t>
            </a:r>
            <a:r>
              <a:rPr lang="ru-RU" sz="2000" dirty="0">
                <a:solidFill>
                  <a:srgbClr val="231F20"/>
                </a:solidFill>
                <a:ea typeface="Times New Roman" panose="02020603050405020304" pitchFamily="18" charset="0"/>
                <a:cs typeface="Times New Roman" panose="02020603050405020304" pitchFamily="18" charset="0"/>
              </a:rPr>
              <a:t>և</a:t>
            </a:r>
            <a:r>
              <a:rPr lang="ru-RU" sz="2000" spc="40" dirty="0">
                <a:solidFill>
                  <a:srgbClr val="231F20"/>
                </a:solidFill>
                <a:ea typeface="Times New Roman" panose="02020603050405020304" pitchFamily="18" charset="0"/>
                <a:cs typeface="Times New Roman" panose="02020603050405020304" pitchFamily="18" charset="0"/>
              </a:rPr>
              <a:t> </a:t>
            </a:r>
            <a:r>
              <a:rPr lang="ru-RU" sz="2000" dirty="0" err="1">
                <a:solidFill>
                  <a:srgbClr val="231F20"/>
                </a:solidFill>
                <a:ea typeface="Times New Roman" panose="02020603050405020304" pitchFamily="18" charset="0"/>
                <a:cs typeface="Times New Roman" panose="02020603050405020304" pitchFamily="18" charset="0"/>
              </a:rPr>
              <a:t>արտաքին</a:t>
            </a:r>
            <a:r>
              <a:rPr lang="ru-RU" sz="2000" dirty="0">
                <a:solidFill>
                  <a:srgbClr val="231F20"/>
                </a:solidFill>
                <a:ea typeface="Times New Roman" panose="02020603050405020304" pitchFamily="18" charset="0"/>
                <a:cs typeface="Times New Roman" panose="02020603050405020304" pitchFamily="18" charset="0"/>
              </a:rPr>
              <a:t> </a:t>
            </a:r>
            <a:r>
              <a:rPr lang="ru-RU" sz="2000" spc="-10" dirty="0" err="1">
                <a:solidFill>
                  <a:srgbClr val="231F20"/>
                </a:solidFill>
                <a:ea typeface="Times New Roman" panose="02020603050405020304" pitchFamily="18" charset="0"/>
                <a:cs typeface="Times New Roman" panose="02020603050405020304" pitchFamily="18" charset="0"/>
              </a:rPr>
              <a:t>նախադրյալների</a:t>
            </a:r>
            <a:r>
              <a:rPr lang="ru-RU" sz="2000" dirty="0">
                <a:solidFill>
                  <a:srgbClr val="231F20"/>
                </a:solidFill>
                <a:ea typeface="Times New Roman" panose="02020603050405020304" pitchFamily="18" charset="0"/>
                <a:cs typeface="Times New Roman" panose="02020603050405020304" pitchFamily="18" charset="0"/>
              </a:rPr>
              <a:t> </a:t>
            </a:r>
            <a:r>
              <a:rPr lang="ru-RU" sz="2000" spc="-30" dirty="0" err="1">
                <a:solidFill>
                  <a:srgbClr val="231F20"/>
                </a:solidFill>
                <a:ea typeface="Times New Roman" panose="02020603050405020304" pitchFamily="18" charset="0"/>
                <a:cs typeface="Times New Roman" panose="02020603050405020304" pitchFamily="18" charset="0"/>
              </a:rPr>
              <a:t>համակցությունը</a:t>
            </a:r>
            <a:r>
              <a:rPr lang="ru-RU" sz="2000" spc="-20" dirty="0">
                <a:solidFill>
                  <a:srgbClr val="231F20"/>
                </a:solidFill>
                <a:ea typeface="Times New Roman" panose="02020603050405020304" pitchFamily="18" charset="0"/>
                <a:cs typeface="Times New Roman" panose="02020603050405020304" pitchFamily="18" charset="0"/>
              </a:rPr>
              <a:t> </a:t>
            </a:r>
            <a:r>
              <a:rPr lang="ru-RU" sz="2000" spc="-20" dirty="0" err="1">
                <a:solidFill>
                  <a:srgbClr val="231F20"/>
                </a:solidFill>
                <a:ea typeface="Times New Roman" panose="02020603050405020304" pitchFamily="18" charset="0"/>
                <a:cs typeface="Times New Roman" panose="02020603050405020304" pitchFamily="18" charset="0"/>
              </a:rPr>
              <a:t>օգնում</a:t>
            </a:r>
            <a:r>
              <a:rPr lang="ru-RU" sz="2000" spc="-90" dirty="0">
                <a:solidFill>
                  <a:srgbClr val="231F20"/>
                </a:solidFill>
                <a:ea typeface="Times New Roman" panose="02020603050405020304" pitchFamily="18" charset="0"/>
                <a:cs typeface="Times New Roman" panose="02020603050405020304" pitchFamily="18" charset="0"/>
              </a:rPr>
              <a:t> </a:t>
            </a:r>
            <a:r>
              <a:rPr lang="ru-RU" sz="2000" spc="-20" dirty="0">
                <a:solidFill>
                  <a:srgbClr val="231F20"/>
                </a:solidFill>
                <a:ea typeface="Times New Roman" panose="02020603050405020304" pitchFamily="18" charset="0"/>
                <a:cs typeface="Times New Roman" panose="02020603050405020304" pitchFamily="18" charset="0"/>
              </a:rPr>
              <a:t>է</a:t>
            </a:r>
            <a:r>
              <a:rPr lang="ru-RU" sz="2000" spc="-90" dirty="0">
                <a:solidFill>
                  <a:srgbClr val="231F20"/>
                </a:solidFill>
                <a:ea typeface="Times New Roman" panose="02020603050405020304" pitchFamily="18" charset="0"/>
                <a:cs typeface="Times New Roman" panose="02020603050405020304" pitchFamily="18" charset="0"/>
              </a:rPr>
              <a:t> </a:t>
            </a:r>
            <a:r>
              <a:rPr lang="ru-RU" sz="2000" spc="-20" dirty="0" err="1">
                <a:solidFill>
                  <a:srgbClr val="231F20"/>
                </a:solidFill>
                <a:ea typeface="Times New Roman" panose="02020603050405020304" pitchFamily="18" charset="0"/>
                <a:cs typeface="Times New Roman" panose="02020603050405020304" pitchFamily="18" charset="0"/>
              </a:rPr>
              <a:t>երեխաներին</a:t>
            </a:r>
            <a:r>
              <a:rPr lang="ru-RU" sz="2000" spc="-90" dirty="0">
                <a:solidFill>
                  <a:srgbClr val="231F20"/>
                </a:solidFill>
                <a:ea typeface="Times New Roman" panose="02020603050405020304" pitchFamily="18" charset="0"/>
                <a:cs typeface="Times New Roman" panose="02020603050405020304" pitchFamily="18" charset="0"/>
              </a:rPr>
              <a:t> </a:t>
            </a:r>
            <a:r>
              <a:rPr lang="ru-RU" sz="2000" spc="-20" dirty="0" err="1">
                <a:solidFill>
                  <a:srgbClr val="231F20"/>
                </a:solidFill>
                <a:ea typeface="Times New Roman" panose="02020603050405020304" pitchFamily="18" charset="0"/>
                <a:cs typeface="Times New Roman" panose="02020603050405020304" pitchFamily="18" charset="0"/>
              </a:rPr>
              <a:t>հաջողությամբ</a:t>
            </a:r>
            <a:r>
              <a:rPr lang="ru-RU" sz="2000" spc="-20" dirty="0">
                <a:solidFill>
                  <a:srgbClr val="231F20"/>
                </a:solidFill>
                <a:ea typeface="Times New Roman" panose="02020603050405020304" pitchFamily="18" charset="0"/>
                <a:cs typeface="Times New Roman" panose="02020603050405020304" pitchFamily="18" charset="0"/>
              </a:rPr>
              <a:t> </a:t>
            </a:r>
            <a:r>
              <a:rPr lang="ru-RU" sz="2000" dirty="0" err="1">
                <a:solidFill>
                  <a:srgbClr val="231F20"/>
                </a:solidFill>
                <a:ea typeface="Times New Roman" panose="02020603050405020304" pitchFamily="18" charset="0"/>
                <a:cs typeface="Times New Roman" panose="02020603050405020304" pitchFamily="18" charset="0"/>
              </a:rPr>
              <a:t>զարգանալ</a:t>
            </a:r>
            <a:r>
              <a:rPr lang="ru-RU" sz="2000" spc="120" dirty="0">
                <a:solidFill>
                  <a:srgbClr val="231F20"/>
                </a:solidFill>
                <a:ea typeface="Times New Roman" panose="02020603050405020304" pitchFamily="18" charset="0"/>
                <a:cs typeface="Times New Roman" panose="02020603050405020304" pitchFamily="18" charset="0"/>
              </a:rPr>
              <a:t> </a:t>
            </a:r>
            <a:r>
              <a:rPr lang="ru-RU" sz="2000" dirty="0">
                <a:solidFill>
                  <a:srgbClr val="231F20"/>
                </a:solidFill>
                <a:ea typeface="Times New Roman" panose="02020603050405020304" pitchFamily="18" charset="0"/>
                <a:cs typeface="Times New Roman" panose="02020603050405020304" pitchFamily="18" charset="0"/>
              </a:rPr>
              <a:t>և</a:t>
            </a:r>
            <a:r>
              <a:rPr lang="ru-RU" sz="2000" spc="120" dirty="0">
                <a:solidFill>
                  <a:srgbClr val="231F20"/>
                </a:solidFill>
                <a:ea typeface="Times New Roman" panose="02020603050405020304" pitchFamily="18" charset="0"/>
                <a:cs typeface="Times New Roman" panose="02020603050405020304" pitchFamily="18" charset="0"/>
              </a:rPr>
              <a:t> </a:t>
            </a:r>
            <a:r>
              <a:rPr lang="ru-RU" sz="2000" dirty="0" err="1">
                <a:solidFill>
                  <a:srgbClr val="231F20"/>
                </a:solidFill>
                <a:ea typeface="Times New Roman" panose="02020603050405020304" pitchFamily="18" charset="0"/>
                <a:cs typeface="Times New Roman" panose="02020603050405020304" pitchFamily="18" charset="0"/>
              </a:rPr>
              <a:t>վարել</a:t>
            </a:r>
            <a:r>
              <a:rPr lang="ru-RU" sz="2000" spc="120" dirty="0">
                <a:solidFill>
                  <a:srgbClr val="231F20"/>
                </a:solidFill>
                <a:ea typeface="Times New Roman" panose="02020603050405020304" pitchFamily="18" charset="0"/>
                <a:cs typeface="Times New Roman" panose="02020603050405020304" pitchFamily="18" charset="0"/>
              </a:rPr>
              <a:t> </a:t>
            </a:r>
            <a:r>
              <a:rPr lang="ru-RU" sz="2000" dirty="0" err="1">
                <a:solidFill>
                  <a:srgbClr val="231F20"/>
                </a:solidFill>
                <a:ea typeface="Times New Roman" panose="02020603050405020304" pitchFamily="18" charset="0"/>
                <a:cs typeface="Times New Roman" panose="02020603050405020304" pitchFamily="18" charset="0"/>
              </a:rPr>
              <a:t>արդյունավետ</a:t>
            </a:r>
            <a:r>
              <a:rPr lang="ru-RU" sz="2000" dirty="0">
                <a:solidFill>
                  <a:srgbClr val="231F20"/>
                </a:solidFill>
                <a:ea typeface="Times New Roman" panose="02020603050405020304" pitchFamily="18" charset="0"/>
                <a:cs typeface="Times New Roman" panose="02020603050405020304" pitchFamily="18" charset="0"/>
              </a:rPr>
              <a:t> </a:t>
            </a:r>
            <a:r>
              <a:rPr lang="ru-RU" sz="2000" spc="-10" dirty="0" err="1">
                <a:solidFill>
                  <a:srgbClr val="231F20"/>
                </a:solidFill>
                <a:ea typeface="Times New Roman" panose="02020603050405020304" pitchFamily="18" charset="0"/>
                <a:cs typeface="Times New Roman" panose="02020603050405020304" pitchFamily="18" charset="0"/>
              </a:rPr>
              <a:t>կյանք</a:t>
            </a:r>
            <a:r>
              <a:rPr lang="ru-RU" spc="-1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6006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2237" y="2845888"/>
            <a:ext cx="8071104" cy="2126095"/>
          </a:xfrm>
          <a:prstGeom prst="rect">
            <a:avLst/>
          </a:prstGeom>
        </p:spPr>
        <p:txBody>
          <a:bodyPr wrap="square">
            <a:spAutoFit/>
          </a:bodyPr>
          <a:lstStyle/>
          <a:p>
            <a:pPr marL="285750" indent="-285750">
              <a:lnSpc>
                <a:spcPct val="150000"/>
              </a:lnSpc>
              <a:buFont typeface="Arial" panose="020B0604020202020204" pitchFamily="34" charset="0"/>
              <a:buChar char="•"/>
            </a:pPr>
            <a:r>
              <a:rPr lang="ru-RU" dirty="0" err="1">
                <a:latin typeface="GHEA Grapalat" panose="02000506050000020003" pitchFamily="50" charset="0"/>
                <a:ea typeface="Calibri" panose="020F0502020204030204" pitchFamily="34" charset="0"/>
                <a:cs typeface="Calibri" panose="020F0502020204030204" pitchFamily="34" charset="0"/>
              </a:rPr>
              <a:t>Խմբերում</a:t>
            </a:r>
            <a:r>
              <a:rPr lang="ru-RU" dirty="0">
                <a:latin typeface="GHEA Grapalat" panose="02000506050000020003" pitchFamily="50" charset="0"/>
                <a:ea typeface="Calibri" panose="020F0502020204030204" pitchFamily="34" charset="0"/>
                <a:cs typeface="Calibri" panose="020F0502020204030204" pitchFamily="34" charset="0"/>
              </a:rPr>
              <a:t> ք</a:t>
            </a:r>
            <a:r>
              <a:rPr lang="hy-AM" dirty="0">
                <a:latin typeface="GHEA Grapalat" panose="02000506050000020003" pitchFamily="50" charset="0"/>
                <a:ea typeface="Calibri" panose="020F0502020204030204" pitchFamily="34" charset="0"/>
                <a:cs typeface="Calibri" panose="020F0502020204030204" pitchFamily="34" charset="0"/>
              </a:rPr>
              <a:t>ննարկել </a:t>
            </a:r>
            <a:r>
              <a:rPr lang="ru-RU" dirty="0" err="1">
                <a:latin typeface="GHEA Grapalat" panose="02000506050000020003" pitchFamily="50" charset="0"/>
                <a:ea typeface="Calibri" panose="020F0502020204030204" pitchFamily="34" charset="0"/>
                <a:cs typeface="Calibri" panose="020F0502020204030204" pitchFamily="34" charset="0"/>
              </a:rPr>
              <a:t>տրված</a:t>
            </a:r>
            <a:r>
              <a:rPr lang="ru-RU" dirty="0">
                <a:latin typeface="GHEA Grapalat" panose="02000506050000020003" pitchFamily="50" charset="0"/>
                <a:ea typeface="Calibri" panose="020F0502020204030204" pitchFamily="34" charset="0"/>
                <a:cs typeface="Calibri" panose="020F0502020204030204" pitchFamily="34" charset="0"/>
              </a:rPr>
              <a:t> </a:t>
            </a:r>
            <a:r>
              <a:rPr lang="hy-AM" dirty="0">
                <a:latin typeface="GHEA Grapalat" panose="02000506050000020003" pitchFamily="50" charset="0"/>
                <a:ea typeface="Calibri" panose="020F0502020204030204" pitchFamily="34" charset="0"/>
                <a:cs typeface="Calibri" panose="020F0502020204030204" pitchFamily="34" charset="0"/>
              </a:rPr>
              <a:t>դեպք</a:t>
            </a:r>
            <a:r>
              <a:rPr lang="ru-RU" dirty="0">
                <a:latin typeface="GHEA Grapalat" panose="02000506050000020003" pitchFamily="50" charset="0"/>
                <a:ea typeface="Calibri" panose="020F0502020204030204" pitchFamily="34" charset="0"/>
                <a:cs typeface="Calibri" panose="020F0502020204030204" pitchFamily="34" charset="0"/>
              </a:rPr>
              <a:t>ի </a:t>
            </a:r>
            <a:r>
              <a:rPr lang="hy-AM" dirty="0">
                <a:latin typeface="GHEA Grapalat" panose="02000506050000020003" pitchFamily="50" charset="0"/>
                <a:ea typeface="Calibri" panose="020F0502020204030204" pitchFamily="34" charset="0"/>
                <a:cs typeface="Calibri" panose="020F0502020204030204" pitchFamily="34" charset="0"/>
              </a:rPr>
              <a:t> </a:t>
            </a:r>
            <a:r>
              <a:rPr lang="ru-RU" dirty="0" err="1">
                <a:latin typeface="GHEA Grapalat" panose="02000506050000020003" pitchFamily="50" charset="0"/>
                <a:ea typeface="Calibri" panose="020F0502020204030204" pitchFamily="34" charset="0"/>
                <a:cs typeface="Calibri" panose="020F0502020204030204" pitchFamily="34" charset="0"/>
              </a:rPr>
              <a:t>մանրամասները</a:t>
            </a:r>
            <a:r>
              <a:rPr lang="ru-RU" dirty="0">
                <a:latin typeface="GHEA Grapalat" panose="02000506050000020003" pitchFamily="50" charset="0"/>
                <a:ea typeface="Calibri" panose="020F0502020204030204" pitchFamily="34" charset="0"/>
                <a:cs typeface="Calibri" panose="020F0502020204030204" pitchFamily="34" charset="0"/>
              </a:rPr>
              <a:t> (</a:t>
            </a:r>
            <a:r>
              <a:rPr lang="ru-RU" dirty="0" err="1">
                <a:latin typeface="GHEA Grapalat" panose="02000506050000020003" pitchFamily="50" charset="0"/>
                <a:ea typeface="Calibri" panose="020F0502020204030204" pitchFamily="34" charset="0"/>
                <a:cs typeface="Calibri" panose="020F0502020204030204" pitchFamily="34" charset="0"/>
              </a:rPr>
              <a:t>բաշխման</a:t>
            </a:r>
            <a:r>
              <a:rPr lang="ru-RU" dirty="0">
                <a:latin typeface="GHEA Grapalat" panose="02000506050000020003" pitchFamily="50" charset="0"/>
                <a:ea typeface="Calibri" panose="020F0502020204030204" pitchFamily="34" charset="0"/>
                <a:cs typeface="Calibri" panose="020F0502020204030204" pitchFamily="34" charset="0"/>
              </a:rPr>
              <a:t> </a:t>
            </a:r>
            <a:r>
              <a:rPr lang="ru-RU" dirty="0" err="1">
                <a:latin typeface="GHEA Grapalat" panose="02000506050000020003" pitchFamily="50" charset="0"/>
                <a:ea typeface="Calibri" panose="020F0502020204030204" pitchFamily="34" charset="0"/>
                <a:cs typeface="Calibri" panose="020F0502020204030204" pitchFamily="34" charset="0"/>
              </a:rPr>
              <a:t>նյութ</a:t>
            </a:r>
            <a:r>
              <a:rPr lang="ru-RU" dirty="0">
                <a:latin typeface="GHEA Grapalat" panose="02000506050000020003" pitchFamily="50" charset="0"/>
                <a:ea typeface="Calibri" panose="020F0502020204030204" pitchFamily="34" charset="0"/>
                <a:cs typeface="Calibri" panose="020F0502020204030204" pitchFamily="34" charset="0"/>
              </a:rPr>
              <a:t> 8) և</a:t>
            </a:r>
            <a:r>
              <a:rPr lang="hy-AM" dirty="0">
                <a:latin typeface="GHEA Grapalat" panose="02000506050000020003" pitchFamily="50" charset="0"/>
                <a:ea typeface="Calibri" panose="020F0502020204030204" pitchFamily="34" charset="0"/>
                <a:cs typeface="Calibri" panose="020F0502020204030204" pitchFamily="34" charset="0"/>
              </a:rPr>
              <a:t> պատասխանել ստորև հարցերին: </a:t>
            </a:r>
            <a:endParaRPr lang="ru-RU" dirty="0">
              <a:latin typeface="GHEA Grapalat" panose="02000506050000020003" pitchFamily="50"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ru-RU" dirty="0">
                <a:latin typeface="GHEA Grapalat" panose="02000506050000020003" pitchFamily="50" charset="0"/>
                <a:ea typeface="Calibri" panose="020F0502020204030204" pitchFamily="34" charset="0"/>
                <a:cs typeface="Calibri" panose="020F0502020204030204" pitchFamily="34" charset="0"/>
              </a:rPr>
              <a:t>Պ</a:t>
            </a:r>
            <a:r>
              <a:rPr lang="hy-AM" dirty="0">
                <a:latin typeface="GHEA Grapalat" panose="02000506050000020003" pitchFamily="50" charset="0"/>
                <a:ea typeface="Calibri" panose="020F0502020204030204" pitchFamily="34" charset="0"/>
                <a:cs typeface="Calibri" panose="020F0502020204030204" pitchFamily="34" charset="0"/>
              </a:rPr>
              <a:t>ատասխաններն ամրագրել երկու տարբեր գույնի կպչուն թղթերի վրա, </a:t>
            </a:r>
            <a:r>
              <a:rPr lang="ru-RU" dirty="0" err="1">
                <a:latin typeface="GHEA Grapalat" panose="02000506050000020003" pitchFamily="50" charset="0"/>
                <a:ea typeface="Calibri" panose="020F0502020204030204" pitchFamily="34" charset="0"/>
                <a:cs typeface="Calibri" panose="020F0502020204030204" pitchFamily="34" charset="0"/>
              </a:rPr>
              <a:t>ապա</a:t>
            </a:r>
            <a:r>
              <a:rPr lang="ru-RU" dirty="0">
                <a:latin typeface="GHEA Grapalat" panose="02000506050000020003" pitchFamily="50" charset="0"/>
                <a:ea typeface="Calibri" panose="020F0502020204030204" pitchFamily="34" charset="0"/>
                <a:cs typeface="Calibri" panose="020F0502020204030204" pitchFamily="34" charset="0"/>
              </a:rPr>
              <a:t> </a:t>
            </a:r>
            <a:r>
              <a:rPr lang="ru-RU" dirty="0" err="1">
                <a:latin typeface="GHEA Grapalat" panose="02000506050000020003" pitchFamily="50" charset="0"/>
                <a:ea typeface="Calibri" panose="020F0502020204030204" pitchFamily="34" charset="0"/>
                <a:cs typeface="Calibri" panose="020F0502020204030204" pitchFamily="34" charset="0"/>
              </a:rPr>
              <a:t>տեղադր</a:t>
            </a:r>
            <a:r>
              <a:rPr lang="hy-AM" dirty="0">
                <a:latin typeface="GHEA Grapalat" panose="02000506050000020003" pitchFamily="50" charset="0"/>
                <a:ea typeface="Calibri" panose="020F0502020204030204" pitchFamily="34" charset="0"/>
                <a:cs typeface="Calibri" panose="020F0502020204030204" pitchFamily="34" charset="0"/>
              </a:rPr>
              <a:t>ել պաստառի վրա՝ ըստ ներքին և արտաքին նախադրյալների ոլորտների: </a:t>
            </a:r>
            <a:endParaRPr lang="ru-RU" dirty="0"/>
          </a:p>
        </p:txBody>
      </p:sp>
      <p:sp>
        <p:nvSpPr>
          <p:cNvPr id="4" name="TextBox 3"/>
          <p:cNvSpPr txBox="1"/>
          <p:nvPr/>
        </p:nvSpPr>
        <p:spPr>
          <a:xfrm>
            <a:off x="640080" y="2271017"/>
            <a:ext cx="2359152" cy="369332"/>
          </a:xfrm>
          <a:prstGeom prst="rect">
            <a:avLst/>
          </a:prstGeom>
          <a:noFill/>
        </p:spPr>
        <p:txBody>
          <a:bodyPr wrap="square" rtlCol="0">
            <a:spAutoFit/>
          </a:bodyPr>
          <a:lstStyle/>
          <a:p>
            <a:r>
              <a:rPr lang="ru-RU" b="1" dirty="0" err="1"/>
              <a:t>Հրահանգ</a:t>
            </a:r>
            <a:r>
              <a:rPr lang="ru-RU" b="1" dirty="0"/>
              <a:t>՝</a:t>
            </a:r>
          </a:p>
        </p:txBody>
      </p:sp>
      <p:sp>
        <p:nvSpPr>
          <p:cNvPr id="5" name="Прямоугольник 4"/>
          <p:cNvSpPr/>
          <p:nvPr/>
        </p:nvSpPr>
        <p:spPr>
          <a:xfrm>
            <a:off x="405455" y="482995"/>
            <a:ext cx="8537809" cy="1249125"/>
          </a:xfrm>
          <a:prstGeom prst="rect">
            <a:avLst/>
          </a:prstGeom>
        </p:spPr>
        <p:txBody>
          <a:bodyPr wrap="square">
            <a:spAutoFit/>
          </a:bodyPr>
          <a:lstStyle/>
          <a:p>
            <a:pPr algn="ctr">
              <a:lnSpc>
                <a:spcPct val="107000"/>
              </a:lnSpc>
              <a:spcAft>
                <a:spcPts val="800"/>
              </a:spcAft>
            </a:pPr>
            <a:r>
              <a:rPr lang="hy-AM" sz="2400" b="1" kern="100" dirty="0">
                <a:solidFill>
                  <a:schemeClr val="accent3">
                    <a:lumMod val="50000"/>
                  </a:schemeClr>
                </a:solidFill>
                <a:ea typeface="Calibri" panose="020F0502020204030204" pitchFamily="34" charset="0"/>
                <a:cs typeface="Calibri" panose="020F0502020204030204" pitchFamily="34" charset="0"/>
              </a:rPr>
              <a:t> </a:t>
            </a:r>
            <a:r>
              <a:rPr lang="x-none" sz="2400" b="1" dirty="0"/>
              <a:t>Նպաստում ենք երեխայի զարգացմանն ու աճին՝ բացահայտելով ներքին ու արտաքին զարգացնող նախադրյալները</a:t>
            </a:r>
            <a:endParaRPr lang="ru-RU" sz="2400" b="1" dirty="0"/>
          </a:p>
        </p:txBody>
      </p:sp>
      <p:sp>
        <p:nvSpPr>
          <p:cNvPr id="7" name="TextBox 6"/>
          <p:cNvSpPr txBox="1"/>
          <p:nvPr/>
        </p:nvSpPr>
        <p:spPr>
          <a:xfrm>
            <a:off x="10707553" y="727019"/>
            <a:ext cx="1078992" cy="307777"/>
          </a:xfrm>
          <a:prstGeom prst="rect">
            <a:avLst/>
          </a:prstGeom>
          <a:noFill/>
        </p:spPr>
        <p:txBody>
          <a:bodyPr wrap="square" rtlCol="0">
            <a:spAutoFit/>
          </a:bodyPr>
          <a:lstStyle/>
          <a:p>
            <a:r>
              <a:rPr lang="ru-RU" sz="1400" dirty="0"/>
              <a:t>40 </a:t>
            </a:r>
            <a:r>
              <a:rPr lang="ru-RU" sz="1400" dirty="0" err="1"/>
              <a:t>րոպե</a:t>
            </a:r>
            <a:endParaRPr lang="ru-RU" sz="1400" dirty="0"/>
          </a:p>
        </p:txBody>
      </p:sp>
      <p:sp>
        <p:nvSpPr>
          <p:cNvPr id="8" name="TextBox 7"/>
          <p:cNvSpPr txBox="1"/>
          <p:nvPr/>
        </p:nvSpPr>
        <p:spPr>
          <a:xfrm>
            <a:off x="9710927" y="320686"/>
            <a:ext cx="2670049" cy="307777"/>
          </a:xfrm>
          <a:prstGeom prst="rect">
            <a:avLst/>
          </a:prstGeom>
          <a:noFill/>
        </p:spPr>
        <p:txBody>
          <a:bodyPr wrap="square" rtlCol="0">
            <a:spAutoFit/>
          </a:bodyPr>
          <a:lstStyle/>
          <a:p>
            <a:r>
              <a:rPr lang="ru-RU" sz="1400" dirty="0" err="1"/>
              <a:t>Գործնական</a:t>
            </a:r>
            <a:r>
              <a:rPr lang="ru-RU" sz="1400" dirty="0"/>
              <a:t> </a:t>
            </a:r>
            <a:r>
              <a:rPr lang="ru-RU" sz="1400" dirty="0" err="1"/>
              <a:t>աշխատանք</a:t>
            </a:r>
            <a:r>
              <a:rPr lang="ru-RU" sz="1400" dirty="0"/>
              <a:t> 8 </a:t>
            </a:r>
          </a:p>
        </p:txBody>
      </p:sp>
      <p:graphicFrame>
        <p:nvGraphicFramePr>
          <p:cNvPr id="19" name="Diagram 18">
            <a:extLst>
              <a:ext uri="{FF2B5EF4-FFF2-40B4-BE49-F238E27FC236}">
                <a16:creationId xmlns:a16="http://schemas.microsoft.com/office/drawing/2014/main" id="{EB05224A-BA0B-4BDD-A806-EF9434602901}"/>
              </a:ext>
            </a:extLst>
          </p:cNvPr>
          <p:cNvGraphicFramePr/>
          <p:nvPr>
            <p:extLst>
              <p:ext uri="{D42A27DB-BD31-4B8C-83A1-F6EECF244321}">
                <p14:modId xmlns:p14="http://schemas.microsoft.com/office/powerpoint/2010/main" val="2536782658"/>
              </p:ext>
            </p:extLst>
          </p:nvPr>
        </p:nvGraphicFramePr>
        <p:xfrm>
          <a:off x="7264959" y="3429001"/>
          <a:ext cx="4927042" cy="2960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6">
            <a:extLst>
              <a:ext uri="{FF2B5EF4-FFF2-40B4-BE49-F238E27FC236}">
                <a16:creationId xmlns:a16="http://schemas.microsoft.com/office/drawing/2014/main" id="{3D06B31C-2C8C-4D10-A40A-CC3B57C16415}"/>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9957917" y="579530"/>
            <a:ext cx="693716" cy="602757"/>
          </a:xfrm>
          <a:prstGeom prst="rect">
            <a:avLst/>
          </a:prstGeom>
        </p:spPr>
      </p:pic>
    </p:spTree>
    <p:extLst>
      <p:ext uri="{BB962C8B-B14F-4D97-AF65-F5344CB8AC3E}">
        <p14:creationId xmlns:p14="http://schemas.microsoft.com/office/powerpoint/2010/main" val="3256945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5D845279-1141-4DBA-AE04-1A05AFE75377}"/>
              </a:ext>
            </a:extLst>
          </p:cNvPr>
          <p:cNvGrpSpPr/>
          <p:nvPr/>
        </p:nvGrpSpPr>
        <p:grpSpPr>
          <a:xfrm>
            <a:off x="384048" y="636889"/>
            <a:ext cx="10305288" cy="5555391"/>
            <a:chOff x="666067" y="640286"/>
            <a:chExt cx="11359279" cy="6004972"/>
          </a:xfrm>
        </p:grpSpPr>
        <p:sp>
          <p:nvSpPr>
            <p:cNvPr id="4" name="TextBox 3">
              <a:extLst>
                <a:ext uri="{FF2B5EF4-FFF2-40B4-BE49-F238E27FC236}">
                  <a16:creationId xmlns:a16="http://schemas.microsoft.com/office/drawing/2014/main" id="{CA4B3894-AF43-4754-ADB8-E54236EB27D2}"/>
                </a:ext>
              </a:extLst>
            </p:cNvPr>
            <p:cNvSpPr txBox="1"/>
            <p:nvPr/>
          </p:nvSpPr>
          <p:spPr>
            <a:xfrm>
              <a:off x="666067" y="640286"/>
              <a:ext cx="96737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3200" b="1" i="0" u="none" strike="noStrike" kern="1200" cap="none" spc="0" normalizeH="0" baseline="0" noProof="0" dirty="0">
                  <a:ln>
                    <a:noFill/>
                  </a:ln>
                  <a:solidFill>
                    <a:srgbClr val="FFC000"/>
                  </a:solidFill>
                  <a:effectLst/>
                  <a:uLnTx/>
                  <a:uFillTx/>
                  <a:latin typeface="Arial" panose="020B0604020202020204" pitchFamily="34" charset="0"/>
                  <a:ea typeface="Noto Sans" panose="020B0502040504020204" pitchFamily="34"/>
                  <a:cs typeface="Arial" panose="020B0604020202020204" pitchFamily="34" charset="0"/>
                </a:rPr>
                <a:t>Դասընթացի</a:t>
              </a:r>
              <a:r>
                <a:rPr kumimoji="0" lang="hy-AM" sz="3200" b="1" i="0" u="none" strike="noStrike" kern="1200" cap="none" spc="0" normalizeH="0" baseline="0" noProof="0" dirty="0">
                  <a:ln>
                    <a:noFill/>
                  </a:ln>
                  <a:solidFill>
                    <a:srgbClr val="FFC000"/>
                  </a:solidFill>
                  <a:effectLst/>
                  <a:uLnTx/>
                  <a:uFillTx/>
                  <a:ea typeface="Noto Sans" panose="020B0502040504020204" pitchFamily="34"/>
                  <a:cs typeface="Noto Sans" panose="020B0502040504020204" pitchFamily="34"/>
                </a:rPr>
                <a:t> նպատակը</a:t>
              </a:r>
              <a:endParaRPr kumimoji="0" lang="en-US" sz="3200" b="1" i="0" u="none" strike="noStrike" kern="1200" cap="none" spc="0" normalizeH="0" baseline="0" noProof="0" dirty="0">
                <a:ln>
                  <a:noFill/>
                </a:ln>
                <a:solidFill>
                  <a:srgbClr val="FFC000"/>
                </a:solidFill>
                <a:effectLst/>
                <a:uLnTx/>
                <a:uFillTx/>
                <a:ea typeface="Noto Sans" panose="020B0502040504020204" pitchFamily="34"/>
                <a:cs typeface="Noto Sans" panose="020B0502040504020204" pitchFamily="34"/>
              </a:endParaRPr>
            </a:p>
          </p:txBody>
        </p:sp>
        <p:grpSp>
          <p:nvGrpSpPr>
            <p:cNvPr id="5" name="Group 3">
              <a:extLst>
                <a:ext uri="{FF2B5EF4-FFF2-40B4-BE49-F238E27FC236}">
                  <a16:creationId xmlns:a16="http://schemas.microsoft.com/office/drawing/2014/main" id="{F750B4A3-25B5-4697-BBB0-017BD95ABFA0}"/>
                </a:ext>
              </a:extLst>
            </p:cNvPr>
            <p:cNvGrpSpPr/>
            <p:nvPr/>
          </p:nvGrpSpPr>
          <p:grpSpPr>
            <a:xfrm>
              <a:off x="1160276" y="3000916"/>
              <a:ext cx="2339748" cy="3644342"/>
              <a:chOff x="1202749" y="2546246"/>
              <a:chExt cx="2339748" cy="3644342"/>
            </a:xfrm>
            <a:solidFill>
              <a:schemeClr val="tx1"/>
            </a:solidFill>
          </p:grpSpPr>
          <p:sp>
            <p:nvSpPr>
              <p:cNvPr id="18" name="Oval 16">
                <a:extLst>
                  <a:ext uri="{FF2B5EF4-FFF2-40B4-BE49-F238E27FC236}">
                    <a16:creationId xmlns:a16="http://schemas.microsoft.com/office/drawing/2014/main" id="{CC9B3FB4-D83A-452A-BC67-C59B5FB15879}"/>
                  </a:ext>
                </a:extLst>
              </p:cNvPr>
              <p:cNvSpPr/>
              <p:nvPr/>
            </p:nvSpPr>
            <p:spPr>
              <a:xfrm>
                <a:off x="1686283" y="6105916"/>
                <a:ext cx="713214" cy="84672"/>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Oval 17">
                <a:extLst>
                  <a:ext uri="{FF2B5EF4-FFF2-40B4-BE49-F238E27FC236}">
                    <a16:creationId xmlns:a16="http://schemas.microsoft.com/office/drawing/2014/main" id="{06B0CB3C-42B1-4439-A6F3-B61FD0092D5E}"/>
                  </a:ext>
                </a:extLst>
              </p:cNvPr>
              <p:cNvSpPr/>
              <p:nvPr/>
            </p:nvSpPr>
            <p:spPr>
              <a:xfrm>
                <a:off x="2829283" y="6067816"/>
                <a:ext cx="713214" cy="84672"/>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0" name="Group 18">
                <a:extLst>
                  <a:ext uri="{FF2B5EF4-FFF2-40B4-BE49-F238E27FC236}">
                    <a16:creationId xmlns:a16="http://schemas.microsoft.com/office/drawing/2014/main" id="{01BD74AD-A8C1-4123-BB75-38F34B4F91D2}"/>
                  </a:ext>
                </a:extLst>
              </p:cNvPr>
              <p:cNvGrpSpPr/>
              <p:nvPr/>
            </p:nvGrpSpPr>
            <p:grpSpPr>
              <a:xfrm>
                <a:off x="1202749" y="2546246"/>
                <a:ext cx="2339748" cy="3605089"/>
                <a:chOff x="795338" y="-196850"/>
                <a:chExt cx="4591050" cy="7073900"/>
              </a:xfrm>
              <a:grpFill/>
            </p:grpSpPr>
            <p:sp>
              <p:nvSpPr>
                <p:cNvPr id="21" name="Freeform 5">
                  <a:extLst>
                    <a:ext uri="{FF2B5EF4-FFF2-40B4-BE49-F238E27FC236}">
                      <a16:creationId xmlns:a16="http://schemas.microsoft.com/office/drawing/2014/main" id="{DA4BEB42-25F9-449C-A8AB-FE9FDD3B7896}"/>
                    </a:ext>
                  </a:extLst>
                </p:cNvPr>
                <p:cNvSpPr>
                  <a:spLocks/>
                </p:cNvSpPr>
                <p:nvPr/>
              </p:nvSpPr>
              <p:spPr bwMode="auto">
                <a:xfrm>
                  <a:off x="795338" y="1270000"/>
                  <a:ext cx="4360863" cy="5607050"/>
                </a:xfrm>
                <a:custGeom>
                  <a:avLst/>
                  <a:gdLst>
                    <a:gd name="T0" fmla="*/ 1080 w 1831"/>
                    <a:gd name="T1" fmla="*/ 1234 h 2335"/>
                    <a:gd name="T2" fmla="*/ 977 w 1831"/>
                    <a:gd name="T3" fmla="*/ 1329 h 2335"/>
                    <a:gd name="T4" fmla="*/ 878 w 1831"/>
                    <a:gd name="T5" fmla="*/ 1889 h 2335"/>
                    <a:gd name="T6" fmla="*/ 807 w 1831"/>
                    <a:gd name="T7" fmla="*/ 2234 h 2335"/>
                    <a:gd name="T8" fmla="*/ 700 w 1831"/>
                    <a:gd name="T9" fmla="*/ 2326 h 2335"/>
                    <a:gd name="T10" fmla="*/ 575 w 1831"/>
                    <a:gd name="T11" fmla="*/ 2271 h 2335"/>
                    <a:gd name="T12" fmla="*/ 558 w 1831"/>
                    <a:gd name="T13" fmla="*/ 2102 h 2335"/>
                    <a:gd name="T14" fmla="*/ 641 w 1831"/>
                    <a:gd name="T15" fmla="*/ 1658 h 2335"/>
                    <a:gd name="T16" fmla="*/ 719 w 1831"/>
                    <a:gd name="T17" fmla="*/ 1262 h 2335"/>
                    <a:gd name="T18" fmla="*/ 682 w 1831"/>
                    <a:gd name="T19" fmla="*/ 1068 h 2335"/>
                    <a:gd name="T20" fmla="*/ 546 w 1831"/>
                    <a:gd name="T21" fmla="*/ 743 h 2335"/>
                    <a:gd name="T22" fmla="*/ 497 w 1831"/>
                    <a:gd name="T23" fmla="*/ 715 h 2335"/>
                    <a:gd name="T24" fmla="*/ 95 w 1831"/>
                    <a:gd name="T25" fmla="*/ 730 h 2335"/>
                    <a:gd name="T26" fmla="*/ 6 w 1831"/>
                    <a:gd name="T27" fmla="*/ 654 h 2335"/>
                    <a:gd name="T28" fmla="*/ 64 w 1831"/>
                    <a:gd name="T29" fmla="*/ 557 h 2335"/>
                    <a:gd name="T30" fmla="*/ 254 w 1831"/>
                    <a:gd name="T31" fmla="*/ 505 h 2335"/>
                    <a:gd name="T32" fmla="*/ 504 w 1831"/>
                    <a:gd name="T33" fmla="*/ 439 h 2335"/>
                    <a:gd name="T34" fmla="*/ 620 w 1831"/>
                    <a:gd name="T35" fmla="*/ 465 h 2335"/>
                    <a:gd name="T36" fmla="*/ 800 w 1831"/>
                    <a:gd name="T37" fmla="*/ 394 h 2335"/>
                    <a:gd name="T38" fmla="*/ 1666 w 1831"/>
                    <a:gd name="T39" fmla="*/ 26 h 2335"/>
                    <a:gd name="T40" fmla="*/ 1808 w 1831"/>
                    <a:gd name="T41" fmla="*/ 66 h 2335"/>
                    <a:gd name="T42" fmla="*/ 1751 w 1831"/>
                    <a:gd name="T43" fmla="*/ 193 h 2335"/>
                    <a:gd name="T44" fmla="*/ 1319 w 1831"/>
                    <a:gd name="T45" fmla="*/ 379 h 2335"/>
                    <a:gd name="T46" fmla="*/ 1083 w 1831"/>
                    <a:gd name="T47" fmla="*/ 474 h 2335"/>
                    <a:gd name="T48" fmla="*/ 1065 w 1831"/>
                    <a:gd name="T49" fmla="*/ 517 h 2335"/>
                    <a:gd name="T50" fmla="*/ 1326 w 1831"/>
                    <a:gd name="T51" fmla="*/ 1133 h 2335"/>
                    <a:gd name="T52" fmla="*/ 1570 w 1831"/>
                    <a:gd name="T53" fmla="*/ 1720 h 2335"/>
                    <a:gd name="T54" fmla="*/ 1729 w 1831"/>
                    <a:gd name="T55" fmla="*/ 2097 h 2335"/>
                    <a:gd name="T56" fmla="*/ 1661 w 1831"/>
                    <a:gd name="T57" fmla="*/ 2291 h 2335"/>
                    <a:gd name="T58" fmla="*/ 1491 w 1831"/>
                    <a:gd name="T59" fmla="*/ 2213 h 2335"/>
                    <a:gd name="T60" fmla="*/ 1285 w 1831"/>
                    <a:gd name="T61" fmla="*/ 1723 h 2335"/>
                    <a:gd name="T62" fmla="*/ 1080 w 1831"/>
                    <a:gd name="T63" fmla="*/ 1234 h 2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1" h="2335">
                      <a:moveTo>
                        <a:pt x="1080" y="1234"/>
                      </a:moveTo>
                      <a:cubicBezTo>
                        <a:pt x="1012" y="1239"/>
                        <a:pt x="989" y="1262"/>
                        <a:pt x="977" y="1329"/>
                      </a:cubicBezTo>
                      <a:cubicBezTo>
                        <a:pt x="945" y="1516"/>
                        <a:pt x="912" y="1703"/>
                        <a:pt x="878" y="1889"/>
                      </a:cubicBezTo>
                      <a:cubicBezTo>
                        <a:pt x="857" y="2005"/>
                        <a:pt x="831" y="2119"/>
                        <a:pt x="807" y="2234"/>
                      </a:cubicBezTo>
                      <a:cubicBezTo>
                        <a:pt x="799" y="2276"/>
                        <a:pt x="750" y="2318"/>
                        <a:pt x="700" y="2326"/>
                      </a:cubicBezTo>
                      <a:cubicBezTo>
                        <a:pt x="646" y="2335"/>
                        <a:pt x="603" y="2313"/>
                        <a:pt x="575" y="2271"/>
                      </a:cubicBezTo>
                      <a:cubicBezTo>
                        <a:pt x="541" y="2216"/>
                        <a:pt x="547" y="2159"/>
                        <a:pt x="558" y="2102"/>
                      </a:cubicBezTo>
                      <a:cubicBezTo>
                        <a:pt x="585" y="1954"/>
                        <a:pt x="613" y="1806"/>
                        <a:pt x="641" y="1658"/>
                      </a:cubicBezTo>
                      <a:cubicBezTo>
                        <a:pt x="666" y="1526"/>
                        <a:pt x="688" y="1393"/>
                        <a:pt x="719" y="1262"/>
                      </a:cubicBezTo>
                      <a:cubicBezTo>
                        <a:pt x="737" y="1188"/>
                        <a:pt x="707" y="1129"/>
                        <a:pt x="682" y="1068"/>
                      </a:cubicBezTo>
                      <a:cubicBezTo>
                        <a:pt x="638" y="959"/>
                        <a:pt x="590" y="852"/>
                        <a:pt x="546" y="743"/>
                      </a:cubicBezTo>
                      <a:cubicBezTo>
                        <a:pt x="535" y="717"/>
                        <a:pt x="524" y="714"/>
                        <a:pt x="497" y="715"/>
                      </a:cubicBezTo>
                      <a:cubicBezTo>
                        <a:pt x="363" y="723"/>
                        <a:pt x="229" y="727"/>
                        <a:pt x="95" y="730"/>
                      </a:cubicBezTo>
                      <a:cubicBezTo>
                        <a:pt x="49" y="731"/>
                        <a:pt x="14" y="699"/>
                        <a:pt x="6" y="654"/>
                      </a:cubicBezTo>
                      <a:cubicBezTo>
                        <a:pt x="0" y="614"/>
                        <a:pt x="22" y="571"/>
                        <a:pt x="64" y="557"/>
                      </a:cubicBezTo>
                      <a:cubicBezTo>
                        <a:pt x="127" y="537"/>
                        <a:pt x="190" y="522"/>
                        <a:pt x="254" y="505"/>
                      </a:cubicBezTo>
                      <a:cubicBezTo>
                        <a:pt x="337" y="483"/>
                        <a:pt x="422" y="465"/>
                        <a:pt x="504" y="439"/>
                      </a:cubicBezTo>
                      <a:cubicBezTo>
                        <a:pt x="554" y="423"/>
                        <a:pt x="592" y="436"/>
                        <a:pt x="620" y="465"/>
                      </a:cubicBezTo>
                      <a:cubicBezTo>
                        <a:pt x="683" y="440"/>
                        <a:pt x="742" y="418"/>
                        <a:pt x="800" y="394"/>
                      </a:cubicBezTo>
                      <a:cubicBezTo>
                        <a:pt x="1044" y="292"/>
                        <a:pt x="1422" y="129"/>
                        <a:pt x="1666" y="26"/>
                      </a:cubicBezTo>
                      <a:cubicBezTo>
                        <a:pt x="1726" y="0"/>
                        <a:pt x="1783" y="15"/>
                        <a:pt x="1808" y="66"/>
                      </a:cubicBezTo>
                      <a:cubicBezTo>
                        <a:pt x="1831" y="114"/>
                        <a:pt x="1811" y="166"/>
                        <a:pt x="1751" y="193"/>
                      </a:cubicBezTo>
                      <a:cubicBezTo>
                        <a:pt x="1653" y="238"/>
                        <a:pt x="1419" y="338"/>
                        <a:pt x="1319" y="379"/>
                      </a:cubicBezTo>
                      <a:cubicBezTo>
                        <a:pt x="1241" y="411"/>
                        <a:pt x="1163" y="444"/>
                        <a:pt x="1083" y="474"/>
                      </a:cubicBezTo>
                      <a:cubicBezTo>
                        <a:pt x="1057" y="484"/>
                        <a:pt x="1056" y="498"/>
                        <a:pt x="1065" y="517"/>
                      </a:cubicBezTo>
                      <a:cubicBezTo>
                        <a:pt x="1151" y="723"/>
                        <a:pt x="1239" y="927"/>
                        <a:pt x="1326" y="1133"/>
                      </a:cubicBezTo>
                      <a:cubicBezTo>
                        <a:pt x="1408" y="1328"/>
                        <a:pt x="1488" y="1525"/>
                        <a:pt x="1570" y="1720"/>
                      </a:cubicBezTo>
                      <a:cubicBezTo>
                        <a:pt x="1622" y="1846"/>
                        <a:pt x="1675" y="1972"/>
                        <a:pt x="1729" y="2097"/>
                      </a:cubicBezTo>
                      <a:cubicBezTo>
                        <a:pt x="1761" y="2171"/>
                        <a:pt x="1731" y="2260"/>
                        <a:pt x="1661" y="2291"/>
                      </a:cubicBezTo>
                      <a:cubicBezTo>
                        <a:pt x="1601" y="2318"/>
                        <a:pt x="1521" y="2283"/>
                        <a:pt x="1491" y="2213"/>
                      </a:cubicBezTo>
                      <a:cubicBezTo>
                        <a:pt x="1421" y="2050"/>
                        <a:pt x="1353" y="1886"/>
                        <a:pt x="1285" y="1723"/>
                      </a:cubicBezTo>
                      <a:cubicBezTo>
                        <a:pt x="1216" y="1559"/>
                        <a:pt x="1148" y="1396"/>
                        <a:pt x="1080" y="12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2" name="Freeform 6">
                  <a:extLst>
                    <a:ext uri="{FF2B5EF4-FFF2-40B4-BE49-F238E27FC236}">
                      <a16:creationId xmlns:a16="http://schemas.microsoft.com/office/drawing/2014/main" id="{43B874A0-51E9-40F8-9DDB-FD2D766CCDDC}"/>
                    </a:ext>
                  </a:extLst>
                </p:cNvPr>
                <p:cNvSpPr>
                  <a:spLocks/>
                </p:cNvSpPr>
                <p:nvPr/>
              </p:nvSpPr>
              <p:spPr bwMode="auto">
                <a:xfrm>
                  <a:off x="1744128" y="1081189"/>
                  <a:ext cx="1157289" cy="1160464"/>
                </a:xfrm>
                <a:custGeom>
                  <a:avLst/>
                  <a:gdLst>
                    <a:gd name="T0" fmla="*/ 479 w 486"/>
                    <a:gd name="T1" fmla="*/ 244 h 483"/>
                    <a:gd name="T2" fmla="*/ 241 w 486"/>
                    <a:gd name="T3" fmla="*/ 481 h 483"/>
                    <a:gd name="T4" fmla="*/ 1 w 486"/>
                    <a:gd name="T5" fmla="*/ 240 h 483"/>
                    <a:gd name="T6" fmla="*/ 238 w 486"/>
                    <a:gd name="T7" fmla="*/ 1 h 483"/>
                    <a:gd name="T8" fmla="*/ 479 w 486"/>
                    <a:gd name="T9" fmla="*/ 244 h 483"/>
                  </a:gdLst>
                  <a:ahLst/>
                  <a:cxnLst>
                    <a:cxn ang="0">
                      <a:pos x="T0" y="T1"/>
                    </a:cxn>
                    <a:cxn ang="0">
                      <a:pos x="T2" y="T3"/>
                    </a:cxn>
                    <a:cxn ang="0">
                      <a:pos x="T4" y="T5"/>
                    </a:cxn>
                    <a:cxn ang="0">
                      <a:pos x="T6" y="T7"/>
                    </a:cxn>
                    <a:cxn ang="0">
                      <a:pos x="T8" y="T9"/>
                    </a:cxn>
                  </a:cxnLst>
                  <a:rect l="0" t="0" r="r" b="b"/>
                  <a:pathLst>
                    <a:path w="486" h="483">
                      <a:moveTo>
                        <a:pt x="479" y="244"/>
                      </a:moveTo>
                      <a:cubicBezTo>
                        <a:pt x="479" y="371"/>
                        <a:pt x="366" y="483"/>
                        <a:pt x="241" y="481"/>
                      </a:cubicBezTo>
                      <a:cubicBezTo>
                        <a:pt x="109" y="478"/>
                        <a:pt x="0" y="369"/>
                        <a:pt x="1" y="240"/>
                      </a:cubicBezTo>
                      <a:cubicBezTo>
                        <a:pt x="1" y="113"/>
                        <a:pt x="111" y="2"/>
                        <a:pt x="238" y="1"/>
                      </a:cubicBezTo>
                      <a:cubicBezTo>
                        <a:pt x="368" y="0"/>
                        <a:pt x="486" y="118"/>
                        <a:pt x="479" y="2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3" name="Freeform 10">
                  <a:extLst>
                    <a:ext uri="{FF2B5EF4-FFF2-40B4-BE49-F238E27FC236}">
                      <a16:creationId xmlns:a16="http://schemas.microsoft.com/office/drawing/2014/main" id="{F1A2F9AB-F962-48B0-9457-325805AD3FCC}"/>
                    </a:ext>
                  </a:extLst>
                </p:cNvPr>
                <p:cNvSpPr>
                  <a:spLocks/>
                </p:cNvSpPr>
                <p:nvPr/>
              </p:nvSpPr>
              <p:spPr bwMode="auto">
                <a:xfrm>
                  <a:off x="3060700" y="-196850"/>
                  <a:ext cx="2325688" cy="4094163"/>
                </a:xfrm>
                <a:custGeom>
                  <a:avLst/>
                  <a:gdLst>
                    <a:gd name="T0" fmla="*/ 0 w 977"/>
                    <a:gd name="T1" fmla="*/ 106 h 1705"/>
                    <a:gd name="T2" fmla="*/ 19 w 977"/>
                    <a:gd name="T3" fmla="*/ 158 h 1705"/>
                    <a:gd name="T4" fmla="*/ 772 w 977"/>
                    <a:gd name="T5" fmla="*/ 730 h 1705"/>
                    <a:gd name="T6" fmla="*/ 559 w 977"/>
                    <a:gd name="T7" fmla="*/ 1649 h 1705"/>
                    <a:gd name="T8" fmla="*/ 580 w 977"/>
                    <a:gd name="T9" fmla="*/ 1705 h 1705"/>
                    <a:gd name="T10" fmla="*/ 817 w 977"/>
                    <a:gd name="T11" fmla="*/ 714 h 1705"/>
                    <a:gd name="T12" fmla="*/ 0 w 977"/>
                    <a:gd name="T13" fmla="*/ 106 h 1705"/>
                  </a:gdLst>
                  <a:ahLst/>
                  <a:cxnLst>
                    <a:cxn ang="0">
                      <a:pos x="T0" y="T1"/>
                    </a:cxn>
                    <a:cxn ang="0">
                      <a:pos x="T2" y="T3"/>
                    </a:cxn>
                    <a:cxn ang="0">
                      <a:pos x="T4" y="T5"/>
                    </a:cxn>
                    <a:cxn ang="0">
                      <a:pos x="T6" y="T7"/>
                    </a:cxn>
                    <a:cxn ang="0">
                      <a:pos x="T8" y="T9"/>
                    </a:cxn>
                    <a:cxn ang="0">
                      <a:pos x="T10" y="T11"/>
                    </a:cxn>
                    <a:cxn ang="0">
                      <a:pos x="T12" y="T13"/>
                    </a:cxn>
                  </a:cxnLst>
                  <a:rect l="0" t="0" r="r" b="b"/>
                  <a:pathLst>
                    <a:path w="977" h="1705">
                      <a:moveTo>
                        <a:pt x="0" y="106"/>
                      </a:moveTo>
                      <a:cubicBezTo>
                        <a:pt x="19" y="158"/>
                        <a:pt x="19" y="158"/>
                        <a:pt x="19" y="158"/>
                      </a:cubicBezTo>
                      <a:cubicBezTo>
                        <a:pt x="285" y="61"/>
                        <a:pt x="626" y="326"/>
                        <a:pt x="772" y="730"/>
                      </a:cubicBezTo>
                      <a:cubicBezTo>
                        <a:pt x="919" y="1135"/>
                        <a:pt x="826" y="1552"/>
                        <a:pt x="559" y="1649"/>
                      </a:cubicBezTo>
                      <a:cubicBezTo>
                        <a:pt x="580" y="1705"/>
                        <a:pt x="580" y="1705"/>
                        <a:pt x="580" y="1705"/>
                      </a:cubicBezTo>
                      <a:cubicBezTo>
                        <a:pt x="871" y="1600"/>
                        <a:pt x="977" y="1156"/>
                        <a:pt x="817" y="714"/>
                      </a:cubicBezTo>
                      <a:cubicBezTo>
                        <a:pt x="656" y="273"/>
                        <a:pt x="291" y="0"/>
                        <a:pt x="0" y="10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4" name="Freeform 11">
                  <a:extLst>
                    <a:ext uri="{FF2B5EF4-FFF2-40B4-BE49-F238E27FC236}">
                      <a16:creationId xmlns:a16="http://schemas.microsoft.com/office/drawing/2014/main" id="{5699083D-FF73-42FF-9563-65591909D39A}"/>
                    </a:ext>
                  </a:extLst>
                </p:cNvPr>
                <p:cNvSpPr>
                  <a:spLocks/>
                </p:cNvSpPr>
                <p:nvPr/>
              </p:nvSpPr>
              <p:spPr bwMode="auto">
                <a:xfrm>
                  <a:off x="3019425" y="57150"/>
                  <a:ext cx="1422400" cy="3854450"/>
                </a:xfrm>
                <a:custGeom>
                  <a:avLst/>
                  <a:gdLst>
                    <a:gd name="T0" fmla="*/ 870 w 896"/>
                    <a:gd name="T1" fmla="*/ 2428 h 2428"/>
                    <a:gd name="T2" fmla="*/ 896 w 896"/>
                    <a:gd name="T3" fmla="*/ 2419 h 2428"/>
                    <a:gd name="T4" fmla="*/ 26 w 896"/>
                    <a:gd name="T5" fmla="*/ 0 h 2428"/>
                    <a:gd name="T6" fmla="*/ 0 w 896"/>
                    <a:gd name="T7" fmla="*/ 9 h 2428"/>
                    <a:gd name="T8" fmla="*/ 870 w 896"/>
                    <a:gd name="T9" fmla="*/ 2428 h 2428"/>
                  </a:gdLst>
                  <a:ahLst/>
                  <a:cxnLst>
                    <a:cxn ang="0">
                      <a:pos x="T0" y="T1"/>
                    </a:cxn>
                    <a:cxn ang="0">
                      <a:pos x="T2" y="T3"/>
                    </a:cxn>
                    <a:cxn ang="0">
                      <a:pos x="T4" y="T5"/>
                    </a:cxn>
                    <a:cxn ang="0">
                      <a:pos x="T6" y="T7"/>
                    </a:cxn>
                    <a:cxn ang="0">
                      <a:pos x="T8" y="T9"/>
                    </a:cxn>
                  </a:cxnLst>
                  <a:rect l="0" t="0" r="r" b="b"/>
                  <a:pathLst>
                    <a:path w="896" h="2428">
                      <a:moveTo>
                        <a:pt x="870" y="2428"/>
                      </a:moveTo>
                      <a:lnTo>
                        <a:pt x="896" y="2419"/>
                      </a:lnTo>
                      <a:lnTo>
                        <a:pt x="26" y="0"/>
                      </a:lnTo>
                      <a:lnTo>
                        <a:pt x="0" y="9"/>
                      </a:lnTo>
                      <a:lnTo>
                        <a:pt x="870" y="242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grpSp>
          <p:nvGrpSpPr>
            <p:cNvPr id="8" name="Group 6">
              <a:extLst>
                <a:ext uri="{FF2B5EF4-FFF2-40B4-BE49-F238E27FC236}">
                  <a16:creationId xmlns:a16="http://schemas.microsoft.com/office/drawing/2014/main" id="{A66C6198-57D1-4274-A433-57CAADC9FF04}"/>
                </a:ext>
              </a:extLst>
            </p:cNvPr>
            <p:cNvGrpSpPr/>
            <p:nvPr/>
          </p:nvGrpSpPr>
          <p:grpSpPr>
            <a:xfrm rot="535395">
              <a:off x="10224450" y="774566"/>
              <a:ext cx="1800896" cy="3121056"/>
              <a:chOff x="6176100" y="2992625"/>
              <a:chExt cx="2086518" cy="2086518"/>
            </a:xfrm>
          </p:grpSpPr>
          <p:sp>
            <p:nvSpPr>
              <p:cNvPr id="14" name="Circle: Hollow 12">
                <a:extLst>
                  <a:ext uri="{FF2B5EF4-FFF2-40B4-BE49-F238E27FC236}">
                    <a16:creationId xmlns:a16="http://schemas.microsoft.com/office/drawing/2014/main" id="{E6EA1542-4B9A-41A4-BF44-72B2DE4AF99E}"/>
                  </a:ext>
                </a:extLst>
              </p:cNvPr>
              <p:cNvSpPr/>
              <p:nvPr/>
            </p:nvSpPr>
            <p:spPr>
              <a:xfrm>
                <a:off x="6176100" y="2992625"/>
                <a:ext cx="2086518" cy="2086518"/>
              </a:xfrm>
              <a:prstGeom prst="donut">
                <a:avLst>
                  <a:gd name="adj" fmla="val 8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15" name="Circle: Hollow 13">
                <a:extLst>
                  <a:ext uri="{FF2B5EF4-FFF2-40B4-BE49-F238E27FC236}">
                    <a16:creationId xmlns:a16="http://schemas.microsoft.com/office/drawing/2014/main" id="{B05D82FE-444A-4F9A-8D9E-730988989CB2}"/>
                  </a:ext>
                </a:extLst>
              </p:cNvPr>
              <p:cNvSpPr/>
              <p:nvPr/>
            </p:nvSpPr>
            <p:spPr>
              <a:xfrm>
                <a:off x="6513918" y="3330443"/>
                <a:ext cx="1410882" cy="1410882"/>
              </a:xfrm>
              <a:prstGeom prst="donut">
                <a:avLst>
                  <a:gd name="adj" fmla="val 1127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6" name="Circle: Hollow 14">
                <a:extLst>
                  <a:ext uri="{FF2B5EF4-FFF2-40B4-BE49-F238E27FC236}">
                    <a16:creationId xmlns:a16="http://schemas.microsoft.com/office/drawing/2014/main" id="{8ED4C40D-8B5E-4D32-B30D-A100AFAC3452}"/>
                  </a:ext>
                </a:extLst>
              </p:cNvPr>
              <p:cNvSpPr/>
              <p:nvPr/>
            </p:nvSpPr>
            <p:spPr>
              <a:xfrm>
                <a:off x="6840366" y="3646067"/>
                <a:ext cx="779634" cy="779634"/>
              </a:xfrm>
              <a:prstGeom prst="donut">
                <a:avLst>
                  <a:gd name="adj" fmla="val 1751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nvGrpSpPr>
            <p:cNvPr id="9" name="Group 7">
              <a:extLst>
                <a:ext uri="{FF2B5EF4-FFF2-40B4-BE49-F238E27FC236}">
                  <a16:creationId xmlns:a16="http://schemas.microsoft.com/office/drawing/2014/main" id="{4C7AA53C-5A8C-4ABF-948E-56BD3F0B1C47}"/>
                </a:ext>
              </a:extLst>
            </p:cNvPr>
            <p:cNvGrpSpPr/>
            <p:nvPr/>
          </p:nvGrpSpPr>
          <p:grpSpPr>
            <a:xfrm rot="199484">
              <a:off x="8399440" y="1332495"/>
              <a:ext cx="1929887" cy="841333"/>
              <a:chOff x="8419743" y="1081666"/>
              <a:chExt cx="1929887" cy="841333"/>
            </a:xfrm>
          </p:grpSpPr>
          <p:cxnSp>
            <p:nvCxnSpPr>
              <p:cNvPr id="12" name="Straight Connector 10">
                <a:extLst>
                  <a:ext uri="{FF2B5EF4-FFF2-40B4-BE49-F238E27FC236}">
                    <a16:creationId xmlns:a16="http://schemas.microsoft.com/office/drawing/2014/main" id="{B512C2FF-CEE5-497B-B112-9CD4868C0D90}"/>
                  </a:ext>
                </a:extLst>
              </p:cNvPr>
              <p:cNvCxnSpPr>
                <a:cxnSpLocks/>
              </p:cNvCxnSpPr>
              <p:nvPr/>
            </p:nvCxnSpPr>
            <p:spPr>
              <a:xfrm flipV="1">
                <a:off x="8419743" y="1176315"/>
                <a:ext cx="1774663" cy="7466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Isosceles Triangle 11">
                <a:extLst>
                  <a:ext uri="{FF2B5EF4-FFF2-40B4-BE49-F238E27FC236}">
                    <a16:creationId xmlns:a16="http://schemas.microsoft.com/office/drawing/2014/main" id="{EE8BF1CD-0755-41E6-B72C-0F889C1F5F80}"/>
                  </a:ext>
                </a:extLst>
              </p:cNvPr>
              <p:cNvSpPr/>
              <p:nvPr/>
            </p:nvSpPr>
            <p:spPr>
              <a:xfrm rot="4079480">
                <a:off x="10060791" y="1001173"/>
                <a:ext cx="208345" cy="3693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10" name="Straight Connector 8">
              <a:extLst>
                <a:ext uri="{FF2B5EF4-FFF2-40B4-BE49-F238E27FC236}">
                  <a16:creationId xmlns:a16="http://schemas.microsoft.com/office/drawing/2014/main" id="{459F2C95-140E-4B2E-A4E7-EF1D39089316}"/>
                </a:ext>
              </a:extLst>
            </p:cNvPr>
            <p:cNvCxnSpPr>
              <a:cxnSpLocks/>
            </p:cNvCxnSpPr>
            <p:nvPr/>
          </p:nvCxnSpPr>
          <p:spPr>
            <a:xfrm flipV="1">
              <a:off x="3461363" y="2173828"/>
              <a:ext cx="4785228" cy="159679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D6C2362-CD2B-4F24-AB95-27C9B49E1F30}"/>
                </a:ext>
              </a:extLst>
            </p:cNvPr>
            <p:cNvSpPr txBox="1"/>
            <p:nvPr/>
          </p:nvSpPr>
          <p:spPr>
            <a:xfrm>
              <a:off x="4558661" y="3418581"/>
              <a:ext cx="5784066" cy="416204"/>
            </a:xfrm>
            <a:prstGeom prst="rect">
              <a:avLst/>
            </a:prstGeom>
            <a:noFill/>
          </p:spPr>
          <p:txBody>
            <a:bodyPr wrap="square" rtlCol="0">
              <a:spAutoFit/>
            </a:bodyPr>
            <a:lstStyle/>
            <a:p>
              <a:pPr algn="ctr">
                <a:lnSpc>
                  <a:spcPct val="115000"/>
                </a:lnSpc>
                <a:spcAft>
                  <a:spcPts val="1200"/>
                </a:spcAft>
              </a:pPr>
              <a:endParaRPr lang="en-US" sz="2000" dirty="0">
                <a:effectLst/>
                <a:ea typeface="Times New Roman" panose="02020603050405020304" pitchFamily="18" charset="0"/>
              </a:endParaRPr>
            </a:p>
          </p:txBody>
        </p:sp>
      </p:grpSp>
      <p:sp>
        <p:nvSpPr>
          <p:cNvPr id="25" name="Прямоугольник 24"/>
          <p:cNvSpPr/>
          <p:nvPr/>
        </p:nvSpPr>
        <p:spPr>
          <a:xfrm>
            <a:off x="3050265" y="2838975"/>
            <a:ext cx="5148251" cy="3737946"/>
          </a:xfrm>
          <a:prstGeom prst="rect">
            <a:avLst/>
          </a:prstGeom>
        </p:spPr>
        <p:txBody>
          <a:bodyPr wrap="square">
            <a:spAutoFit/>
          </a:bodyPr>
          <a:lstStyle/>
          <a:p>
            <a:pPr algn="ctr">
              <a:lnSpc>
                <a:spcPct val="150000"/>
              </a:lnSpc>
            </a:pPr>
            <a:r>
              <a:rPr lang="hy-AM" dirty="0">
                <a:ea typeface="GHEA Grapalat" panose="02000506050000020003" pitchFamily="50" charset="0"/>
                <a:cs typeface="GHEA Grapalat" panose="02000506050000020003" pitchFamily="50" charset="0"/>
              </a:rPr>
              <a:t> </a:t>
            </a:r>
            <a:r>
              <a:rPr lang="ru-RU" sz="2000" dirty="0"/>
              <a:t>Ն</a:t>
            </a:r>
            <a:r>
              <a:rPr lang="hy-AM" sz="2000" dirty="0"/>
              <a:t>պաստել կրթական ոլորտում </a:t>
            </a:r>
            <a:r>
              <a:rPr lang="ru-RU" sz="2000" dirty="0" err="1"/>
              <a:t>մանկավարժական</a:t>
            </a:r>
            <a:r>
              <a:rPr lang="ru-RU" sz="2000" dirty="0"/>
              <a:t> </a:t>
            </a:r>
            <a:r>
              <a:rPr lang="hy-AM" sz="2000" dirty="0"/>
              <a:t>աշխատող</a:t>
            </a:r>
            <a:r>
              <a:rPr lang="ru-RU" sz="2000" dirty="0" err="1"/>
              <a:t>ների</a:t>
            </a:r>
            <a:r>
              <a:rPr lang="hy-AM" sz="2000" dirty="0"/>
              <a:t> կարողությունների զարգացմանը՝ արդյունավետ կերպով կանխարգելել</a:t>
            </a:r>
            <a:r>
              <a:rPr lang="ru-RU" sz="2000" dirty="0" err="1"/>
              <a:t>ու</a:t>
            </a:r>
            <a:r>
              <a:rPr lang="hy-AM" sz="2000" dirty="0"/>
              <a:t> և հաղթահարել</a:t>
            </a:r>
            <a:r>
              <a:rPr lang="ru-RU" sz="2000" dirty="0" err="1"/>
              <a:t>ու</a:t>
            </a:r>
            <a:r>
              <a:rPr lang="hy-AM" sz="2000" dirty="0"/>
              <a:t> երեխաների հանդեպ բռնության ցանկացած դրսևորում՝ ապահովելով անվտանգ ֆիզիկական և հոգեբանական միջավայր:</a:t>
            </a:r>
            <a:endParaRPr lang="ru-RU" sz="2000" dirty="0"/>
          </a:p>
        </p:txBody>
      </p:sp>
    </p:spTree>
    <p:extLst>
      <p:ext uri="{BB962C8B-B14F-4D97-AF65-F5344CB8AC3E}">
        <p14:creationId xmlns:p14="http://schemas.microsoft.com/office/powerpoint/2010/main" val="1692787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3CBAD9-4098-4A41-82C0-C0D5DA80D079}"/>
              </a:ext>
            </a:extLst>
          </p:cNvPr>
          <p:cNvSpPr txBox="1"/>
          <p:nvPr/>
        </p:nvSpPr>
        <p:spPr>
          <a:xfrm>
            <a:off x="1216153" y="1816266"/>
            <a:ext cx="10250428" cy="2585323"/>
          </a:xfrm>
          <a:prstGeom prst="rect">
            <a:avLst/>
          </a:prstGeom>
          <a:noFill/>
        </p:spPr>
        <p:txBody>
          <a:bodyPr wrap="square" rtlCol="0">
            <a:spAutoFit/>
          </a:bodyPr>
          <a:lstStyle/>
          <a:p>
            <a:pPr algn="just"/>
            <a:r>
              <a:rPr lang="hy-AM" sz="2400" dirty="0"/>
              <a:t>Ալեն, 8 տարեկան. Ալենը սիրում է մասնակցել մաթեմատիկայի օլիմպիադաներին։ Նա պարբերաբար հաճախում է իր դպրոցի տարբեր խմբակների միջոցառումներին: Նա նաև պարբերաբար գնում է եկեղեցի։ Նա սիրում է ժամանակ անցկացնել ծնողների հետ և օգնել նրանց տանը:</a:t>
            </a:r>
          </a:p>
          <a:p>
            <a:pPr marL="342891" indent="-342891">
              <a:buFont typeface="Arial" panose="020B0604020202020204" pitchFamily="34" charset="0"/>
              <a:buChar char="•"/>
            </a:pPr>
            <a:r>
              <a:rPr lang="hy-AM" sz="2400" dirty="0"/>
              <a:t>Ի՞նչ արտաքին աջակցող գործողություններ եք նկատում: Ո՞ւմ կողմից։</a:t>
            </a:r>
          </a:p>
          <a:p>
            <a:pPr marL="342891" indent="-342891">
              <a:buFont typeface="Arial" panose="020B0604020202020204" pitchFamily="34" charset="0"/>
              <a:buChar char="•"/>
            </a:pPr>
            <a:r>
              <a:rPr lang="hy-AM" sz="2400" dirty="0"/>
              <a:t>Ի՞նչ դրական հատկանիշներ կամ որակներ ունի երեխան:</a:t>
            </a:r>
          </a:p>
          <a:p>
            <a:endParaRPr lang="hy-AM" dirty="0"/>
          </a:p>
        </p:txBody>
      </p:sp>
      <p:sp>
        <p:nvSpPr>
          <p:cNvPr id="6" name="TextBox 5">
            <a:extLst>
              <a:ext uri="{FF2B5EF4-FFF2-40B4-BE49-F238E27FC236}">
                <a16:creationId xmlns:a16="http://schemas.microsoft.com/office/drawing/2014/main" id="{D850217F-0E34-4918-BF7C-86240486EECC}"/>
              </a:ext>
            </a:extLst>
          </p:cNvPr>
          <p:cNvSpPr txBox="1"/>
          <p:nvPr/>
        </p:nvSpPr>
        <p:spPr>
          <a:xfrm>
            <a:off x="8400257" y="1124745"/>
            <a:ext cx="2730503" cy="379656"/>
          </a:xfrm>
          <a:prstGeom prst="rect">
            <a:avLst/>
          </a:prstGeom>
          <a:noFill/>
        </p:spPr>
        <p:txBody>
          <a:bodyPr wrap="square" rtlCol="0">
            <a:spAutoFit/>
          </a:bodyPr>
          <a:lstStyle/>
          <a:p>
            <a:r>
              <a:rPr lang="hy-AM" sz="1867" dirty="0"/>
              <a:t>5-9 տարիքային խումբ</a:t>
            </a:r>
            <a:endParaRPr lang="en-US" sz="1867" dirty="0"/>
          </a:p>
        </p:txBody>
      </p:sp>
      <p:grpSp>
        <p:nvGrpSpPr>
          <p:cNvPr id="2" name="Группа 1"/>
          <p:cNvGrpSpPr/>
          <p:nvPr/>
        </p:nvGrpSpPr>
        <p:grpSpPr>
          <a:xfrm rot="8079891">
            <a:off x="-1129594" y="-143398"/>
            <a:ext cx="3784074" cy="1849517"/>
            <a:chOff x="4995856" y="15834"/>
            <a:chExt cx="2200288" cy="1083013"/>
          </a:xfrm>
        </p:grpSpPr>
        <p:sp>
          <p:nvSpPr>
            <p:cNvPr id="7"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8" name="Isosceles Triangle 7">
              <a:extLst>
                <a:ext uri="{FF2B5EF4-FFF2-40B4-BE49-F238E27FC236}">
                  <a16:creationId xmlns:a16="http://schemas.microsoft.com/office/drawing/2014/main" id="{A4D999DC-9F36-4597-96AD-0A79A19D2E12}"/>
                </a:ext>
              </a:extLst>
            </p:cNvPr>
            <p:cNvSpPr/>
            <p:nvPr/>
          </p:nvSpPr>
          <p:spPr>
            <a:xfrm rot="10800000">
              <a:off x="5278098" y="187768"/>
              <a:ext cx="1635802" cy="73914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9" name="Группа 8"/>
          <p:cNvGrpSpPr/>
          <p:nvPr/>
        </p:nvGrpSpPr>
        <p:grpSpPr>
          <a:xfrm rot="18956907">
            <a:off x="10552361" y="5808436"/>
            <a:ext cx="2200288" cy="1083013"/>
            <a:chOff x="4995856" y="15834"/>
            <a:chExt cx="2200288" cy="1083013"/>
          </a:xfrm>
        </p:grpSpPr>
        <p:sp>
          <p:nvSpPr>
            <p:cNvPr id="10"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1"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Tree>
    <p:extLst>
      <p:ext uri="{BB962C8B-B14F-4D97-AF65-F5344CB8AC3E}">
        <p14:creationId xmlns:p14="http://schemas.microsoft.com/office/powerpoint/2010/main" val="3924376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8F1E7-4A9D-45CC-97E3-78B727A96835}"/>
              </a:ext>
            </a:extLst>
          </p:cNvPr>
          <p:cNvSpPr txBox="1"/>
          <p:nvPr/>
        </p:nvSpPr>
        <p:spPr>
          <a:xfrm>
            <a:off x="1556070" y="1681429"/>
            <a:ext cx="9843796" cy="3087512"/>
          </a:xfrm>
          <a:prstGeom prst="rect">
            <a:avLst/>
          </a:prstGeom>
          <a:noFill/>
        </p:spPr>
        <p:txBody>
          <a:bodyPr wrap="square" rtlCol="0">
            <a:spAutoFit/>
          </a:bodyPr>
          <a:lstStyle/>
          <a:p>
            <a:pPr algn="just"/>
            <a:r>
              <a:rPr lang="hy-AM" sz="2133" dirty="0"/>
              <a:t>Նարինե, 11 տարեկան. Նարինեի ընտանիքը նրան սեր և աջակցություն է ցուցաբերում․ ընտանիքի անդամների շփումը Նարինեի հետ միշտ դրական է: Նա չի քաշվում խորհուրդ հարցնել ծնողներից: Նարինեի ծնողները միշտ կապի մեջ են նրա դպրոցի ուսուցիչների հետ, հետքրքրվում են նրա առաջադիմության մասին: Նարինեն փառք է տալիս Աստծուն իրեն աջակցող </a:t>
            </a:r>
            <a:r>
              <a:rPr lang="hy-AM" sz="2400" dirty="0"/>
              <a:t>ուսուցիչների</a:t>
            </a:r>
            <a:r>
              <a:rPr lang="hy-AM" sz="2133" dirty="0"/>
              <a:t>, ընկերների և հարևանների համար, ովքեր քաջալերում են իրեն և հոգ են տանում իր մասին:</a:t>
            </a:r>
          </a:p>
          <a:p>
            <a:pPr marL="685783" indent="-685783">
              <a:buFont typeface="Arial" panose="020B0604020202020204" pitchFamily="34" charset="0"/>
              <a:buChar char="•"/>
            </a:pPr>
            <a:r>
              <a:rPr lang="hy-AM" sz="2133" dirty="0"/>
              <a:t>Ի՞նչ արտաքին աջակցող գործողություններ եք նկատում: Ո՞ւմ կողմից։</a:t>
            </a:r>
          </a:p>
          <a:p>
            <a:pPr marL="685783" indent="-685783">
              <a:buFont typeface="Arial" panose="020B0604020202020204" pitchFamily="34" charset="0"/>
              <a:buChar char="•"/>
            </a:pPr>
            <a:r>
              <a:rPr lang="hy-AM" sz="2133" dirty="0"/>
              <a:t>Ի՞նչ դրական հատկանիշներ կամ որակներ ունի երեխան:</a:t>
            </a:r>
          </a:p>
        </p:txBody>
      </p:sp>
      <p:sp>
        <p:nvSpPr>
          <p:cNvPr id="6" name="TextBox 5">
            <a:extLst>
              <a:ext uri="{FF2B5EF4-FFF2-40B4-BE49-F238E27FC236}">
                <a16:creationId xmlns:a16="http://schemas.microsoft.com/office/drawing/2014/main" id="{163BD557-45EC-4C65-99E7-2DD32DB2AB24}"/>
              </a:ext>
            </a:extLst>
          </p:cNvPr>
          <p:cNvSpPr txBox="1"/>
          <p:nvPr/>
        </p:nvSpPr>
        <p:spPr>
          <a:xfrm>
            <a:off x="8258943" y="932723"/>
            <a:ext cx="2976331" cy="379656"/>
          </a:xfrm>
          <a:prstGeom prst="rect">
            <a:avLst/>
          </a:prstGeom>
          <a:noFill/>
        </p:spPr>
        <p:txBody>
          <a:bodyPr wrap="square" rtlCol="0">
            <a:spAutoFit/>
          </a:bodyPr>
          <a:lstStyle/>
          <a:p>
            <a:r>
              <a:rPr lang="hy-AM" sz="1867" dirty="0"/>
              <a:t>8-12 տարիքային խումբ</a:t>
            </a:r>
            <a:endParaRPr lang="en-US" sz="1867" dirty="0"/>
          </a:p>
        </p:txBody>
      </p:sp>
      <p:grpSp>
        <p:nvGrpSpPr>
          <p:cNvPr id="9" name="Группа 8"/>
          <p:cNvGrpSpPr/>
          <p:nvPr/>
        </p:nvGrpSpPr>
        <p:grpSpPr>
          <a:xfrm rot="18956907">
            <a:off x="10582840" y="5840563"/>
            <a:ext cx="2200288" cy="1083013"/>
            <a:chOff x="4995856" y="15834"/>
            <a:chExt cx="2200288" cy="1083013"/>
          </a:xfrm>
        </p:grpSpPr>
        <p:sp>
          <p:nvSpPr>
            <p:cNvPr id="10"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1"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7" name="Группа 6"/>
          <p:cNvGrpSpPr/>
          <p:nvPr/>
        </p:nvGrpSpPr>
        <p:grpSpPr>
          <a:xfrm rot="8079891">
            <a:off x="-1226281" y="-81880"/>
            <a:ext cx="4134010" cy="2029205"/>
            <a:chOff x="4995856" y="15834"/>
            <a:chExt cx="2200288" cy="1083013"/>
          </a:xfrm>
        </p:grpSpPr>
        <p:sp>
          <p:nvSpPr>
            <p:cNvPr id="8"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2" name="Isosceles Triangle 7">
              <a:extLst>
                <a:ext uri="{FF2B5EF4-FFF2-40B4-BE49-F238E27FC236}">
                  <a16:creationId xmlns:a16="http://schemas.microsoft.com/office/drawing/2014/main" id="{A4D999DC-9F36-4597-96AD-0A79A19D2E12}"/>
                </a:ext>
              </a:extLst>
            </p:cNvPr>
            <p:cNvSpPr/>
            <p:nvPr/>
          </p:nvSpPr>
          <p:spPr>
            <a:xfrm rot="10800000">
              <a:off x="5302394" y="157981"/>
              <a:ext cx="1587214" cy="798719"/>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Tree>
    <p:extLst>
      <p:ext uri="{BB962C8B-B14F-4D97-AF65-F5344CB8AC3E}">
        <p14:creationId xmlns:p14="http://schemas.microsoft.com/office/powerpoint/2010/main" val="2956309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BEC81-B406-4A17-B69D-1368E159FC23}"/>
              </a:ext>
            </a:extLst>
          </p:cNvPr>
          <p:cNvSpPr txBox="1"/>
          <p:nvPr/>
        </p:nvSpPr>
        <p:spPr>
          <a:xfrm>
            <a:off x="1313832" y="1996431"/>
            <a:ext cx="10369152" cy="3046988"/>
          </a:xfrm>
          <a:prstGeom prst="rect">
            <a:avLst/>
          </a:prstGeom>
          <a:noFill/>
        </p:spPr>
        <p:txBody>
          <a:bodyPr wrap="square">
            <a:spAutoFit/>
          </a:bodyPr>
          <a:lstStyle/>
          <a:p>
            <a:pPr algn="just"/>
            <a:r>
              <a:rPr lang="hy-AM" sz="2400" dirty="0"/>
              <a:t>Լուսինե, 16 տարեկան. Լուսինեն զգում է, որ որոշակի ազդեցություն ունի իր կյանքում տեղի ունեցող իրադարձությունների վրա, օրինակ՝ թե ինչպիսի մասնագիտություն կարող է ընտրել իր համար ապագայում: Նա վստահություն ունի իր ուժերի նկատմամբ։ Նա որոշել է իր կյանքի նպատակը և լավատեսորեն է վերաբերվում իր ապագային: </a:t>
            </a:r>
          </a:p>
          <a:p>
            <a:pPr marL="685783" indent="-685783" algn="just">
              <a:buFont typeface="Arial" panose="020B0604020202020204" pitchFamily="34" charset="0"/>
              <a:buChar char="•"/>
            </a:pPr>
            <a:r>
              <a:rPr lang="hy-AM" sz="2400" dirty="0"/>
              <a:t>Ի՞նչ արտաքին աջակցող գործողություններ եք նկատում: Ո՞ւմ կողմից։</a:t>
            </a:r>
          </a:p>
          <a:p>
            <a:pPr marL="685783" indent="-685783" algn="just">
              <a:buFont typeface="Arial" panose="020B0604020202020204" pitchFamily="34" charset="0"/>
              <a:buChar char="•"/>
            </a:pPr>
            <a:r>
              <a:rPr lang="hy-AM" sz="2400" dirty="0"/>
              <a:t>Ի՞նչ դրական հատկանիշներ կամ որակներ ունի երեխան:</a:t>
            </a:r>
          </a:p>
        </p:txBody>
      </p:sp>
      <p:sp>
        <p:nvSpPr>
          <p:cNvPr id="6" name="TextBox 5">
            <a:extLst>
              <a:ext uri="{FF2B5EF4-FFF2-40B4-BE49-F238E27FC236}">
                <a16:creationId xmlns:a16="http://schemas.microsoft.com/office/drawing/2014/main" id="{CEA4653C-A75F-4289-A39E-F05679F4F7EE}"/>
              </a:ext>
            </a:extLst>
          </p:cNvPr>
          <p:cNvSpPr txBox="1"/>
          <p:nvPr/>
        </p:nvSpPr>
        <p:spPr>
          <a:xfrm>
            <a:off x="8496267" y="1220755"/>
            <a:ext cx="3552395" cy="379656"/>
          </a:xfrm>
          <a:prstGeom prst="rect">
            <a:avLst/>
          </a:prstGeom>
          <a:noFill/>
        </p:spPr>
        <p:txBody>
          <a:bodyPr wrap="square">
            <a:spAutoFit/>
          </a:bodyPr>
          <a:lstStyle/>
          <a:p>
            <a:r>
              <a:rPr lang="hy-AM" sz="1867" dirty="0"/>
              <a:t>12-18 տարիքային խումբ</a:t>
            </a:r>
            <a:endParaRPr lang="en-US" sz="1867" dirty="0"/>
          </a:p>
        </p:txBody>
      </p:sp>
      <p:grpSp>
        <p:nvGrpSpPr>
          <p:cNvPr id="9" name="Группа 8"/>
          <p:cNvGrpSpPr/>
          <p:nvPr/>
        </p:nvGrpSpPr>
        <p:grpSpPr>
          <a:xfrm rot="18956907">
            <a:off x="10582840" y="5840563"/>
            <a:ext cx="2200288" cy="1083013"/>
            <a:chOff x="4995856" y="15834"/>
            <a:chExt cx="2200288" cy="1083013"/>
          </a:xfrm>
        </p:grpSpPr>
        <p:sp>
          <p:nvSpPr>
            <p:cNvPr id="10"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1"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7" name="Группа 6"/>
          <p:cNvGrpSpPr/>
          <p:nvPr/>
        </p:nvGrpSpPr>
        <p:grpSpPr>
          <a:xfrm rot="8079891">
            <a:off x="-1198848" y="-144524"/>
            <a:ext cx="4134010" cy="2029205"/>
            <a:chOff x="4995856" y="15834"/>
            <a:chExt cx="2200288" cy="1083013"/>
          </a:xfrm>
        </p:grpSpPr>
        <p:sp>
          <p:nvSpPr>
            <p:cNvPr id="8"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2"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Tree>
    <p:extLst>
      <p:ext uri="{BB962C8B-B14F-4D97-AF65-F5344CB8AC3E}">
        <p14:creationId xmlns:p14="http://schemas.microsoft.com/office/powerpoint/2010/main" val="3636564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34497" y="2432842"/>
            <a:ext cx="10590661" cy="4089838"/>
          </a:xfrm>
          <a:prstGeom prst="rect">
            <a:avLst/>
          </a:prstGeom>
        </p:spPr>
        <p:txBody>
          <a:bodyPr wrap="square">
            <a:spAutoFit/>
          </a:bodyPr>
          <a:lstStyle/>
          <a:p>
            <a:pPr algn="just">
              <a:lnSpc>
                <a:spcPct val="115000"/>
              </a:lnSpc>
              <a:spcAft>
                <a:spcPts val="750"/>
              </a:spcAft>
            </a:pPr>
            <a:r>
              <a:rPr lang="en-US" b="1" dirty="0" err="1">
                <a:ea typeface="Calibri" panose="020F0502020204030204" pitchFamily="34" charset="0"/>
                <a:cs typeface="Calibri" panose="020F0502020204030204" pitchFamily="34" charset="0"/>
              </a:rPr>
              <a:t>Խումբ</a:t>
            </a:r>
            <a:r>
              <a:rPr lang="en-US" b="1" dirty="0">
                <a:ea typeface="Calibri" panose="020F0502020204030204" pitchFamily="34" charset="0"/>
                <a:cs typeface="Calibri" panose="020F0502020204030204" pitchFamily="34" charset="0"/>
              </a:rPr>
              <a:t> 1</a:t>
            </a:r>
            <a:r>
              <a:rPr lang="en-US" b="1" dirty="0">
                <a:ea typeface="Calibri" panose="020F0502020204030204" pitchFamily="34" charset="0"/>
                <a:cs typeface="Cambria Math" panose="02040503050406030204" pitchFamily="18" charset="0"/>
              </a:rPr>
              <a:t>․</a:t>
            </a:r>
            <a:r>
              <a:rPr lang="en-US" b="1" dirty="0">
                <a:ea typeface="Calibri" panose="020F0502020204030204" pitchFamily="34" charset="0"/>
                <a:cs typeface="Calibri" panose="020F0502020204030204" pitchFamily="34" charset="0"/>
              </a:rPr>
              <a:t> </a:t>
            </a:r>
            <a:r>
              <a:rPr lang="en-US" b="1" dirty="0">
                <a:ea typeface="Calibri" panose="020F0502020204030204" pitchFamily="34" charset="0"/>
                <a:cs typeface="GHEA Grapalat" panose="02000506050000020003" pitchFamily="50" charset="0"/>
              </a:rPr>
              <a:t>«</a:t>
            </a:r>
            <a:r>
              <a:rPr lang="en-US" b="1" dirty="0" err="1">
                <a:ea typeface="Calibri" panose="020F0502020204030204" pitchFamily="34" charset="0"/>
                <a:cs typeface="Calibri" panose="020F0502020204030204" pitchFamily="34" charset="0"/>
              </a:rPr>
              <a:t>Երեխա</a:t>
            </a:r>
            <a:r>
              <a:rPr lang="en-US" b="1" dirty="0">
                <a:ea typeface="Calibri" panose="020F0502020204030204" pitchFamily="34" charset="0"/>
                <a:cs typeface="Calibri" panose="020F0502020204030204" pitchFamily="34" charset="0"/>
              </a:rPr>
              <a:t>» </a:t>
            </a:r>
            <a:r>
              <a:rPr lang="en-US" b="1" dirty="0" err="1">
                <a:ea typeface="Calibri" panose="020F0502020204030204" pitchFamily="34" charset="0"/>
                <a:cs typeface="Calibri" panose="020F0502020204030204" pitchFamily="34" charset="0"/>
              </a:rPr>
              <a:t>մակարդակ</a:t>
            </a:r>
            <a:endParaRPr lang="en-US" dirty="0">
              <a:ea typeface="Calibri" panose="020F0502020204030204" pitchFamily="34" charset="0"/>
              <a:cs typeface="Times New Roman" panose="02020603050405020304" pitchFamily="18" charset="0"/>
            </a:endParaRPr>
          </a:p>
          <a:p>
            <a:pPr algn="just">
              <a:lnSpc>
                <a:spcPct val="115000"/>
              </a:lnSpc>
              <a:spcAft>
                <a:spcPts val="750"/>
              </a:spcAft>
            </a:pPr>
            <a:r>
              <a:rPr lang="en-US" dirty="0" err="1">
                <a:ea typeface="Calibri" panose="020F0502020204030204" pitchFamily="34" charset="0"/>
                <a:cs typeface="Calibri" panose="020F0502020204030204" pitchFamily="34" charset="0"/>
              </a:rPr>
              <a:t>Ի՞նչ</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հնարավորություններ</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կարող</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են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տրամադրվել</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երեխաներին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մեր</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դպրոցում</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օգնելու</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ուժեղացնել</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իրենց</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ներքին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զարգացման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գործոնները</a:t>
            </a:r>
            <a:r>
              <a:rPr lang="en-US" dirty="0">
                <a:ea typeface="Calibri" panose="020F0502020204030204" pitchFamily="34" charset="0"/>
                <a:cs typeface="Calibri" panose="020F0502020204030204" pitchFamily="34" charset="0"/>
              </a:rPr>
              <a:t>:</a:t>
            </a:r>
            <a:endParaRPr lang="en-US" dirty="0">
              <a:ea typeface="Calibri" panose="020F0502020204030204" pitchFamily="34" charset="0"/>
              <a:cs typeface="Times New Roman" panose="02020603050405020304" pitchFamily="18" charset="0"/>
            </a:endParaRPr>
          </a:p>
          <a:p>
            <a:pPr algn="just">
              <a:lnSpc>
                <a:spcPct val="115000"/>
              </a:lnSpc>
              <a:spcAft>
                <a:spcPts val="750"/>
              </a:spcAft>
            </a:pPr>
            <a:r>
              <a:rPr lang="en-US" b="1" dirty="0" err="1">
                <a:ea typeface="Calibri" panose="020F0502020204030204" pitchFamily="34" charset="0"/>
                <a:cs typeface="Calibri" panose="020F0502020204030204" pitchFamily="34" charset="0"/>
              </a:rPr>
              <a:t>Խումբ</a:t>
            </a:r>
            <a:r>
              <a:rPr lang="en-US" b="1" dirty="0">
                <a:ea typeface="Calibri" panose="020F0502020204030204" pitchFamily="34" charset="0"/>
                <a:cs typeface="Calibri" panose="020F0502020204030204" pitchFamily="34" charset="0"/>
              </a:rPr>
              <a:t> 2</a:t>
            </a:r>
            <a:r>
              <a:rPr lang="en-US" b="1" dirty="0">
                <a:ea typeface="Calibri" panose="020F0502020204030204" pitchFamily="34" charset="0"/>
                <a:cs typeface="Cambria Math" panose="02040503050406030204" pitchFamily="18" charset="0"/>
              </a:rPr>
              <a:t>․</a:t>
            </a:r>
            <a:r>
              <a:rPr lang="en-US" b="1" dirty="0">
                <a:ea typeface="Calibri" panose="020F0502020204030204" pitchFamily="34" charset="0"/>
                <a:cs typeface="Calibri" panose="020F0502020204030204" pitchFamily="34" charset="0"/>
              </a:rPr>
              <a:t> </a:t>
            </a:r>
            <a:r>
              <a:rPr lang="en-US" b="1" dirty="0">
                <a:ea typeface="Calibri" panose="020F0502020204030204" pitchFamily="34" charset="0"/>
                <a:cs typeface="GHEA Grapalat" panose="02000506050000020003" pitchFamily="50" charset="0"/>
              </a:rPr>
              <a:t>«</a:t>
            </a:r>
            <a:r>
              <a:rPr lang="en-US" b="1" dirty="0" err="1">
                <a:ea typeface="Calibri" panose="020F0502020204030204" pitchFamily="34" charset="0"/>
                <a:cs typeface="Calibri" panose="020F0502020204030204" pitchFamily="34" charset="0"/>
              </a:rPr>
              <a:t>Ընտանիք</a:t>
            </a:r>
            <a:r>
              <a:rPr lang="en-US" b="1" dirty="0">
                <a:ea typeface="Calibri" panose="020F0502020204030204" pitchFamily="34" charset="0"/>
                <a:cs typeface="Calibri" panose="020F0502020204030204" pitchFamily="34" charset="0"/>
              </a:rPr>
              <a:t>» </a:t>
            </a:r>
            <a:r>
              <a:rPr lang="en-US" b="1" dirty="0" err="1">
                <a:ea typeface="Calibri" panose="020F0502020204030204" pitchFamily="34" charset="0"/>
                <a:cs typeface="Calibri" panose="020F0502020204030204" pitchFamily="34" charset="0"/>
              </a:rPr>
              <a:t>մակարդակ</a:t>
            </a:r>
            <a:endParaRPr lang="en-US" dirty="0">
              <a:ea typeface="Calibri" panose="020F0502020204030204" pitchFamily="34" charset="0"/>
              <a:cs typeface="Times New Roman" panose="02020603050405020304" pitchFamily="18" charset="0"/>
            </a:endParaRPr>
          </a:p>
          <a:p>
            <a:pPr algn="just">
              <a:lnSpc>
                <a:spcPct val="115000"/>
              </a:lnSpc>
              <a:spcAft>
                <a:spcPts val="750"/>
              </a:spcAft>
            </a:pPr>
            <a:r>
              <a:rPr lang="en-US" dirty="0" err="1">
                <a:ea typeface="Calibri" panose="020F0502020204030204" pitchFamily="34" charset="0"/>
                <a:cs typeface="Calibri" panose="020F0502020204030204" pitchFamily="34" charset="0"/>
              </a:rPr>
              <a:t>Ինչպե՞ս</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կարող</a:t>
            </a:r>
            <a:r>
              <a:rPr lang="en-US" dirty="0">
                <a:ea typeface="Calibri" panose="020F0502020204030204" pitchFamily="34" charset="0"/>
                <a:cs typeface="Calibri" panose="020F0502020204030204" pitchFamily="34" charset="0"/>
              </a:rPr>
              <a:t> է </a:t>
            </a:r>
            <a:r>
              <a:rPr lang="en-US" dirty="0" err="1">
                <a:ea typeface="Calibri" panose="020F0502020204030204" pitchFamily="34" charset="0"/>
                <a:cs typeface="Calibri" panose="020F0502020204030204" pitchFamily="34" charset="0"/>
              </a:rPr>
              <a:t>մեր</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դպրոցը</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աջակցել</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ընտանիքներին</a:t>
            </a:r>
            <a:r>
              <a:rPr lang="en-US" dirty="0">
                <a:ea typeface="Calibri" panose="020F0502020204030204" pitchFamily="34" charset="0"/>
                <a:cs typeface="Calibri" panose="020F0502020204030204" pitchFamily="34" charset="0"/>
              </a:rPr>
              <a:t>/</a:t>
            </a:r>
            <a:r>
              <a:rPr lang="en-US" dirty="0" err="1">
                <a:ea typeface="Calibri" panose="020F0502020204030204" pitchFamily="34" charset="0"/>
                <a:cs typeface="Calibri" panose="020F0502020204030204" pitchFamily="34" charset="0"/>
              </a:rPr>
              <a:t>ծնողներին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բարելավելու</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իրենց</a:t>
            </a:r>
            <a:r>
              <a:rPr lang="en-US" dirty="0">
                <a:ea typeface="Calibri" panose="020F0502020204030204" pitchFamily="34" charset="0"/>
                <a:cs typeface="Calibri" panose="020F0502020204030204" pitchFamily="34" charset="0"/>
              </a:rPr>
              <a:t> </a:t>
            </a:r>
            <a:r>
              <a:rPr lang="en-US" dirty="0" err="1">
                <a:ea typeface="Ebrima" panose="02000000000000000000" pitchFamily="2" charset="0"/>
                <a:cs typeface="Ebrima" panose="02000000000000000000" pitchFamily="2" charset="0"/>
              </a:rPr>
              <a:t>գիտելիքներն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ու</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հմտությունները</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ուժեղացնել</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ընտանիքների</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աջակցությունն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իրենց</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երեխաներին</a:t>
            </a:r>
            <a:r>
              <a:rPr lang="en-US" dirty="0">
                <a:ea typeface="Calibri" panose="020F0502020204030204" pitchFamily="34" charset="0"/>
                <a:cs typeface="Calibri" panose="020F0502020204030204" pitchFamily="34" charset="0"/>
              </a:rPr>
              <a:t>:</a:t>
            </a:r>
            <a:endParaRPr lang="en-US" dirty="0">
              <a:ea typeface="Calibri" panose="020F0502020204030204" pitchFamily="34" charset="0"/>
              <a:cs typeface="Times New Roman" panose="02020603050405020304" pitchFamily="18" charset="0"/>
            </a:endParaRPr>
          </a:p>
          <a:p>
            <a:pPr algn="just">
              <a:lnSpc>
                <a:spcPct val="115000"/>
              </a:lnSpc>
              <a:spcAft>
                <a:spcPts val="750"/>
              </a:spcAft>
            </a:pPr>
            <a:r>
              <a:rPr lang="en-US" b="1" dirty="0" err="1">
                <a:ea typeface="Calibri" panose="020F0502020204030204" pitchFamily="34" charset="0"/>
                <a:cs typeface="Calibri" panose="020F0502020204030204" pitchFamily="34" charset="0"/>
              </a:rPr>
              <a:t>Խումբ</a:t>
            </a:r>
            <a:r>
              <a:rPr lang="en-US" b="1" dirty="0">
                <a:ea typeface="Calibri" panose="020F0502020204030204" pitchFamily="34" charset="0"/>
                <a:cs typeface="Calibri" panose="020F0502020204030204" pitchFamily="34" charset="0"/>
              </a:rPr>
              <a:t> 3</a:t>
            </a:r>
            <a:r>
              <a:rPr lang="en-US" b="1" dirty="0">
                <a:ea typeface="Calibri" panose="020F0502020204030204" pitchFamily="34" charset="0"/>
                <a:cs typeface="Cambria Math" panose="02040503050406030204" pitchFamily="18" charset="0"/>
              </a:rPr>
              <a:t>․</a:t>
            </a:r>
            <a:r>
              <a:rPr lang="en-US" b="1" dirty="0">
                <a:ea typeface="Calibri" panose="020F0502020204030204" pitchFamily="34" charset="0"/>
                <a:cs typeface="Calibri" panose="020F0502020204030204" pitchFamily="34" charset="0"/>
              </a:rPr>
              <a:t> </a:t>
            </a:r>
            <a:r>
              <a:rPr lang="en-US" b="1" dirty="0">
                <a:ea typeface="Calibri" panose="020F0502020204030204" pitchFamily="34" charset="0"/>
                <a:cs typeface="GHEA Grapalat" panose="02000506050000020003" pitchFamily="50" charset="0"/>
              </a:rPr>
              <a:t>«</a:t>
            </a:r>
            <a:r>
              <a:rPr lang="en-US" b="1" dirty="0" err="1">
                <a:ea typeface="Calibri" panose="020F0502020204030204" pitchFamily="34" charset="0"/>
                <a:cs typeface="Calibri" panose="020F0502020204030204" pitchFamily="34" charset="0"/>
              </a:rPr>
              <a:t>Համայնք</a:t>
            </a:r>
            <a:r>
              <a:rPr lang="en-US" b="1" dirty="0">
                <a:ea typeface="Calibri" panose="020F0502020204030204" pitchFamily="34" charset="0"/>
                <a:cs typeface="Calibri" panose="020F0502020204030204" pitchFamily="34" charset="0"/>
              </a:rPr>
              <a:t>» </a:t>
            </a:r>
            <a:r>
              <a:rPr lang="en-US" b="1" dirty="0" err="1">
                <a:ea typeface="Calibri" panose="020F0502020204030204" pitchFamily="34" charset="0"/>
                <a:cs typeface="Calibri" panose="020F0502020204030204" pitchFamily="34" charset="0"/>
              </a:rPr>
              <a:t>մակարդակ</a:t>
            </a:r>
            <a:endParaRPr lang="en-US" dirty="0">
              <a:ea typeface="Calibri" panose="020F0502020204030204" pitchFamily="34" charset="0"/>
              <a:cs typeface="Times New Roman" panose="02020603050405020304" pitchFamily="18" charset="0"/>
            </a:endParaRPr>
          </a:p>
          <a:p>
            <a:pPr algn="just">
              <a:lnSpc>
                <a:spcPct val="115000"/>
              </a:lnSpc>
              <a:spcAft>
                <a:spcPts val="750"/>
              </a:spcAft>
            </a:pPr>
            <a:r>
              <a:rPr lang="en-US" dirty="0" err="1">
                <a:ea typeface="Calibri" panose="020F0502020204030204" pitchFamily="34" charset="0"/>
                <a:cs typeface="Calibri" panose="020F0502020204030204" pitchFamily="34" charset="0"/>
              </a:rPr>
              <a:t>Ինչպե՞ս</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կարող</a:t>
            </a:r>
            <a:r>
              <a:rPr lang="en-US" dirty="0">
                <a:ea typeface="Calibri" panose="020F0502020204030204" pitchFamily="34" charset="0"/>
                <a:cs typeface="Calibri" panose="020F0502020204030204" pitchFamily="34" charset="0"/>
              </a:rPr>
              <a:t> է </a:t>
            </a:r>
            <a:r>
              <a:rPr lang="en-US" dirty="0" err="1">
                <a:ea typeface="Calibri" panose="020F0502020204030204" pitchFamily="34" charset="0"/>
                <a:cs typeface="Calibri" panose="020F0502020204030204" pitchFamily="34" charset="0"/>
              </a:rPr>
              <a:t>մեր</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դպրոցը</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համագործակցելով</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այլ</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կառույցների</a:t>
            </a:r>
            <a:r>
              <a:rPr lang="en-US" dirty="0">
                <a:ea typeface="Calibri" panose="020F0502020204030204" pitchFamily="34" charset="0"/>
                <a:cs typeface="Calibri" panose="020F0502020204030204" pitchFamily="34" charset="0"/>
              </a:rPr>
              <a:t> և </a:t>
            </a:r>
            <a:r>
              <a:rPr lang="en-US" dirty="0" err="1">
                <a:ea typeface="Calibri" panose="020F0502020204030204" pitchFamily="34" charset="0"/>
                <a:cs typeface="Calibri" panose="020F0502020204030204" pitchFamily="34" charset="0"/>
              </a:rPr>
              <a:t>համայնքի</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այլ</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դերակատարների</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հետ</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օրինակ</a:t>
            </a:r>
            <a:r>
              <a:rPr lang="hy-AM"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համայնքապետարան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եկեղեցի</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սոցիալական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աշխատողներ</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ոստիկանություն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հասարակական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կազմակերպություններ</a:t>
            </a:r>
            <a:r>
              <a:rPr lang="en-US" dirty="0">
                <a:ea typeface="Calibri" panose="020F0502020204030204" pitchFamily="34" charset="0"/>
                <a:cs typeface="Calibri" panose="020F0502020204030204" pitchFamily="34" charset="0"/>
              </a:rPr>
              <a:t> և </a:t>
            </a:r>
            <a:r>
              <a:rPr lang="en-US" dirty="0" err="1">
                <a:ea typeface="Calibri" panose="020F0502020204030204" pitchFamily="34" charset="0"/>
                <a:cs typeface="Calibri" panose="020F0502020204030204" pitchFamily="34" charset="0"/>
              </a:rPr>
              <a:t>այլն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աջակցել</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երեխաներին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ուժեղացնելու</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իրենց</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արտաքին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զարգացման</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գործոնները</a:t>
            </a:r>
            <a:r>
              <a:rPr lang="en-US" dirty="0">
                <a:latin typeface="GHEA Grapalat" panose="02000506050000020003" pitchFamily="50"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1533680" y="1623704"/>
            <a:ext cx="7620368" cy="463075"/>
          </a:xfrm>
          <a:prstGeom prst="rect">
            <a:avLst/>
          </a:prstGeom>
        </p:spPr>
        <p:txBody>
          <a:bodyPr wrap="square">
            <a:spAutoFit/>
          </a:bodyPr>
          <a:lstStyle/>
          <a:p>
            <a:pPr algn="just">
              <a:lnSpc>
                <a:spcPct val="150000"/>
              </a:lnSpc>
            </a:pPr>
            <a:r>
              <a:rPr lang="en-US" b="1" dirty="0" err="1"/>
              <a:t>Հրահանգ</a:t>
            </a:r>
            <a:r>
              <a:rPr lang="en-US" b="1" dirty="0"/>
              <a:t>՝ </a:t>
            </a:r>
            <a:r>
              <a:rPr lang="hy-AM" b="1" dirty="0">
                <a:solidFill>
                  <a:schemeClr val="accent5">
                    <a:lumMod val="75000"/>
                  </a:schemeClr>
                </a:solidFill>
              </a:rPr>
              <a:t>Մշակել իրատեսական </a:t>
            </a:r>
            <a:r>
              <a:rPr lang="hy-AM" b="1" dirty="0">
                <a:solidFill>
                  <a:schemeClr val="accent5">
                    <a:lumMod val="75000"/>
                  </a:schemeClr>
                </a:solidFill>
                <a:latin typeface="Arial" panose="020B0604020202020204" pitchFamily="34" charset="0"/>
                <a:cs typeface="Arial" panose="020B0604020202020204" pitchFamily="34" charset="0"/>
              </a:rPr>
              <a:t>և</a:t>
            </a:r>
            <a:r>
              <a:rPr lang="hy-AM" b="1" dirty="0">
                <a:solidFill>
                  <a:schemeClr val="accent5">
                    <a:lumMod val="75000"/>
                  </a:schemeClr>
                </a:solidFill>
              </a:rPr>
              <a:t> կոնկրետ գործողությունների պլան</a:t>
            </a:r>
          </a:p>
        </p:txBody>
      </p:sp>
      <p:sp>
        <p:nvSpPr>
          <p:cNvPr id="7" name="Google Shape;206;p26">
            <a:extLst>
              <a:ext uri="{FF2B5EF4-FFF2-40B4-BE49-F238E27FC236}">
                <a16:creationId xmlns:a16="http://schemas.microsoft.com/office/drawing/2014/main" id="{476E408C-76F7-47F9-BF11-FF2582872772}"/>
              </a:ext>
            </a:extLst>
          </p:cNvPr>
          <p:cNvSpPr/>
          <p:nvPr/>
        </p:nvSpPr>
        <p:spPr>
          <a:xfrm>
            <a:off x="10651633" y="730918"/>
            <a:ext cx="1015518" cy="322660"/>
          </a:xfrm>
          <a:prstGeom prst="rect">
            <a:avLst/>
          </a:prstGeom>
          <a:noFill/>
          <a:ln>
            <a:noFill/>
          </a:ln>
        </p:spPr>
        <p:txBody>
          <a:bodyPr spcFirstLastPara="1" wrap="square" lIns="68569" tIns="34275" rIns="68569" bIns="34275" anchor="t" anchorCtr="0">
            <a:noAutofit/>
          </a:bodyPr>
          <a:lstStyle/>
          <a:p>
            <a:pPr>
              <a:buClr>
                <a:schemeClr val="dk1"/>
              </a:buClr>
              <a:buSzPts val="2200"/>
            </a:pPr>
            <a:r>
              <a:rPr lang="ru-RU" sz="1650" b="1" dirty="0">
                <a:solidFill>
                  <a:schemeClr val="dk1"/>
                </a:solidFill>
                <a:latin typeface="Arial" panose="020B0604020202020204" pitchFamily="34" charset="0"/>
                <a:ea typeface="Calibri"/>
                <a:cs typeface="Arial" panose="020B0604020202020204" pitchFamily="34" charset="0"/>
                <a:sym typeface="Calibri"/>
              </a:rPr>
              <a:t> </a:t>
            </a:r>
            <a:r>
              <a:rPr lang="hy-AM" sz="1400" dirty="0">
                <a:latin typeface="Arial" panose="020B0604020202020204" pitchFamily="34" charset="0"/>
                <a:ea typeface="Calibri"/>
                <a:cs typeface="Arial" panose="020B0604020202020204" pitchFamily="34" charset="0"/>
                <a:sym typeface="Calibri"/>
              </a:rPr>
              <a:t>40</a:t>
            </a:r>
            <a:r>
              <a:rPr lang="ru-RU" sz="1400" dirty="0">
                <a:latin typeface="Arial" panose="020B0604020202020204" pitchFamily="34" charset="0"/>
                <a:ea typeface="Calibri"/>
                <a:cs typeface="Arial" panose="020B0604020202020204" pitchFamily="34" charset="0"/>
                <a:sym typeface="Calibri"/>
              </a:rPr>
              <a:t> րոպե</a:t>
            </a:r>
            <a:endParaRPr sz="1400" dirty="0">
              <a:latin typeface="Arial" panose="020B0604020202020204" pitchFamily="34" charset="0"/>
              <a:ea typeface="Calibri"/>
              <a:cs typeface="Arial" panose="020B0604020202020204" pitchFamily="34" charset="0"/>
              <a:sym typeface="Calibri"/>
            </a:endParaRPr>
          </a:p>
        </p:txBody>
      </p:sp>
      <p:sp>
        <p:nvSpPr>
          <p:cNvPr id="8" name="TextBox 7"/>
          <p:cNvSpPr txBox="1"/>
          <p:nvPr/>
        </p:nvSpPr>
        <p:spPr>
          <a:xfrm>
            <a:off x="9776792" y="335320"/>
            <a:ext cx="2415208" cy="307777"/>
          </a:xfrm>
          <a:prstGeom prst="rect">
            <a:avLst/>
          </a:prstGeom>
          <a:noFill/>
        </p:spPr>
        <p:txBody>
          <a:bodyPr wrap="square" rtlCol="0">
            <a:spAutoFit/>
          </a:bodyPr>
          <a:lstStyle/>
          <a:p>
            <a:r>
              <a:rPr lang="ru-RU" sz="1400" dirty="0" err="1"/>
              <a:t>Գործնական</a:t>
            </a:r>
            <a:r>
              <a:rPr lang="ru-RU" sz="1400" dirty="0"/>
              <a:t> </a:t>
            </a:r>
            <a:r>
              <a:rPr lang="ru-RU" sz="1400" dirty="0" err="1"/>
              <a:t>աշխատանք</a:t>
            </a:r>
            <a:r>
              <a:rPr lang="ru-RU" sz="1400" dirty="0"/>
              <a:t> 9</a:t>
            </a:r>
          </a:p>
        </p:txBody>
      </p:sp>
      <p:sp>
        <p:nvSpPr>
          <p:cNvPr id="2" name="Прямоугольник 1"/>
          <p:cNvSpPr/>
          <p:nvPr/>
        </p:nvSpPr>
        <p:spPr>
          <a:xfrm>
            <a:off x="824070" y="446645"/>
            <a:ext cx="8092076" cy="830997"/>
          </a:xfrm>
          <a:prstGeom prst="rect">
            <a:avLst/>
          </a:prstGeom>
        </p:spPr>
        <p:txBody>
          <a:bodyPr wrap="square">
            <a:spAutoFit/>
          </a:bodyPr>
          <a:lstStyle/>
          <a:p>
            <a:r>
              <a:rPr lang="hy-AM" sz="2400" b="1" dirty="0">
                <a:solidFill>
                  <a:schemeClr val="accent3">
                    <a:lumMod val="50000"/>
                  </a:schemeClr>
                </a:solidFill>
              </a:rPr>
              <a:t>Ստեղծե</a:t>
            </a:r>
            <a:r>
              <a:rPr lang="ru-RU" sz="2400" b="1" dirty="0" err="1">
                <a:solidFill>
                  <a:schemeClr val="accent3">
                    <a:lumMod val="50000"/>
                  </a:schemeClr>
                </a:solidFill>
              </a:rPr>
              <a:t>նք</a:t>
            </a:r>
            <a:r>
              <a:rPr lang="ru-RU" sz="2400" b="1" dirty="0">
                <a:solidFill>
                  <a:schemeClr val="accent3">
                    <a:lumMod val="50000"/>
                  </a:schemeClr>
                </a:solidFill>
              </a:rPr>
              <a:t> </a:t>
            </a:r>
            <a:r>
              <a:rPr lang="hy-AM" sz="2400" b="1" dirty="0">
                <a:solidFill>
                  <a:schemeClr val="accent3">
                    <a:lumMod val="50000"/>
                  </a:schemeClr>
                </a:solidFill>
              </a:rPr>
              <a:t>միջավայր, որը </a:t>
            </a:r>
            <a:r>
              <a:rPr lang="ru-RU" sz="2400" b="1" dirty="0">
                <a:solidFill>
                  <a:schemeClr val="accent3">
                    <a:lumMod val="50000"/>
                  </a:schemeClr>
                </a:solidFill>
              </a:rPr>
              <a:t>կ</a:t>
            </a:r>
            <a:r>
              <a:rPr lang="hy-AM" sz="2400" b="1" dirty="0">
                <a:solidFill>
                  <a:schemeClr val="accent3">
                    <a:lumMod val="50000"/>
                  </a:schemeClr>
                </a:solidFill>
              </a:rPr>
              <a:t>նպաստ</a:t>
            </a:r>
            <a:r>
              <a:rPr lang="ru-RU" sz="2400" b="1" dirty="0">
                <a:solidFill>
                  <a:schemeClr val="accent3">
                    <a:lumMod val="50000"/>
                  </a:schemeClr>
                </a:solidFill>
              </a:rPr>
              <a:t>ի</a:t>
            </a:r>
            <a:r>
              <a:rPr lang="hy-AM" sz="2400" b="1" dirty="0">
                <a:solidFill>
                  <a:schemeClr val="accent3">
                    <a:lumMod val="50000"/>
                  </a:schemeClr>
                </a:solidFill>
              </a:rPr>
              <a:t> երեխաների </a:t>
            </a:r>
          </a:p>
          <a:p>
            <a:r>
              <a:rPr lang="hy-AM" sz="2400" b="1" dirty="0">
                <a:solidFill>
                  <a:schemeClr val="accent3">
                    <a:lumMod val="50000"/>
                  </a:schemeClr>
                </a:solidFill>
              </a:rPr>
              <a:t>բարեկեցության</a:t>
            </a:r>
            <a:r>
              <a:rPr lang="ru-RU" sz="2400" b="1" dirty="0">
                <a:solidFill>
                  <a:schemeClr val="accent3">
                    <a:lumMod val="50000"/>
                  </a:schemeClr>
                </a:solidFill>
              </a:rPr>
              <a:t>ն </a:t>
            </a:r>
            <a:r>
              <a:rPr lang="ru-RU" sz="2400" b="1" dirty="0" err="1">
                <a:solidFill>
                  <a:schemeClr val="accent3">
                    <a:lumMod val="50000"/>
                  </a:schemeClr>
                </a:solidFill>
              </a:rPr>
              <a:t>ու</a:t>
            </a:r>
            <a:r>
              <a:rPr lang="hy-AM" sz="2400" b="1" dirty="0">
                <a:solidFill>
                  <a:schemeClr val="accent3">
                    <a:lumMod val="50000"/>
                  </a:schemeClr>
                </a:solidFill>
              </a:rPr>
              <a:t> զարգացման</a:t>
            </a:r>
            <a:r>
              <a:rPr lang="ru-RU" sz="2400" b="1" dirty="0">
                <a:solidFill>
                  <a:schemeClr val="accent3">
                    <a:lumMod val="50000"/>
                  </a:schemeClr>
                </a:solidFill>
              </a:rPr>
              <a:t>ը</a:t>
            </a:r>
            <a:r>
              <a:rPr lang="hy-AM" sz="2400" b="1" dirty="0">
                <a:solidFill>
                  <a:schemeClr val="accent3">
                    <a:lumMod val="50000"/>
                  </a:schemeClr>
                </a:solidFill>
              </a:rPr>
              <a:t> </a:t>
            </a:r>
            <a:endParaRPr lang="ru-RU" sz="2400" b="1" dirty="0">
              <a:solidFill>
                <a:schemeClr val="accent3">
                  <a:lumMod val="50000"/>
                </a:schemeClr>
              </a:solidFill>
            </a:endParaRPr>
          </a:p>
        </p:txBody>
      </p:sp>
      <p:pic>
        <p:nvPicPr>
          <p:cNvPr id="9" name="Picture 6">
            <a:extLst>
              <a:ext uri="{FF2B5EF4-FFF2-40B4-BE49-F238E27FC236}">
                <a16:creationId xmlns:a16="http://schemas.microsoft.com/office/drawing/2014/main" id="{0EF80B47-857A-4E48-91A4-CD3351FD530B}"/>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9957917" y="643097"/>
            <a:ext cx="693716" cy="602757"/>
          </a:xfrm>
          <a:prstGeom prst="rect">
            <a:avLst/>
          </a:prstGeom>
        </p:spPr>
      </p:pic>
    </p:spTree>
    <p:extLst>
      <p:ext uri="{BB962C8B-B14F-4D97-AF65-F5344CB8AC3E}">
        <p14:creationId xmlns:p14="http://schemas.microsoft.com/office/powerpoint/2010/main" val="4178974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5">
            <a:extLst>
              <a:ext uri="{FF2B5EF4-FFF2-40B4-BE49-F238E27FC236}">
                <a16:creationId xmlns:a16="http://schemas.microsoft.com/office/drawing/2014/main" id="{4B020F8E-ACEB-4964-8AD1-16F2B18A0177}"/>
              </a:ext>
            </a:extLst>
          </p:cNvPr>
          <p:cNvSpPr>
            <a:spLocks noEditPoints="1"/>
          </p:cNvSpPr>
          <p:nvPr/>
        </p:nvSpPr>
        <p:spPr bwMode="auto">
          <a:xfrm rot="16200000">
            <a:off x="1849660" y="2017735"/>
            <a:ext cx="3212577" cy="3182579"/>
          </a:xfrm>
          <a:custGeom>
            <a:avLst/>
            <a:gdLst>
              <a:gd name="T0" fmla="*/ 54 w 663"/>
              <a:gd name="T1" fmla="*/ 111 h 679"/>
              <a:gd name="T2" fmla="*/ 93 w 663"/>
              <a:gd name="T3" fmla="*/ 193 h 679"/>
              <a:gd name="T4" fmla="*/ 102 w 663"/>
              <a:gd name="T5" fmla="*/ 211 h 679"/>
              <a:gd name="T6" fmla="*/ 514 w 663"/>
              <a:gd name="T7" fmla="*/ 623 h 679"/>
              <a:gd name="T8" fmla="*/ 592 w 663"/>
              <a:gd name="T9" fmla="*/ 649 h 679"/>
              <a:gd name="T10" fmla="*/ 644 w 663"/>
              <a:gd name="T11" fmla="*/ 597 h 679"/>
              <a:gd name="T12" fmla="*/ 645 w 663"/>
              <a:gd name="T13" fmla="*/ 535 h 679"/>
              <a:gd name="T14" fmla="*/ 217 w 663"/>
              <a:gd name="T15" fmla="*/ 107 h 679"/>
              <a:gd name="T16" fmla="*/ 207 w 663"/>
              <a:gd name="T17" fmla="*/ 99 h 679"/>
              <a:gd name="T18" fmla="*/ 188 w 663"/>
              <a:gd name="T19" fmla="*/ 89 h 679"/>
              <a:gd name="T20" fmla="*/ 124 w 663"/>
              <a:gd name="T21" fmla="*/ 59 h 679"/>
              <a:gd name="T22" fmla="*/ 61 w 663"/>
              <a:gd name="T23" fmla="*/ 29 h 679"/>
              <a:gd name="T24" fmla="*/ 4 w 663"/>
              <a:gd name="T25" fmla="*/ 1 h 679"/>
              <a:gd name="T26" fmla="*/ 0 w 663"/>
              <a:gd name="T27" fmla="*/ 0 h 679"/>
              <a:gd name="T28" fmla="*/ 33 w 663"/>
              <a:gd name="T29" fmla="*/ 68 h 679"/>
              <a:gd name="T30" fmla="*/ 54 w 663"/>
              <a:gd name="T31" fmla="*/ 111 h 679"/>
              <a:gd name="T32" fmla="*/ 579 w 663"/>
              <a:gd name="T33" fmla="*/ 499 h 679"/>
              <a:gd name="T34" fmla="*/ 629 w 663"/>
              <a:gd name="T35" fmla="*/ 550 h 679"/>
              <a:gd name="T36" fmla="*/ 630 w 663"/>
              <a:gd name="T37" fmla="*/ 582 h 679"/>
              <a:gd name="T38" fmla="*/ 582 w 663"/>
              <a:gd name="T39" fmla="*/ 629 h 679"/>
              <a:gd name="T40" fmla="*/ 552 w 663"/>
              <a:gd name="T41" fmla="*/ 630 h 679"/>
              <a:gd name="T42" fmla="*/ 487 w 663"/>
              <a:gd name="T43" fmla="*/ 565 h 679"/>
              <a:gd name="T44" fmla="*/ 485 w 663"/>
              <a:gd name="T45" fmla="*/ 563 h 679"/>
              <a:gd name="T46" fmla="*/ 563 w 663"/>
              <a:gd name="T47" fmla="*/ 484 h 679"/>
              <a:gd name="T48" fmla="*/ 579 w 663"/>
              <a:gd name="T49" fmla="*/ 499 h 679"/>
              <a:gd name="T50" fmla="*/ 189 w 663"/>
              <a:gd name="T51" fmla="*/ 140 h 679"/>
              <a:gd name="T52" fmla="*/ 202 w 663"/>
              <a:gd name="T53" fmla="*/ 141 h 679"/>
              <a:gd name="T54" fmla="*/ 295 w 663"/>
              <a:gd name="T55" fmla="*/ 234 h 679"/>
              <a:gd name="T56" fmla="*/ 531 w 663"/>
              <a:gd name="T57" fmla="*/ 471 h 679"/>
              <a:gd name="T58" fmla="*/ 530 w 663"/>
              <a:gd name="T59" fmla="*/ 482 h 679"/>
              <a:gd name="T60" fmla="*/ 519 w 663"/>
              <a:gd name="T61" fmla="*/ 482 h 679"/>
              <a:gd name="T62" fmla="*/ 475 w 663"/>
              <a:gd name="T63" fmla="*/ 438 h 679"/>
              <a:gd name="T64" fmla="*/ 350 w 663"/>
              <a:gd name="T65" fmla="*/ 312 h 679"/>
              <a:gd name="T66" fmla="*/ 201 w 663"/>
              <a:gd name="T67" fmla="*/ 164 h 679"/>
              <a:gd name="T68" fmla="*/ 190 w 663"/>
              <a:gd name="T69" fmla="*/ 153 h 679"/>
              <a:gd name="T70" fmla="*/ 189 w 663"/>
              <a:gd name="T71" fmla="*/ 140 h 679"/>
              <a:gd name="T72" fmla="*/ 208 w 663"/>
              <a:gd name="T73" fmla="*/ 244 h 679"/>
              <a:gd name="T74" fmla="*/ 348 w 663"/>
              <a:gd name="T75" fmla="*/ 383 h 679"/>
              <a:gd name="T76" fmla="*/ 481 w 663"/>
              <a:gd name="T77" fmla="*/ 517 h 679"/>
              <a:gd name="T78" fmla="*/ 481 w 663"/>
              <a:gd name="T79" fmla="*/ 531 h 679"/>
              <a:gd name="T80" fmla="*/ 469 w 663"/>
              <a:gd name="T81" fmla="*/ 528 h 679"/>
              <a:gd name="T82" fmla="*/ 409 w 663"/>
              <a:gd name="T83" fmla="*/ 468 h 679"/>
              <a:gd name="T84" fmla="*/ 221 w 663"/>
              <a:gd name="T85" fmla="*/ 280 h 679"/>
              <a:gd name="T86" fmla="*/ 140 w 663"/>
              <a:gd name="T87" fmla="*/ 199 h 679"/>
              <a:gd name="T88" fmla="*/ 141 w 663"/>
              <a:gd name="T89" fmla="*/ 184 h 679"/>
              <a:gd name="T90" fmla="*/ 150 w 663"/>
              <a:gd name="T91" fmla="*/ 186 h 679"/>
              <a:gd name="T92" fmla="*/ 208 w 663"/>
              <a:gd name="T93" fmla="*/ 244 h 679"/>
              <a:gd name="T94" fmla="*/ 63 w 663"/>
              <a:gd name="T95" fmla="*/ 86 h 679"/>
              <a:gd name="T96" fmla="*/ 87 w 663"/>
              <a:gd name="T97" fmla="*/ 62 h 679"/>
              <a:gd name="T98" fmla="*/ 94 w 663"/>
              <a:gd name="T99" fmla="*/ 61 h 679"/>
              <a:gd name="T100" fmla="*/ 163 w 663"/>
              <a:gd name="T101" fmla="*/ 94 h 679"/>
              <a:gd name="T102" fmla="*/ 175 w 663"/>
              <a:gd name="T103" fmla="*/ 100 h 679"/>
              <a:gd name="T104" fmla="*/ 152 w 663"/>
              <a:gd name="T105" fmla="*/ 107 h 679"/>
              <a:gd name="T106" fmla="*/ 143 w 663"/>
              <a:gd name="T107" fmla="*/ 142 h 679"/>
              <a:gd name="T108" fmla="*/ 109 w 663"/>
              <a:gd name="T109" fmla="*/ 152 h 679"/>
              <a:gd name="T110" fmla="*/ 101 w 663"/>
              <a:gd name="T111" fmla="*/ 175 h 679"/>
              <a:gd name="T112" fmla="*/ 93 w 663"/>
              <a:gd name="T113" fmla="*/ 158 h 679"/>
              <a:gd name="T114" fmla="*/ 62 w 663"/>
              <a:gd name="T115" fmla="*/ 94 h 679"/>
              <a:gd name="T116" fmla="*/ 63 w 663"/>
              <a:gd name="T117" fmla="*/ 8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3" h="679">
                <a:moveTo>
                  <a:pt x="54" y="111"/>
                </a:moveTo>
                <a:cubicBezTo>
                  <a:pt x="67" y="138"/>
                  <a:pt x="80" y="166"/>
                  <a:pt x="93" y="193"/>
                </a:cubicBezTo>
                <a:cubicBezTo>
                  <a:pt x="96" y="199"/>
                  <a:pt x="98" y="206"/>
                  <a:pt x="102" y="211"/>
                </a:cubicBezTo>
                <a:cubicBezTo>
                  <a:pt x="130" y="239"/>
                  <a:pt x="457" y="564"/>
                  <a:pt x="514" y="623"/>
                </a:cubicBezTo>
                <a:cubicBezTo>
                  <a:pt x="531" y="640"/>
                  <a:pt x="558" y="679"/>
                  <a:pt x="592" y="649"/>
                </a:cubicBezTo>
                <a:cubicBezTo>
                  <a:pt x="593" y="649"/>
                  <a:pt x="639" y="602"/>
                  <a:pt x="644" y="597"/>
                </a:cubicBezTo>
                <a:cubicBezTo>
                  <a:pt x="663" y="581"/>
                  <a:pt x="662" y="552"/>
                  <a:pt x="645" y="535"/>
                </a:cubicBezTo>
                <a:cubicBezTo>
                  <a:pt x="590" y="480"/>
                  <a:pt x="250" y="140"/>
                  <a:pt x="217" y="107"/>
                </a:cubicBezTo>
                <a:cubicBezTo>
                  <a:pt x="214" y="104"/>
                  <a:pt x="211" y="101"/>
                  <a:pt x="207" y="99"/>
                </a:cubicBezTo>
                <a:cubicBezTo>
                  <a:pt x="201" y="95"/>
                  <a:pt x="194" y="93"/>
                  <a:pt x="188" y="89"/>
                </a:cubicBezTo>
                <a:cubicBezTo>
                  <a:pt x="166" y="79"/>
                  <a:pt x="145" y="69"/>
                  <a:pt x="124" y="59"/>
                </a:cubicBezTo>
                <a:cubicBezTo>
                  <a:pt x="103" y="49"/>
                  <a:pt x="82" y="39"/>
                  <a:pt x="61" y="29"/>
                </a:cubicBezTo>
                <a:cubicBezTo>
                  <a:pt x="42" y="20"/>
                  <a:pt x="23" y="10"/>
                  <a:pt x="4" y="1"/>
                </a:cubicBezTo>
                <a:cubicBezTo>
                  <a:pt x="3" y="1"/>
                  <a:pt x="2" y="1"/>
                  <a:pt x="0" y="0"/>
                </a:cubicBezTo>
                <a:cubicBezTo>
                  <a:pt x="11" y="23"/>
                  <a:pt x="22" y="46"/>
                  <a:pt x="33" y="68"/>
                </a:cubicBezTo>
                <a:cubicBezTo>
                  <a:pt x="40" y="82"/>
                  <a:pt x="47" y="96"/>
                  <a:pt x="54" y="111"/>
                </a:cubicBezTo>
                <a:close/>
                <a:moveTo>
                  <a:pt x="579" y="499"/>
                </a:moveTo>
                <a:cubicBezTo>
                  <a:pt x="596" y="516"/>
                  <a:pt x="613" y="533"/>
                  <a:pt x="629" y="550"/>
                </a:cubicBezTo>
                <a:cubicBezTo>
                  <a:pt x="640" y="560"/>
                  <a:pt x="640" y="572"/>
                  <a:pt x="630" y="582"/>
                </a:cubicBezTo>
                <a:cubicBezTo>
                  <a:pt x="614" y="598"/>
                  <a:pt x="598" y="614"/>
                  <a:pt x="582" y="629"/>
                </a:cubicBezTo>
                <a:cubicBezTo>
                  <a:pt x="573" y="639"/>
                  <a:pt x="561" y="639"/>
                  <a:pt x="552" y="630"/>
                </a:cubicBezTo>
                <a:cubicBezTo>
                  <a:pt x="530" y="608"/>
                  <a:pt x="508" y="586"/>
                  <a:pt x="487" y="565"/>
                </a:cubicBezTo>
                <a:cubicBezTo>
                  <a:pt x="486" y="564"/>
                  <a:pt x="485" y="563"/>
                  <a:pt x="485" y="563"/>
                </a:cubicBezTo>
                <a:cubicBezTo>
                  <a:pt x="511" y="537"/>
                  <a:pt x="537" y="511"/>
                  <a:pt x="563" y="484"/>
                </a:cubicBezTo>
                <a:cubicBezTo>
                  <a:pt x="568" y="489"/>
                  <a:pt x="574" y="494"/>
                  <a:pt x="579" y="499"/>
                </a:cubicBezTo>
                <a:close/>
                <a:moveTo>
                  <a:pt x="189" y="140"/>
                </a:moveTo>
                <a:cubicBezTo>
                  <a:pt x="192" y="137"/>
                  <a:pt x="198" y="137"/>
                  <a:pt x="202" y="141"/>
                </a:cubicBezTo>
                <a:cubicBezTo>
                  <a:pt x="233" y="172"/>
                  <a:pt x="264" y="203"/>
                  <a:pt x="295" y="234"/>
                </a:cubicBezTo>
                <a:cubicBezTo>
                  <a:pt x="365" y="304"/>
                  <a:pt x="528" y="466"/>
                  <a:pt x="531" y="471"/>
                </a:cubicBezTo>
                <a:cubicBezTo>
                  <a:pt x="534" y="475"/>
                  <a:pt x="533" y="479"/>
                  <a:pt x="530" y="482"/>
                </a:cubicBezTo>
                <a:cubicBezTo>
                  <a:pt x="527" y="485"/>
                  <a:pt x="522" y="485"/>
                  <a:pt x="519" y="482"/>
                </a:cubicBezTo>
                <a:cubicBezTo>
                  <a:pt x="475" y="438"/>
                  <a:pt x="475" y="438"/>
                  <a:pt x="475" y="438"/>
                </a:cubicBezTo>
                <a:cubicBezTo>
                  <a:pt x="350" y="312"/>
                  <a:pt x="350" y="312"/>
                  <a:pt x="350" y="312"/>
                </a:cubicBezTo>
                <a:cubicBezTo>
                  <a:pt x="201" y="164"/>
                  <a:pt x="201" y="164"/>
                  <a:pt x="201" y="164"/>
                </a:cubicBezTo>
                <a:cubicBezTo>
                  <a:pt x="201" y="164"/>
                  <a:pt x="194" y="157"/>
                  <a:pt x="190" y="153"/>
                </a:cubicBezTo>
                <a:cubicBezTo>
                  <a:pt x="186" y="148"/>
                  <a:pt x="185" y="144"/>
                  <a:pt x="189" y="140"/>
                </a:cubicBezTo>
                <a:close/>
                <a:moveTo>
                  <a:pt x="208" y="244"/>
                </a:moveTo>
                <a:cubicBezTo>
                  <a:pt x="255" y="290"/>
                  <a:pt x="301" y="337"/>
                  <a:pt x="348" y="383"/>
                </a:cubicBezTo>
                <a:cubicBezTo>
                  <a:pt x="383" y="418"/>
                  <a:pt x="476" y="511"/>
                  <a:pt x="481" y="517"/>
                </a:cubicBezTo>
                <a:cubicBezTo>
                  <a:pt x="486" y="522"/>
                  <a:pt x="486" y="527"/>
                  <a:pt x="481" y="531"/>
                </a:cubicBezTo>
                <a:cubicBezTo>
                  <a:pt x="477" y="533"/>
                  <a:pt x="473" y="532"/>
                  <a:pt x="469" y="528"/>
                </a:cubicBezTo>
                <a:cubicBezTo>
                  <a:pt x="449" y="508"/>
                  <a:pt x="429" y="488"/>
                  <a:pt x="409" y="468"/>
                </a:cubicBezTo>
                <a:cubicBezTo>
                  <a:pt x="346" y="405"/>
                  <a:pt x="284" y="343"/>
                  <a:pt x="221" y="280"/>
                </a:cubicBezTo>
                <a:cubicBezTo>
                  <a:pt x="194" y="253"/>
                  <a:pt x="167" y="226"/>
                  <a:pt x="140" y="199"/>
                </a:cubicBezTo>
                <a:cubicBezTo>
                  <a:pt x="134" y="193"/>
                  <a:pt x="134" y="186"/>
                  <a:pt x="141" y="184"/>
                </a:cubicBezTo>
                <a:cubicBezTo>
                  <a:pt x="145" y="182"/>
                  <a:pt x="148" y="184"/>
                  <a:pt x="150" y="186"/>
                </a:cubicBezTo>
                <a:cubicBezTo>
                  <a:pt x="170" y="205"/>
                  <a:pt x="189" y="224"/>
                  <a:pt x="208" y="244"/>
                </a:cubicBezTo>
                <a:close/>
                <a:moveTo>
                  <a:pt x="63" y="86"/>
                </a:moveTo>
                <a:cubicBezTo>
                  <a:pt x="72" y="79"/>
                  <a:pt x="79" y="70"/>
                  <a:pt x="87" y="62"/>
                </a:cubicBezTo>
                <a:cubicBezTo>
                  <a:pt x="89" y="60"/>
                  <a:pt x="91" y="60"/>
                  <a:pt x="94" y="61"/>
                </a:cubicBezTo>
                <a:cubicBezTo>
                  <a:pt x="117" y="72"/>
                  <a:pt x="140" y="83"/>
                  <a:pt x="163" y="94"/>
                </a:cubicBezTo>
                <a:cubicBezTo>
                  <a:pt x="167" y="96"/>
                  <a:pt x="171" y="98"/>
                  <a:pt x="175" y="100"/>
                </a:cubicBezTo>
                <a:cubicBezTo>
                  <a:pt x="172" y="105"/>
                  <a:pt x="172" y="105"/>
                  <a:pt x="152" y="107"/>
                </a:cubicBezTo>
                <a:cubicBezTo>
                  <a:pt x="155" y="120"/>
                  <a:pt x="153" y="132"/>
                  <a:pt x="143" y="142"/>
                </a:cubicBezTo>
                <a:cubicBezTo>
                  <a:pt x="134" y="151"/>
                  <a:pt x="122" y="154"/>
                  <a:pt x="109" y="152"/>
                </a:cubicBezTo>
                <a:cubicBezTo>
                  <a:pt x="107" y="159"/>
                  <a:pt x="109" y="168"/>
                  <a:pt x="101" y="175"/>
                </a:cubicBezTo>
                <a:cubicBezTo>
                  <a:pt x="98" y="169"/>
                  <a:pt x="96" y="164"/>
                  <a:pt x="93" y="158"/>
                </a:cubicBezTo>
                <a:cubicBezTo>
                  <a:pt x="83" y="137"/>
                  <a:pt x="72" y="116"/>
                  <a:pt x="62" y="94"/>
                </a:cubicBezTo>
                <a:cubicBezTo>
                  <a:pt x="61" y="91"/>
                  <a:pt x="60" y="89"/>
                  <a:pt x="63" y="8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Прямоугольник 4"/>
          <p:cNvSpPr/>
          <p:nvPr/>
        </p:nvSpPr>
        <p:spPr>
          <a:xfrm>
            <a:off x="4958132" y="3609024"/>
            <a:ext cx="4393064" cy="1107996"/>
          </a:xfrm>
          <a:prstGeom prst="rect">
            <a:avLst/>
          </a:prstGeom>
        </p:spPr>
        <p:txBody>
          <a:bodyPr wrap="square">
            <a:spAutoFit/>
          </a:bodyPr>
          <a:lstStyle/>
          <a:p>
            <a:pPr lvl="0" algn="ctr">
              <a:lnSpc>
                <a:spcPct val="150000"/>
              </a:lnSpc>
              <a:defRPr/>
            </a:pPr>
            <a:r>
              <a:rPr lang="hy-AM" sz="4400" b="1" dirty="0">
                <a:solidFill>
                  <a:schemeClr val="accent3">
                    <a:lumMod val="75000"/>
                  </a:schemeClr>
                </a:solidFill>
                <a:ea typeface="Noto Sans" panose="020B0502040504020204" pitchFamily="34"/>
                <a:cs typeface="Noto Sans" panose="020B0502040504020204" pitchFamily="34"/>
              </a:rPr>
              <a:t>Վերջնաթեստ</a:t>
            </a:r>
            <a:endParaRPr lang="en-GB" sz="4400" b="1" dirty="0">
              <a:solidFill>
                <a:schemeClr val="accent3">
                  <a:lumMod val="75000"/>
                </a:schemeClr>
              </a:solidFill>
              <a:ea typeface="Noto Sans" panose="020B0502040504020204" pitchFamily="34"/>
              <a:cs typeface="Noto Sans" panose="020B0502040504020204" pitchFamily="34"/>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659" y="5172638"/>
            <a:ext cx="7486537" cy="85351"/>
          </a:xfrm>
          <a:prstGeom prst="rect">
            <a:avLst/>
          </a:prstGeom>
          <a:ln w="76200">
            <a:noFill/>
          </a:ln>
        </p:spPr>
      </p:pic>
      <p:sp>
        <p:nvSpPr>
          <p:cNvPr id="10" name="TextBox 9"/>
          <p:cNvSpPr txBox="1"/>
          <p:nvPr/>
        </p:nvSpPr>
        <p:spPr>
          <a:xfrm>
            <a:off x="10724434" y="961608"/>
            <a:ext cx="1156447" cy="584775"/>
          </a:xfrm>
          <a:prstGeom prst="rect">
            <a:avLst/>
          </a:prstGeom>
          <a:noFill/>
        </p:spPr>
        <p:txBody>
          <a:bodyPr wrap="square" rtlCol="0">
            <a:spAutoFit/>
          </a:bodyPr>
          <a:lstStyle/>
          <a:p>
            <a:pPr lvl="0"/>
            <a:r>
              <a:rPr lang="ru-RU" sz="1400" dirty="0">
                <a:sym typeface="Calibri"/>
              </a:rPr>
              <a:t>10</a:t>
            </a:r>
            <a:r>
              <a:rPr lang="hy-AM" sz="1400" dirty="0">
                <a:sym typeface="Calibri"/>
              </a:rPr>
              <a:t> րոպե</a:t>
            </a:r>
          </a:p>
          <a:p>
            <a:endParaRPr lang="ru-RU" dirty="0"/>
          </a:p>
        </p:txBody>
      </p:sp>
      <p:pic>
        <p:nvPicPr>
          <p:cNvPr id="11" name="Picture 6">
            <a:extLst>
              <a:ext uri="{FF2B5EF4-FFF2-40B4-BE49-F238E27FC236}">
                <a16:creationId xmlns:a16="http://schemas.microsoft.com/office/drawing/2014/main" id="{44BF3CDB-48A1-451D-87E2-011581ADF6E6}"/>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a:xfrm>
            <a:off x="9777046" y="758763"/>
            <a:ext cx="846904" cy="787620"/>
          </a:xfrm>
          <a:prstGeom prst="rect">
            <a:avLst/>
          </a:prstGeom>
        </p:spPr>
      </p:pic>
    </p:spTree>
    <p:extLst>
      <p:ext uri="{BB962C8B-B14F-4D97-AF65-F5344CB8AC3E}">
        <p14:creationId xmlns:p14="http://schemas.microsoft.com/office/powerpoint/2010/main" val="2775237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Ընդհատենք բռնության շղթան.mp4">
            <a:hlinkClick r:id="" action="ppaction://media"/>
            <a:extLst>
              <a:ext uri="{FF2B5EF4-FFF2-40B4-BE49-F238E27FC236}">
                <a16:creationId xmlns:a16="http://schemas.microsoft.com/office/drawing/2014/main" id="{29F6DE63-C7D2-40B8-8251-676DE81C7AAB}"/>
              </a:ext>
            </a:extLst>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1655763" y="603250"/>
            <a:ext cx="7408862" cy="5556250"/>
          </a:xfrm>
        </p:spPr>
      </p:pic>
    </p:spTree>
    <p:extLst>
      <p:ext uri="{BB962C8B-B14F-4D97-AF65-F5344CB8AC3E}">
        <p14:creationId xmlns:p14="http://schemas.microsoft.com/office/powerpoint/2010/main" val="1309889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0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4">
            <a:extLst>
              <a:ext uri="{FF2B5EF4-FFF2-40B4-BE49-F238E27FC236}">
                <a16:creationId xmlns:a16="http://schemas.microsoft.com/office/drawing/2014/main" id="{BE9C3699-EF4F-4629-8D49-496400CF972A}"/>
              </a:ext>
            </a:extLst>
          </p:cNvPr>
          <p:cNvSpPr/>
          <p:nvPr/>
        </p:nvSpPr>
        <p:spPr>
          <a:xfrm flipH="1">
            <a:off x="5514042" y="4228516"/>
            <a:ext cx="2092510" cy="1618700"/>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97262"/>
              <a:gd name="connsiteX1" fmla="*/ 1676901 w 1676901"/>
              <a:gd name="connsiteY1" fmla="*/ 0 h 997262"/>
              <a:gd name="connsiteX2" fmla="*/ 1641390 w 1676901"/>
              <a:gd name="connsiteY2" fmla="*/ 997262 h 997262"/>
              <a:gd name="connsiteX3" fmla="*/ 0 w 1676901"/>
              <a:gd name="connsiteY3" fmla="*/ 171640 h 997262"/>
              <a:gd name="connsiteX4" fmla="*/ 8878 w 1676901"/>
              <a:gd name="connsiteY4" fmla="*/ 26632 h 997262"/>
              <a:gd name="connsiteX0" fmla="*/ 8878 w 1676901"/>
              <a:gd name="connsiteY0" fmla="*/ 26632 h 855219"/>
              <a:gd name="connsiteX1" fmla="*/ 1676901 w 1676901"/>
              <a:gd name="connsiteY1" fmla="*/ 0 h 855219"/>
              <a:gd name="connsiteX2" fmla="*/ 1650267 w 1676901"/>
              <a:gd name="connsiteY2" fmla="*/ 855219 h 855219"/>
              <a:gd name="connsiteX3" fmla="*/ 0 w 1676901"/>
              <a:gd name="connsiteY3" fmla="*/ 171640 h 855219"/>
              <a:gd name="connsiteX4" fmla="*/ 8878 w 1676901"/>
              <a:gd name="connsiteY4" fmla="*/ 26632 h 855219"/>
              <a:gd name="connsiteX0" fmla="*/ 8878 w 1676901"/>
              <a:gd name="connsiteY0" fmla="*/ 26632 h 935118"/>
              <a:gd name="connsiteX1" fmla="*/ 1676901 w 1676901"/>
              <a:gd name="connsiteY1" fmla="*/ 0 h 935118"/>
              <a:gd name="connsiteX2" fmla="*/ 1668023 w 1676901"/>
              <a:gd name="connsiteY2" fmla="*/ 935118 h 935118"/>
              <a:gd name="connsiteX3" fmla="*/ 0 w 1676901"/>
              <a:gd name="connsiteY3" fmla="*/ 171640 h 935118"/>
              <a:gd name="connsiteX4" fmla="*/ 8878 w 1676901"/>
              <a:gd name="connsiteY4" fmla="*/ 26632 h 935118"/>
              <a:gd name="connsiteX0" fmla="*/ 8878 w 1676901"/>
              <a:gd name="connsiteY0" fmla="*/ 26632 h 855219"/>
              <a:gd name="connsiteX1" fmla="*/ 1676901 w 1676901"/>
              <a:gd name="connsiteY1" fmla="*/ 0 h 855219"/>
              <a:gd name="connsiteX2" fmla="*/ 1659145 w 1676901"/>
              <a:gd name="connsiteY2" fmla="*/ 855219 h 855219"/>
              <a:gd name="connsiteX3" fmla="*/ 0 w 1676901"/>
              <a:gd name="connsiteY3" fmla="*/ 171640 h 855219"/>
              <a:gd name="connsiteX4" fmla="*/ 8878 w 1676901"/>
              <a:gd name="connsiteY4" fmla="*/ 26632 h 855219"/>
              <a:gd name="connsiteX0" fmla="*/ 8878 w 1676901"/>
              <a:gd name="connsiteY0" fmla="*/ 26632 h 864097"/>
              <a:gd name="connsiteX1" fmla="*/ 1676901 w 1676901"/>
              <a:gd name="connsiteY1" fmla="*/ 0 h 864097"/>
              <a:gd name="connsiteX2" fmla="*/ 1668023 w 1676901"/>
              <a:gd name="connsiteY2" fmla="*/ 864097 h 864097"/>
              <a:gd name="connsiteX3" fmla="*/ 0 w 1676901"/>
              <a:gd name="connsiteY3" fmla="*/ 171640 h 864097"/>
              <a:gd name="connsiteX4" fmla="*/ 8878 w 1676901"/>
              <a:gd name="connsiteY4" fmla="*/ 26632 h 864097"/>
              <a:gd name="connsiteX0" fmla="*/ 8878 w 1676901"/>
              <a:gd name="connsiteY0" fmla="*/ 26632 h 642156"/>
              <a:gd name="connsiteX1" fmla="*/ 1676901 w 1676901"/>
              <a:gd name="connsiteY1" fmla="*/ 0 h 642156"/>
              <a:gd name="connsiteX2" fmla="*/ 1659145 w 1676901"/>
              <a:gd name="connsiteY2" fmla="*/ 642156 h 642156"/>
              <a:gd name="connsiteX3" fmla="*/ 0 w 1676901"/>
              <a:gd name="connsiteY3" fmla="*/ 171640 h 642156"/>
              <a:gd name="connsiteX4" fmla="*/ 8878 w 1676901"/>
              <a:gd name="connsiteY4" fmla="*/ 26632 h 64215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43996"/>
              <a:gd name="connsiteX1" fmla="*/ 1676901 w 1676901"/>
              <a:gd name="connsiteY1" fmla="*/ 0 h 943996"/>
              <a:gd name="connsiteX2" fmla="*/ 1659145 w 1676901"/>
              <a:gd name="connsiteY2" fmla="*/ 943996 h 943996"/>
              <a:gd name="connsiteX3" fmla="*/ 0 w 1676901"/>
              <a:gd name="connsiteY3" fmla="*/ 171640 h 943996"/>
              <a:gd name="connsiteX4" fmla="*/ 8878 w 1676901"/>
              <a:gd name="connsiteY4" fmla="*/ 26632 h 943996"/>
              <a:gd name="connsiteX0" fmla="*/ 8878 w 1676901"/>
              <a:gd name="connsiteY0" fmla="*/ 26632 h 872975"/>
              <a:gd name="connsiteX1" fmla="*/ 1676901 w 1676901"/>
              <a:gd name="connsiteY1" fmla="*/ 0 h 872975"/>
              <a:gd name="connsiteX2" fmla="*/ 1668022 w 1676901"/>
              <a:gd name="connsiteY2" fmla="*/ 872975 h 872975"/>
              <a:gd name="connsiteX3" fmla="*/ 0 w 1676901"/>
              <a:gd name="connsiteY3" fmla="*/ 171640 h 872975"/>
              <a:gd name="connsiteX4" fmla="*/ 8878 w 1676901"/>
              <a:gd name="connsiteY4" fmla="*/ 26632 h 872975"/>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917365 h 1618700"/>
              <a:gd name="connsiteX4" fmla="*/ 0 w 1676901"/>
              <a:gd name="connsiteY4" fmla="*/ 0 h 1618700"/>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100620 h 1618700"/>
              <a:gd name="connsiteX4" fmla="*/ 0 w 1676901"/>
              <a:gd name="connsiteY4" fmla="*/ 0 h 161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1618700">
                <a:moveTo>
                  <a:pt x="0" y="0"/>
                </a:moveTo>
                <a:lnTo>
                  <a:pt x="1676901" y="745725"/>
                </a:lnTo>
                <a:cubicBezTo>
                  <a:pt x="1676901" y="1030798"/>
                  <a:pt x="1668022" y="1333627"/>
                  <a:pt x="1668022" y="1618700"/>
                </a:cubicBezTo>
                <a:lnTo>
                  <a:pt x="0" y="100620"/>
                </a:lnTo>
                <a:lnTo>
                  <a:pt x="0" y="0"/>
                </a:lnTo>
                <a:close/>
              </a:path>
            </a:pathLst>
          </a:custGeom>
          <a:gradFill flip="none" rotWithShape="1">
            <a:gsLst>
              <a:gs pos="35000">
                <a:schemeClr val="accent3">
                  <a:alpha val="0"/>
                </a:schemeClr>
              </a:gs>
              <a:gs pos="80000">
                <a:schemeClr val="accent3">
                  <a:alpha val="85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4">
            <a:extLst>
              <a:ext uri="{FF2B5EF4-FFF2-40B4-BE49-F238E27FC236}">
                <a16:creationId xmlns:a16="http://schemas.microsoft.com/office/drawing/2014/main" id="{A28F53CE-7DBA-407F-ABF4-DEFF99B7D024}"/>
              </a:ext>
            </a:extLst>
          </p:cNvPr>
          <p:cNvSpPr/>
          <p:nvPr/>
        </p:nvSpPr>
        <p:spPr>
          <a:xfrm flipH="1">
            <a:off x="5525124" y="4037879"/>
            <a:ext cx="2092510" cy="86409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1" name="Rectangle 20">
            <a:extLst>
              <a:ext uri="{FF2B5EF4-FFF2-40B4-BE49-F238E27FC236}">
                <a16:creationId xmlns:a16="http://schemas.microsoft.com/office/drawing/2014/main" id="{D234B030-95EE-47C9-B3A6-4061B652496F}"/>
              </a:ext>
            </a:extLst>
          </p:cNvPr>
          <p:cNvSpPr/>
          <p:nvPr/>
        </p:nvSpPr>
        <p:spPr>
          <a:xfrm flipH="1">
            <a:off x="16553" y="2164465"/>
            <a:ext cx="5566233" cy="86409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700" dirty="0">
              <a:solidFill>
                <a:schemeClr val="tx1"/>
              </a:solidFill>
            </a:endParaRPr>
          </a:p>
        </p:txBody>
      </p:sp>
      <p:sp>
        <p:nvSpPr>
          <p:cNvPr id="22" name="Rectangle 4">
            <a:extLst>
              <a:ext uri="{FF2B5EF4-FFF2-40B4-BE49-F238E27FC236}">
                <a16:creationId xmlns:a16="http://schemas.microsoft.com/office/drawing/2014/main" id="{92D51D1A-4520-467C-A0B2-0C7B24363986}"/>
              </a:ext>
            </a:extLst>
          </p:cNvPr>
          <p:cNvSpPr/>
          <p:nvPr/>
        </p:nvSpPr>
        <p:spPr>
          <a:xfrm flipH="1">
            <a:off x="5525839" y="2144408"/>
            <a:ext cx="2084405" cy="1829838"/>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20343 h 1829838"/>
              <a:gd name="connsiteX1" fmla="*/ 1660710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70406"/>
              <a:gd name="connsiteY0" fmla="*/ 1720343 h 1829838"/>
              <a:gd name="connsiteX1" fmla="*/ 1669865 w 1670406"/>
              <a:gd name="connsiteY1" fmla="*/ 0 h 1829838"/>
              <a:gd name="connsiteX2" fmla="*/ 1668022 w 1670406"/>
              <a:gd name="connsiteY2" fmla="*/ 862171 h 1829838"/>
              <a:gd name="connsiteX3" fmla="*/ 35511 w 1670406"/>
              <a:gd name="connsiteY3" fmla="*/ 1829838 h 1829838"/>
              <a:gd name="connsiteX4" fmla="*/ 0 w 1670406"/>
              <a:gd name="connsiteY4" fmla="*/ 1720343 h 182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06" h="1829838">
                <a:moveTo>
                  <a:pt x="0" y="1720343"/>
                </a:moveTo>
                <a:lnTo>
                  <a:pt x="1669865" y="0"/>
                </a:lnTo>
                <a:cubicBezTo>
                  <a:pt x="1672302" y="287390"/>
                  <a:pt x="1665585" y="574781"/>
                  <a:pt x="1668022" y="862171"/>
                </a:cubicBezTo>
                <a:lnTo>
                  <a:pt x="35511" y="1829838"/>
                </a:lnTo>
                <a:lnTo>
                  <a:pt x="0" y="1720343"/>
                </a:lnTo>
                <a:close/>
              </a:path>
            </a:pathLst>
          </a:cu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3" name="Rectangle 22">
            <a:extLst>
              <a:ext uri="{FF2B5EF4-FFF2-40B4-BE49-F238E27FC236}">
                <a16:creationId xmlns:a16="http://schemas.microsoft.com/office/drawing/2014/main" id="{1942DF07-B472-4DE5-A866-A1C61838D25C}"/>
              </a:ext>
            </a:extLst>
          </p:cNvPr>
          <p:cNvSpPr/>
          <p:nvPr/>
        </p:nvSpPr>
        <p:spPr>
          <a:xfrm flipH="1">
            <a:off x="-28854" y="3094369"/>
            <a:ext cx="5554693" cy="86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sz="2700" dirty="0">
                <a:solidFill>
                  <a:schemeClr val="tx1"/>
                </a:solidFill>
              </a:rPr>
              <a:t> </a:t>
            </a:r>
            <a:endParaRPr lang="en-US" sz="2700" dirty="0">
              <a:solidFill>
                <a:schemeClr val="tx1"/>
              </a:solidFill>
            </a:endParaRPr>
          </a:p>
        </p:txBody>
      </p:sp>
      <p:sp>
        <p:nvSpPr>
          <p:cNvPr id="24" name="Rectangle 23">
            <a:extLst>
              <a:ext uri="{FF2B5EF4-FFF2-40B4-BE49-F238E27FC236}">
                <a16:creationId xmlns:a16="http://schemas.microsoft.com/office/drawing/2014/main" id="{22C6B8C9-08BF-4816-83B3-4280267D0157}"/>
              </a:ext>
            </a:extLst>
          </p:cNvPr>
          <p:cNvSpPr/>
          <p:nvPr/>
        </p:nvSpPr>
        <p:spPr>
          <a:xfrm flipH="1">
            <a:off x="-17315" y="4037377"/>
            <a:ext cx="5554693" cy="8640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25" name="Rectangle 24">
            <a:extLst>
              <a:ext uri="{FF2B5EF4-FFF2-40B4-BE49-F238E27FC236}">
                <a16:creationId xmlns:a16="http://schemas.microsoft.com/office/drawing/2014/main" id="{D097169D-7B22-4BDF-B850-1A874136B76E}"/>
              </a:ext>
            </a:extLst>
          </p:cNvPr>
          <p:cNvSpPr/>
          <p:nvPr/>
        </p:nvSpPr>
        <p:spPr>
          <a:xfrm flipH="1">
            <a:off x="16553" y="4951699"/>
            <a:ext cx="5554693" cy="8640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26" name="Rectangle 4">
            <a:extLst>
              <a:ext uri="{FF2B5EF4-FFF2-40B4-BE49-F238E27FC236}">
                <a16:creationId xmlns:a16="http://schemas.microsoft.com/office/drawing/2014/main" id="{FFB79082-D76B-4350-9B96-D4A1160A9FAF}"/>
              </a:ext>
            </a:extLst>
          </p:cNvPr>
          <p:cNvSpPr/>
          <p:nvPr/>
        </p:nvSpPr>
        <p:spPr>
          <a:xfrm flipH="1">
            <a:off x="5520185" y="3097573"/>
            <a:ext cx="2103587" cy="1002679"/>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85778"/>
              <a:gd name="connsiteY0" fmla="*/ 905521 h 1002679"/>
              <a:gd name="connsiteX1" fmla="*/ 1678467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78467" y="0"/>
                </a:lnTo>
                <a:lnTo>
                  <a:pt x="1685778" y="855218"/>
                </a:lnTo>
                <a:lnTo>
                  <a:pt x="8878" y="908486"/>
                </a:lnTo>
                <a:cubicBezTo>
                  <a:pt x="8878" y="573106"/>
                  <a:pt x="0" y="1240901"/>
                  <a:pt x="0" y="905521"/>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4294967295"/>
          </p:nvPr>
        </p:nvSpPr>
        <p:spPr>
          <a:xfrm>
            <a:off x="2284943" y="818726"/>
            <a:ext cx="7711468" cy="724247"/>
          </a:xfrm>
          <a:prstGeom prst="rect">
            <a:avLst/>
          </a:prstGeom>
        </p:spPr>
        <p:txBody>
          <a:bodyPr/>
          <a:lstStyle/>
          <a:p>
            <a:pPr marL="0" indent="0">
              <a:buNone/>
            </a:pPr>
            <a:r>
              <a:rPr lang="hy-AM" sz="3600" b="1" dirty="0">
                <a:latin typeface="Arial" panose="020B0604020202020204" pitchFamily="34" charset="0"/>
                <a:cs typeface="Arial" panose="020B0604020202020204" pitchFamily="34" charset="0"/>
              </a:rPr>
              <a:t>Ինչ կտանեմ ինձ հետ</a:t>
            </a:r>
            <a:endParaRPr lang="en-US" sz="36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1E44142-7A21-4617-AD0F-1C8B360F7AE0}"/>
              </a:ext>
            </a:extLst>
          </p:cNvPr>
          <p:cNvGrpSpPr/>
          <p:nvPr/>
        </p:nvGrpSpPr>
        <p:grpSpPr>
          <a:xfrm>
            <a:off x="6652579" y="2873656"/>
            <a:ext cx="4824751" cy="2384876"/>
            <a:chOff x="7578165" y="3003464"/>
            <a:chExt cx="3791872" cy="1874324"/>
          </a:xfrm>
        </p:grpSpPr>
        <p:sp>
          <p:nvSpPr>
            <p:cNvPr id="4" name="Freeform: Shape 3">
              <a:extLst>
                <a:ext uri="{FF2B5EF4-FFF2-40B4-BE49-F238E27FC236}">
                  <a16:creationId xmlns:a16="http://schemas.microsoft.com/office/drawing/2014/main" id="{A761CFAD-D4C8-4201-ACDF-001348305006}"/>
                </a:ext>
              </a:extLst>
            </p:cNvPr>
            <p:cNvSpPr/>
            <p:nvPr/>
          </p:nvSpPr>
          <p:spPr>
            <a:xfrm>
              <a:off x="7578165" y="3003464"/>
              <a:ext cx="3791872" cy="1707676"/>
            </a:xfrm>
            <a:custGeom>
              <a:avLst/>
              <a:gdLst>
                <a:gd name="connsiteX0" fmla="*/ 12191047 w 12182475"/>
                <a:gd name="connsiteY0" fmla="*/ 5340813 h 5486400"/>
                <a:gd name="connsiteX1" fmla="*/ 11958637 w 12182475"/>
                <a:gd name="connsiteY1" fmla="*/ 5487498 h 5486400"/>
                <a:gd name="connsiteX2" fmla="*/ 11426190 w 12182475"/>
                <a:gd name="connsiteY2" fmla="*/ 5475116 h 5486400"/>
                <a:gd name="connsiteX3" fmla="*/ 10988993 w 12182475"/>
                <a:gd name="connsiteY3" fmla="*/ 4417841 h 5486400"/>
                <a:gd name="connsiteX4" fmla="*/ 10042208 w 12182475"/>
                <a:gd name="connsiteY4" fmla="*/ 4475943 h 5486400"/>
                <a:gd name="connsiteX5" fmla="*/ 9699308 w 12182475"/>
                <a:gd name="connsiteY5" fmla="*/ 5466544 h 5486400"/>
                <a:gd name="connsiteX6" fmla="*/ 4673918 w 12182475"/>
                <a:gd name="connsiteY6" fmla="*/ 5446541 h 5486400"/>
                <a:gd name="connsiteX7" fmla="*/ 4697730 w 12182475"/>
                <a:gd name="connsiteY7" fmla="*/ 5079828 h 5486400"/>
                <a:gd name="connsiteX8" fmla="*/ 3293745 w 12182475"/>
                <a:gd name="connsiteY8" fmla="*/ 4471181 h 5486400"/>
                <a:gd name="connsiteX9" fmla="*/ 2934653 w 12182475"/>
                <a:gd name="connsiteY9" fmla="*/ 5398916 h 5486400"/>
                <a:gd name="connsiteX10" fmla="*/ 2901315 w 12182475"/>
                <a:gd name="connsiteY10" fmla="*/ 5440826 h 5486400"/>
                <a:gd name="connsiteX11" fmla="*/ 610553 w 12182475"/>
                <a:gd name="connsiteY11" fmla="*/ 5432253 h 5486400"/>
                <a:gd name="connsiteX12" fmla="*/ 238125 w 12182475"/>
                <a:gd name="connsiteY12" fmla="*/ 5458923 h 5486400"/>
                <a:gd name="connsiteX13" fmla="*/ 0 w 12182475"/>
                <a:gd name="connsiteY13" fmla="*/ 5312238 h 5486400"/>
                <a:gd name="connsiteX14" fmla="*/ 0 w 12182475"/>
                <a:gd name="connsiteY14" fmla="*/ 4988388 h 5486400"/>
                <a:gd name="connsiteX15" fmla="*/ 175260 w 12182475"/>
                <a:gd name="connsiteY15" fmla="*/ 4843608 h 5486400"/>
                <a:gd name="connsiteX16" fmla="*/ 198120 w 12182475"/>
                <a:gd name="connsiteY16" fmla="*/ 4815033 h 5486400"/>
                <a:gd name="connsiteX17" fmla="*/ 200025 w 12182475"/>
                <a:gd name="connsiteY17" fmla="*/ 4615008 h 5486400"/>
                <a:gd name="connsiteX18" fmla="*/ 158115 w 12182475"/>
                <a:gd name="connsiteY18" fmla="*/ 4588338 h 5486400"/>
                <a:gd name="connsiteX19" fmla="*/ 114300 w 12182475"/>
                <a:gd name="connsiteY19" fmla="*/ 4544523 h 5486400"/>
                <a:gd name="connsiteX20" fmla="*/ 114300 w 12182475"/>
                <a:gd name="connsiteY20" fmla="*/ 4092086 h 5486400"/>
                <a:gd name="connsiteX21" fmla="*/ 158115 w 12182475"/>
                <a:gd name="connsiteY21" fmla="*/ 4047318 h 5486400"/>
                <a:gd name="connsiteX22" fmla="*/ 203835 w 12182475"/>
                <a:gd name="connsiteY22" fmla="*/ 4005408 h 5486400"/>
                <a:gd name="connsiteX23" fmla="*/ 220980 w 12182475"/>
                <a:gd name="connsiteY23" fmla="*/ 1315548 h 5486400"/>
                <a:gd name="connsiteX24" fmla="*/ 212408 w 12182475"/>
                <a:gd name="connsiteY24" fmla="*/ 1035513 h 5486400"/>
                <a:gd name="connsiteX25" fmla="*/ 244793 w 12182475"/>
                <a:gd name="connsiteY25" fmla="*/ 709758 h 5486400"/>
                <a:gd name="connsiteX26" fmla="*/ 278130 w 12182475"/>
                <a:gd name="connsiteY26" fmla="*/ 493541 h 5486400"/>
                <a:gd name="connsiteX27" fmla="*/ 662940 w 12182475"/>
                <a:gd name="connsiteY27" fmla="*/ 72536 h 5486400"/>
                <a:gd name="connsiteX28" fmla="*/ 1245870 w 12182475"/>
                <a:gd name="connsiteY28" fmla="*/ 23958 h 5486400"/>
                <a:gd name="connsiteX29" fmla="*/ 3408045 w 12182475"/>
                <a:gd name="connsiteY29" fmla="*/ 19196 h 5486400"/>
                <a:gd name="connsiteX30" fmla="*/ 5926455 w 12182475"/>
                <a:gd name="connsiteY30" fmla="*/ 76346 h 5486400"/>
                <a:gd name="connsiteX31" fmla="*/ 8948737 w 12182475"/>
                <a:gd name="connsiteY31" fmla="*/ 141116 h 5486400"/>
                <a:gd name="connsiteX32" fmla="*/ 10033635 w 12182475"/>
                <a:gd name="connsiteY32" fmla="*/ 164928 h 5486400"/>
                <a:gd name="connsiteX33" fmla="*/ 10217468 w 12182475"/>
                <a:gd name="connsiteY33" fmla="*/ 295421 h 5486400"/>
                <a:gd name="connsiteX34" fmla="*/ 10264140 w 12182475"/>
                <a:gd name="connsiteY34" fmla="*/ 580218 h 5486400"/>
                <a:gd name="connsiteX35" fmla="*/ 10248900 w 12182475"/>
                <a:gd name="connsiteY35" fmla="*/ 1026941 h 5486400"/>
                <a:gd name="connsiteX36" fmla="*/ 10239375 w 12182475"/>
                <a:gd name="connsiteY36" fmla="*/ 1305071 h 5486400"/>
                <a:gd name="connsiteX37" fmla="*/ 10162222 w 12182475"/>
                <a:gd name="connsiteY37" fmla="*/ 1386033 h 5486400"/>
                <a:gd name="connsiteX38" fmla="*/ 10026015 w 12182475"/>
                <a:gd name="connsiteY38" fmla="*/ 1404131 h 5486400"/>
                <a:gd name="connsiteX39" fmla="*/ 9940290 w 12182475"/>
                <a:gd name="connsiteY39" fmla="*/ 1543196 h 5486400"/>
                <a:gd name="connsiteX40" fmla="*/ 10103168 w 12182475"/>
                <a:gd name="connsiteY40" fmla="*/ 1861331 h 5486400"/>
                <a:gd name="connsiteX41" fmla="*/ 10945177 w 12182475"/>
                <a:gd name="connsiteY41" fmla="*/ 2682386 h 5486400"/>
                <a:gd name="connsiteX42" fmla="*/ 11712893 w 12182475"/>
                <a:gd name="connsiteY42" fmla="*/ 3307226 h 5486400"/>
                <a:gd name="connsiteX43" fmla="*/ 11814810 w 12182475"/>
                <a:gd name="connsiteY43" fmla="*/ 3400571 h 5486400"/>
                <a:gd name="connsiteX44" fmla="*/ 11953875 w 12182475"/>
                <a:gd name="connsiteY44" fmla="*/ 3726326 h 5486400"/>
                <a:gd name="connsiteX45" fmla="*/ 11961495 w 12182475"/>
                <a:gd name="connsiteY45" fmla="*/ 4007313 h 5486400"/>
                <a:gd name="connsiteX46" fmla="*/ 11988165 w 12182475"/>
                <a:gd name="connsiteY46" fmla="*/ 4057796 h 5486400"/>
                <a:gd name="connsiteX47" fmla="*/ 12003405 w 12182475"/>
                <a:gd name="connsiteY47" fmla="*/ 4557858 h 5486400"/>
                <a:gd name="connsiteX48" fmla="*/ 11980545 w 12182475"/>
                <a:gd name="connsiteY48" fmla="*/ 4610246 h 5486400"/>
                <a:gd name="connsiteX49" fmla="*/ 11989118 w 12182475"/>
                <a:gd name="connsiteY49" fmla="*/ 4838846 h 5486400"/>
                <a:gd name="connsiteX50" fmla="*/ 12009120 w 12182475"/>
                <a:gd name="connsiteY50" fmla="*/ 4873136 h 5486400"/>
                <a:gd name="connsiteX51" fmla="*/ 12190095 w 12182475"/>
                <a:gd name="connsiteY51" fmla="*/ 5016963 h 5486400"/>
                <a:gd name="connsiteX52" fmla="*/ 12191047 w 12182475"/>
                <a:gd name="connsiteY52" fmla="*/ 5340813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82475" h="5486400">
                  <a:moveTo>
                    <a:pt x="12191047" y="5340813"/>
                  </a:moveTo>
                  <a:cubicBezTo>
                    <a:pt x="12151043" y="5448446"/>
                    <a:pt x="12073890" y="5488451"/>
                    <a:pt x="11958637" y="5487498"/>
                  </a:cubicBezTo>
                  <a:cubicBezTo>
                    <a:pt x="11781472" y="5486546"/>
                    <a:pt x="11604308" y="5461781"/>
                    <a:pt x="11426190" y="5475116"/>
                  </a:cubicBezTo>
                  <a:cubicBezTo>
                    <a:pt x="11524297" y="5018869"/>
                    <a:pt x="11400472" y="4650251"/>
                    <a:pt x="10988993" y="4417841"/>
                  </a:cubicBezTo>
                  <a:cubicBezTo>
                    <a:pt x="10669905" y="4237818"/>
                    <a:pt x="10339387" y="4260678"/>
                    <a:pt x="10042208" y="4475943"/>
                  </a:cubicBezTo>
                  <a:cubicBezTo>
                    <a:pt x="9705022" y="4719783"/>
                    <a:pt x="9606915" y="5060778"/>
                    <a:pt x="9699308" y="5466544"/>
                  </a:cubicBezTo>
                  <a:cubicBezTo>
                    <a:pt x="8025765" y="5459876"/>
                    <a:pt x="6351270" y="5453208"/>
                    <a:pt x="4673918" y="5446541"/>
                  </a:cubicBezTo>
                  <a:cubicBezTo>
                    <a:pt x="4705350" y="5322716"/>
                    <a:pt x="4713923" y="5202701"/>
                    <a:pt x="4697730" y="5079828"/>
                  </a:cubicBezTo>
                  <a:cubicBezTo>
                    <a:pt x="4610100" y="4418793"/>
                    <a:pt x="3831908" y="4078751"/>
                    <a:pt x="3293745" y="4471181"/>
                  </a:cubicBezTo>
                  <a:cubicBezTo>
                    <a:pt x="2978468" y="4700733"/>
                    <a:pt x="2861310" y="5015058"/>
                    <a:pt x="2934653" y="5398916"/>
                  </a:cubicBezTo>
                  <a:cubicBezTo>
                    <a:pt x="2941320" y="5433206"/>
                    <a:pt x="2937510" y="5440826"/>
                    <a:pt x="2901315" y="5440826"/>
                  </a:cubicBezTo>
                  <a:cubicBezTo>
                    <a:pt x="2137410" y="5437016"/>
                    <a:pt x="1374458" y="5433206"/>
                    <a:pt x="610553" y="5432253"/>
                  </a:cubicBezTo>
                  <a:cubicBezTo>
                    <a:pt x="486728" y="5432253"/>
                    <a:pt x="363855" y="5459876"/>
                    <a:pt x="238125" y="5458923"/>
                  </a:cubicBezTo>
                  <a:cubicBezTo>
                    <a:pt x="122873" y="5457971"/>
                    <a:pt x="41910" y="5422728"/>
                    <a:pt x="0" y="5312238"/>
                  </a:cubicBezTo>
                  <a:cubicBezTo>
                    <a:pt x="0" y="5204606"/>
                    <a:pt x="0" y="5096021"/>
                    <a:pt x="0" y="4988388"/>
                  </a:cubicBezTo>
                  <a:cubicBezTo>
                    <a:pt x="31433" y="4907426"/>
                    <a:pt x="82868" y="4851228"/>
                    <a:pt x="175260" y="4843608"/>
                  </a:cubicBezTo>
                  <a:cubicBezTo>
                    <a:pt x="195263" y="4841703"/>
                    <a:pt x="198120" y="4831226"/>
                    <a:pt x="198120" y="4815033"/>
                  </a:cubicBezTo>
                  <a:cubicBezTo>
                    <a:pt x="198120" y="4748358"/>
                    <a:pt x="197168" y="4681683"/>
                    <a:pt x="200025" y="4615008"/>
                  </a:cubicBezTo>
                  <a:cubicBezTo>
                    <a:pt x="200978" y="4578813"/>
                    <a:pt x="176213" y="4586433"/>
                    <a:pt x="158115" y="4588338"/>
                  </a:cubicBezTo>
                  <a:cubicBezTo>
                    <a:pt x="120968" y="4593101"/>
                    <a:pt x="113348" y="4578813"/>
                    <a:pt x="114300" y="4544523"/>
                  </a:cubicBezTo>
                  <a:cubicBezTo>
                    <a:pt x="116205" y="4394028"/>
                    <a:pt x="116205" y="4242581"/>
                    <a:pt x="114300" y="4092086"/>
                  </a:cubicBezTo>
                  <a:cubicBezTo>
                    <a:pt x="113348" y="4057796"/>
                    <a:pt x="120968" y="4040651"/>
                    <a:pt x="158115" y="4047318"/>
                  </a:cubicBezTo>
                  <a:cubicBezTo>
                    <a:pt x="191453" y="4053033"/>
                    <a:pt x="203835" y="4043508"/>
                    <a:pt x="203835" y="4005408"/>
                  </a:cubicBezTo>
                  <a:cubicBezTo>
                    <a:pt x="208598" y="3109106"/>
                    <a:pt x="215265" y="2211851"/>
                    <a:pt x="220980" y="1315548"/>
                  </a:cubicBezTo>
                  <a:cubicBezTo>
                    <a:pt x="221933" y="1222203"/>
                    <a:pt x="220980" y="1128858"/>
                    <a:pt x="212408" y="1035513"/>
                  </a:cubicBezTo>
                  <a:cubicBezTo>
                    <a:pt x="202883" y="925976"/>
                    <a:pt x="228600" y="817391"/>
                    <a:pt x="244793" y="709758"/>
                  </a:cubicBezTo>
                  <a:cubicBezTo>
                    <a:pt x="255270" y="637368"/>
                    <a:pt x="269558" y="565931"/>
                    <a:pt x="278130" y="493541"/>
                  </a:cubicBezTo>
                  <a:cubicBezTo>
                    <a:pt x="304800" y="244938"/>
                    <a:pt x="416243" y="121113"/>
                    <a:pt x="662940" y="72536"/>
                  </a:cubicBezTo>
                  <a:cubicBezTo>
                    <a:pt x="855345" y="35388"/>
                    <a:pt x="1050608" y="34436"/>
                    <a:pt x="1245870" y="23958"/>
                  </a:cubicBezTo>
                  <a:cubicBezTo>
                    <a:pt x="1964055" y="-14142"/>
                    <a:pt x="2686050" y="146"/>
                    <a:pt x="3408045" y="19196"/>
                  </a:cubicBezTo>
                  <a:cubicBezTo>
                    <a:pt x="4247198" y="42056"/>
                    <a:pt x="5086350" y="59201"/>
                    <a:pt x="5926455" y="76346"/>
                  </a:cubicBezTo>
                  <a:cubicBezTo>
                    <a:pt x="6934200" y="97301"/>
                    <a:pt x="7941945" y="119208"/>
                    <a:pt x="8948737" y="141116"/>
                  </a:cubicBezTo>
                  <a:cubicBezTo>
                    <a:pt x="9310687" y="148736"/>
                    <a:pt x="9672637" y="159213"/>
                    <a:pt x="10033635" y="164928"/>
                  </a:cubicBezTo>
                  <a:cubicBezTo>
                    <a:pt x="10128885" y="166833"/>
                    <a:pt x="10184130" y="213506"/>
                    <a:pt x="10217468" y="295421"/>
                  </a:cubicBezTo>
                  <a:cubicBezTo>
                    <a:pt x="10254615" y="386861"/>
                    <a:pt x="10261283" y="483063"/>
                    <a:pt x="10264140" y="580218"/>
                  </a:cubicBezTo>
                  <a:cubicBezTo>
                    <a:pt x="10268902" y="729761"/>
                    <a:pt x="10253662" y="878351"/>
                    <a:pt x="10248900" y="1026941"/>
                  </a:cubicBezTo>
                  <a:cubicBezTo>
                    <a:pt x="10246043" y="1119333"/>
                    <a:pt x="10231755" y="1211726"/>
                    <a:pt x="10239375" y="1305071"/>
                  </a:cubicBezTo>
                  <a:cubicBezTo>
                    <a:pt x="10244137" y="1365078"/>
                    <a:pt x="10225087" y="1384128"/>
                    <a:pt x="10162222" y="1386033"/>
                  </a:cubicBezTo>
                  <a:cubicBezTo>
                    <a:pt x="10115550" y="1386986"/>
                    <a:pt x="10070783" y="1390796"/>
                    <a:pt x="10026015" y="1404131"/>
                  </a:cubicBezTo>
                  <a:cubicBezTo>
                    <a:pt x="9950768" y="1426038"/>
                    <a:pt x="9926002" y="1466996"/>
                    <a:pt x="9940290" y="1543196"/>
                  </a:cubicBezTo>
                  <a:cubicBezTo>
                    <a:pt x="9963150" y="1666068"/>
                    <a:pt x="10031730" y="1764176"/>
                    <a:pt x="10103168" y="1861331"/>
                  </a:cubicBezTo>
                  <a:cubicBezTo>
                    <a:pt x="10338435" y="2181371"/>
                    <a:pt x="10633710" y="2439498"/>
                    <a:pt x="10945177" y="2682386"/>
                  </a:cubicBezTo>
                  <a:cubicBezTo>
                    <a:pt x="11205210" y="2885268"/>
                    <a:pt x="11465243" y="3089103"/>
                    <a:pt x="11712893" y="3307226"/>
                  </a:cubicBezTo>
                  <a:cubicBezTo>
                    <a:pt x="11747183" y="3337706"/>
                    <a:pt x="11781472" y="3368186"/>
                    <a:pt x="11814810" y="3400571"/>
                  </a:cubicBezTo>
                  <a:cubicBezTo>
                    <a:pt x="11906250" y="3490106"/>
                    <a:pt x="11959590" y="3593928"/>
                    <a:pt x="11953875" y="3726326"/>
                  </a:cubicBezTo>
                  <a:cubicBezTo>
                    <a:pt x="11950065" y="3819671"/>
                    <a:pt x="11959590" y="3913016"/>
                    <a:pt x="11961495" y="4007313"/>
                  </a:cubicBezTo>
                  <a:cubicBezTo>
                    <a:pt x="11961495" y="4030173"/>
                    <a:pt x="11970068" y="4043508"/>
                    <a:pt x="11988165" y="4057796"/>
                  </a:cubicBezTo>
                  <a:cubicBezTo>
                    <a:pt x="12154852" y="4186383"/>
                    <a:pt x="12161520" y="4417841"/>
                    <a:pt x="12003405" y="4557858"/>
                  </a:cubicBezTo>
                  <a:cubicBezTo>
                    <a:pt x="11986260" y="4573098"/>
                    <a:pt x="11979593" y="4587386"/>
                    <a:pt x="11980545" y="4610246"/>
                  </a:cubicBezTo>
                  <a:cubicBezTo>
                    <a:pt x="11984355" y="4686446"/>
                    <a:pt x="11986260" y="4762646"/>
                    <a:pt x="11989118" y="4838846"/>
                  </a:cubicBezTo>
                  <a:cubicBezTo>
                    <a:pt x="11990070" y="4853133"/>
                    <a:pt x="11983402" y="4872183"/>
                    <a:pt x="12009120" y="4873136"/>
                  </a:cubicBezTo>
                  <a:cubicBezTo>
                    <a:pt x="12104370" y="4876946"/>
                    <a:pt x="12155805" y="4936001"/>
                    <a:pt x="12190095" y="5016963"/>
                  </a:cubicBezTo>
                  <a:cubicBezTo>
                    <a:pt x="12191047" y="5125548"/>
                    <a:pt x="12191047" y="5233181"/>
                    <a:pt x="12191047" y="5340813"/>
                  </a:cubicBezTo>
                  <a:close/>
                </a:path>
              </a:pathLst>
            </a:custGeom>
            <a:solidFill>
              <a:schemeClr val="tx1"/>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F2C20FA2-08FB-4D35-B18C-AF9887DAD7E4}"/>
                </a:ext>
              </a:extLst>
            </p:cNvPr>
            <p:cNvSpPr/>
            <p:nvPr/>
          </p:nvSpPr>
          <p:spPr>
            <a:xfrm>
              <a:off x="7646946" y="3011517"/>
              <a:ext cx="3655351" cy="1686623"/>
            </a:xfrm>
            <a:custGeom>
              <a:avLst/>
              <a:gdLst>
                <a:gd name="connsiteX0" fmla="*/ 3626442 w 3655351"/>
                <a:gd name="connsiteY0" fmla="*/ 1248735 h 1686623"/>
                <a:gd name="connsiteX1" fmla="*/ 3647491 w 3655351"/>
                <a:gd name="connsiteY1" fmla="*/ 1268006 h 1686623"/>
                <a:gd name="connsiteX2" fmla="*/ 3651642 w 3655351"/>
                <a:gd name="connsiteY2" fmla="*/ 1387780 h 1686623"/>
                <a:gd name="connsiteX3" fmla="*/ 3655199 w 3655351"/>
                <a:gd name="connsiteY3" fmla="*/ 1491545 h 1686623"/>
                <a:gd name="connsiteX4" fmla="*/ 3638300 w 3655351"/>
                <a:gd name="connsiteY4" fmla="*/ 1509630 h 1686623"/>
                <a:gd name="connsiteX5" fmla="*/ 3592348 w 3655351"/>
                <a:gd name="connsiteY5" fmla="*/ 1509333 h 1686623"/>
                <a:gd name="connsiteX6" fmla="*/ 3536314 w 3655351"/>
                <a:gd name="connsiteY6" fmla="*/ 1565960 h 1686623"/>
                <a:gd name="connsiteX7" fmla="*/ 3536018 w 3655351"/>
                <a:gd name="connsiteY7" fmla="*/ 1623772 h 1686623"/>
                <a:gd name="connsiteX8" fmla="*/ 3555881 w 3655351"/>
                <a:gd name="connsiteY8" fmla="*/ 1686623 h 1686623"/>
                <a:gd name="connsiteX9" fmla="*/ 3496884 w 3655351"/>
                <a:gd name="connsiteY9" fmla="*/ 1686623 h 1686623"/>
                <a:gd name="connsiteX10" fmla="*/ 3497476 w 3655351"/>
                <a:gd name="connsiteY10" fmla="*/ 1539574 h 1686623"/>
                <a:gd name="connsiteX11" fmla="*/ 3265042 w 3655351"/>
                <a:gd name="connsiteY11" fmla="*/ 1328190 h 1686623"/>
                <a:gd name="connsiteX12" fmla="*/ 2935662 w 3655351"/>
                <a:gd name="connsiteY12" fmla="*/ 1561809 h 1686623"/>
                <a:gd name="connsiteX13" fmla="*/ 2936848 w 3655351"/>
                <a:gd name="connsiteY13" fmla="*/ 1666167 h 1686623"/>
                <a:gd name="connsiteX14" fmla="*/ 2922025 w 3655351"/>
                <a:gd name="connsiteY14" fmla="*/ 1684845 h 1686623"/>
                <a:gd name="connsiteX15" fmla="*/ 2597388 w 3655351"/>
                <a:gd name="connsiteY15" fmla="*/ 1683955 h 1686623"/>
                <a:gd name="connsiteX16" fmla="*/ 1411798 w 3655351"/>
                <a:gd name="connsiteY16" fmla="*/ 1679508 h 1686623"/>
                <a:gd name="connsiteX17" fmla="*/ 1399050 w 3655351"/>
                <a:gd name="connsiteY17" fmla="*/ 1665278 h 1686623"/>
                <a:gd name="connsiteX18" fmla="*/ 1153571 w 3655351"/>
                <a:gd name="connsiteY18" fmla="*/ 1327004 h 1686623"/>
                <a:gd name="connsiteX19" fmla="*/ 832196 w 3655351"/>
                <a:gd name="connsiteY19" fmla="*/ 1571592 h 1686623"/>
                <a:gd name="connsiteX20" fmla="*/ 834271 w 3655351"/>
                <a:gd name="connsiteY20" fmla="*/ 1664092 h 1686623"/>
                <a:gd name="connsiteX21" fmla="*/ 822412 w 3655351"/>
                <a:gd name="connsiteY21" fmla="*/ 1677729 h 1686623"/>
                <a:gd name="connsiteX22" fmla="*/ 359917 w 3655351"/>
                <a:gd name="connsiteY22" fmla="*/ 1675358 h 1686623"/>
                <a:gd name="connsiteX23" fmla="*/ 105841 w 3655351"/>
                <a:gd name="connsiteY23" fmla="*/ 1675358 h 1686623"/>
                <a:gd name="connsiteX24" fmla="*/ 120664 w 3655351"/>
                <a:gd name="connsiteY24" fmla="*/ 1556473 h 1686623"/>
                <a:gd name="connsiteX25" fmla="*/ 64631 w 3655351"/>
                <a:gd name="connsiteY25" fmla="*/ 1500143 h 1686623"/>
                <a:gd name="connsiteX26" fmla="*/ 11266 w 3655351"/>
                <a:gd name="connsiteY26" fmla="*/ 1500143 h 1686623"/>
                <a:gd name="connsiteX27" fmla="*/ 0 w 3655351"/>
                <a:gd name="connsiteY27" fmla="*/ 1489767 h 1686623"/>
                <a:gd name="connsiteX28" fmla="*/ 2075 w 3655351"/>
                <a:gd name="connsiteY28" fmla="*/ 1258519 h 1686623"/>
                <a:gd name="connsiteX29" fmla="*/ 11266 w 3655351"/>
                <a:gd name="connsiteY29" fmla="*/ 1249032 h 1686623"/>
                <a:gd name="connsiteX30" fmla="*/ 23125 w 3655351"/>
                <a:gd name="connsiteY30" fmla="*/ 1249032 h 1686623"/>
                <a:gd name="connsiteX31" fmla="*/ 3626442 w 3655351"/>
                <a:gd name="connsiteY31" fmla="*/ 1248735 h 1686623"/>
                <a:gd name="connsiteX32" fmla="*/ 2591755 w 3655351"/>
                <a:gd name="connsiteY32" fmla="*/ 514671 h 1686623"/>
                <a:gd name="connsiteX33" fmla="*/ 2530089 w 3655351"/>
                <a:gd name="connsiteY33" fmla="*/ 577523 h 1686623"/>
                <a:gd name="connsiteX34" fmla="*/ 2530089 w 3655351"/>
                <a:gd name="connsiteY34" fmla="*/ 919651 h 1686623"/>
                <a:gd name="connsiteX35" fmla="*/ 2593238 w 3655351"/>
                <a:gd name="connsiteY35" fmla="*/ 982207 h 1686623"/>
                <a:gd name="connsiteX36" fmla="*/ 2901271 w 3655351"/>
                <a:gd name="connsiteY36" fmla="*/ 982207 h 1686623"/>
                <a:gd name="connsiteX37" fmla="*/ 2901271 w 3655351"/>
                <a:gd name="connsiteY37" fmla="*/ 983986 h 1686623"/>
                <a:gd name="connsiteX38" fmla="*/ 3083602 w 3655351"/>
                <a:gd name="connsiteY38" fmla="*/ 983986 h 1686623"/>
                <a:gd name="connsiteX39" fmla="*/ 3234505 w 3655351"/>
                <a:gd name="connsiteY39" fmla="*/ 982800 h 1686623"/>
                <a:gd name="connsiteX40" fmla="*/ 3252294 w 3655351"/>
                <a:gd name="connsiteY40" fmla="*/ 973609 h 1686623"/>
                <a:gd name="connsiteX41" fmla="*/ 3249626 w 3655351"/>
                <a:gd name="connsiteY41" fmla="*/ 946927 h 1686623"/>
                <a:gd name="connsiteX42" fmla="*/ 3195075 w 3655351"/>
                <a:gd name="connsiteY42" fmla="*/ 875181 h 1686623"/>
                <a:gd name="connsiteX43" fmla="*/ 2989027 w 3655351"/>
                <a:gd name="connsiteY43" fmla="*/ 568036 h 1686623"/>
                <a:gd name="connsiteX44" fmla="*/ 2890895 w 3655351"/>
                <a:gd name="connsiteY44" fmla="*/ 514671 h 1686623"/>
                <a:gd name="connsiteX45" fmla="*/ 2591755 w 3655351"/>
                <a:gd name="connsiteY45" fmla="*/ 514671 h 1686623"/>
                <a:gd name="connsiteX46" fmla="*/ 2371180 w 3655351"/>
                <a:gd name="connsiteY46" fmla="*/ 514375 h 1686623"/>
                <a:gd name="connsiteX47" fmla="*/ 2123626 w 3655351"/>
                <a:gd name="connsiteY47" fmla="*/ 514671 h 1686623"/>
                <a:gd name="connsiteX48" fmla="*/ 2060774 w 3655351"/>
                <a:gd name="connsiteY48" fmla="*/ 578116 h 1686623"/>
                <a:gd name="connsiteX49" fmla="*/ 2060774 w 3655351"/>
                <a:gd name="connsiteY49" fmla="*/ 920541 h 1686623"/>
                <a:gd name="connsiteX50" fmla="*/ 2122144 w 3655351"/>
                <a:gd name="connsiteY50" fmla="*/ 982207 h 1686623"/>
                <a:gd name="connsiteX51" fmla="*/ 2387486 w 3655351"/>
                <a:gd name="connsiteY51" fmla="*/ 982207 h 1686623"/>
                <a:gd name="connsiteX52" fmla="*/ 2448263 w 3655351"/>
                <a:gd name="connsiteY52" fmla="*/ 921727 h 1686623"/>
                <a:gd name="connsiteX53" fmla="*/ 2448559 w 3655351"/>
                <a:gd name="connsiteY53" fmla="*/ 748588 h 1686623"/>
                <a:gd name="connsiteX54" fmla="*/ 2448559 w 3655351"/>
                <a:gd name="connsiteY54" fmla="*/ 569222 h 1686623"/>
                <a:gd name="connsiteX55" fmla="*/ 2402310 w 3655351"/>
                <a:gd name="connsiteY55" fmla="*/ 515857 h 1686623"/>
                <a:gd name="connsiteX56" fmla="*/ 2371180 w 3655351"/>
                <a:gd name="connsiteY56" fmla="*/ 514375 h 1686623"/>
                <a:gd name="connsiteX57" fmla="*/ 1630594 w 3655351"/>
                <a:gd name="connsiteY57" fmla="*/ 514375 h 1686623"/>
                <a:gd name="connsiteX58" fmla="*/ 1573078 w 3655351"/>
                <a:gd name="connsiteY58" fmla="*/ 575152 h 1686623"/>
                <a:gd name="connsiteX59" fmla="*/ 1573078 w 3655351"/>
                <a:gd name="connsiteY59" fmla="*/ 747105 h 1686623"/>
                <a:gd name="connsiteX60" fmla="*/ 1573078 w 3655351"/>
                <a:gd name="connsiteY60" fmla="*/ 923506 h 1686623"/>
                <a:gd name="connsiteX61" fmla="*/ 1631187 w 3655351"/>
                <a:gd name="connsiteY61" fmla="*/ 981910 h 1686623"/>
                <a:gd name="connsiteX62" fmla="*/ 1900976 w 3655351"/>
                <a:gd name="connsiteY62" fmla="*/ 981910 h 1686623"/>
                <a:gd name="connsiteX63" fmla="*/ 1960863 w 3655351"/>
                <a:gd name="connsiteY63" fmla="*/ 924395 h 1686623"/>
                <a:gd name="connsiteX64" fmla="*/ 1960863 w 3655351"/>
                <a:gd name="connsiteY64" fmla="*/ 574855 h 1686623"/>
                <a:gd name="connsiteX65" fmla="*/ 1901866 w 3655351"/>
                <a:gd name="connsiteY65" fmla="*/ 514375 h 1686623"/>
                <a:gd name="connsiteX66" fmla="*/ 1630594 w 3655351"/>
                <a:gd name="connsiteY66" fmla="*/ 514375 h 1686623"/>
                <a:gd name="connsiteX67" fmla="*/ 655203 w 3655351"/>
                <a:gd name="connsiteY67" fmla="*/ 514375 h 1686623"/>
                <a:gd name="connsiteX68" fmla="*/ 596798 w 3655351"/>
                <a:gd name="connsiteY68" fmla="*/ 574559 h 1686623"/>
                <a:gd name="connsiteX69" fmla="*/ 596798 w 3655351"/>
                <a:gd name="connsiteY69" fmla="*/ 922913 h 1686623"/>
                <a:gd name="connsiteX70" fmla="*/ 655796 w 3655351"/>
                <a:gd name="connsiteY70" fmla="*/ 982207 h 1686623"/>
                <a:gd name="connsiteX71" fmla="*/ 924102 w 3655351"/>
                <a:gd name="connsiteY71" fmla="*/ 982207 h 1686623"/>
                <a:gd name="connsiteX72" fmla="*/ 983990 w 3655351"/>
                <a:gd name="connsiteY72" fmla="*/ 922320 h 1686623"/>
                <a:gd name="connsiteX73" fmla="*/ 983990 w 3655351"/>
                <a:gd name="connsiteY73" fmla="*/ 748884 h 1686623"/>
                <a:gd name="connsiteX74" fmla="*/ 983990 w 3655351"/>
                <a:gd name="connsiteY74" fmla="*/ 575448 h 1686623"/>
                <a:gd name="connsiteX75" fmla="*/ 924992 w 3655351"/>
                <a:gd name="connsiteY75" fmla="*/ 514375 h 1686623"/>
                <a:gd name="connsiteX76" fmla="*/ 655203 w 3655351"/>
                <a:gd name="connsiteY76" fmla="*/ 514375 h 1686623"/>
                <a:gd name="connsiteX77" fmla="*/ 170175 w 3655351"/>
                <a:gd name="connsiteY77" fmla="*/ 514375 h 1686623"/>
                <a:gd name="connsiteX78" fmla="*/ 108806 w 3655351"/>
                <a:gd name="connsiteY78" fmla="*/ 576337 h 1686623"/>
                <a:gd name="connsiteX79" fmla="*/ 108806 w 3655351"/>
                <a:gd name="connsiteY79" fmla="*/ 748291 h 1686623"/>
                <a:gd name="connsiteX80" fmla="*/ 108806 w 3655351"/>
                <a:gd name="connsiteY80" fmla="*/ 920244 h 1686623"/>
                <a:gd name="connsiteX81" fmla="*/ 171065 w 3655351"/>
                <a:gd name="connsiteY81" fmla="*/ 982207 h 1686623"/>
                <a:gd name="connsiteX82" fmla="*/ 433442 w 3655351"/>
                <a:gd name="connsiteY82" fmla="*/ 982207 h 1686623"/>
                <a:gd name="connsiteX83" fmla="*/ 496887 w 3655351"/>
                <a:gd name="connsiteY83" fmla="*/ 919059 h 1686623"/>
                <a:gd name="connsiteX84" fmla="*/ 496887 w 3655351"/>
                <a:gd name="connsiteY84" fmla="*/ 581081 h 1686623"/>
                <a:gd name="connsiteX85" fmla="*/ 431070 w 3655351"/>
                <a:gd name="connsiteY85" fmla="*/ 514375 h 1686623"/>
                <a:gd name="connsiteX86" fmla="*/ 272458 w 3655351"/>
                <a:gd name="connsiteY86" fmla="*/ 514375 h 1686623"/>
                <a:gd name="connsiteX87" fmla="*/ 170175 w 3655351"/>
                <a:gd name="connsiteY87" fmla="*/ 514375 h 1686623"/>
                <a:gd name="connsiteX88" fmla="*/ 1143788 w 3655351"/>
                <a:gd name="connsiteY88" fmla="*/ 514078 h 1686623"/>
                <a:gd name="connsiteX89" fmla="*/ 1084493 w 3655351"/>
                <a:gd name="connsiteY89" fmla="*/ 575152 h 1686623"/>
                <a:gd name="connsiteX90" fmla="*/ 1084493 w 3655351"/>
                <a:gd name="connsiteY90" fmla="*/ 748588 h 1686623"/>
                <a:gd name="connsiteX91" fmla="*/ 1084493 w 3655351"/>
                <a:gd name="connsiteY91" fmla="*/ 923506 h 1686623"/>
                <a:gd name="connsiteX92" fmla="*/ 1143195 w 3655351"/>
                <a:gd name="connsiteY92" fmla="*/ 981910 h 1686623"/>
                <a:gd name="connsiteX93" fmla="*/ 1412984 w 3655351"/>
                <a:gd name="connsiteY93" fmla="*/ 981910 h 1686623"/>
                <a:gd name="connsiteX94" fmla="*/ 1472575 w 3655351"/>
                <a:gd name="connsiteY94" fmla="*/ 921430 h 1686623"/>
                <a:gd name="connsiteX95" fmla="*/ 1472575 w 3655351"/>
                <a:gd name="connsiteY95" fmla="*/ 576041 h 1686623"/>
                <a:gd name="connsiteX96" fmla="*/ 1412095 w 3655351"/>
                <a:gd name="connsiteY96" fmla="*/ 514375 h 1686623"/>
                <a:gd name="connsiteX97" fmla="*/ 1143788 w 3655351"/>
                <a:gd name="connsiteY97" fmla="*/ 514078 h 1686623"/>
                <a:gd name="connsiteX98" fmla="*/ 25497 w 3655351"/>
                <a:gd name="connsiteY98" fmla="*/ 360506 h 1686623"/>
                <a:gd name="connsiteX99" fmla="*/ 2238361 w 3655351"/>
                <a:gd name="connsiteY99" fmla="*/ 361099 h 1686623"/>
                <a:gd name="connsiteX100" fmla="*/ 3093682 w 3655351"/>
                <a:gd name="connsiteY100" fmla="*/ 361099 h 1686623"/>
                <a:gd name="connsiteX101" fmla="*/ 3109691 w 3655351"/>
                <a:gd name="connsiteY101" fmla="*/ 375923 h 1686623"/>
                <a:gd name="connsiteX102" fmla="*/ 3073225 w 3655351"/>
                <a:gd name="connsiteY102" fmla="*/ 417429 h 1686623"/>
                <a:gd name="connsiteX103" fmla="*/ 3022825 w 3655351"/>
                <a:gd name="connsiteY103" fmla="*/ 495401 h 1686623"/>
                <a:gd name="connsiteX104" fmla="*/ 3076782 w 3655351"/>
                <a:gd name="connsiteY104" fmla="*/ 586417 h 1686623"/>
                <a:gd name="connsiteX105" fmla="*/ 3357244 w 3655351"/>
                <a:gd name="connsiteY105" fmla="*/ 852945 h 1686623"/>
                <a:gd name="connsiteX106" fmla="*/ 3587306 w 3655351"/>
                <a:gd name="connsiteY106" fmla="*/ 1041798 h 1686623"/>
                <a:gd name="connsiteX107" fmla="*/ 3640968 w 3655351"/>
                <a:gd name="connsiteY107" fmla="*/ 1119473 h 1686623"/>
                <a:gd name="connsiteX108" fmla="*/ 3645415 w 3655351"/>
                <a:gd name="connsiteY108" fmla="*/ 1208118 h 1686623"/>
                <a:gd name="connsiteX109" fmla="*/ 3638003 w 3655351"/>
                <a:gd name="connsiteY109" fmla="*/ 1214641 h 1686623"/>
                <a:gd name="connsiteX110" fmla="*/ 3626144 w 3655351"/>
                <a:gd name="connsiteY110" fmla="*/ 1214641 h 1686623"/>
                <a:gd name="connsiteX111" fmla="*/ 1823894 w 3655351"/>
                <a:gd name="connsiteY111" fmla="*/ 1214641 h 1686623"/>
                <a:gd name="connsiteX112" fmla="*/ 20160 w 3655351"/>
                <a:gd name="connsiteY112" fmla="*/ 1214937 h 1686623"/>
                <a:gd name="connsiteX113" fmla="*/ 1779 w 3655351"/>
                <a:gd name="connsiteY113" fmla="*/ 1196556 h 1686623"/>
                <a:gd name="connsiteX114" fmla="*/ 7709 w 3655351"/>
                <a:gd name="connsiteY114" fmla="*/ 378294 h 1686623"/>
                <a:gd name="connsiteX115" fmla="*/ 25497 w 3655351"/>
                <a:gd name="connsiteY115" fmla="*/ 360506 h 1686623"/>
                <a:gd name="connsiteX116" fmla="*/ 687814 w 3655351"/>
                <a:gd name="connsiteY116" fmla="*/ 293 h 1686623"/>
                <a:gd name="connsiteX117" fmla="*/ 1172545 w 3655351"/>
                <a:gd name="connsiteY117" fmla="*/ 10966 h 1686623"/>
                <a:gd name="connsiteX118" fmla="*/ 1487991 w 3655351"/>
                <a:gd name="connsiteY118" fmla="*/ 17785 h 1686623"/>
                <a:gd name="connsiteX119" fmla="*/ 1978355 w 3655351"/>
                <a:gd name="connsiteY119" fmla="*/ 28755 h 1686623"/>
                <a:gd name="connsiteX120" fmla="*/ 2307142 w 3655351"/>
                <a:gd name="connsiteY120" fmla="*/ 35574 h 1686623"/>
                <a:gd name="connsiteX121" fmla="*/ 2810848 w 3655351"/>
                <a:gd name="connsiteY121" fmla="*/ 46543 h 1686623"/>
                <a:gd name="connsiteX122" fmla="*/ 3046542 w 3655351"/>
                <a:gd name="connsiteY122" fmla="*/ 51286 h 1686623"/>
                <a:gd name="connsiteX123" fmla="*/ 3107022 w 3655351"/>
                <a:gd name="connsiteY123" fmla="*/ 95757 h 1686623"/>
                <a:gd name="connsiteX124" fmla="*/ 3117992 w 3655351"/>
                <a:gd name="connsiteY124" fmla="*/ 177583 h 1686623"/>
                <a:gd name="connsiteX125" fmla="*/ 3112655 w 3655351"/>
                <a:gd name="connsiteY125" fmla="*/ 318111 h 1686623"/>
                <a:gd name="connsiteX126" fmla="*/ 3099907 w 3655351"/>
                <a:gd name="connsiteY126" fmla="*/ 326412 h 1686623"/>
                <a:gd name="connsiteX127" fmla="*/ 2914612 w 3655351"/>
                <a:gd name="connsiteY127" fmla="*/ 326709 h 1686623"/>
                <a:gd name="connsiteX128" fmla="*/ 1558551 w 3655351"/>
                <a:gd name="connsiteY128" fmla="*/ 326709 h 1686623"/>
                <a:gd name="connsiteX129" fmla="*/ 1558551 w 3655351"/>
                <a:gd name="connsiteY129" fmla="*/ 326412 h 1686623"/>
                <a:gd name="connsiteX130" fmla="*/ 458938 w 3655351"/>
                <a:gd name="connsiteY130" fmla="*/ 326116 h 1686623"/>
                <a:gd name="connsiteX131" fmla="*/ 18678 w 3655351"/>
                <a:gd name="connsiteY131" fmla="*/ 322855 h 1686623"/>
                <a:gd name="connsiteX132" fmla="*/ 4151 w 3655351"/>
                <a:gd name="connsiteY132" fmla="*/ 307735 h 1686623"/>
                <a:gd name="connsiteX133" fmla="*/ 21050 w 3655351"/>
                <a:gd name="connsiteY133" fmla="*/ 174322 h 1686623"/>
                <a:gd name="connsiteX134" fmla="*/ 27572 w 3655351"/>
                <a:gd name="connsiteY134" fmla="*/ 128962 h 1686623"/>
                <a:gd name="connsiteX135" fmla="*/ 122146 w 3655351"/>
                <a:gd name="connsiteY135" fmla="*/ 26679 h 1686623"/>
                <a:gd name="connsiteX136" fmla="*/ 234806 w 3655351"/>
                <a:gd name="connsiteY136" fmla="*/ 12449 h 1686623"/>
                <a:gd name="connsiteX137" fmla="*/ 687814 w 3655351"/>
                <a:gd name="connsiteY137" fmla="*/ 293 h 168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655351" h="1686623">
                  <a:moveTo>
                    <a:pt x="3626442" y="1248735"/>
                  </a:moveTo>
                  <a:cubicBezTo>
                    <a:pt x="3641858" y="1248735"/>
                    <a:pt x="3647491" y="1251403"/>
                    <a:pt x="3647491" y="1268006"/>
                  </a:cubicBezTo>
                  <a:cubicBezTo>
                    <a:pt x="3647491" y="1308030"/>
                    <a:pt x="3650456" y="1348053"/>
                    <a:pt x="3651642" y="1387780"/>
                  </a:cubicBezTo>
                  <a:cubicBezTo>
                    <a:pt x="3652828" y="1422467"/>
                    <a:pt x="3653124" y="1456858"/>
                    <a:pt x="3655199" y="1491545"/>
                  </a:cubicBezTo>
                  <a:cubicBezTo>
                    <a:pt x="3656089" y="1505183"/>
                    <a:pt x="3653420" y="1511113"/>
                    <a:pt x="3638300" y="1509630"/>
                  </a:cubicBezTo>
                  <a:cubicBezTo>
                    <a:pt x="3623180" y="1508148"/>
                    <a:pt x="3607764" y="1509037"/>
                    <a:pt x="3592348" y="1509333"/>
                  </a:cubicBezTo>
                  <a:cubicBezTo>
                    <a:pt x="3560625" y="1509927"/>
                    <a:pt x="3536610" y="1534237"/>
                    <a:pt x="3536314" y="1565960"/>
                  </a:cubicBezTo>
                  <a:cubicBezTo>
                    <a:pt x="3536314" y="1585230"/>
                    <a:pt x="3536907" y="1604501"/>
                    <a:pt x="3536018" y="1623772"/>
                  </a:cubicBezTo>
                  <a:cubicBezTo>
                    <a:pt x="3534832" y="1646600"/>
                    <a:pt x="3536314" y="1668242"/>
                    <a:pt x="3555881" y="1686623"/>
                  </a:cubicBezTo>
                  <a:cubicBezTo>
                    <a:pt x="3534239" y="1686623"/>
                    <a:pt x="3515858" y="1686623"/>
                    <a:pt x="3496884" y="1686623"/>
                  </a:cubicBezTo>
                  <a:cubicBezTo>
                    <a:pt x="3509335" y="1637113"/>
                    <a:pt x="3509335" y="1588491"/>
                    <a:pt x="3497476" y="1539574"/>
                  </a:cubicBezTo>
                  <a:cubicBezTo>
                    <a:pt x="3471387" y="1431955"/>
                    <a:pt x="3375034" y="1343903"/>
                    <a:pt x="3265042" y="1328190"/>
                  </a:cubicBezTo>
                  <a:cubicBezTo>
                    <a:pt x="3105541" y="1305361"/>
                    <a:pt x="2966792" y="1403493"/>
                    <a:pt x="2935662" y="1561809"/>
                  </a:cubicBezTo>
                  <a:cubicBezTo>
                    <a:pt x="2928844" y="1596496"/>
                    <a:pt x="2929140" y="1631480"/>
                    <a:pt x="2936848" y="1666167"/>
                  </a:cubicBezTo>
                  <a:cubicBezTo>
                    <a:pt x="2940999" y="1684845"/>
                    <a:pt x="2940703" y="1684845"/>
                    <a:pt x="2922025" y="1684845"/>
                  </a:cubicBezTo>
                  <a:cubicBezTo>
                    <a:pt x="2813813" y="1684548"/>
                    <a:pt x="2705600" y="1684252"/>
                    <a:pt x="2597388" y="1683955"/>
                  </a:cubicBezTo>
                  <a:cubicBezTo>
                    <a:pt x="2202192" y="1682473"/>
                    <a:pt x="1806995" y="1680694"/>
                    <a:pt x="1411798" y="1679508"/>
                  </a:cubicBezTo>
                  <a:cubicBezTo>
                    <a:pt x="1400236" y="1679508"/>
                    <a:pt x="1396974" y="1677433"/>
                    <a:pt x="1399050" y="1665278"/>
                  </a:cubicBezTo>
                  <a:cubicBezTo>
                    <a:pt x="1427808" y="1499550"/>
                    <a:pt x="1320485" y="1348350"/>
                    <a:pt x="1153571" y="1327004"/>
                  </a:cubicBezTo>
                  <a:cubicBezTo>
                    <a:pt x="981618" y="1304768"/>
                    <a:pt x="850874" y="1429879"/>
                    <a:pt x="832196" y="1571592"/>
                  </a:cubicBezTo>
                  <a:cubicBezTo>
                    <a:pt x="828046" y="1602722"/>
                    <a:pt x="827749" y="1633555"/>
                    <a:pt x="834271" y="1664092"/>
                  </a:cubicBezTo>
                  <a:cubicBezTo>
                    <a:pt x="836940" y="1675951"/>
                    <a:pt x="833678" y="1678026"/>
                    <a:pt x="822412" y="1677729"/>
                  </a:cubicBezTo>
                  <a:cubicBezTo>
                    <a:pt x="668247" y="1676544"/>
                    <a:pt x="514082" y="1675951"/>
                    <a:pt x="359917" y="1675358"/>
                  </a:cubicBezTo>
                  <a:cubicBezTo>
                    <a:pt x="276016" y="1675061"/>
                    <a:pt x="191818" y="1675358"/>
                    <a:pt x="105841" y="1675358"/>
                  </a:cubicBezTo>
                  <a:cubicBezTo>
                    <a:pt x="131337" y="1637113"/>
                    <a:pt x="118589" y="1595903"/>
                    <a:pt x="120664" y="1556473"/>
                  </a:cubicBezTo>
                  <a:cubicBezTo>
                    <a:pt x="122147" y="1524750"/>
                    <a:pt x="96354" y="1500439"/>
                    <a:pt x="64631" y="1500143"/>
                  </a:cubicBezTo>
                  <a:cubicBezTo>
                    <a:pt x="46843" y="1500143"/>
                    <a:pt x="29054" y="1499847"/>
                    <a:pt x="11266" y="1500143"/>
                  </a:cubicBezTo>
                  <a:cubicBezTo>
                    <a:pt x="3261" y="1500439"/>
                    <a:pt x="0" y="1498661"/>
                    <a:pt x="0" y="1489767"/>
                  </a:cubicBezTo>
                  <a:cubicBezTo>
                    <a:pt x="889" y="1412684"/>
                    <a:pt x="1779" y="1335602"/>
                    <a:pt x="2075" y="1258519"/>
                  </a:cubicBezTo>
                  <a:cubicBezTo>
                    <a:pt x="2075" y="1251700"/>
                    <a:pt x="3854" y="1248142"/>
                    <a:pt x="11266" y="1249032"/>
                  </a:cubicBezTo>
                  <a:cubicBezTo>
                    <a:pt x="15120" y="1249328"/>
                    <a:pt x="19271" y="1249032"/>
                    <a:pt x="23125" y="1249032"/>
                  </a:cubicBezTo>
                  <a:cubicBezTo>
                    <a:pt x="1224132" y="1249032"/>
                    <a:pt x="2425138" y="1249032"/>
                    <a:pt x="3626442" y="1248735"/>
                  </a:cubicBezTo>
                  <a:close/>
                  <a:moveTo>
                    <a:pt x="2591755" y="514671"/>
                  </a:moveTo>
                  <a:cubicBezTo>
                    <a:pt x="2551732" y="514671"/>
                    <a:pt x="2530089" y="537203"/>
                    <a:pt x="2530089" y="577523"/>
                  </a:cubicBezTo>
                  <a:cubicBezTo>
                    <a:pt x="2530089" y="691368"/>
                    <a:pt x="2530089" y="805510"/>
                    <a:pt x="2530089" y="919651"/>
                  </a:cubicBezTo>
                  <a:cubicBezTo>
                    <a:pt x="2530089" y="960861"/>
                    <a:pt x="2551732" y="982207"/>
                    <a:pt x="2593238" y="982207"/>
                  </a:cubicBezTo>
                  <a:cubicBezTo>
                    <a:pt x="2695816" y="982207"/>
                    <a:pt x="2798692" y="982207"/>
                    <a:pt x="2901271" y="982207"/>
                  </a:cubicBezTo>
                  <a:cubicBezTo>
                    <a:pt x="2901271" y="982800"/>
                    <a:pt x="2901271" y="983393"/>
                    <a:pt x="2901271" y="983986"/>
                  </a:cubicBezTo>
                  <a:cubicBezTo>
                    <a:pt x="2962048" y="983986"/>
                    <a:pt x="3022825" y="983986"/>
                    <a:pt x="3083602" y="983986"/>
                  </a:cubicBezTo>
                  <a:cubicBezTo>
                    <a:pt x="3133705" y="983986"/>
                    <a:pt x="3184105" y="986654"/>
                    <a:pt x="3234505" y="982800"/>
                  </a:cubicBezTo>
                  <a:cubicBezTo>
                    <a:pt x="3241324" y="982207"/>
                    <a:pt x="3249329" y="983986"/>
                    <a:pt x="3252294" y="973609"/>
                  </a:cubicBezTo>
                  <a:cubicBezTo>
                    <a:pt x="3254962" y="963826"/>
                    <a:pt x="3257926" y="955821"/>
                    <a:pt x="3249626" y="946927"/>
                  </a:cubicBezTo>
                  <a:cubicBezTo>
                    <a:pt x="3230058" y="924098"/>
                    <a:pt x="3211974" y="900084"/>
                    <a:pt x="3195075" y="875181"/>
                  </a:cubicBezTo>
                  <a:cubicBezTo>
                    <a:pt x="3126294" y="772898"/>
                    <a:pt x="3057512" y="670615"/>
                    <a:pt x="2989027" y="568036"/>
                  </a:cubicBezTo>
                  <a:cubicBezTo>
                    <a:pt x="2965606" y="532756"/>
                    <a:pt x="2932994" y="514671"/>
                    <a:pt x="2890895" y="514671"/>
                  </a:cubicBezTo>
                  <a:cubicBezTo>
                    <a:pt x="2791280" y="514375"/>
                    <a:pt x="2691370" y="514375"/>
                    <a:pt x="2591755" y="514671"/>
                  </a:cubicBezTo>
                  <a:close/>
                  <a:moveTo>
                    <a:pt x="2371180" y="514375"/>
                  </a:moveTo>
                  <a:cubicBezTo>
                    <a:pt x="2288761" y="514375"/>
                    <a:pt x="2206046" y="514078"/>
                    <a:pt x="2123626" y="514671"/>
                  </a:cubicBezTo>
                  <a:cubicBezTo>
                    <a:pt x="2081824" y="514968"/>
                    <a:pt x="2060774" y="536907"/>
                    <a:pt x="2060774" y="578116"/>
                  </a:cubicBezTo>
                  <a:cubicBezTo>
                    <a:pt x="2060774" y="692258"/>
                    <a:pt x="2060774" y="806399"/>
                    <a:pt x="2060774" y="920541"/>
                  </a:cubicBezTo>
                  <a:cubicBezTo>
                    <a:pt x="2060774" y="959972"/>
                    <a:pt x="2083306" y="982207"/>
                    <a:pt x="2122144" y="982207"/>
                  </a:cubicBezTo>
                  <a:cubicBezTo>
                    <a:pt x="2210492" y="982207"/>
                    <a:pt x="2299138" y="982207"/>
                    <a:pt x="2387486" y="982207"/>
                  </a:cubicBezTo>
                  <a:cubicBezTo>
                    <a:pt x="2425731" y="981910"/>
                    <a:pt x="2448263" y="959972"/>
                    <a:pt x="2448263" y="921727"/>
                  </a:cubicBezTo>
                  <a:cubicBezTo>
                    <a:pt x="2448263" y="863915"/>
                    <a:pt x="2448263" y="806103"/>
                    <a:pt x="2448559" y="748588"/>
                  </a:cubicBezTo>
                  <a:cubicBezTo>
                    <a:pt x="2448559" y="688700"/>
                    <a:pt x="2448856" y="629109"/>
                    <a:pt x="2448559" y="569222"/>
                  </a:cubicBezTo>
                  <a:cubicBezTo>
                    <a:pt x="2448263" y="542243"/>
                    <a:pt x="2428992" y="520601"/>
                    <a:pt x="2402310" y="515857"/>
                  </a:cubicBezTo>
                  <a:cubicBezTo>
                    <a:pt x="2391933" y="513782"/>
                    <a:pt x="2381557" y="514375"/>
                    <a:pt x="2371180" y="514375"/>
                  </a:cubicBezTo>
                  <a:close/>
                  <a:moveTo>
                    <a:pt x="1630594" y="514375"/>
                  </a:moveTo>
                  <a:cubicBezTo>
                    <a:pt x="1594128" y="514671"/>
                    <a:pt x="1573078" y="538389"/>
                    <a:pt x="1573078" y="575152"/>
                  </a:cubicBezTo>
                  <a:cubicBezTo>
                    <a:pt x="1573078" y="632371"/>
                    <a:pt x="1573078" y="689886"/>
                    <a:pt x="1573078" y="747105"/>
                  </a:cubicBezTo>
                  <a:cubicBezTo>
                    <a:pt x="1573078" y="805806"/>
                    <a:pt x="1573078" y="864804"/>
                    <a:pt x="1573078" y="923506"/>
                  </a:cubicBezTo>
                  <a:cubicBezTo>
                    <a:pt x="1573078" y="958786"/>
                    <a:pt x="1595907" y="981910"/>
                    <a:pt x="1631187" y="981910"/>
                  </a:cubicBezTo>
                  <a:cubicBezTo>
                    <a:pt x="1721018" y="982207"/>
                    <a:pt x="1811145" y="981910"/>
                    <a:pt x="1900976" y="981910"/>
                  </a:cubicBezTo>
                  <a:cubicBezTo>
                    <a:pt x="1935960" y="981910"/>
                    <a:pt x="1960567" y="959379"/>
                    <a:pt x="1960863" y="924395"/>
                  </a:cubicBezTo>
                  <a:cubicBezTo>
                    <a:pt x="1961456" y="807882"/>
                    <a:pt x="1961456" y="691368"/>
                    <a:pt x="1960863" y="574855"/>
                  </a:cubicBezTo>
                  <a:cubicBezTo>
                    <a:pt x="1960567" y="538092"/>
                    <a:pt x="1938035" y="514671"/>
                    <a:pt x="1901866" y="514375"/>
                  </a:cubicBezTo>
                  <a:cubicBezTo>
                    <a:pt x="1811442" y="513485"/>
                    <a:pt x="1721018" y="513485"/>
                    <a:pt x="1630594" y="514375"/>
                  </a:cubicBezTo>
                  <a:close/>
                  <a:moveTo>
                    <a:pt x="655203" y="514375"/>
                  </a:moveTo>
                  <a:cubicBezTo>
                    <a:pt x="618737" y="514671"/>
                    <a:pt x="596798" y="538092"/>
                    <a:pt x="596798" y="574559"/>
                  </a:cubicBezTo>
                  <a:cubicBezTo>
                    <a:pt x="596798" y="690775"/>
                    <a:pt x="596798" y="806696"/>
                    <a:pt x="596798" y="922913"/>
                  </a:cubicBezTo>
                  <a:cubicBezTo>
                    <a:pt x="596798" y="959675"/>
                    <a:pt x="619330" y="982207"/>
                    <a:pt x="655796" y="982207"/>
                  </a:cubicBezTo>
                  <a:cubicBezTo>
                    <a:pt x="745330" y="982207"/>
                    <a:pt x="834568" y="982207"/>
                    <a:pt x="924102" y="982207"/>
                  </a:cubicBezTo>
                  <a:cubicBezTo>
                    <a:pt x="961458" y="982207"/>
                    <a:pt x="983990" y="959675"/>
                    <a:pt x="983990" y="922320"/>
                  </a:cubicBezTo>
                  <a:cubicBezTo>
                    <a:pt x="984286" y="864508"/>
                    <a:pt x="983990" y="806696"/>
                    <a:pt x="983990" y="748884"/>
                  </a:cubicBezTo>
                  <a:cubicBezTo>
                    <a:pt x="983990" y="691072"/>
                    <a:pt x="983990" y="633260"/>
                    <a:pt x="983990" y="575448"/>
                  </a:cubicBezTo>
                  <a:cubicBezTo>
                    <a:pt x="983990" y="538092"/>
                    <a:pt x="962347" y="514671"/>
                    <a:pt x="924992" y="514375"/>
                  </a:cubicBezTo>
                  <a:cubicBezTo>
                    <a:pt x="834864" y="513782"/>
                    <a:pt x="745033" y="513782"/>
                    <a:pt x="655203" y="514375"/>
                  </a:cubicBezTo>
                  <a:close/>
                  <a:moveTo>
                    <a:pt x="170175" y="514375"/>
                  </a:moveTo>
                  <a:cubicBezTo>
                    <a:pt x="130448" y="514968"/>
                    <a:pt x="108806" y="537203"/>
                    <a:pt x="108806" y="576337"/>
                  </a:cubicBezTo>
                  <a:cubicBezTo>
                    <a:pt x="108806" y="633556"/>
                    <a:pt x="108806" y="691072"/>
                    <a:pt x="108806" y="748291"/>
                  </a:cubicBezTo>
                  <a:cubicBezTo>
                    <a:pt x="108806" y="805510"/>
                    <a:pt x="108806" y="863025"/>
                    <a:pt x="108806" y="920244"/>
                  </a:cubicBezTo>
                  <a:cubicBezTo>
                    <a:pt x="108806" y="960268"/>
                    <a:pt x="130745" y="982207"/>
                    <a:pt x="171065" y="982207"/>
                  </a:cubicBezTo>
                  <a:cubicBezTo>
                    <a:pt x="258524" y="982207"/>
                    <a:pt x="345983" y="982207"/>
                    <a:pt x="433442" y="982207"/>
                  </a:cubicBezTo>
                  <a:cubicBezTo>
                    <a:pt x="474059" y="982207"/>
                    <a:pt x="496590" y="959675"/>
                    <a:pt x="496887" y="919059"/>
                  </a:cubicBezTo>
                  <a:cubicBezTo>
                    <a:pt x="496887" y="806399"/>
                    <a:pt x="496887" y="693740"/>
                    <a:pt x="496887" y="581081"/>
                  </a:cubicBezTo>
                  <a:cubicBezTo>
                    <a:pt x="496887" y="536314"/>
                    <a:pt x="475837" y="514671"/>
                    <a:pt x="431070" y="514375"/>
                  </a:cubicBezTo>
                  <a:cubicBezTo>
                    <a:pt x="378298" y="514078"/>
                    <a:pt x="325230" y="514375"/>
                    <a:pt x="272458" y="514375"/>
                  </a:cubicBezTo>
                  <a:cubicBezTo>
                    <a:pt x="238364" y="514375"/>
                    <a:pt x="204270" y="513782"/>
                    <a:pt x="170175" y="514375"/>
                  </a:cubicBezTo>
                  <a:close/>
                  <a:moveTo>
                    <a:pt x="1143788" y="514078"/>
                  </a:moveTo>
                  <a:cubicBezTo>
                    <a:pt x="1107025" y="514375"/>
                    <a:pt x="1084493" y="538389"/>
                    <a:pt x="1084493" y="575152"/>
                  </a:cubicBezTo>
                  <a:cubicBezTo>
                    <a:pt x="1084493" y="632963"/>
                    <a:pt x="1084493" y="690775"/>
                    <a:pt x="1084493" y="748588"/>
                  </a:cubicBezTo>
                  <a:cubicBezTo>
                    <a:pt x="1084493" y="806992"/>
                    <a:pt x="1084493" y="865101"/>
                    <a:pt x="1084493" y="923506"/>
                  </a:cubicBezTo>
                  <a:cubicBezTo>
                    <a:pt x="1084790" y="958193"/>
                    <a:pt x="1108211" y="981910"/>
                    <a:pt x="1143195" y="981910"/>
                  </a:cubicBezTo>
                  <a:cubicBezTo>
                    <a:pt x="1233026" y="982207"/>
                    <a:pt x="1323153" y="982207"/>
                    <a:pt x="1412984" y="981910"/>
                  </a:cubicBezTo>
                  <a:cubicBezTo>
                    <a:pt x="1449746" y="981910"/>
                    <a:pt x="1472575" y="958489"/>
                    <a:pt x="1472575" y="921430"/>
                  </a:cubicBezTo>
                  <a:cubicBezTo>
                    <a:pt x="1472575" y="806399"/>
                    <a:pt x="1472575" y="691072"/>
                    <a:pt x="1472575" y="576041"/>
                  </a:cubicBezTo>
                  <a:cubicBezTo>
                    <a:pt x="1472278" y="538092"/>
                    <a:pt x="1450339" y="514671"/>
                    <a:pt x="1412095" y="514375"/>
                  </a:cubicBezTo>
                  <a:cubicBezTo>
                    <a:pt x="1322560" y="513782"/>
                    <a:pt x="1233322" y="513485"/>
                    <a:pt x="1143788" y="514078"/>
                  </a:cubicBezTo>
                  <a:close/>
                  <a:moveTo>
                    <a:pt x="25497" y="360506"/>
                  </a:moveTo>
                  <a:cubicBezTo>
                    <a:pt x="763118" y="361099"/>
                    <a:pt x="1500739" y="361099"/>
                    <a:pt x="2238361" y="361099"/>
                  </a:cubicBezTo>
                  <a:cubicBezTo>
                    <a:pt x="2523566" y="361395"/>
                    <a:pt x="2808476" y="361395"/>
                    <a:pt x="3093682" y="361099"/>
                  </a:cubicBezTo>
                  <a:cubicBezTo>
                    <a:pt x="3105244" y="361099"/>
                    <a:pt x="3109691" y="362878"/>
                    <a:pt x="3109691" y="375923"/>
                  </a:cubicBezTo>
                  <a:cubicBezTo>
                    <a:pt x="3109394" y="413574"/>
                    <a:pt x="3109987" y="413574"/>
                    <a:pt x="3073225" y="417429"/>
                  </a:cubicBezTo>
                  <a:cubicBezTo>
                    <a:pt x="3020156" y="423061"/>
                    <a:pt x="3006222" y="444704"/>
                    <a:pt x="3022825" y="495401"/>
                  </a:cubicBezTo>
                  <a:cubicBezTo>
                    <a:pt x="3034090" y="529791"/>
                    <a:pt x="3055733" y="557660"/>
                    <a:pt x="3076782" y="586417"/>
                  </a:cubicBezTo>
                  <a:cubicBezTo>
                    <a:pt x="3154162" y="692258"/>
                    <a:pt x="3255258" y="773195"/>
                    <a:pt x="3357244" y="852945"/>
                  </a:cubicBezTo>
                  <a:cubicBezTo>
                    <a:pt x="3435513" y="914019"/>
                    <a:pt x="3512892" y="976278"/>
                    <a:pt x="3587306" y="1041798"/>
                  </a:cubicBezTo>
                  <a:cubicBezTo>
                    <a:pt x="3611617" y="1063144"/>
                    <a:pt x="3635039" y="1086268"/>
                    <a:pt x="3640968" y="1119473"/>
                  </a:cubicBezTo>
                  <a:cubicBezTo>
                    <a:pt x="3646008" y="1148527"/>
                    <a:pt x="3644526" y="1178471"/>
                    <a:pt x="3645415" y="1208118"/>
                  </a:cubicBezTo>
                  <a:cubicBezTo>
                    <a:pt x="3645415" y="1213455"/>
                    <a:pt x="3642747" y="1214641"/>
                    <a:pt x="3638003" y="1214641"/>
                  </a:cubicBezTo>
                  <a:cubicBezTo>
                    <a:pt x="3634149" y="1214641"/>
                    <a:pt x="3629998" y="1214641"/>
                    <a:pt x="3626144" y="1214641"/>
                  </a:cubicBezTo>
                  <a:cubicBezTo>
                    <a:pt x="3025493" y="1214641"/>
                    <a:pt x="2424545" y="1214641"/>
                    <a:pt x="1823894" y="1214641"/>
                  </a:cubicBezTo>
                  <a:cubicBezTo>
                    <a:pt x="1222649" y="1214641"/>
                    <a:pt x="621405" y="1214641"/>
                    <a:pt x="20160" y="1214937"/>
                  </a:cubicBezTo>
                  <a:cubicBezTo>
                    <a:pt x="5337" y="1214937"/>
                    <a:pt x="1779" y="1211676"/>
                    <a:pt x="1779" y="1196556"/>
                  </a:cubicBezTo>
                  <a:cubicBezTo>
                    <a:pt x="4151" y="923802"/>
                    <a:pt x="6226" y="651048"/>
                    <a:pt x="7709" y="378294"/>
                  </a:cubicBezTo>
                  <a:cubicBezTo>
                    <a:pt x="7709" y="364064"/>
                    <a:pt x="10970" y="360506"/>
                    <a:pt x="25497" y="360506"/>
                  </a:cubicBezTo>
                  <a:close/>
                  <a:moveTo>
                    <a:pt x="687814" y="293"/>
                  </a:moveTo>
                  <a:cubicBezTo>
                    <a:pt x="849688" y="2072"/>
                    <a:pt x="1010968" y="6816"/>
                    <a:pt x="1172545" y="10966"/>
                  </a:cubicBezTo>
                  <a:cubicBezTo>
                    <a:pt x="1277792" y="13635"/>
                    <a:pt x="1383040" y="15710"/>
                    <a:pt x="1487991" y="17785"/>
                  </a:cubicBezTo>
                  <a:cubicBezTo>
                    <a:pt x="1651347" y="21343"/>
                    <a:pt x="1814999" y="25197"/>
                    <a:pt x="1978355" y="28755"/>
                  </a:cubicBezTo>
                  <a:cubicBezTo>
                    <a:pt x="2088050" y="31126"/>
                    <a:pt x="2197744" y="33202"/>
                    <a:pt x="2307142" y="35574"/>
                  </a:cubicBezTo>
                  <a:cubicBezTo>
                    <a:pt x="2474945" y="39131"/>
                    <a:pt x="2643044" y="42985"/>
                    <a:pt x="2810848" y="46543"/>
                  </a:cubicBezTo>
                  <a:cubicBezTo>
                    <a:pt x="2889412" y="48322"/>
                    <a:pt x="2967978" y="49804"/>
                    <a:pt x="3046542" y="51286"/>
                  </a:cubicBezTo>
                  <a:cubicBezTo>
                    <a:pt x="3082119" y="51879"/>
                    <a:pt x="3095756" y="61663"/>
                    <a:pt x="3107022" y="95757"/>
                  </a:cubicBezTo>
                  <a:cubicBezTo>
                    <a:pt x="3115916" y="122143"/>
                    <a:pt x="3117399" y="149715"/>
                    <a:pt x="3117992" y="177583"/>
                  </a:cubicBezTo>
                  <a:cubicBezTo>
                    <a:pt x="3118881" y="224426"/>
                    <a:pt x="3114434" y="271269"/>
                    <a:pt x="3112655" y="318111"/>
                  </a:cubicBezTo>
                  <a:cubicBezTo>
                    <a:pt x="3112359" y="329081"/>
                    <a:pt x="3105540" y="326412"/>
                    <a:pt x="3099907" y="326412"/>
                  </a:cubicBezTo>
                  <a:cubicBezTo>
                    <a:pt x="3038241" y="326709"/>
                    <a:pt x="2976278" y="326709"/>
                    <a:pt x="2914612" y="326709"/>
                  </a:cubicBezTo>
                  <a:cubicBezTo>
                    <a:pt x="2462493" y="326709"/>
                    <a:pt x="2010670" y="326709"/>
                    <a:pt x="1558551" y="326709"/>
                  </a:cubicBezTo>
                  <a:cubicBezTo>
                    <a:pt x="1558551" y="326709"/>
                    <a:pt x="1558551" y="326709"/>
                    <a:pt x="1558551" y="326412"/>
                  </a:cubicBezTo>
                  <a:cubicBezTo>
                    <a:pt x="1192112" y="326412"/>
                    <a:pt x="825377" y="326709"/>
                    <a:pt x="458938" y="326116"/>
                  </a:cubicBezTo>
                  <a:cubicBezTo>
                    <a:pt x="312185" y="325819"/>
                    <a:pt x="165431" y="323448"/>
                    <a:pt x="18678" y="322855"/>
                  </a:cubicBezTo>
                  <a:cubicBezTo>
                    <a:pt x="6522" y="322855"/>
                    <a:pt x="3854" y="318704"/>
                    <a:pt x="4151" y="307735"/>
                  </a:cubicBezTo>
                  <a:cubicBezTo>
                    <a:pt x="5040" y="262671"/>
                    <a:pt x="14527" y="218793"/>
                    <a:pt x="21050" y="174322"/>
                  </a:cubicBezTo>
                  <a:cubicBezTo>
                    <a:pt x="23125" y="159202"/>
                    <a:pt x="25793" y="144082"/>
                    <a:pt x="27572" y="128962"/>
                  </a:cubicBezTo>
                  <a:cubicBezTo>
                    <a:pt x="34391" y="72040"/>
                    <a:pt x="69671" y="41503"/>
                    <a:pt x="122146" y="26679"/>
                  </a:cubicBezTo>
                  <a:cubicBezTo>
                    <a:pt x="158909" y="16303"/>
                    <a:pt x="197154" y="14821"/>
                    <a:pt x="234806" y="12449"/>
                  </a:cubicBezTo>
                  <a:cubicBezTo>
                    <a:pt x="385710" y="2962"/>
                    <a:pt x="536614" y="-1189"/>
                    <a:pt x="687814" y="293"/>
                  </a:cubicBezTo>
                  <a:close/>
                </a:path>
              </a:pathLst>
            </a:custGeom>
            <a:solidFill>
              <a:srgbClr val="FCD018"/>
            </a:solidFill>
            <a:ln w="9525" cap="flat">
              <a:noFill/>
              <a:prstDash val="solid"/>
              <a:miter/>
            </a:ln>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id="{C9D3FBE6-4BE6-46B7-9CA1-6C84DE4C3043}"/>
                </a:ext>
              </a:extLst>
            </p:cNvPr>
            <p:cNvSpPr/>
            <p:nvPr/>
          </p:nvSpPr>
          <p:spPr>
            <a:xfrm>
              <a:off x="7766186" y="3539422"/>
              <a:ext cx="3121798" cy="441062"/>
            </a:xfrm>
            <a:custGeom>
              <a:avLst/>
              <a:gdLst>
                <a:gd name="connsiteX0" fmla="*/ 1028200 w 3121798"/>
                <a:gd name="connsiteY0" fmla="*/ 128 h 441062"/>
                <a:gd name="connsiteX1" fmla="*/ 1290085 w 3121798"/>
                <a:gd name="connsiteY1" fmla="*/ 128 h 441062"/>
                <a:gd name="connsiteX2" fmla="*/ 1343046 w 3121798"/>
                <a:gd name="connsiteY2" fmla="*/ 52971 h 441062"/>
                <a:gd name="connsiteX3" fmla="*/ 1343046 w 3121798"/>
                <a:gd name="connsiteY3" fmla="*/ 221606 h 441062"/>
                <a:gd name="connsiteX4" fmla="*/ 1343046 w 3121798"/>
                <a:gd name="connsiteY4" fmla="*/ 390529 h 441062"/>
                <a:gd name="connsiteX5" fmla="*/ 1292133 w 3121798"/>
                <a:gd name="connsiteY5" fmla="*/ 441062 h 441062"/>
                <a:gd name="connsiteX6" fmla="*/ 1028785 w 3121798"/>
                <a:gd name="connsiteY6" fmla="*/ 441062 h 441062"/>
                <a:gd name="connsiteX7" fmla="*/ 976116 w 3121798"/>
                <a:gd name="connsiteY7" fmla="*/ 389085 h 441062"/>
                <a:gd name="connsiteX8" fmla="*/ 976116 w 3121798"/>
                <a:gd name="connsiteY8" fmla="*/ 51239 h 441062"/>
                <a:gd name="connsiteX9" fmla="*/ 1028200 w 3121798"/>
                <a:gd name="connsiteY9" fmla="*/ 128 h 441062"/>
                <a:gd name="connsiteX10" fmla="*/ 2474329 w 3121798"/>
                <a:gd name="connsiteY10" fmla="*/ 1 h 441062"/>
                <a:gd name="connsiteX11" fmla="*/ 2768008 w 3121798"/>
                <a:gd name="connsiteY11" fmla="*/ 1 h 441062"/>
                <a:gd name="connsiteX12" fmla="*/ 2856403 w 3121798"/>
                <a:gd name="connsiteY12" fmla="*/ 46187 h 441062"/>
                <a:gd name="connsiteX13" fmla="*/ 3057036 w 3121798"/>
                <a:gd name="connsiteY13" fmla="*/ 340803 h 441062"/>
                <a:gd name="connsiteX14" fmla="*/ 3112863 w 3121798"/>
                <a:gd name="connsiteY14" fmla="*/ 421100 h 441062"/>
                <a:gd name="connsiteX15" fmla="*/ 3116062 w 3121798"/>
                <a:gd name="connsiteY15" fmla="*/ 436791 h 441062"/>
                <a:gd name="connsiteX16" fmla="*/ 2860474 w 3121798"/>
                <a:gd name="connsiteY16" fmla="*/ 438339 h 441062"/>
                <a:gd name="connsiteX17" fmla="*/ 2784873 w 3121798"/>
                <a:gd name="connsiteY17" fmla="*/ 438339 h 441062"/>
                <a:gd name="connsiteX18" fmla="*/ 2784873 w 3121798"/>
                <a:gd name="connsiteY18" fmla="*/ 438053 h 441062"/>
                <a:gd name="connsiteX19" fmla="*/ 2475202 w 3121798"/>
                <a:gd name="connsiteY19" fmla="*/ 438053 h 441062"/>
                <a:gd name="connsiteX20" fmla="*/ 2421118 w 3121798"/>
                <a:gd name="connsiteY20" fmla="*/ 385268 h 441062"/>
                <a:gd name="connsiteX21" fmla="*/ 2421118 w 3121798"/>
                <a:gd name="connsiteY21" fmla="*/ 52499 h 441062"/>
                <a:gd name="connsiteX22" fmla="*/ 2474329 w 3121798"/>
                <a:gd name="connsiteY22" fmla="*/ 1 h 441062"/>
                <a:gd name="connsiteX23" fmla="*/ 2006229 w 3121798"/>
                <a:gd name="connsiteY23" fmla="*/ 0 h 441062"/>
                <a:gd name="connsiteX24" fmla="*/ 2265187 w 3121798"/>
                <a:gd name="connsiteY24" fmla="*/ 0 h 441062"/>
                <a:gd name="connsiteX25" fmla="*/ 2319612 w 3121798"/>
                <a:gd name="connsiteY25" fmla="*/ 53420 h 441062"/>
                <a:gd name="connsiteX26" fmla="*/ 2319612 w 3121798"/>
                <a:gd name="connsiteY26" fmla="*/ 389823 h 441062"/>
                <a:gd name="connsiteX27" fmla="*/ 2267235 w 3121798"/>
                <a:gd name="connsiteY27" fmla="*/ 440934 h 441062"/>
                <a:gd name="connsiteX28" fmla="*/ 2003888 w 3121798"/>
                <a:gd name="connsiteY28" fmla="*/ 440934 h 441062"/>
                <a:gd name="connsiteX29" fmla="*/ 1951804 w 3121798"/>
                <a:gd name="connsiteY29" fmla="*/ 389823 h 441062"/>
                <a:gd name="connsiteX30" fmla="*/ 1951804 w 3121798"/>
                <a:gd name="connsiteY30" fmla="*/ 220900 h 441062"/>
                <a:gd name="connsiteX31" fmla="*/ 1951804 w 3121798"/>
                <a:gd name="connsiteY31" fmla="*/ 53420 h 441062"/>
                <a:gd name="connsiteX32" fmla="*/ 2006229 w 3121798"/>
                <a:gd name="connsiteY32" fmla="*/ 0 h 441062"/>
                <a:gd name="connsiteX33" fmla="*/ 1516772 w 3121798"/>
                <a:gd name="connsiteY33" fmla="*/ 0 h 441062"/>
                <a:gd name="connsiteX34" fmla="*/ 1777193 w 3121798"/>
                <a:gd name="connsiteY34" fmla="*/ 0 h 441062"/>
                <a:gd name="connsiteX35" fmla="*/ 1831618 w 3121798"/>
                <a:gd name="connsiteY35" fmla="*/ 53420 h 441062"/>
                <a:gd name="connsiteX36" fmla="*/ 1831618 w 3121798"/>
                <a:gd name="connsiteY36" fmla="*/ 220323 h 441062"/>
                <a:gd name="connsiteX37" fmla="*/ 1831618 w 3121798"/>
                <a:gd name="connsiteY37" fmla="*/ 387802 h 441062"/>
                <a:gd name="connsiteX38" fmla="*/ 1778071 w 3121798"/>
                <a:gd name="connsiteY38" fmla="*/ 440645 h 441062"/>
                <a:gd name="connsiteX39" fmla="*/ 1520576 w 3121798"/>
                <a:gd name="connsiteY39" fmla="*/ 440645 h 441062"/>
                <a:gd name="connsiteX40" fmla="*/ 1463810 w 3121798"/>
                <a:gd name="connsiteY40" fmla="*/ 385203 h 441062"/>
                <a:gd name="connsiteX41" fmla="*/ 1463810 w 3121798"/>
                <a:gd name="connsiteY41" fmla="*/ 128209 h 441062"/>
                <a:gd name="connsiteX42" fmla="*/ 1463810 w 3121798"/>
                <a:gd name="connsiteY42" fmla="*/ 51688 h 441062"/>
                <a:gd name="connsiteX43" fmla="*/ 1516772 w 3121798"/>
                <a:gd name="connsiteY43" fmla="*/ 0 h 441062"/>
                <a:gd name="connsiteX44" fmla="*/ 543427 w 3121798"/>
                <a:gd name="connsiteY44" fmla="*/ 0 h 441062"/>
                <a:gd name="connsiteX45" fmla="*/ 800922 w 3121798"/>
                <a:gd name="connsiteY45" fmla="*/ 0 h 441062"/>
                <a:gd name="connsiteX46" fmla="*/ 855932 w 3121798"/>
                <a:gd name="connsiteY46" fmla="*/ 54287 h 441062"/>
                <a:gd name="connsiteX47" fmla="*/ 855640 w 3121798"/>
                <a:gd name="connsiteY47" fmla="*/ 220323 h 441062"/>
                <a:gd name="connsiteX48" fmla="*/ 855640 w 3121798"/>
                <a:gd name="connsiteY48" fmla="*/ 387802 h 441062"/>
                <a:gd name="connsiteX49" fmla="*/ 802678 w 3121798"/>
                <a:gd name="connsiteY49" fmla="*/ 440934 h 441062"/>
                <a:gd name="connsiteX50" fmla="*/ 540794 w 3121798"/>
                <a:gd name="connsiteY50" fmla="*/ 440934 h 441062"/>
                <a:gd name="connsiteX51" fmla="*/ 488124 w 3121798"/>
                <a:gd name="connsiteY51" fmla="*/ 388668 h 441062"/>
                <a:gd name="connsiteX52" fmla="*/ 488124 w 3121798"/>
                <a:gd name="connsiteY52" fmla="*/ 53709 h 441062"/>
                <a:gd name="connsiteX53" fmla="*/ 543427 w 3121798"/>
                <a:gd name="connsiteY53" fmla="*/ 0 h 441062"/>
                <a:gd name="connsiteX54" fmla="*/ 56896 w 3121798"/>
                <a:gd name="connsiteY54" fmla="*/ 0 h 441062"/>
                <a:gd name="connsiteX55" fmla="*/ 312928 w 3121798"/>
                <a:gd name="connsiteY55" fmla="*/ 0 h 441062"/>
                <a:gd name="connsiteX56" fmla="*/ 367061 w 3121798"/>
                <a:gd name="connsiteY56" fmla="*/ 53132 h 441062"/>
                <a:gd name="connsiteX57" fmla="*/ 367061 w 3121798"/>
                <a:gd name="connsiteY57" fmla="*/ 389535 h 441062"/>
                <a:gd name="connsiteX58" fmla="*/ 315562 w 3121798"/>
                <a:gd name="connsiteY58" fmla="*/ 440934 h 441062"/>
                <a:gd name="connsiteX59" fmla="*/ 52214 w 3121798"/>
                <a:gd name="connsiteY59" fmla="*/ 440934 h 441062"/>
                <a:gd name="connsiteX60" fmla="*/ 130 w 3121798"/>
                <a:gd name="connsiteY60" fmla="*/ 390112 h 441062"/>
                <a:gd name="connsiteX61" fmla="*/ 130 w 3121798"/>
                <a:gd name="connsiteY61" fmla="*/ 219456 h 441062"/>
                <a:gd name="connsiteX62" fmla="*/ 130 w 3121798"/>
                <a:gd name="connsiteY62" fmla="*/ 56308 h 441062"/>
                <a:gd name="connsiteX63" fmla="*/ 56896 w 3121798"/>
                <a:gd name="connsiteY63" fmla="*/ 0 h 44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121798" h="441062">
                  <a:moveTo>
                    <a:pt x="1028200" y="128"/>
                  </a:moveTo>
                  <a:cubicBezTo>
                    <a:pt x="1115397" y="128"/>
                    <a:pt x="1202595" y="-160"/>
                    <a:pt x="1290085" y="128"/>
                  </a:cubicBezTo>
                  <a:cubicBezTo>
                    <a:pt x="1324027" y="128"/>
                    <a:pt x="1343046" y="19186"/>
                    <a:pt x="1343046" y="52971"/>
                  </a:cubicBezTo>
                  <a:cubicBezTo>
                    <a:pt x="1343046" y="108990"/>
                    <a:pt x="1343046" y="165298"/>
                    <a:pt x="1343046" y="221606"/>
                  </a:cubicBezTo>
                  <a:cubicBezTo>
                    <a:pt x="1343046" y="277913"/>
                    <a:pt x="1343046" y="334221"/>
                    <a:pt x="1343046" y="390529"/>
                  </a:cubicBezTo>
                  <a:cubicBezTo>
                    <a:pt x="1343046" y="421426"/>
                    <a:pt x="1323442" y="440773"/>
                    <a:pt x="1292133" y="441062"/>
                  </a:cubicBezTo>
                  <a:cubicBezTo>
                    <a:pt x="1204350" y="441062"/>
                    <a:pt x="1116568" y="441062"/>
                    <a:pt x="1028785" y="441062"/>
                  </a:cubicBezTo>
                  <a:cubicBezTo>
                    <a:pt x="995721" y="441062"/>
                    <a:pt x="976116" y="422004"/>
                    <a:pt x="976116" y="389085"/>
                  </a:cubicBezTo>
                  <a:cubicBezTo>
                    <a:pt x="976116" y="276470"/>
                    <a:pt x="976116" y="163854"/>
                    <a:pt x="976116" y="51239"/>
                  </a:cubicBezTo>
                  <a:cubicBezTo>
                    <a:pt x="976116" y="19186"/>
                    <a:pt x="995721" y="128"/>
                    <a:pt x="1028200" y="128"/>
                  </a:cubicBezTo>
                  <a:close/>
                  <a:moveTo>
                    <a:pt x="2474329" y="1"/>
                  </a:moveTo>
                  <a:lnTo>
                    <a:pt x="2768008" y="1"/>
                  </a:lnTo>
                  <a:cubicBezTo>
                    <a:pt x="2805518" y="1"/>
                    <a:pt x="2835177" y="15492"/>
                    <a:pt x="2856403" y="46187"/>
                  </a:cubicBezTo>
                  <a:lnTo>
                    <a:pt x="3057036" y="340803"/>
                  </a:lnTo>
                  <a:cubicBezTo>
                    <a:pt x="3074191" y="366335"/>
                    <a:pt x="3093091" y="397863"/>
                    <a:pt x="3112863" y="421100"/>
                  </a:cubicBezTo>
                  <a:cubicBezTo>
                    <a:pt x="3118098" y="427124"/>
                    <a:pt x="3128205" y="441526"/>
                    <a:pt x="3116062" y="436791"/>
                  </a:cubicBezTo>
                  <a:cubicBezTo>
                    <a:pt x="3073997" y="440855"/>
                    <a:pt x="2915672" y="437288"/>
                    <a:pt x="2860474" y="438339"/>
                  </a:cubicBezTo>
                  <a:lnTo>
                    <a:pt x="2784873" y="438339"/>
                  </a:lnTo>
                  <a:lnTo>
                    <a:pt x="2784873" y="438053"/>
                  </a:lnTo>
                  <a:lnTo>
                    <a:pt x="2475202" y="438053"/>
                  </a:lnTo>
                  <a:cubicBezTo>
                    <a:pt x="2440309" y="438053"/>
                    <a:pt x="2421118" y="419119"/>
                    <a:pt x="2421118" y="385268"/>
                  </a:cubicBezTo>
                  <a:lnTo>
                    <a:pt x="2421118" y="52499"/>
                  </a:lnTo>
                  <a:cubicBezTo>
                    <a:pt x="2421118" y="19221"/>
                    <a:pt x="2440309" y="1"/>
                    <a:pt x="2474329" y="1"/>
                  </a:cubicBezTo>
                  <a:close/>
                  <a:moveTo>
                    <a:pt x="2006229" y="0"/>
                  </a:moveTo>
                  <a:cubicBezTo>
                    <a:pt x="2092548" y="0"/>
                    <a:pt x="2178868" y="0"/>
                    <a:pt x="2265187" y="0"/>
                  </a:cubicBezTo>
                  <a:cubicBezTo>
                    <a:pt x="2300008" y="0"/>
                    <a:pt x="2319612" y="19058"/>
                    <a:pt x="2319612" y="53420"/>
                  </a:cubicBezTo>
                  <a:cubicBezTo>
                    <a:pt x="2319905" y="165459"/>
                    <a:pt x="2319612" y="277785"/>
                    <a:pt x="2319612" y="389823"/>
                  </a:cubicBezTo>
                  <a:cubicBezTo>
                    <a:pt x="2319612" y="421298"/>
                    <a:pt x="2299422" y="440934"/>
                    <a:pt x="2267235" y="440934"/>
                  </a:cubicBezTo>
                  <a:cubicBezTo>
                    <a:pt x="2179453" y="440934"/>
                    <a:pt x="2091671" y="440934"/>
                    <a:pt x="2003888" y="440934"/>
                  </a:cubicBezTo>
                  <a:cubicBezTo>
                    <a:pt x="1971701" y="440934"/>
                    <a:pt x="1951804" y="421298"/>
                    <a:pt x="1951804" y="389823"/>
                  </a:cubicBezTo>
                  <a:cubicBezTo>
                    <a:pt x="1951804" y="333515"/>
                    <a:pt x="1952096" y="277208"/>
                    <a:pt x="1951804" y="220900"/>
                  </a:cubicBezTo>
                  <a:cubicBezTo>
                    <a:pt x="1951804" y="165170"/>
                    <a:pt x="1951804" y="109151"/>
                    <a:pt x="1951804" y="53420"/>
                  </a:cubicBezTo>
                  <a:cubicBezTo>
                    <a:pt x="1951804" y="18770"/>
                    <a:pt x="1971116" y="0"/>
                    <a:pt x="2006229" y="0"/>
                  </a:cubicBezTo>
                  <a:close/>
                  <a:moveTo>
                    <a:pt x="1516772" y="0"/>
                  </a:moveTo>
                  <a:cubicBezTo>
                    <a:pt x="1603677" y="0"/>
                    <a:pt x="1690289" y="0"/>
                    <a:pt x="1777193" y="0"/>
                  </a:cubicBezTo>
                  <a:cubicBezTo>
                    <a:pt x="1812306" y="0"/>
                    <a:pt x="1831618" y="19058"/>
                    <a:pt x="1831618" y="53420"/>
                  </a:cubicBezTo>
                  <a:cubicBezTo>
                    <a:pt x="1831618" y="108862"/>
                    <a:pt x="1831618" y="164592"/>
                    <a:pt x="1831618" y="220323"/>
                  </a:cubicBezTo>
                  <a:cubicBezTo>
                    <a:pt x="1831618" y="276053"/>
                    <a:pt x="1831618" y="332072"/>
                    <a:pt x="1831618" y="387802"/>
                  </a:cubicBezTo>
                  <a:cubicBezTo>
                    <a:pt x="1831618" y="421009"/>
                    <a:pt x="1811721" y="440356"/>
                    <a:pt x="1778071" y="440645"/>
                  </a:cubicBezTo>
                  <a:cubicBezTo>
                    <a:pt x="1692337" y="440645"/>
                    <a:pt x="1606310" y="440645"/>
                    <a:pt x="1520576" y="440645"/>
                  </a:cubicBezTo>
                  <a:cubicBezTo>
                    <a:pt x="1482830" y="440645"/>
                    <a:pt x="1463810" y="422453"/>
                    <a:pt x="1463810" y="385203"/>
                  </a:cubicBezTo>
                  <a:cubicBezTo>
                    <a:pt x="1463517" y="299442"/>
                    <a:pt x="1463810" y="213970"/>
                    <a:pt x="1463810" y="128209"/>
                  </a:cubicBezTo>
                  <a:cubicBezTo>
                    <a:pt x="1463810" y="102798"/>
                    <a:pt x="1463517" y="77099"/>
                    <a:pt x="1463810" y="51688"/>
                  </a:cubicBezTo>
                  <a:cubicBezTo>
                    <a:pt x="1464103" y="19058"/>
                    <a:pt x="1484000" y="0"/>
                    <a:pt x="1516772" y="0"/>
                  </a:cubicBezTo>
                  <a:close/>
                  <a:moveTo>
                    <a:pt x="543427" y="0"/>
                  </a:moveTo>
                  <a:cubicBezTo>
                    <a:pt x="629161" y="0"/>
                    <a:pt x="715188" y="0"/>
                    <a:pt x="800922" y="0"/>
                  </a:cubicBezTo>
                  <a:cubicBezTo>
                    <a:pt x="836620" y="0"/>
                    <a:pt x="855932" y="19058"/>
                    <a:pt x="855932" y="54287"/>
                  </a:cubicBezTo>
                  <a:cubicBezTo>
                    <a:pt x="855640" y="109439"/>
                    <a:pt x="855640" y="164881"/>
                    <a:pt x="855640" y="220323"/>
                  </a:cubicBezTo>
                  <a:cubicBezTo>
                    <a:pt x="855640" y="276053"/>
                    <a:pt x="855640" y="332072"/>
                    <a:pt x="855640" y="387802"/>
                  </a:cubicBezTo>
                  <a:cubicBezTo>
                    <a:pt x="855640" y="421298"/>
                    <a:pt x="836035" y="440934"/>
                    <a:pt x="802678" y="440934"/>
                  </a:cubicBezTo>
                  <a:cubicBezTo>
                    <a:pt x="715481" y="440934"/>
                    <a:pt x="627991" y="440934"/>
                    <a:pt x="540794" y="440934"/>
                  </a:cubicBezTo>
                  <a:cubicBezTo>
                    <a:pt x="508022" y="440934"/>
                    <a:pt x="488124" y="421298"/>
                    <a:pt x="488124" y="388668"/>
                  </a:cubicBezTo>
                  <a:cubicBezTo>
                    <a:pt x="488124" y="276919"/>
                    <a:pt x="488124" y="165459"/>
                    <a:pt x="488124" y="53709"/>
                  </a:cubicBezTo>
                  <a:cubicBezTo>
                    <a:pt x="488124" y="18192"/>
                    <a:pt x="507144" y="0"/>
                    <a:pt x="543427" y="0"/>
                  </a:cubicBezTo>
                  <a:close/>
                  <a:moveTo>
                    <a:pt x="56896" y="0"/>
                  </a:moveTo>
                  <a:cubicBezTo>
                    <a:pt x="142338" y="0"/>
                    <a:pt x="227487" y="0"/>
                    <a:pt x="312928" y="0"/>
                  </a:cubicBezTo>
                  <a:cubicBezTo>
                    <a:pt x="348334" y="0"/>
                    <a:pt x="367061" y="18481"/>
                    <a:pt x="367061" y="53132"/>
                  </a:cubicBezTo>
                  <a:cubicBezTo>
                    <a:pt x="367061" y="165170"/>
                    <a:pt x="367061" y="277208"/>
                    <a:pt x="367061" y="389535"/>
                  </a:cubicBezTo>
                  <a:cubicBezTo>
                    <a:pt x="367061" y="421298"/>
                    <a:pt x="347456" y="440934"/>
                    <a:pt x="315562" y="440934"/>
                  </a:cubicBezTo>
                  <a:cubicBezTo>
                    <a:pt x="227779" y="440934"/>
                    <a:pt x="139997" y="440934"/>
                    <a:pt x="52214" y="440934"/>
                  </a:cubicBezTo>
                  <a:cubicBezTo>
                    <a:pt x="19735" y="440934"/>
                    <a:pt x="423" y="422164"/>
                    <a:pt x="130" y="390112"/>
                  </a:cubicBezTo>
                  <a:cubicBezTo>
                    <a:pt x="-163" y="333227"/>
                    <a:pt x="130" y="276342"/>
                    <a:pt x="130" y="219456"/>
                  </a:cubicBezTo>
                  <a:cubicBezTo>
                    <a:pt x="130" y="165170"/>
                    <a:pt x="130" y="110595"/>
                    <a:pt x="130" y="56308"/>
                  </a:cubicBezTo>
                  <a:cubicBezTo>
                    <a:pt x="130" y="17037"/>
                    <a:pt x="17394" y="0"/>
                    <a:pt x="56896" y="0"/>
                  </a:cubicBezTo>
                  <a:close/>
                </a:path>
              </a:pathLst>
            </a:custGeom>
            <a:solidFill>
              <a:schemeClr val="bg1"/>
            </a:solidFill>
            <a:ln w="9525" cap="flat">
              <a:noFill/>
              <a:prstDash val="solid"/>
              <a:miter/>
            </a:ln>
          </p:spPr>
          <p:txBody>
            <a:bodyPr wrap="square" rtlCol="0" anchor="ctr">
              <a:noAutofit/>
            </a:bodyPr>
            <a:lstStyle/>
            <a:p>
              <a:endParaRPr lang="en-US"/>
            </a:p>
          </p:txBody>
        </p:sp>
        <p:sp>
          <p:nvSpPr>
            <p:cNvPr id="7" name="Freeform: Shape 6">
              <a:extLst>
                <a:ext uri="{FF2B5EF4-FFF2-40B4-BE49-F238E27FC236}">
                  <a16:creationId xmlns:a16="http://schemas.microsoft.com/office/drawing/2014/main" id="{F07EAA8E-BB1F-4D40-8C07-B695201B3C38}"/>
                </a:ext>
              </a:extLst>
            </p:cNvPr>
            <p:cNvSpPr/>
            <p:nvPr/>
          </p:nvSpPr>
          <p:spPr>
            <a:xfrm>
              <a:off x="11301839" y="4271021"/>
              <a:ext cx="41506" cy="148236"/>
            </a:xfrm>
            <a:custGeom>
              <a:avLst/>
              <a:gdLst>
                <a:gd name="connsiteX0" fmla="*/ 16221 w 133350"/>
                <a:gd name="connsiteY0" fmla="*/ 482610 h 476250"/>
                <a:gd name="connsiteX1" fmla="*/ 8601 w 133350"/>
                <a:gd name="connsiteY1" fmla="*/ 334020 h 476250"/>
                <a:gd name="connsiteX2" fmla="*/ 28 w 133350"/>
                <a:gd name="connsiteY2" fmla="*/ 30173 h 476250"/>
                <a:gd name="connsiteX3" fmla="*/ 25746 w 133350"/>
                <a:gd name="connsiteY3" fmla="*/ 8265 h 476250"/>
                <a:gd name="connsiteX4" fmla="*/ 138140 w 133350"/>
                <a:gd name="connsiteY4" fmla="*/ 238770 h 476250"/>
                <a:gd name="connsiteX5" fmla="*/ 16221 w 133350"/>
                <a:gd name="connsiteY5" fmla="*/ 48261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0">
                  <a:moveTo>
                    <a:pt x="16221" y="482610"/>
                  </a:moveTo>
                  <a:cubicBezTo>
                    <a:pt x="13363" y="427365"/>
                    <a:pt x="9553" y="380693"/>
                    <a:pt x="8601" y="334020"/>
                  </a:cubicBezTo>
                  <a:cubicBezTo>
                    <a:pt x="4790" y="233055"/>
                    <a:pt x="2886" y="131137"/>
                    <a:pt x="28" y="30173"/>
                  </a:cubicBezTo>
                  <a:cubicBezTo>
                    <a:pt x="28" y="13027"/>
                    <a:pt x="-1877" y="-13642"/>
                    <a:pt x="25746" y="8265"/>
                  </a:cubicBezTo>
                  <a:cubicBezTo>
                    <a:pt x="100040" y="66367"/>
                    <a:pt x="138140" y="146377"/>
                    <a:pt x="138140" y="238770"/>
                  </a:cubicBezTo>
                  <a:cubicBezTo>
                    <a:pt x="138140" y="334973"/>
                    <a:pt x="101946" y="416887"/>
                    <a:pt x="16221" y="482610"/>
                  </a:cubicBezTo>
                  <a:close/>
                </a:path>
              </a:pathLst>
            </a:custGeom>
            <a:solidFill>
              <a:schemeClr val="accent6"/>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67213C5B-4474-460C-89AA-C97CDDA7BBA7}"/>
                </a:ext>
              </a:extLst>
            </p:cNvPr>
            <p:cNvSpPr/>
            <p:nvPr/>
          </p:nvSpPr>
          <p:spPr>
            <a:xfrm>
              <a:off x="7618776" y="4268246"/>
              <a:ext cx="20753" cy="157130"/>
            </a:xfrm>
            <a:custGeom>
              <a:avLst/>
              <a:gdLst>
                <a:gd name="connsiteX0" fmla="*/ 68596 w 66675"/>
                <a:gd name="connsiteY0" fmla="*/ 253399 h 504825"/>
                <a:gd name="connsiteX1" fmla="*/ 68596 w 66675"/>
                <a:gd name="connsiteY1" fmla="*/ 461997 h 504825"/>
                <a:gd name="connsiteX2" fmla="*/ 35259 w 66675"/>
                <a:gd name="connsiteY2" fmla="*/ 508669 h 504825"/>
                <a:gd name="connsiteX3" fmla="*/ 16 w 66675"/>
                <a:gd name="connsiteY3" fmla="*/ 463902 h 504825"/>
                <a:gd name="connsiteX4" fmla="*/ 16 w 66675"/>
                <a:gd name="connsiteY4" fmla="*/ 41944 h 504825"/>
                <a:gd name="connsiteX5" fmla="*/ 33354 w 66675"/>
                <a:gd name="connsiteY5" fmla="*/ 34 h 504825"/>
                <a:gd name="connsiteX6" fmla="*/ 69549 w 66675"/>
                <a:gd name="connsiteY6" fmla="*/ 43849 h 504825"/>
                <a:gd name="connsiteX7" fmla="*/ 69549 w 66675"/>
                <a:gd name="connsiteY7" fmla="*/ 252447 h 504825"/>
                <a:gd name="connsiteX8" fmla="*/ 68596 w 66675"/>
                <a:gd name="connsiteY8" fmla="*/ 253399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04825">
                  <a:moveTo>
                    <a:pt x="68596" y="253399"/>
                  </a:moveTo>
                  <a:cubicBezTo>
                    <a:pt x="68596" y="322932"/>
                    <a:pt x="68596" y="392464"/>
                    <a:pt x="68596" y="461997"/>
                  </a:cubicBezTo>
                  <a:cubicBezTo>
                    <a:pt x="68596" y="484857"/>
                    <a:pt x="74311" y="508669"/>
                    <a:pt x="35259" y="508669"/>
                  </a:cubicBezTo>
                  <a:cubicBezTo>
                    <a:pt x="-1889" y="508669"/>
                    <a:pt x="16" y="489619"/>
                    <a:pt x="16" y="463902"/>
                  </a:cubicBezTo>
                  <a:cubicBezTo>
                    <a:pt x="969" y="322932"/>
                    <a:pt x="969" y="182914"/>
                    <a:pt x="16" y="41944"/>
                  </a:cubicBezTo>
                  <a:cubicBezTo>
                    <a:pt x="16" y="18132"/>
                    <a:pt x="-936" y="987"/>
                    <a:pt x="33354" y="34"/>
                  </a:cubicBezTo>
                  <a:cubicBezTo>
                    <a:pt x="70501" y="-918"/>
                    <a:pt x="69549" y="18132"/>
                    <a:pt x="69549" y="43849"/>
                  </a:cubicBezTo>
                  <a:cubicBezTo>
                    <a:pt x="68596" y="113382"/>
                    <a:pt x="69549" y="182914"/>
                    <a:pt x="69549" y="252447"/>
                  </a:cubicBezTo>
                  <a:cubicBezTo>
                    <a:pt x="69549" y="253399"/>
                    <a:pt x="69549" y="253399"/>
                    <a:pt x="68596" y="253399"/>
                  </a:cubicBezTo>
                  <a:close/>
                </a:path>
              </a:pathLst>
            </a:custGeom>
            <a:solidFill>
              <a:schemeClr val="accent6"/>
            </a:solidFill>
            <a:ln w="952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1AD80170-B82B-446E-82EC-C1D0E4BBAFB1}"/>
                </a:ext>
              </a:extLst>
            </p:cNvPr>
            <p:cNvGrpSpPr/>
            <p:nvPr/>
          </p:nvGrpSpPr>
          <p:grpSpPr>
            <a:xfrm>
              <a:off x="8508195" y="4367574"/>
              <a:ext cx="509931" cy="509931"/>
              <a:chOff x="8508195" y="4367574"/>
              <a:chExt cx="509931" cy="509931"/>
            </a:xfrm>
          </p:grpSpPr>
          <p:sp>
            <p:nvSpPr>
              <p:cNvPr id="15" name="Freeform: Shape 14">
                <a:extLst>
                  <a:ext uri="{FF2B5EF4-FFF2-40B4-BE49-F238E27FC236}">
                    <a16:creationId xmlns:a16="http://schemas.microsoft.com/office/drawing/2014/main" id="{5CC8E902-F28D-46C7-81D6-D4DB8F685FB1}"/>
                  </a:ext>
                </a:extLst>
              </p:cNvPr>
              <p:cNvSpPr/>
              <p:nvPr/>
            </p:nvSpPr>
            <p:spPr>
              <a:xfrm>
                <a:off x="8508195" y="4367574"/>
                <a:ext cx="509931" cy="509931"/>
              </a:xfrm>
              <a:custGeom>
                <a:avLst/>
                <a:gdLst>
                  <a:gd name="connsiteX0" fmla="*/ 2 w 1638300"/>
                  <a:gd name="connsiteY0" fmla="*/ 822010 h 1638300"/>
                  <a:gd name="connsiteX1" fmla="*/ 822962 w 1638300"/>
                  <a:gd name="connsiteY1" fmla="*/ 2 h 1638300"/>
                  <a:gd name="connsiteX2" fmla="*/ 1641160 w 1638300"/>
                  <a:gd name="connsiteY2" fmla="*/ 822010 h 1638300"/>
                  <a:gd name="connsiteX3" fmla="*/ 817247 w 1638300"/>
                  <a:gd name="connsiteY3" fmla="*/ 1643064 h 1638300"/>
                  <a:gd name="connsiteX4" fmla="*/ 2 w 1638300"/>
                  <a:gd name="connsiteY4" fmla="*/ 822010 h 163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0" h="1638300">
                    <a:moveTo>
                      <a:pt x="2" y="822010"/>
                    </a:moveTo>
                    <a:cubicBezTo>
                      <a:pt x="954" y="365762"/>
                      <a:pt x="365762" y="954"/>
                      <a:pt x="822962" y="2"/>
                    </a:cubicBezTo>
                    <a:cubicBezTo>
                      <a:pt x="1272542" y="-951"/>
                      <a:pt x="1642112" y="369572"/>
                      <a:pt x="1641160" y="822010"/>
                    </a:cubicBezTo>
                    <a:cubicBezTo>
                      <a:pt x="1640207" y="1277304"/>
                      <a:pt x="1273495" y="1644017"/>
                      <a:pt x="817247" y="1643064"/>
                    </a:cubicBezTo>
                    <a:cubicBezTo>
                      <a:pt x="364810" y="1643064"/>
                      <a:pt x="-950" y="1275399"/>
                      <a:pt x="2" y="822010"/>
                    </a:cubicBezTo>
                    <a:close/>
                  </a:path>
                </a:pathLst>
              </a:custGeom>
              <a:solidFill>
                <a:schemeClr val="tx1"/>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00991BA-0917-4E00-91DE-633CD7B2B223}"/>
                  </a:ext>
                </a:extLst>
              </p:cNvPr>
              <p:cNvSpPr/>
              <p:nvPr/>
            </p:nvSpPr>
            <p:spPr>
              <a:xfrm>
                <a:off x="8600101" y="4457998"/>
                <a:ext cx="326119" cy="329083"/>
              </a:xfrm>
              <a:custGeom>
                <a:avLst/>
                <a:gdLst>
                  <a:gd name="connsiteX0" fmla="*/ 602 w 1047750"/>
                  <a:gd name="connsiteY0" fmla="*/ 531506 h 1057275"/>
                  <a:gd name="connsiteX1" fmla="*/ 520667 w 1047750"/>
                  <a:gd name="connsiteY1" fmla="*/ 11 h 1057275"/>
                  <a:gd name="connsiteX2" fmla="*/ 1052162 w 1047750"/>
                  <a:gd name="connsiteY2" fmla="*/ 533411 h 1057275"/>
                  <a:gd name="connsiteX3" fmla="*/ 521620 w 1047750"/>
                  <a:gd name="connsiteY3" fmla="*/ 1058238 h 1057275"/>
                  <a:gd name="connsiteX4" fmla="*/ 602 w 1047750"/>
                  <a:gd name="connsiteY4" fmla="*/ 531506 h 105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057275">
                    <a:moveTo>
                      <a:pt x="602" y="531506"/>
                    </a:moveTo>
                    <a:cubicBezTo>
                      <a:pt x="-13685" y="243851"/>
                      <a:pt x="228250" y="963"/>
                      <a:pt x="520667" y="11"/>
                    </a:cubicBezTo>
                    <a:cubicBezTo>
                      <a:pt x="830230" y="-1894"/>
                      <a:pt x="1053115" y="249566"/>
                      <a:pt x="1052162" y="533411"/>
                    </a:cubicBezTo>
                    <a:cubicBezTo>
                      <a:pt x="1051210" y="821066"/>
                      <a:pt x="807370" y="1058238"/>
                      <a:pt x="521620" y="1058238"/>
                    </a:cubicBezTo>
                    <a:cubicBezTo>
                      <a:pt x="240632" y="1057286"/>
                      <a:pt x="-11780" y="816303"/>
                      <a:pt x="602" y="531506"/>
                    </a:cubicBezTo>
                    <a:close/>
                  </a:path>
                </a:pathLst>
              </a:custGeom>
              <a:solidFill>
                <a:schemeClr val="tx1">
                  <a:lumMod val="65000"/>
                  <a:lumOff val="35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92A49E6-A95C-4F6C-AEDC-A54A51F64F2D}"/>
                  </a:ext>
                </a:extLst>
              </p:cNvPr>
              <p:cNvSpPr/>
              <p:nvPr/>
            </p:nvSpPr>
            <p:spPr>
              <a:xfrm>
                <a:off x="8631457" y="4489639"/>
                <a:ext cx="264515" cy="266042"/>
              </a:xfrm>
              <a:custGeom>
                <a:avLst/>
                <a:gdLst>
                  <a:gd name="connsiteX0" fmla="*/ 131704 w 264515"/>
                  <a:gd name="connsiteY0" fmla="*/ 181497 h 266042"/>
                  <a:gd name="connsiteX1" fmla="*/ 108844 w 264515"/>
                  <a:gd name="connsiteY1" fmla="*/ 204357 h 266042"/>
                  <a:gd name="connsiteX2" fmla="*/ 131704 w 264515"/>
                  <a:gd name="connsiteY2" fmla="*/ 227217 h 266042"/>
                  <a:gd name="connsiteX3" fmla="*/ 154564 w 264515"/>
                  <a:gd name="connsiteY3" fmla="*/ 204357 h 266042"/>
                  <a:gd name="connsiteX4" fmla="*/ 131704 w 264515"/>
                  <a:gd name="connsiteY4" fmla="*/ 181497 h 266042"/>
                  <a:gd name="connsiteX5" fmla="*/ 203161 w 264515"/>
                  <a:gd name="connsiteY5" fmla="*/ 110321 h 266042"/>
                  <a:gd name="connsiteX6" fmla="*/ 180301 w 264515"/>
                  <a:gd name="connsiteY6" fmla="*/ 133181 h 266042"/>
                  <a:gd name="connsiteX7" fmla="*/ 203161 w 264515"/>
                  <a:gd name="connsiteY7" fmla="*/ 156041 h 266042"/>
                  <a:gd name="connsiteX8" fmla="*/ 226021 w 264515"/>
                  <a:gd name="connsiteY8" fmla="*/ 133181 h 266042"/>
                  <a:gd name="connsiteX9" fmla="*/ 203161 w 264515"/>
                  <a:gd name="connsiteY9" fmla="*/ 110321 h 266042"/>
                  <a:gd name="connsiteX10" fmla="*/ 60247 w 264515"/>
                  <a:gd name="connsiteY10" fmla="*/ 110321 h 266042"/>
                  <a:gd name="connsiteX11" fmla="*/ 37387 w 264515"/>
                  <a:gd name="connsiteY11" fmla="*/ 133181 h 266042"/>
                  <a:gd name="connsiteX12" fmla="*/ 60247 w 264515"/>
                  <a:gd name="connsiteY12" fmla="*/ 156041 h 266042"/>
                  <a:gd name="connsiteX13" fmla="*/ 83107 w 264515"/>
                  <a:gd name="connsiteY13" fmla="*/ 133181 h 266042"/>
                  <a:gd name="connsiteX14" fmla="*/ 60247 w 264515"/>
                  <a:gd name="connsiteY14" fmla="*/ 110321 h 266042"/>
                  <a:gd name="connsiteX15" fmla="*/ 131704 w 264515"/>
                  <a:gd name="connsiteY15" fmla="*/ 107030 h 266042"/>
                  <a:gd name="connsiteX16" fmla="*/ 105553 w 264515"/>
                  <a:gd name="connsiteY16" fmla="*/ 133181 h 266042"/>
                  <a:gd name="connsiteX17" fmla="*/ 131704 w 264515"/>
                  <a:gd name="connsiteY17" fmla="*/ 159332 h 266042"/>
                  <a:gd name="connsiteX18" fmla="*/ 157855 w 264515"/>
                  <a:gd name="connsiteY18" fmla="*/ 133181 h 266042"/>
                  <a:gd name="connsiteX19" fmla="*/ 131704 w 264515"/>
                  <a:gd name="connsiteY19" fmla="*/ 107030 h 266042"/>
                  <a:gd name="connsiteX20" fmla="*/ 131704 w 264515"/>
                  <a:gd name="connsiteY20" fmla="*/ 38583 h 266042"/>
                  <a:gd name="connsiteX21" fmla="*/ 108844 w 264515"/>
                  <a:gd name="connsiteY21" fmla="*/ 61443 h 266042"/>
                  <a:gd name="connsiteX22" fmla="*/ 131704 w 264515"/>
                  <a:gd name="connsiteY22" fmla="*/ 84303 h 266042"/>
                  <a:gd name="connsiteX23" fmla="*/ 154564 w 264515"/>
                  <a:gd name="connsiteY23" fmla="*/ 61443 h 266042"/>
                  <a:gd name="connsiteX24" fmla="*/ 131704 w 264515"/>
                  <a:gd name="connsiteY24" fmla="*/ 38583 h 266042"/>
                  <a:gd name="connsiteX25" fmla="*/ 130897 w 264515"/>
                  <a:gd name="connsiteY25" fmla="*/ 3 h 266042"/>
                  <a:gd name="connsiteX26" fmla="*/ 264515 w 264515"/>
                  <a:gd name="connsiteY26" fmla="*/ 134100 h 266042"/>
                  <a:gd name="connsiteX27" fmla="*/ 131136 w 264515"/>
                  <a:gd name="connsiteY27" fmla="*/ 266042 h 266042"/>
                  <a:gd name="connsiteX28" fmla="*/ 151 w 264515"/>
                  <a:gd name="connsiteY28" fmla="*/ 133621 h 266042"/>
                  <a:gd name="connsiteX29" fmla="*/ 130897 w 264515"/>
                  <a:gd name="connsiteY29" fmla="*/ 3 h 26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4515" h="266042">
                    <a:moveTo>
                      <a:pt x="131704" y="181497"/>
                    </a:moveTo>
                    <a:cubicBezTo>
                      <a:pt x="119079" y="181497"/>
                      <a:pt x="108844" y="191732"/>
                      <a:pt x="108844" y="204357"/>
                    </a:cubicBezTo>
                    <a:cubicBezTo>
                      <a:pt x="108844" y="216982"/>
                      <a:pt x="119079" y="227217"/>
                      <a:pt x="131704" y="227217"/>
                    </a:cubicBezTo>
                    <a:cubicBezTo>
                      <a:pt x="144329" y="227217"/>
                      <a:pt x="154564" y="216982"/>
                      <a:pt x="154564" y="204357"/>
                    </a:cubicBezTo>
                    <a:cubicBezTo>
                      <a:pt x="154564" y="191732"/>
                      <a:pt x="144329" y="181497"/>
                      <a:pt x="131704" y="181497"/>
                    </a:cubicBezTo>
                    <a:close/>
                    <a:moveTo>
                      <a:pt x="203161" y="110321"/>
                    </a:moveTo>
                    <a:cubicBezTo>
                      <a:pt x="190536" y="110321"/>
                      <a:pt x="180301" y="120556"/>
                      <a:pt x="180301" y="133181"/>
                    </a:cubicBezTo>
                    <a:cubicBezTo>
                      <a:pt x="180301" y="145806"/>
                      <a:pt x="190536" y="156041"/>
                      <a:pt x="203161" y="156041"/>
                    </a:cubicBezTo>
                    <a:cubicBezTo>
                      <a:pt x="215786" y="156041"/>
                      <a:pt x="226021" y="145806"/>
                      <a:pt x="226021" y="133181"/>
                    </a:cubicBezTo>
                    <a:cubicBezTo>
                      <a:pt x="226021" y="120556"/>
                      <a:pt x="215786" y="110321"/>
                      <a:pt x="203161" y="110321"/>
                    </a:cubicBezTo>
                    <a:close/>
                    <a:moveTo>
                      <a:pt x="60247" y="110321"/>
                    </a:moveTo>
                    <a:cubicBezTo>
                      <a:pt x="47622" y="110321"/>
                      <a:pt x="37387" y="120556"/>
                      <a:pt x="37387" y="133181"/>
                    </a:cubicBezTo>
                    <a:cubicBezTo>
                      <a:pt x="37387" y="145806"/>
                      <a:pt x="47622" y="156041"/>
                      <a:pt x="60247" y="156041"/>
                    </a:cubicBezTo>
                    <a:cubicBezTo>
                      <a:pt x="72872" y="156041"/>
                      <a:pt x="83107" y="145806"/>
                      <a:pt x="83107" y="133181"/>
                    </a:cubicBezTo>
                    <a:cubicBezTo>
                      <a:pt x="83107" y="120556"/>
                      <a:pt x="72872" y="110321"/>
                      <a:pt x="60247" y="110321"/>
                    </a:cubicBezTo>
                    <a:close/>
                    <a:moveTo>
                      <a:pt x="131704" y="107030"/>
                    </a:moveTo>
                    <a:cubicBezTo>
                      <a:pt x="117261" y="107030"/>
                      <a:pt x="105553" y="118738"/>
                      <a:pt x="105553" y="133181"/>
                    </a:cubicBezTo>
                    <a:cubicBezTo>
                      <a:pt x="105553" y="147624"/>
                      <a:pt x="117261" y="159332"/>
                      <a:pt x="131704" y="159332"/>
                    </a:cubicBezTo>
                    <a:cubicBezTo>
                      <a:pt x="146147" y="159332"/>
                      <a:pt x="157855" y="147624"/>
                      <a:pt x="157855" y="133181"/>
                    </a:cubicBezTo>
                    <a:cubicBezTo>
                      <a:pt x="157855" y="118738"/>
                      <a:pt x="146147" y="107030"/>
                      <a:pt x="131704" y="107030"/>
                    </a:cubicBezTo>
                    <a:close/>
                    <a:moveTo>
                      <a:pt x="131704" y="38583"/>
                    </a:moveTo>
                    <a:cubicBezTo>
                      <a:pt x="119079" y="38583"/>
                      <a:pt x="108844" y="48818"/>
                      <a:pt x="108844" y="61443"/>
                    </a:cubicBezTo>
                    <a:cubicBezTo>
                      <a:pt x="108844" y="74068"/>
                      <a:pt x="119079" y="84303"/>
                      <a:pt x="131704" y="84303"/>
                    </a:cubicBezTo>
                    <a:cubicBezTo>
                      <a:pt x="144329" y="84303"/>
                      <a:pt x="154564" y="74068"/>
                      <a:pt x="154564" y="61443"/>
                    </a:cubicBezTo>
                    <a:cubicBezTo>
                      <a:pt x="154564" y="48818"/>
                      <a:pt x="144329" y="38583"/>
                      <a:pt x="131704" y="38583"/>
                    </a:cubicBezTo>
                    <a:close/>
                    <a:moveTo>
                      <a:pt x="130897" y="3"/>
                    </a:moveTo>
                    <a:cubicBezTo>
                      <a:pt x="208721" y="-476"/>
                      <a:pt x="264755" y="62741"/>
                      <a:pt x="264515" y="134100"/>
                    </a:cubicBezTo>
                    <a:cubicBezTo>
                      <a:pt x="264276" y="206417"/>
                      <a:pt x="202974" y="266042"/>
                      <a:pt x="131136" y="266042"/>
                    </a:cubicBezTo>
                    <a:cubicBezTo>
                      <a:pt x="60495" y="265803"/>
                      <a:pt x="-2962" y="205220"/>
                      <a:pt x="151" y="133621"/>
                    </a:cubicBezTo>
                    <a:cubicBezTo>
                      <a:pt x="-3440" y="61305"/>
                      <a:pt x="57382" y="242"/>
                      <a:pt x="130897" y="3"/>
                    </a:cubicBezTo>
                    <a:close/>
                  </a:path>
                </a:pathLst>
              </a:custGeom>
              <a:solidFill>
                <a:schemeClr val="bg1"/>
              </a:solidFill>
              <a:ln w="9525" cap="flat">
                <a:noFill/>
                <a:prstDash val="solid"/>
                <a:miter/>
              </a:ln>
            </p:spPr>
            <p:txBody>
              <a:bodyPr wrap="square" rtlCol="0" anchor="ctr">
                <a:noAutofit/>
              </a:bodyPr>
              <a:lstStyle/>
              <a:p>
                <a:endParaRPr lang="en-US"/>
              </a:p>
            </p:txBody>
          </p:sp>
        </p:grpSp>
        <p:grpSp>
          <p:nvGrpSpPr>
            <p:cNvPr id="11" name="Group 10">
              <a:extLst>
                <a:ext uri="{FF2B5EF4-FFF2-40B4-BE49-F238E27FC236}">
                  <a16:creationId xmlns:a16="http://schemas.microsoft.com/office/drawing/2014/main" id="{C4CD336F-9963-4F03-9D1B-A3017F25F238}"/>
                </a:ext>
              </a:extLst>
            </p:cNvPr>
            <p:cNvGrpSpPr/>
            <p:nvPr/>
          </p:nvGrpSpPr>
          <p:grpSpPr>
            <a:xfrm>
              <a:off x="10610455" y="4367857"/>
              <a:ext cx="509931" cy="509931"/>
              <a:chOff x="10610455" y="4367857"/>
              <a:chExt cx="509931" cy="509931"/>
            </a:xfrm>
          </p:grpSpPr>
          <p:sp>
            <p:nvSpPr>
              <p:cNvPr id="12" name="Freeform: Shape 11">
                <a:extLst>
                  <a:ext uri="{FF2B5EF4-FFF2-40B4-BE49-F238E27FC236}">
                    <a16:creationId xmlns:a16="http://schemas.microsoft.com/office/drawing/2014/main" id="{CD7FF9F8-CF61-4AAB-AD90-D824390EC279}"/>
                  </a:ext>
                </a:extLst>
              </p:cNvPr>
              <p:cNvSpPr/>
              <p:nvPr/>
            </p:nvSpPr>
            <p:spPr>
              <a:xfrm>
                <a:off x="10610455" y="4367857"/>
                <a:ext cx="509931" cy="509931"/>
              </a:xfrm>
              <a:custGeom>
                <a:avLst/>
                <a:gdLst>
                  <a:gd name="connsiteX0" fmla="*/ 830647 w 1638300"/>
                  <a:gd name="connsiteY0" fmla="*/ 46 h 1638300"/>
                  <a:gd name="connsiteX1" fmla="*/ 1641224 w 1638300"/>
                  <a:gd name="connsiteY1" fmla="*/ 838246 h 1638300"/>
                  <a:gd name="connsiteX2" fmla="*/ 801120 w 1638300"/>
                  <a:gd name="connsiteY2" fmla="*/ 1642156 h 1638300"/>
                  <a:gd name="connsiteX3" fmla="*/ 67 w 1638300"/>
                  <a:gd name="connsiteY3" fmla="*/ 803956 h 1638300"/>
                  <a:gd name="connsiteX4" fmla="*/ 830647 w 1638300"/>
                  <a:gd name="connsiteY4" fmla="*/ 46 h 163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0" h="1638300">
                    <a:moveTo>
                      <a:pt x="830647" y="46"/>
                    </a:moveTo>
                    <a:cubicBezTo>
                      <a:pt x="1286895" y="4809"/>
                      <a:pt x="1645987" y="376284"/>
                      <a:pt x="1641224" y="838246"/>
                    </a:cubicBezTo>
                    <a:cubicBezTo>
                      <a:pt x="1636462" y="1288779"/>
                      <a:pt x="1261178" y="1648824"/>
                      <a:pt x="801120" y="1642156"/>
                    </a:cubicBezTo>
                    <a:cubicBezTo>
                      <a:pt x="352492" y="1636441"/>
                      <a:pt x="-5648" y="1261156"/>
                      <a:pt x="67" y="803956"/>
                    </a:cubicBezTo>
                    <a:cubicBezTo>
                      <a:pt x="4830" y="357234"/>
                      <a:pt x="379162" y="-4716"/>
                      <a:pt x="830647" y="46"/>
                    </a:cubicBezTo>
                    <a:close/>
                  </a:path>
                </a:pathLst>
              </a:custGeom>
              <a:solidFill>
                <a:schemeClr val="tx1"/>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17515DE-9A57-46E1-BCD9-86BDEAD0E64C}"/>
                  </a:ext>
                </a:extLst>
              </p:cNvPr>
              <p:cNvSpPr/>
              <p:nvPr/>
            </p:nvSpPr>
            <p:spPr>
              <a:xfrm>
                <a:off x="10702361" y="4459763"/>
                <a:ext cx="326119" cy="326119"/>
              </a:xfrm>
              <a:custGeom>
                <a:avLst/>
                <a:gdLst>
                  <a:gd name="connsiteX0" fmla="*/ 524853 w 1047750"/>
                  <a:gd name="connsiteY0" fmla="*/ 1056348 h 1047750"/>
                  <a:gd name="connsiteX1" fmla="*/ 25 w 1047750"/>
                  <a:gd name="connsiteY1" fmla="*/ 527711 h 1047750"/>
                  <a:gd name="connsiteX2" fmla="*/ 526757 w 1047750"/>
                  <a:gd name="connsiteY2" fmla="*/ 26 h 1047750"/>
                  <a:gd name="connsiteX3" fmla="*/ 1055395 w 1047750"/>
                  <a:gd name="connsiteY3" fmla="*/ 526759 h 1047750"/>
                  <a:gd name="connsiteX4" fmla="*/ 524853 w 1047750"/>
                  <a:gd name="connsiteY4" fmla="*/ 1056348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047750">
                    <a:moveTo>
                      <a:pt x="524853" y="1056348"/>
                    </a:moveTo>
                    <a:cubicBezTo>
                      <a:pt x="237197" y="1061111"/>
                      <a:pt x="-2833" y="815366"/>
                      <a:pt x="25" y="527711"/>
                    </a:cubicBezTo>
                    <a:cubicBezTo>
                      <a:pt x="2882" y="231484"/>
                      <a:pt x="232434" y="-2832"/>
                      <a:pt x="526757" y="26"/>
                    </a:cubicBezTo>
                    <a:cubicBezTo>
                      <a:pt x="835367" y="2884"/>
                      <a:pt x="1053490" y="225768"/>
                      <a:pt x="1055395" y="526759"/>
                    </a:cubicBezTo>
                    <a:cubicBezTo>
                      <a:pt x="1056347" y="824891"/>
                      <a:pt x="832509" y="1055396"/>
                      <a:pt x="524853" y="1056348"/>
                    </a:cubicBezTo>
                    <a:close/>
                  </a:path>
                </a:pathLst>
              </a:custGeom>
              <a:solidFill>
                <a:schemeClr val="tx1">
                  <a:lumMod val="65000"/>
                  <a:lumOff val="35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20313CA-7D91-4D02-BDF5-B7F7E49BA37B}"/>
                  </a:ext>
                </a:extLst>
              </p:cNvPr>
              <p:cNvSpPr/>
              <p:nvPr/>
            </p:nvSpPr>
            <p:spPr>
              <a:xfrm>
                <a:off x="10733163" y="4489801"/>
                <a:ext cx="264515" cy="266042"/>
              </a:xfrm>
              <a:custGeom>
                <a:avLst/>
                <a:gdLst>
                  <a:gd name="connsiteX0" fmla="*/ 131704 w 264515"/>
                  <a:gd name="connsiteY0" fmla="*/ 181497 h 266042"/>
                  <a:gd name="connsiteX1" fmla="*/ 108844 w 264515"/>
                  <a:gd name="connsiteY1" fmla="*/ 204357 h 266042"/>
                  <a:gd name="connsiteX2" fmla="*/ 131704 w 264515"/>
                  <a:gd name="connsiteY2" fmla="*/ 227217 h 266042"/>
                  <a:gd name="connsiteX3" fmla="*/ 154564 w 264515"/>
                  <a:gd name="connsiteY3" fmla="*/ 204357 h 266042"/>
                  <a:gd name="connsiteX4" fmla="*/ 131704 w 264515"/>
                  <a:gd name="connsiteY4" fmla="*/ 181497 h 266042"/>
                  <a:gd name="connsiteX5" fmla="*/ 203161 w 264515"/>
                  <a:gd name="connsiteY5" fmla="*/ 110321 h 266042"/>
                  <a:gd name="connsiteX6" fmla="*/ 180301 w 264515"/>
                  <a:gd name="connsiteY6" fmla="*/ 133181 h 266042"/>
                  <a:gd name="connsiteX7" fmla="*/ 203161 w 264515"/>
                  <a:gd name="connsiteY7" fmla="*/ 156041 h 266042"/>
                  <a:gd name="connsiteX8" fmla="*/ 226021 w 264515"/>
                  <a:gd name="connsiteY8" fmla="*/ 133181 h 266042"/>
                  <a:gd name="connsiteX9" fmla="*/ 203161 w 264515"/>
                  <a:gd name="connsiteY9" fmla="*/ 110321 h 266042"/>
                  <a:gd name="connsiteX10" fmla="*/ 60247 w 264515"/>
                  <a:gd name="connsiteY10" fmla="*/ 110321 h 266042"/>
                  <a:gd name="connsiteX11" fmla="*/ 37387 w 264515"/>
                  <a:gd name="connsiteY11" fmla="*/ 133181 h 266042"/>
                  <a:gd name="connsiteX12" fmla="*/ 60247 w 264515"/>
                  <a:gd name="connsiteY12" fmla="*/ 156041 h 266042"/>
                  <a:gd name="connsiteX13" fmla="*/ 83107 w 264515"/>
                  <a:gd name="connsiteY13" fmla="*/ 133181 h 266042"/>
                  <a:gd name="connsiteX14" fmla="*/ 60247 w 264515"/>
                  <a:gd name="connsiteY14" fmla="*/ 110321 h 266042"/>
                  <a:gd name="connsiteX15" fmla="*/ 131704 w 264515"/>
                  <a:gd name="connsiteY15" fmla="*/ 107030 h 266042"/>
                  <a:gd name="connsiteX16" fmla="*/ 105553 w 264515"/>
                  <a:gd name="connsiteY16" fmla="*/ 133181 h 266042"/>
                  <a:gd name="connsiteX17" fmla="*/ 131704 w 264515"/>
                  <a:gd name="connsiteY17" fmla="*/ 159332 h 266042"/>
                  <a:gd name="connsiteX18" fmla="*/ 157855 w 264515"/>
                  <a:gd name="connsiteY18" fmla="*/ 133181 h 266042"/>
                  <a:gd name="connsiteX19" fmla="*/ 131704 w 264515"/>
                  <a:gd name="connsiteY19" fmla="*/ 107030 h 266042"/>
                  <a:gd name="connsiteX20" fmla="*/ 131704 w 264515"/>
                  <a:gd name="connsiteY20" fmla="*/ 38583 h 266042"/>
                  <a:gd name="connsiteX21" fmla="*/ 108844 w 264515"/>
                  <a:gd name="connsiteY21" fmla="*/ 61443 h 266042"/>
                  <a:gd name="connsiteX22" fmla="*/ 131704 w 264515"/>
                  <a:gd name="connsiteY22" fmla="*/ 84303 h 266042"/>
                  <a:gd name="connsiteX23" fmla="*/ 154564 w 264515"/>
                  <a:gd name="connsiteY23" fmla="*/ 61443 h 266042"/>
                  <a:gd name="connsiteX24" fmla="*/ 131704 w 264515"/>
                  <a:gd name="connsiteY24" fmla="*/ 38583 h 266042"/>
                  <a:gd name="connsiteX25" fmla="*/ 130897 w 264515"/>
                  <a:gd name="connsiteY25" fmla="*/ 3 h 266042"/>
                  <a:gd name="connsiteX26" fmla="*/ 264515 w 264515"/>
                  <a:gd name="connsiteY26" fmla="*/ 134100 h 266042"/>
                  <a:gd name="connsiteX27" fmla="*/ 131136 w 264515"/>
                  <a:gd name="connsiteY27" fmla="*/ 266042 h 266042"/>
                  <a:gd name="connsiteX28" fmla="*/ 151 w 264515"/>
                  <a:gd name="connsiteY28" fmla="*/ 133621 h 266042"/>
                  <a:gd name="connsiteX29" fmla="*/ 130897 w 264515"/>
                  <a:gd name="connsiteY29" fmla="*/ 3 h 26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4515" h="266042">
                    <a:moveTo>
                      <a:pt x="131704" y="181497"/>
                    </a:moveTo>
                    <a:cubicBezTo>
                      <a:pt x="119079" y="181497"/>
                      <a:pt x="108844" y="191732"/>
                      <a:pt x="108844" y="204357"/>
                    </a:cubicBezTo>
                    <a:cubicBezTo>
                      <a:pt x="108844" y="216982"/>
                      <a:pt x="119079" y="227217"/>
                      <a:pt x="131704" y="227217"/>
                    </a:cubicBezTo>
                    <a:cubicBezTo>
                      <a:pt x="144329" y="227217"/>
                      <a:pt x="154564" y="216982"/>
                      <a:pt x="154564" y="204357"/>
                    </a:cubicBezTo>
                    <a:cubicBezTo>
                      <a:pt x="154564" y="191732"/>
                      <a:pt x="144329" y="181497"/>
                      <a:pt x="131704" y="181497"/>
                    </a:cubicBezTo>
                    <a:close/>
                    <a:moveTo>
                      <a:pt x="203161" y="110321"/>
                    </a:moveTo>
                    <a:cubicBezTo>
                      <a:pt x="190536" y="110321"/>
                      <a:pt x="180301" y="120556"/>
                      <a:pt x="180301" y="133181"/>
                    </a:cubicBezTo>
                    <a:cubicBezTo>
                      <a:pt x="180301" y="145806"/>
                      <a:pt x="190536" y="156041"/>
                      <a:pt x="203161" y="156041"/>
                    </a:cubicBezTo>
                    <a:cubicBezTo>
                      <a:pt x="215786" y="156041"/>
                      <a:pt x="226021" y="145806"/>
                      <a:pt x="226021" y="133181"/>
                    </a:cubicBezTo>
                    <a:cubicBezTo>
                      <a:pt x="226021" y="120556"/>
                      <a:pt x="215786" y="110321"/>
                      <a:pt x="203161" y="110321"/>
                    </a:cubicBezTo>
                    <a:close/>
                    <a:moveTo>
                      <a:pt x="60247" y="110321"/>
                    </a:moveTo>
                    <a:cubicBezTo>
                      <a:pt x="47622" y="110321"/>
                      <a:pt x="37387" y="120556"/>
                      <a:pt x="37387" y="133181"/>
                    </a:cubicBezTo>
                    <a:cubicBezTo>
                      <a:pt x="37387" y="145806"/>
                      <a:pt x="47622" y="156041"/>
                      <a:pt x="60247" y="156041"/>
                    </a:cubicBezTo>
                    <a:cubicBezTo>
                      <a:pt x="72872" y="156041"/>
                      <a:pt x="83107" y="145806"/>
                      <a:pt x="83107" y="133181"/>
                    </a:cubicBezTo>
                    <a:cubicBezTo>
                      <a:pt x="83107" y="120556"/>
                      <a:pt x="72872" y="110321"/>
                      <a:pt x="60247" y="110321"/>
                    </a:cubicBezTo>
                    <a:close/>
                    <a:moveTo>
                      <a:pt x="131704" y="107030"/>
                    </a:moveTo>
                    <a:cubicBezTo>
                      <a:pt x="117261" y="107030"/>
                      <a:pt x="105553" y="118738"/>
                      <a:pt x="105553" y="133181"/>
                    </a:cubicBezTo>
                    <a:cubicBezTo>
                      <a:pt x="105553" y="147624"/>
                      <a:pt x="117261" y="159332"/>
                      <a:pt x="131704" y="159332"/>
                    </a:cubicBezTo>
                    <a:cubicBezTo>
                      <a:pt x="146147" y="159332"/>
                      <a:pt x="157855" y="147624"/>
                      <a:pt x="157855" y="133181"/>
                    </a:cubicBezTo>
                    <a:cubicBezTo>
                      <a:pt x="157855" y="118738"/>
                      <a:pt x="146147" y="107030"/>
                      <a:pt x="131704" y="107030"/>
                    </a:cubicBezTo>
                    <a:close/>
                    <a:moveTo>
                      <a:pt x="131704" y="38583"/>
                    </a:moveTo>
                    <a:cubicBezTo>
                      <a:pt x="119079" y="38583"/>
                      <a:pt x="108844" y="48818"/>
                      <a:pt x="108844" y="61443"/>
                    </a:cubicBezTo>
                    <a:cubicBezTo>
                      <a:pt x="108844" y="74068"/>
                      <a:pt x="119079" y="84303"/>
                      <a:pt x="131704" y="84303"/>
                    </a:cubicBezTo>
                    <a:cubicBezTo>
                      <a:pt x="144329" y="84303"/>
                      <a:pt x="154564" y="74068"/>
                      <a:pt x="154564" y="61443"/>
                    </a:cubicBezTo>
                    <a:cubicBezTo>
                      <a:pt x="154564" y="48818"/>
                      <a:pt x="144329" y="38583"/>
                      <a:pt x="131704" y="38583"/>
                    </a:cubicBezTo>
                    <a:close/>
                    <a:moveTo>
                      <a:pt x="130897" y="3"/>
                    </a:moveTo>
                    <a:cubicBezTo>
                      <a:pt x="208721" y="-476"/>
                      <a:pt x="264755" y="62741"/>
                      <a:pt x="264515" y="134100"/>
                    </a:cubicBezTo>
                    <a:cubicBezTo>
                      <a:pt x="264276" y="206417"/>
                      <a:pt x="202974" y="266042"/>
                      <a:pt x="131136" y="266042"/>
                    </a:cubicBezTo>
                    <a:cubicBezTo>
                      <a:pt x="60495" y="265803"/>
                      <a:pt x="-2962" y="205220"/>
                      <a:pt x="151" y="133621"/>
                    </a:cubicBezTo>
                    <a:cubicBezTo>
                      <a:pt x="-3440" y="61305"/>
                      <a:pt x="57382" y="242"/>
                      <a:pt x="130897" y="3"/>
                    </a:cubicBezTo>
                    <a:close/>
                  </a:path>
                </a:pathLst>
              </a:custGeom>
              <a:solidFill>
                <a:schemeClr val="bg1"/>
              </a:solidFill>
              <a:ln w="9525" cap="flat">
                <a:noFill/>
                <a:prstDash val="solid"/>
                <a:miter/>
              </a:ln>
            </p:spPr>
            <p:txBody>
              <a:bodyPr wrap="square" rtlCol="0" anchor="ctr">
                <a:noAutofit/>
              </a:bodyPr>
              <a:lstStyle/>
              <a:p>
                <a:endParaRPr lang="en-US"/>
              </a:p>
            </p:txBody>
          </p:sp>
        </p:grpSp>
      </p:grpSp>
      <p:sp>
        <p:nvSpPr>
          <p:cNvPr id="9" name="TextBox 8"/>
          <p:cNvSpPr txBox="1"/>
          <p:nvPr/>
        </p:nvSpPr>
        <p:spPr>
          <a:xfrm>
            <a:off x="1956391" y="2222205"/>
            <a:ext cx="2073349" cy="531628"/>
          </a:xfrm>
          <a:prstGeom prst="rect">
            <a:avLst/>
          </a:prstGeom>
          <a:noFill/>
        </p:spPr>
        <p:txBody>
          <a:bodyPr wrap="square" rtlCol="0">
            <a:spAutoFit/>
          </a:bodyPr>
          <a:lstStyle/>
          <a:p>
            <a:endParaRPr lang="ru-RU" dirty="0"/>
          </a:p>
        </p:txBody>
      </p:sp>
      <p:sp>
        <p:nvSpPr>
          <p:cNvPr id="27" name="TextBox 26"/>
          <p:cNvSpPr txBox="1"/>
          <p:nvPr/>
        </p:nvSpPr>
        <p:spPr>
          <a:xfrm>
            <a:off x="3327992" y="2226409"/>
            <a:ext cx="2796363" cy="523220"/>
          </a:xfrm>
          <a:prstGeom prst="rect">
            <a:avLst/>
          </a:prstGeom>
          <a:noFill/>
        </p:spPr>
        <p:txBody>
          <a:bodyPr wrap="square" rtlCol="0">
            <a:spAutoFit/>
          </a:bodyPr>
          <a:lstStyle/>
          <a:p>
            <a:r>
              <a:rPr lang="hy-AM" sz="2800" dirty="0"/>
              <a:t>Գիտելիք</a:t>
            </a:r>
            <a:endParaRPr lang="en-US" sz="2800" dirty="0"/>
          </a:p>
        </p:txBody>
      </p:sp>
      <p:sp>
        <p:nvSpPr>
          <p:cNvPr id="28" name="TextBox 27"/>
          <p:cNvSpPr txBox="1"/>
          <p:nvPr/>
        </p:nvSpPr>
        <p:spPr>
          <a:xfrm>
            <a:off x="2115880" y="3231903"/>
            <a:ext cx="2147776" cy="523220"/>
          </a:xfrm>
          <a:prstGeom prst="rect">
            <a:avLst/>
          </a:prstGeom>
          <a:noFill/>
        </p:spPr>
        <p:txBody>
          <a:bodyPr wrap="square" rtlCol="0">
            <a:spAutoFit/>
          </a:bodyPr>
          <a:lstStyle/>
          <a:p>
            <a:r>
              <a:rPr lang="hy-AM" sz="2800" dirty="0"/>
              <a:t>Ձեռքբերում</a:t>
            </a:r>
            <a:endParaRPr lang="ru-RU" sz="2800" dirty="0"/>
          </a:p>
        </p:txBody>
      </p:sp>
      <p:sp>
        <p:nvSpPr>
          <p:cNvPr id="29" name="TextBox 28"/>
          <p:cNvSpPr txBox="1"/>
          <p:nvPr/>
        </p:nvSpPr>
        <p:spPr>
          <a:xfrm>
            <a:off x="861317" y="4149102"/>
            <a:ext cx="3571392" cy="523220"/>
          </a:xfrm>
          <a:prstGeom prst="rect">
            <a:avLst/>
          </a:prstGeom>
          <a:noFill/>
        </p:spPr>
        <p:txBody>
          <a:bodyPr wrap="square" rtlCol="0">
            <a:spAutoFit/>
          </a:bodyPr>
          <a:lstStyle/>
          <a:p>
            <a:r>
              <a:rPr lang="hy-AM" sz="2800" dirty="0"/>
              <a:t>Տպավորություն</a:t>
            </a:r>
            <a:endParaRPr lang="ru-RU" sz="2800" dirty="0"/>
          </a:p>
        </p:txBody>
      </p:sp>
      <p:sp>
        <p:nvSpPr>
          <p:cNvPr id="35" name="TextBox 34"/>
          <p:cNvSpPr txBox="1"/>
          <p:nvPr/>
        </p:nvSpPr>
        <p:spPr>
          <a:xfrm>
            <a:off x="249864" y="5141591"/>
            <a:ext cx="2743201" cy="800219"/>
          </a:xfrm>
          <a:prstGeom prst="rect">
            <a:avLst/>
          </a:prstGeom>
          <a:noFill/>
        </p:spPr>
        <p:txBody>
          <a:bodyPr wrap="square" rtlCol="0">
            <a:spAutoFit/>
          </a:bodyPr>
          <a:lstStyle/>
          <a:p>
            <a:r>
              <a:rPr lang="hy-AM" sz="2800" dirty="0"/>
              <a:t>Զգացողություն</a:t>
            </a:r>
            <a:endParaRPr lang="en-US" sz="2800" dirty="0"/>
          </a:p>
          <a:p>
            <a:endParaRPr lang="ru-RU" dirty="0"/>
          </a:p>
        </p:txBody>
      </p:sp>
    </p:spTree>
    <p:extLst>
      <p:ext uri="{BB962C8B-B14F-4D97-AF65-F5344CB8AC3E}">
        <p14:creationId xmlns:p14="http://schemas.microsoft.com/office/powerpoint/2010/main" val="2423016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0976" y="1915626"/>
            <a:ext cx="10753344" cy="3477875"/>
          </a:xfrm>
          <a:prstGeom prst="rect">
            <a:avLst/>
          </a:prstGeom>
          <a:solidFill>
            <a:schemeClr val="accent4">
              <a:lumMod val="20000"/>
              <a:lumOff val="80000"/>
            </a:schemeClr>
          </a:solidFill>
        </p:spPr>
        <p:txBody>
          <a:bodyPr wrap="square" rtlCol="0">
            <a:spAutoFit/>
          </a:bodyPr>
          <a:lstStyle/>
          <a:p>
            <a:pPr algn="ctr"/>
            <a:r>
              <a:rPr lang="ru-RU" sz="4400" b="1" dirty="0" err="1"/>
              <a:t>Դասընթացի</a:t>
            </a:r>
            <a:r>
              <a:rPr lang="ru-RU" sz="4400" b="1" dirty="0"/>
              <a:t> </a:t>
            </a:r>
            <a:r>
              <a:rPr lang="ru-RU" sz="4400" b="1" dirty="0" err="1"/>
              <a:t>արդյունավետության</a:t>
            </a:r>
            <a:r>
              <a:rPr lang="ru-RU" sz="4400" b="1" dirty="0"/>
              <a:t> </a:t>
            </a:r>
            <a:r>
              <a:rPr lang="ru-RU" sz="4400" b="1" dirty="0" err="1"/>
              <a:t>գնահատում</a:t>
            </a:r>
            <a:endParaRPr lang="hy-AM" sz="4400" b="1" dirty="0"/>
          </a:p>
          <a:p>
            <a:pPr algn="ctr"/>
            <a:endParaRPr lang="hy-AM" sz="4400" b="1" dirty="0"/>
          </a:p>
          <a:p>
            <a:pPr algn="ctr"/>
            <a:endParaRPr lang="hy-AM" sz="4400" b="1" dirty="0"/>
          </a:p>
          <a:p>
            <a:pPr algn="ctr"/>
            <a:endParaRPr lang="hy-AM" sz="4400" b="1" dirty="0"/>
          </a:p>
        </p:txBody>
      </p:sp>
      <p:pic>
        <p:nvPicPr>
          <p:cNvPr id="3" name="Picture 3">
            <a:extLst>
              <a:ext uri="{FF2B5EF4-FFF2-40B4-BE49-F238E27FC236}">
                <a16:creationId xmlns:a16="http://schemas.microsoft.com/office/drawing/2014/main" id="{42E67077-7BBA-723C-33CF-CFE5742CFADF}"/>
              </a:ext>
            </a:extLst>
          </p:cNvPr>
          <p:cNvPicPr>
            <a:picLocks noChangeAspect="1"/>
          </p:cNvPicPr>
          <p:nvPr/>
        </p:nvPicPr>
        <p:blipFill>
          <a:blip r:embed="rId2"/>
          <a:srcRect/>
          <a:stretch>
            <a:fillRect/>
          </a:stretch>
        </p:blipFill>
        <p:spPr>
          <a:xfrm>
            <a:off x="4574039" y="3400706"/>
            <a:ext cx="3154939" cy="2812600"/>
          </a:xfrm>
          <a:prstGeom prst="rect">
            <a:avLst/>
          </a:prstGeom>
        </p:spPr>
      </p:pic>
    </p:spTree>
    <p:extLst>
      <p:ext uri="{BB962C8B-B14F-4D97-AF65-F5344CB8AC3E}">
        <p14:creationId xmlns:p14="http://schemas.microsoft.com/office/powerpoint/2010/main" val="1832420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4">
            <a:extLst>
              <a:ext uri="{FF2B5EF4-FFF2-40B4-BE49-F238E27FC236}">
                <a16:creationId xmlns:a16="http://schemas.microsoft.com/office/drawing/2014/main" id="{E6CA2614-C776-41DC-B4D3-D31634D9C475}"/>
              </a:ext>
            </a:extLst>
          </p:cNvPr>
          <p:cNvGrpSpPr/>
          <p:nvPr/>
        </p:nvGrpSpPr>
        <p:grpSpPr>
          <a:xfrm>
            <a:off x="1260804" y="2605897"/>
            <a:ext cx="2203483" cy="2687684"/>
            <a:chOff x="3389152" y="2224726"/>
            <a:chExt cx="2203483" cy="2687684"/>
          </a:xfrm>
          <a:solidFill>
            <a:schemeClr val="accent3"/>
          </a:solidFill>
        </p:grpSpPr>
        <p:sp>
          <p:nvSpPr>
            <p:cNvPr id="5" name="Freeform 5">
              <a:extLst>
                <a:ext uri="{FF2B5EF4-FFF2-40B4-BE49-F238E27FC236}">
                  <a16:creationId xmlns:a16="http://schemas.microsoft.com/office/drawing/2014/main" id="{C3018793-9F15-4AA0-8D88-CFE8F59413F5}"/>
                </a:ext>
              </a:extLst>
            </p:cNvPr>
            <p:cNvSpPr>
              <a:spLocks noEditPoints="1"/>
            </p:cNvSpPr>
            <p:nvPr/>
          </p:nvSpPr>
          <p:spPr bwMode="auto">
            <a:xfrm rot="10800000">
              <a:off x="3806423" y="2224726"/>
              <a:ext cx="1371034" cy="2278778"/>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A7D">
                    <a:lumMod val="60000"/>
                    <a:lumOff val="40000"/>
                  </a:srgbClr>
                </a:solidFill>
                <a:effectLst/>
                <a:uLnTx/>
                <a:uFillTx/>
                <a:latin typeface="Calibri" panose="020F0502020204030204"/>
                <a:ea typeface="+mn-ea"/>
                <a:cs typeface="+mn-cs"/>
              </a:endParaRPr>
            </a:p>
          </p:txBody>
        </p:sp>
        <p:sp>
          <p:nvSpPr>
            <p:cNvPr id="6" name="Freeform 6">
              <a:extLst>
                <a:ext uri="{FF2B5EF4-FFF2-40B4-BE49-F238E27FC236}">
                  <a16:creationId xmlns:a16="http://schemas.microsoft.com/office/drawing/2014/main" id="{DE8BB8EF-7DA6-41F1-BC71-B8028DC8E8BB}"/>
                </a:ext>
              </a:extLst>
            </p:cNvPr>
            <p:cNvSpPr>
              <a:spLocks noEditPoints="1"/>
            </p:cNvSpPr>
            <p:nvPr/>
          </p:nvSpPr>
          <p:spPr bwMode="auto">
            <a:xfrm rot="10800000">
              <a:off x="4921239" y="3693016"/>
              <a:ext cx="97258" cy="165236"/>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4EB21C51-58A8-4A53-801B-988B2406C17F}"/>
                </a:ext>
              </a:extLst>
            </p:cNvPr>
            <p:cNvSpPr>
              <a:spLocks noEditPoints="1"/>
            </p:cNvSpPr>
            <p:nvPr/>
          </p:nvSpPr>
          <p:spPr bwMode="auto">
            <a:xfrm rot="10800000">
              <a:off x="4617959" y="3071816"/>
              <a:ext cx="352431" cy="565773"/>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D37A70B3-F043-4A49-A074-CAE0F71F8FCD}"/>
                </a:ext>
              </a:extLst>
            </p:cNvPr>
            <p:cNvSpPr>
              <a:spLocks noEditPoints="1"/>
            </p:cNvSpPr>
            <p:nvPr/>
          </p:nvSpPr>
          <p:spPr bwMode="auto">
            <a:xfrm rot="10800000">
              <a:off x="3997802" y="3473401"/>
              <a:ext cx="157916" cy="19556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 name="Freeform 9">
              <a:extLst>
                <a:ext uri="{FF2B5EF4-FFF2-40B4-BE49-F238E27FC236}">
                  <a16:creationId xmlns:a16="http://schemas.microsoft.com/office/drawing/2014/main" id="{A0C22660-B79D-4A94-BD65-391DD653D470}"/>
                </a:ext>
              </a:extLst>
            </p:cNvPr>
            <p:cNvSpPr>
              <a:spLocks noEditPoints="1"/>
            </p:cNvSpPr>
            <p:nvPr/>
          </p:nvSpPr>
          <p:spPr bwMode="auto">
            <a:xfrm rot="10800000">
              <a:off x="3965383" y="3720208"/>
              <a:ext cx="569957" cy="621200"/>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CFC93E54-CFFF-4ABA-BFD6-36579C7A0052}"/>
                </a:ext>
              </a:extLst>
            </p:cNvPr>
            <p:cNvSpPr>
              <a:spLocks noEditPoints="1"/>
            </p:cNvSpPr>
            <p:nvPr/>
          </p:nvSpPr>
          <p:spPr bwMode="auto">
            <a:xfrm rot="10800000">
              <a:off x="4447493" y="4577757"/>
              <a:ext cx="87847" cy="334653"/>
            </a:xfrm>
            <a:custGeom>
              <a:avLst/>
              <a:gdLst>
                <a:gd name="T0" fmla="*/ 24 w 48"/>
                <a:gd name="T1" fmla="*/ 182 h 182"/>
                <a:gd name="T2" fmla="*/ 48 w 48"/>
                <a:gd name="T3" fmla="*/ 158 h 182"/>
                <a:gd name="T4" fmla="*/ 48 w 48"/>
                <a:gd name="T5" fmla="*/ 24 h 182"/>
                <a:gd name="T6" fmla="*/ 24 w 48"/>
                <a:gd name="T7" fmla="*/ 0 h 182"/>
                <a:gd name="T8" fmla="*/ 0 w 48"/>
                <a:gd name="T9" fmla="*/ 24 h 182"/>
                <a:gd name="T10" fmla="*/ 0 w 48"/>
                <a:gd name="T11" fmla="*/ 158 h 182"/>
                <a:gd name="T12" fmla="*/ 24 w 48"/>
                <a:gd name="T13" fmla="*/ 182 h 182"/>
                <a:gd name="T14" fmla="*/ 24 w 48"/>
                <a:gd name="T15" fmla="*/ 182 h 182"/>
                <a:gd name="T16" fmla="*/ 24 w 48"/>
                <a:gd name="T1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82">
                  <a:moveTo>
                    <a:pt x="24" y="182"/>
                  </a:moveTo>
                  <a:cubicBezTo>
                    <a:pt x="38" y="182"/>
                    <a:pt x="48" y="172"/>
                    <a:pt x="48" y="158"/>
                  </a:cubicBezTo>
                  <a:cubicBezTo>
                    <a:pt x="48" y="24"/>
                    <a:pt x="48" y="24"/>
                    <a:pt x="48" y="24"/>
                  </a:cubicBezTo>
                  <a:cubicBezTo>
                    <a:pt x="48" y="11"/>
                    <a:pt x="38" y="0"/>
                    <a:pt x="24" y="0"/>
                  </a:cubicBezTo>
                  <a:cubicBezTo>
                    <a:pt x="11" y="0"/>
                    <a:pt x="0" y="11"/>
                    <a:pt x="0" y="24"/>
                  </a:cubicBezTo>
                  <a:cubicBezTo>
                    <a:pt x="0" y="158"/>
                    <a:pt x="0" y="158"/>
                    <a:pt x="0" y="158"/>
                  </a:cubicBezTo>
                  <a:cubicBezTo>
                    <a:pt x="0" y="172"/>
                    <a:pt x="11" y="182"/>
                    <a:pt x="24" y="182"/>
                  </a:cubicBezTo>
                  <a:close/>
                  <a:moveTo>
                    <a:pt x="24" y="182"/>
                  </a:moveTo>
                  <a:cubicBezTo>
                    <a:pt x="24" y="182"/>
                    <a:pt x="24" y="182"/>
                    <a:pt x="24" y="18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2131C25-69B1-4F33-9B81-64B6AA7AEF5A}"/>
                </a:ext>
              </a:extLst>
            </p:cNvPr>
            <p:cNvSpPr>
              <a:spLocks noEditPoints="1"/>
            </p:cNvSpPr>
            <p:nvPr/>
          </p:nvSpPr>
          <p:spPr bwMode="auto">
            <a:xfrm rot="10800000">
              <a:off x="4846986" y="4466902"/>
              <a:ext cx="222754" cy="309553"/>
            </a:xfrm>
            <a:custGeom>
              <a:avLst/>
              <a:gdLst>
                <a:gd name="T0" fmla="*/ 74 w 122"/>
                <a:gd name="T1" fmla="*/ 156 h 168"/>
                <a:gd name="T2" fmla="*/ 94 w 122"/>
                <a:gd name="T3" fmla="*/ 168 h 168"/>
                <a:gd name="T4" fmla="*/ 106 w 122"/>
                <a:gd name="T5" fmla="*/ 165 h 168"/>
                <a:gd name="T6" fmla="*/ 115 w 122"/>
                <a:gd name="T7" fmla="*/ 132 h 168"/>
                <a:gd name="T8" fmla="*/ 48 w 122"/>
                <a:gd name="T9" fmla="*/ 15 h 168"/>
                <a:gd name="T10" fmla="*/ 15 w 122"/>
                <a:gd name="T11" fmla="*/ 7 h 168"/>
                <a:gd name="T12" fmla="*/ 6 w 122"/>
                <a:gd name="T13" fmla="*/ 39 h 168"/>
                <a:gd name="T14" fmla="*/ 74 w 122"/>
                <a:gd name="T15" fmla="*/ 156 h 168"/>
                <a:gd name="T16" fmla="*/ 74 w 122"/>
                <a:gd name="T17" fmla="*/ 156 h 168"/>
                <a:gd name="T18" fmla="*/ 74 w 122"/>
                <a:gd name="T19"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68">
                  <a:moveTo>
                    <a:pt x="74" y="156"/>
                  </a:moveTo>
                  <a:cubicBezTo>
                    <a:pt x="78" y="164"/>
                    <a:pt x="86" y="168"/>
                    <a:pt x="94" y="168"/>
                  </a:cubicBezTo>
                  <a:cubicBezTo>
                    <a:pt x="98" y="168"/>
                    <a:pt x="103" y="167"/>
                    <a:pt x="106" y="165"/>
                  </a:cubicBezTo>
                  <a:cubicBezTo>
                    <a:pt x="118" y="158"/>
                    <a:pt x="122" y="143"/>
                    <a:pt x="115" y="132"/>
                  </a:cubicBezTo>
                  <a:cubicBezTo>
                    <a:pt x="48" y="15"/>
                    <a:pt x="48" y="15"/>
                    <a:pt x="48" y="15"/>
                  </a:cubicBezTo>
                  <a:cubicBezTo>
                    <a:pt x="41" y="4"/>
                    <a:pt x="27" y="0"/>
                    <a:pt x="15" y="7"/>
                  </a:cubicBezTo>
                  <a:cubicBezTo>
                    <a:pt x="4" y="13"/>
                    <a:pt x="0" y="28"/>
                    <a:pt x="6" y="39"/>
                  </a:cubicBezTo>
                  <a:lnTo>
                    <a:pt x="74" y="156"/>
                  </a:lnTo>
                  <a:close/>
                  <a:moveTo>
                    <a:pt x="74" y="156"/>
                  </a:moveTo>
                  <a:cubicBezTo>
                    <a:pt x="74" y="156"/>
                    <a:pt x="74" y="156"/>
                    <a:pt x="74" y="15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 name="Freeform 12">
              <a:extLst>
                <a:ext uri="{FF2B5EF4-FFF2-40B4-BE49-F238E27FC236}">
                  <a16:creationId xmlns:a16="http://schemas.microsoft.com/office/drawing/2014/main" id="{B4251EF7-E48A-46C8-BA9B-7BD81279429F}"/>
                </a:ext>
              </a:extLst>
            </p:cNvPr>
            <p:cNvSpPr>
              <a:spLocks noEditPoints="1"/>
            </p:cNvSpPr>
            <p:nvPr/>
          </p:nvSpPr>
          <p:spPr bwMode="auto">
            <a:xfrm rot="10800000">
              <a:off x="3525105" y="3224503"/>
              <a:ext cx="312692" cy="219617"/>
            </a:xfrm>
            <a:custGeom>
              <a:avLst/>
              <a:gdLst>
                <a:gd name="T0" fmla="*/ 155 w 171"/>
                <a:gd name="T1" fmla="*/ 74 h 119"/>
                <a:gd name="T2" fmla="*/ 39 w 171"/>
                <a:gd name="T3" fmla="*/ 7 h 119"/>
                <a:gd name="T4" fmla="*/ 6 w 171"/>
                <a:gd name="T5" fmla="*/ 15 h 119"/>
                <a:gd name="T6" fmla="*/ 15 w 171"/>
                <a:gd name="T7" fmla="*/ 48 h 119"/>
                <a:gd name="T8" fmla="*/ 131 w 171"/>
                <a:gd name="T9" fmla="*/ 115 h 119"/>
                <a:gd name="T10" fmla="*/ 143 w 171"/>
                <a:gd name="T11" fmla="*/ 119 h 119"/>
                <a:gd name="T12" fmla="*/ 164 w 171"/>
                <a:gd name="T13" fmla="*/ 107 h 119"/>
                <a:gd name="T14" fmla="*/ 155 w 171"/>
                <a:gd name="T15" fmla="*/ 74 h 119"/>
                <a:gd name="T16" fmla="*/ 155 w 171"/>
                <a:gd name="T17" fmla="*/ 74 h 119"/>
                <a:gd name="T18" fmla="*/ 155 w 171"/>
                <a:gd name="T19" fmla="*/ 7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9">
                  <a:moveTo>
                    <a:pt x="155" y="74"/>
                  </a:moveTo>
                  <a:cubicBezTo>
                    <a:pt x="39" y="7"/>
                    <a:pt x="39" y="7"/>
                    <a:pt x="39" y="7"/>
                  </a:cubicBezTo>
                  <a:cubicBezTo>
                    <a:pt x="27" y="0"/>
                    <a:pt x="13" y="4"/>
                    <a:pt x="6" y="15"/>
                  </a:cubicBezTo>
                  <a:cubicBezTo>
                    <a:pt x="0" y="27"/>
                    <a:pt x="3" y="42"/>
                    <a:pt x="15" y="48"/>
                  </a:cubicBezTo>
                  <a:cubicBezTo>
                    <a:pt x="131" y="115"/>
                    <a:pt x="131" y="115"/>
                    <a:pt x="131" y="115"/>
                  </a:cubicBezTo>
                  <a:cubicBezTo>
                    <a:pt x="135" y="118"/>
                    <a:pt x="139" y="119"/>
                    <a:pt x="143" y="119"/>
                  </a:cubicBezTo>
                  <a:cubicBezTo>
                    <a:pt x="152" y="119"/>
                    <a:pt x="160" y="114"/>
                    <a:pt x="164" y="107"/>
                  </a:cubicBezTo>
                  <a:cubicBezTo>
                    <a:pt x="171" y="95"/>
                    <a:pt x="167" y="80"/>
                    <a:pt x="155" y="74"/>
                  </a:cubicBezTo>
                  <a:close/>
                  <a:moveTo>
                    <a:pt x="155" y="74"/>
                  </a:moveTo>
                  <a:cubicBezTo>
                    <a:pt x="155" y="74"/>
                    <a:pt x="155" y="74"/>
                    <a:pt x="155" y="74"/>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 name="Freeform 13">
              <a:extLst>
                <a:ext uri="{FF2B5EF4-FFF2-40B4-BE49-F238E27FC236}">
                  <a16:creationId xmlns:a16="http://schemas.microsoft.com/office/drawing/2014/main" id="{A2F2C16A-6D6D-409A-9C9E-65CB184D3F26}"/>
                </a:ext>
              </a:extLst>
            </p:cNvPr>
            <p:cNvSpPr>
              <a:spLocks noEditPoints="1"/>
            </p:cNvSpPr>
            <p:nvPr/>
          </p:nvSpPr>
          <p:spPr bwMode="auto">
            <a:xfrm rot="10800000">
              <a:off x="5143990" y="4167808"/>
              <a:ext cx="312692" cy="217524"/>
            </a:xfrm>
            <a:custGeom>
              <a:avLst/>
              <a:gdLst>
                <a:gd name="T0" fmla="*/ 15 w 171"/>
                <a:gd name="T1" fmla="*/ 48 h 118"/>
                <a:gd name="T2" fmla="*/ 132 w 171"/>
                <a:gd name="T3" fmla="*/ 115 h 118"/>
                <a:gd name="T4" fmla="*/ 144 w 171"/>
                <a:gd name="T5" fmla="*/ 118 h 118"/>
                <a:gd name="T6" fmla="*/ 165 w 171"/>
                <a:gd name="T7" fmla="*/ 106 h 118"/>
                <a:gd name="T8" fmla="*/ 156 w 171"/>
                <a:gd name="T9" fmla="*/ 74 h 118"/>
                <a:gd name="T10" fmla="*/ 39 w 171"/>
                <a:gd name="T11" fmla="*/ 6 h 118"/>
                <a:gd name="T12" fmla="*/ 7 w 171"/>
                <a:gd name="T13" fmla="*/ 15 h 118"/>
                <a:gd name="T14" fmla="*/ 15 w 171"/>
                <a:gd name="T15" fmla="*/ 48 h 118"/>
                <a:gd name="T16" fmla="*/ 15 w 171"/>
                <a:gd name="T17" fmla="*/ 48 h 118"/>
                <a:gd name="T18" fmla="*/ 15 w 171"/>
                <a:gd name="T19"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8">
                  <a:moveTo>
                    <a:pt x="15" y="48"/>
                  </a:moveTo>
                  <a:cubicBezTo>
                    <a:pt x="132" y="115"/>
                    <a:pt x="132" y="115"/>
                    <a:pt x="132" y="115"/>
                  </a:cubicBezTo>
                  <a:cubicBezTo>
                    <a:pt x="136" y="117"/>
                    <a:pt x="140" y="118"/>
                    <a:pt x="144" y="118"/>
                  </a:cubicBezTo>
                  <a:cubicBezTo>
                    <a:pt x="152" y="118"/>
                    <a:pt x="160" y="114"/>
                    <a:pt x="165" y="106"/>
                  </a:cubicBezTo>
                  <a:cubicBezTo>
                    <a:pt x="171" y="95"/>
                    <a:pt x="167" y="80"/>
                    <a:pt x="156" y="74"/>
                  </a:cubicBezTo>
                  <a:cubicBezTo>
                    <a:pt x="39" y="6"/>
                    <a:pt x="39" y="6"/>
                    <a:pt x="39" y="6"/>
                  </a:cubicBezTo>
                  <a:cubicBezTo>
                    <a:pt x="28" y="0"/>
                    <a:pt x="13" y="4"/>
                    <a:pt x="7" y="15"/>
                  </a:cubicBezTo>
                  <a:cubicBezTo>
                    <a:pt x="0" y="27"/>
                    <a:pt x="4" y="41"/>
                    <a:pt x="15" y="48"/>
                  </a:cubicBezTo>
                  <a:close/>
                  <a:moveTo>
                    <a:pt x="15" y="48"/>
                  </a:moveTo>
                  <a:cubicBezTo>
                    <a:pt x="15" y="48"/>
                    <a:pt x="15" y="48"/>
                    <a:pt x="15"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 name="Freeform 14">
              <a:extLst>
                <a:ext uri="{FF2B5EF4-FFF2-40B4-BE49-F238E27FC236}">
                  <a16:creationId xmlns:a16="http://schemas.microsoft.com/office/drawing/2014/main" id="{DE9D0EE0-16F0-4C3D-8B7B-C52E37EB02A7}"/>
                </a:ext>
              </a:extLst>
            </p:cNvPr>
            <p:cNvSpPr>
              <a:spLocks noEditPoints="1"/>
            </p:cNvSpPr>
            <p:nvPr/>
          </p:nvSpPr>
          <p:spPr bwMode="auto">
            <a:xfrm rot="10800000">
              <a:off x="3389152" y="3758902"/>
              <a:ext cx="334653" cy="88893"/>
            </a:xfrm>
            <a:custGeom>
              <a:avLst/>
              <a:gdLst>
                <a:gd name="T0" fmla="*/ 159 w 183"/>
                <a:gd name="T1" fmla="*/ 0 h 48"/>
                <a:gd name="T2" fmla="*/ 24 w 183"/>
                <a:gd name="T3" fmla="*/ 0 h 48"/>
                <a:gd name="T4" fmla="*/ 0 w 183"/>
                <a:gd name="T5" fmla="*/ 24 h 48"/>
                <a:gd name="T6" fmla="*/ 24 w 183"/>
                <a:gd name="T7" fmla="*/ 48 h 48"/>
                <a:gd name="T8" fmla="*/ 159 w 183"/>
                <a:gd name="T9" fmla="*/ 48 h 48"/>
                <a:gd name="T10" fmla="*/ 183 w 183"/>
                <a:gd name="T11" fmla="*/ 24 h 48"/>
                <a:gd name="T12" fmla="*/ 159 w 183"/>
                <a:gd name="T13" fmla="*/ 0 h 48"/>
                <a:gd name="T14" fmla="*/ 159 w 183"/>
                <a:gd name="T15" fmla="*/ 0 h 48"/>
                <a:gd name="T16" fmla="*/ 159 w 183"/>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48">
                  <a:moveTo>
                    <a:pt x="159" y="0"/>
                  </a:moveTo>
                  <a:cubicBezTo>
                    <a:pt x="24" y="0"/>
                    <a:pt x="24" y="0"/>
                    <a:pt x="24" y="0"/>
                  </a:cubicBezTo>
                  <a:cubicBezTo>
                    <a:pt x="11" y="0"/>
                    <a:pt x="0" y="11"/>
                    <a:pt x="0" y="24"/>
                  </a:cubicBezTo>
                  <a:cubicBezTo>
                    <a:pt x="0" y="38"/>
                    <a:pt x="11" y="48"/>
                    <a:pt x="24" y="48"/>
                  </a:cubicBezTo>
                  <a:cubicBezTo>
                    <a:pt x="159" y="48"/>
                    <a:pt x="159" y="48"/>
                    <a:pt x="159" y="48"/>
                  </a:cubicBezTo>
                  <a:cubicBezTo>
                    <a:pt x="172" y="48"/>
                    <a:pt x="183" y="38"/>
                    <a:pt x="183" y="24"/>
                  </a:cubicBezTo>
                  <a:cubicBezTo>
                    <a:pt x="183" y="11"/>
                    <a:pt x="172" y="0"/>
                    <a:pt x="159" y="0"/>
                  </a:cubicBezTo>
                  <a:close/>
                  <a:moveTo>
                    <a:pt x="159" y="0"/>
                  </a:moveTo>
                  <a:cubicBezTo>
                    <a:pt x="159" y="0"/>
                    <a:pt x="159" y="0"/>
                    <a:pt x="159"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 name="Freeform 15">
              <a:extLst>
                <a:ext uri="{FF2B5EF4-FFF2-40B4-BE49-F238E27FC236}">
                  <a16:creationId xmlns:a16="http://schemas.microsoft.com/office/drawing/2014/main" id="{866B0852-9270-48AC-B823-579167A21C0E}"/>
                </a:ext>
              </a:extLst>
            </p:cNvPr>
            <p:cNvSpPr>
              <a:spLocks noEditPoints="1"/>
            </p:cNvSpPr>
            <p:nvPr/>
          </p:nvSpPr>
          <p:spPr bwMode="auto">
            <a:xfrm rot="10800000">
              <a:off x="5260073" y="3758902"/>
              <a:ext cx="332562" cy="88893"/>
            </a:xfrm>
            <a:custGeom>
              <a:avLst/>
              <a:gdLst>
                <a:gd name="T0" fmla="*/ 182 w 182"/>
                <a:gd name="T1" fmla="*/ 24 h 48"/>
                <a:gd name="T2" fmla="*/ 158 w 182"/>
                <a:gd name="T3" fmla="*/ 0 h 48"/>
                <a:gd name="T4" fmla="*/ 24 w 182"/>
                <a:gd name="T5" fmla="*/ 0 h 48"/>
                <a:gd name="T6" fmla="*/ 0 w 182"/>
                <a:gd name="T7" fmla="*/ 24 h 48"/>
                <a:gd name="T8" fmla="*/ 24 w 182"/>
                <a:gd name="T9" fmla="*/ 48 h 48"/>
                <a:gd name="T10" fmla="*/ 158 w 182"/>
                <a:gd name="T11" fmla="*/ 48 h 48"/>
                <a:gd name="T12" fmla="*/ 182 w 182"/>
                <a:gd name="T13" fmla="*/ 24 h 48"/>
                <a:gd name="T14" fmla="*/ 182 w 182"/>
                <a:gd name="T15" fmla="*/ 24 h 48"/>
                <a:gd name="T16" fmla="*/ 182 w 182"/>
                <a:gd name="T1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48">
                  <a:moveTo>
                    <a:pt x="182" y="24"/>
                  </a:moveTo>
                  <a:cubicBezTo>
                    <a:pt x="182" y="11"/>
                    <a:pt x="172" y="0"/>
                    <a:pt x="158" y="0"/>
                  </a:cubicBezTo>
                  <a:cubicBezTo>
                    <a:pt x="24" y="0"/>
                    <a:pt x="24" y="0"/>
                    <a:pt x="24" y="0"/>
                  </a:cubicBezTo>
                  <a:cubicBezTo>
                    <a:pt x="11" y="0"/>
                    <a:pt x="0" y="11"/>
                    <a:pt x="0" y="24"/>
                  </a:cubicBezTo>
                  <a:cubicBezTo>
                    <a:pt x="0" y="38"/>
                    <a:pt x="11" y="48"/>
                    <a:pt x="24" y="48"/>
                  </a:cubicBezTo>
                  <a:cubicBezTo>
                    <a:pt x="158" y="48"/>
                    <a:pt x="158" y="48"/>
                    <a:pt x="158" y="48"/>
                  </a:cubicBezTo>
                  <a:cubicBezTo>
                    <a:pt x="172" y="48"/>
                    <a:pt x="182" y="38"/>
                    <a:pt x="182" y="24"/>
                  </a:cubicBezTo>
                  <a:close/>
                  <a:moveTo>
                    <a:pt x="182" y="24"/>
                  </a:moveTo>
                  <a:cubicBezTo>
                    <a:pt x="182" y="24"/>
                    <a:pt x="182" y="24"/>
                    <a:pt x="182" y="24"/>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6" name="Freeform 16">
              <a:extLst>
                <a:ext uri="{FF2B5EF4-FFF2-40B4-BE49-F238E27FC236}">
                  <a16:creationId xmlns:a16="http://schemas.microsoft.com/office/drawing/2014/main" id="{F7291838-E6C8-415E-A10A-6461E4679FA4}"/>
                </a:ext>
              </a:extLst>
            </p:cNvPr>
            <p:cNvSpPr>
              <a:spLocks noEditPoints="1"/>
            </p:cNvSpPr>
            <p:nvPr/>
          </p:nvSpPr>
          <p:spPr bwMode="auto">
            <a:xfrm rot="10800000">
              <a:off x="3525105" y="4167808"/>
              <a:ext cx="312692" cy="217524"/>
            </a:xfrm>
            <a:custGeom>
              <a:avLst/>
              <a:gdLst>
                <a:gd name="T0" fmla="*/ 27 w 171"/>
                <a:gd name="T1" fmla="*/ 118 h 118"/>
                <a:gd name="T2" fmla="*/ 39 w 171"/>
                <a:gd name="T3" fmla="*/ 115 h 118"/>
                <a:gd name="T4" fmla="*/ 155 w 171"/>
                <a:gd name="T5" fmla="*/ 48 h 118"/>
                <a:gd name="T6" fmla="*/ 164 w 171"/>
                <a:gd name="T7" fmla="*/ 15 h 118"/>
                <a:gd name="T8" fmla="*/ 131 w 171"/>
                <a:gd name="T9" fmla="*/ 6 h 118"/>
                <a:gd name="T10" fmla="*/ 15 w 171"/>
                <a:gd name="T11" fmla="*/ 74 h 118"/>
                <a:gd name="T12" fmla="*/ 6 w 171"/>
                <a:gd name="T13" fmla="*/ 106 h 118"/>
                <a:gd name="T14" fmla="*/ 27 w 171"/>
                <a:gd name="T15" fmla="*/ 118 h 118"/>
                <a:gd name="T16" fmla="*/ 27 w 171"/>
                <a:gd name="T17" fmla="*/ 118 h 118"/>
                <a:gd name="T18" fmla="*/ 27 w 171"/>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8">
                  <a:moveTo>
                    <a:pt x="27" y="118"/>
                  </a:moveTo>
                  <a:cubicBezTo>
                    <a:pt x="31" y="118"/>
                    <a:pt x="35" y="117"/>
                    <a:pt x="39" y="115"/>
                  </a:cubicBezTo>
                  <a:cubicBezTo>
                    <a:pt x="155" y="48"/>
                    <a:pt x="155" y="48"/>
                    <a:pt x="155" y="48"/>
                  </a:cubicBezTo>
                  <a:cubicBezTo>
                    <a:pt x="167" y="41"/>
                    <a:pt x="171" y="27"/>
                    <a:pt x="164" y="15"/>
                  </a:cubicBezTo>
                  <a:cubicBezTo>
                    <a:pt x="157" y="4"/>
                    <a:pt x="143" y="0"/>
                    <a:pt x="131" y="6"/>
                  </a:cubicBezTo>
                  <a:cubicBezTo>
                    <a:pt x="15" y="74"/>
                    <a:pt x="15" y="74"/>
                    <a:pt x="15" y="74"/>
                  </a:cubicBezTo>
                  <a:cubicBezTo>
                    <a:pt x="3" y="80"/>
                    <a:pt x="0" y="95"/>
                    <a:pt x="6" y="106"/>
                  </a:cubicBezTo>
                  <a:cubicBezTo>
                    <a:pt x="11" y="114"/>
                    <a:pt x="19" y="118"/>
                    <a:pt x="27" y="118"/>
                  </a:cubicBezTo>
                  <a:close/>
                  <a:moveTo>
                    <a:pt x="27" y="118"/>
                  </a:moveTo>
                  <a:cubicBezTo>
                    <a:pt x="27" y="118"/>
                    <a:pt x="27" y="118"/>
                    <a:pt x="27" y="11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7" name="Freeform 17">
              <a:extLst>
                <a:ext uri="{FF2B5EF4-FFF2-40B4-BE49-F238E27FC236}">
                  <a16:creationId xmlns:a16="http://schemas.microsoft.com/office/drawing/2014/main" id="{6919034B-0329-4750-B29F-F3CDAB05EC26}"/>
                </a:ext>
              </a:extLst>
            </p:cNvPr>
            <p:cNvSpPr>
              <a:spLocks noEditPoints="1"/>
            </p:cNvSpPr>
            <p:nvPr/>
          </p:nvSpPr>
          <p:spPr bwMode="auto">
            <a:xfrm rot="10800000">
              <a:off x="5143990" y="3224503"/>
              <a:ext cx="312692" cy="219617"/>
            </a:xfrm>
            <a:custGeom>
              <a:avLst/>
              <a:gdLst>
                <a:gd name="T0" fmla="*/ 132 w 171"/>
                <a:gd name="T1" fmla="*/ 7 h 119"/>
                <a:gd name="T2" fmla="*/ 15 w 171"/>
                <a:gd name="T3" fmla="*/ 74 h 119"/>
                <a:gd name="T4" fmla="*/ 7 w 171"/>
                <a:gd name="T5" fmla="*/ 107 h 119"/>
                <a:gd name="T6" fmla="*/ 28 w 171"/>
                <a:gd name="T7" fmla="*/ 119 h 119"/>
                <a:gd name="T8" fmla="*/ 39 w 171"/>
                <a:gd name="T9" fmla="*/ 115 h 119"/>
                <a:gd name="T10" fmla="*/ 156 w 171"/>
                <a:gd name="T11" fmla="*/ 48 h 119"/>
                <a:gd name="T12" fmla="*/ 165 w 171"/>
                <a:gd name="T13" fmla="*/ 15 h 119"/>
                <a:gd name="T14" fmla="*/ 132 w 171"/>
                <a:gd name="T15" fmla="*/ 7 h 119"/>
                <a:gd name="T16" fmla="*/ 132 w 171"/>
                <a:gd name="T17" fmla="*/ 7 h 119"/>
                <a:gd name="T18" fmla="*/ 132 w 171"/>
                <a:gd name="T19" fmla="*/ 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9">
                  <a:moveTo>
                    <a:pt x="132" y="7"/>
                  </a:moveTo>
                  <a:cubicBezTo>
                    <a:pt x="15" y="74"/>
                    <a:pt x="15" y="74"/>
                    <a:pt x="15" y="74"/>
                  </a:cubicBezTo>
                  <a:cubicBezTo>
                    <a:pt x="4" y="80"/>
                    <a:pt x="0" y="95"/>
                    <a:pt x="7" y="107"/>
                  </a:cubicBezTo>
                  <a:cubicBezTo>
                    <a:pt x="11" y="114"/>
                    <a:pt x="19" y="119"/>
                    <a:pt x="28" y="119"/>
                  </a:cubicBezTo>
                  <a:cubicBezTo>
                    <a:pt x="32" y="119"/>
                    <a:pt x="36" y="118"/>
                    <a:pt x="39" y="115"/>
                  </a:cubicBezTo>
                  <a:cubicBezTo>
                    <a:pt x="156" y="48"/>
                    <a:pt x="156" y="48"/>
                    <a:pt x="156" y="48"/>
                  </a:cubicBezTo>
                  <a:cubicBezTo>
                    <a:pt x="167" y="42"/>
                    <a:pt x="171" y="27"/>
                    <a:pt x="165" y="15"/>
                  </a:cubicBezTo>
                  <a:cubicBezTo>
                    <a:pt x="158" y="4"/>
                    <a:pt x="143" y="0"/>
                    <a:pt x="132" y="7"/>
                  </a:cubicBezTo>
                  <a:close/>
                  <a:moveTo>
                    <a:pt x="132" y="7"/>
                  </a:moveTo>
                  <a:cubicBezTo>
                    <a:pt x="132" y="7"/>
                    <a:pt x="132" y="7"/>
                    <a:pt x="132" y="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8" name="Freeform 18">
              <a:extLst>
                <a:ext uri="{FF2B5EF4-FFF2-40B4-BE49-F238E27FC236}">
                  <a16:creationId xmlns:a16="http://schemas.microsoft.com/office/drawing/2014/main" id="{B83DC41F-2223-45D9-882F-0C6801E7AB0F}"/>
                </a:ext>
              </a:extLst>
            </p:cNvPr>
            <p:cNvSpPr>
              <a:spLocks noEditPoints="1"/>
            </p:cNvSpPr>
            <p:nvPr/>
          </p:nvSpPr>
          <p:spPr bwMode="auto">
            <a:xfrm rot="10800000">
              <a:off x="3912047" y="4466902"/>
              <a:ext cx="222754" cy="309553"/>
            </a:xfrm>
            <a:custGeom>
              <a:avLst/>
              <a:gdLst>
                <a:gd name="T0" fmla="*/ 15 w 122"/>
                <a:gd name="T1" fmla="*/ 165 h 168"/>
                <a:gd name="T2" fmla="*/ 27 w 122"/>
                <a:gd name="T3" fmla="*/ 168 h 168"/>
                <a:gd name="T4" fmla="*/ 48 w 122"/>
                <a:gd name="T5" fmla="*/ 156 h 168"/>
                <a:gd name="T6" fmla="*/ 115 w 122"/>
                <a:gd name="T7" fmla="*/ 39 h 168"/>
                <a:gd name="T8" fmla="*/ 107 w 122"/>
                <a:gd name="T9" fmla="*/ 7 h 168"/>
                <a:gd name="T10" fmla="*/ 74 w 122"/>
                <a:gd name="T11" fmla="*/ 15 h 168"/>
                <a:gd name="T12" fmla="*/ 7 w 122"/>
                <a:gd name="T13" fmla="*/ 132 h 168"/>
                <a:gd name="T14" fmla="*/ 15 w 122"/>
                <a:gd name="T15" fmla="*/ 165 h 168"/>
                <a:gd name="T16" fmla="*/ 15 w 122"/>
                <a:gd name="T17" fmla="*/ 165 h 168"/>
                <a:gd name="T18" fmla="*/ 15 w 122"/>
                <a:gd name="T19" fmla="*/ 16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68">
                  <a:moveTo>
                    <a:pt x="15" y="165"/>
                  </a:moveTo>
                  <a:cubicBezTo>
                    <a:pt x="19" y="167"/>
                    <a:pt x="23" y="168"/>
                    <a:pt x="27" y="168"/>
                  </a:cubicBezTo>
                  <a:cubicBezTo>
                    <a:pt x="36" y="168"/>
                    <a:pt x="44" y="164"/>
                    <a:pt x="48" y="156"/>
                  </a:cubicBezTo>
                  <a:cubicBezTo>
                    <a:pt x="115" y="39"/>
                    <a:pt x="115" y="39"/>
                    <a:pt x="115" y="39"/>
                  </a:cubicBezTo>
                  <a:cubicBezTo>
                    <a:pt x="122" y="28"/>
                    <a:pt x="118" y="13"/>
                    <a:pt x="107" y="7"/>
                  </a:cubicBezTo>
                  <a:cubicBezTo>
                    <a:pt x="95" y="0"/>
                    <a:pt x="80" y="4"/>
                    <a:pt x="74" y="15"/>
                  </a:cubicBezTo>
                  <a:cubicBezTo>
                    <a:pt x="7" y="132"/>
                    <a:pt x="7" y="132"/>
                    <a:pt x="7" y="132"/>
                  </a:cubicBezTo>
                  <a:cubicBezTo>
                    <a:pt x="0" y="143"/>
                    <a:pt x="4" y="158"/>
                    <a:pt x="15" y="165"/>
                  </a:cubicBezTo>
                  <a:close/>
                  <a:moveTo>
                    <a:pt x="15" y="165"/>
                  </a:moveTo>
                  <a:cubicBezTo>
                    <a:pt x="15" y="165"/>
                    <a:pt x="15" y="165"/>
                    <a:pt x="15" y="16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nvGrpSpPr>
          <p:cNvPr id="27" name="Group 31">
            <a:extLst>
              <a:ext uri="{FF2B5EF4-FFF2-40B4-BE49-F238E27FC236}">
                <a16:creationId xmlns:a16="http://schemas.microsoft.com/office/drawing/2014/main" id="{6B2AA441-76A7-41A3-8263-C8708232AED2}"/>
              </a:ext>
            </a:extLst>
          </p:cNvPr>
          <p:cNvGrpSpPr/>
          <p:nvPr/>
        </p:nvGrpSpPr>
        <p:grpSpPr>
          <a:xfrm>
            <a:off x="2534424" y="-6649"/>
            <a:ext cx="902225" cy="2650842"/>
            <a:chOff x="5844264" y="0"/>
            <a:chExt cx="902225" cy="2650842"/>
          </a:xfrm>
          <a:solidFill>
            <a:schemeClr val="tx1"/>
          </a:solidFill>
        </p:grpSpPr>
        <p:grpSp>
          <p:nvGrpSpPr>
            <p:cNvPr id="28" name="Group 118">
              <a:extLst>
                <a:ext uri="{FF2B5EF4-FFF2-40B4-BE49-F238E27FC236}">
                  <a16:creationId xmlns:a16="http://schemas.microsoft.com/office/drawing/2014/main" id="{E5B4FC20-C444-4C03-B912-6914AC2B8AB2}"/>
                </a:ext>
              </a:extLst>
            </p:cNvPr>
            <p:cNvGrpSpPr/>
            <p:nvPr/>
          </p:nvGrpSpPr>
          <p:grpSpPr>
            <a:xfrm>
              <a:off x="5844264" y="1151265"/>
              <a:ext cx="902225" cy="1499577"/>
              <a:chOff x="10268256" y="991107"/>
              <a:chExt cx="1077358" cy="1790663"/>
            </a:xfrm>
            <a:grpFill/>
          </p:grpSpPr>
          <p:sp>
            <p:nvSpPr>
              <p:cNvPr id="30" name="Freeform 5">
                <a:extLst>
                  <a:ext uri="{FF2B5EF4-FFF2-40B4-BE49-F238E27FC236}">
                    <a16:creationId xmlns:a16="http://schemas.microsoft.com/office/drawing/2014/main" id="{F52FC4DE-F5C4-47DA-8A31-AAFB66D6416A}"/>
                  </a:ext>
                </a:extLst>
              </p:cNvPr>
              <p:cNvSpPr>
                <a:spLocks noEditPoints="1"/>
              </p:cNvSpPr>
              <p:nvPr/>
            </p:nvSpPr>
            <p:spPr bwMode="auto">
              <a:xfrm rot="10800000">
                <a:off x="10268256" y="991107"/>
                <a:ext cx="1077358" cy="1790663"/>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A7D">
                      <a:lumMod val="60000"/>
                      <a:lumOff val="40000"/>
                    </a:srgbClr>
                  </a:solidFill>
                  <a:effectLst/>
                  <a:uLnTx/>
                  <a:uFillTx/>
                  <a:latin typeface="Calibri" panose="020F0502020204030204"/>
                  <a:ea typeface="+mn-ea"/>
                  <a:cs typeface="+mn-cs"/>
                </a:endParaRPr>
              </a:p>
            </p:txBody>
          </p:sp>
          <p:sp>
            <p:nvSpPr>
              <p:cNvPr id="31" name="Freeform 6">
                <a:extLst>
                  <a:ext uri="{FF2B5EF4-FFF2-40B4-BE49-F238E27FC236}">
                    <a16:creationId xmlns:a16="http://schemas.microsoft.com/office/drawing/2014/main" id="{4FCC544E-32E5-43BE-906D-D401BEF50A6D}"/>
                  </a:ext>
                </a:extLst>
              </p:cNvPr>
              <p:cNvSpPr>
                <a:spLocks noEditPoints="1"/>
              </p:cNvSpPr>
              <p:nvPr/>
            </p:nvSpPr>
            <p:spPr bwMode="auto">
              <a:xfrm rot="10800000">
                <a:off x="11144278" y="2144889"/>
                <a:ext cx="76425" cy="129842"/>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32" name="Freeform 7">
                <a:extLst>
                  <a:ext uri="{FF2B5EF4-FFF2-40B4-BE49-F238E27FC236}">
                    <a16:creationId xmlns:a16="http://schemas.microsoft.com/office/drawing/2014/main" id="{BD352A43-C163-466F-9E85-35AA89D82115}"/>
                  </a:ext>
                </a:extLst>
              </p:cNvPr>
              <p:cNvSpPr>
                <a:spLocks noEditPoints="1"/>
              </p:cNvSpPr>
              <p:nvPr/>
            </p:nvSpPr>
            <p:spPr bwMode="auto">
              <a:xfrm rot="10800000">
                <a:off x="10905961" y="1656750"/>
                <a:ext cx="276940" cy="444584"/>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33" name="Freeform 8">
                <a:extLst>
                  <a:ext uri="{FF2B5EF4-FFF2-40B4-BE49-F238E27FC236}">
                    <a16:creationId xmlns:a16="http://schemas.microsoft.com/office/drawing/2014/main" id="{A49BC1DA-7F34-4FC0-97B8-59AB848A73BD}"/>
                  </a:ext>
                </a:extLst>
              </p:cNvPr>
              <p:cNvSpPr>
                <a:spLocks noEditPoints="1"/>
              </p:cNvSpPr>
              <p:nvPr/>
            </p:nvSpPr>
            <p:spPr bwMode="auto">
              <a:xfrm rot="10800000">
                <a:off x="10418642" y="1972315"/>
                <a:ext cx="124090" cy="15367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34" name="Freeform 9">
                <a:extLst>
                  <a:ext uri="{FF2B5EF4-FFF2-40B4-BE49-F238E27FC236}">
                    <a16:creationId xmlns:a16="http://schemas.microsoft.com/office/drawing/2014/main" id="{7527A342-5DA5-4D68-9162-4C01DEFB61DB}"/>
                  </a:ext>
                </a:extLst>
              </p:cNvPr>
              <p:cNvSpPr>
                <a:spLocks noEditPoints="1"/>
              </p:cNvSpPr>
              <p:nvPr/>
            </p:nvSpPr>
            <p:spPr bwMode="auto">
              <a:xfrm rot="10800000">
                <a:off x="10393167" y="2166256"/>
                <a:ext cx="447872" cy="488139"/>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cxnSp>
          <p:nvCxnSpPr>
            <p:cNvPr id="29" name="Straight Connector 135">
              <a:extLst>
                <a:ext uri="{FF2B5EF4-FFF2-40B4-BE49-F238E27FC236}">
                  <a16:creationId xmlns:a16="http://schemas.microsoft.com/office/drawing/2014/main" id="{A0066D04-42E9-4291-8FF4-1A3DE7ECBA0E}"/>
                </a:ext>
              </a:extLst>
            </p:cNvPr>
            <p:cNvCxnSpPr>
              <a:cxnSpLocks/>
            </p:cNvCxnSpPr>
            <p:nvPr/>
          </p:nvCxnSpPr>
          <p:spPr>
            <a:xfrm>
              <a:off x="6290612" y="0"/>
              <a:ext cx="0" cy="1173413"/>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30">
            <a:extLst>
              <a:ext uri="{FF2B5EF4-FFF2-40B4-BE49-F238E27FC236}">
                <a16:creationId xmlns:a16="http://schemas.microsoft.com/office/drawing/2014/main" id="{21FDD82B-5983-4FED-B454-26F3BE7A0B36}"/>
              </a:ext>
            </a:extLst>
          </p:cNvPr>
          <p:cNvGrpSpPr/>
          <p:nvPr/>
        </p:nvGrpSpPr>
        <p:grpSpPr>
          <a:xfrm>
            <a:off x="777155" y="31646"/>
            <a:ext cx="1077358" cy="3287723"/>
            <a:chOff x="7571708" y="0"/>
            <a:chExt cx="1077358" cy="3287723"/>
          </a:xfrm>
          <a:solidFill>
            <a:schemeClr val="tx1"/>
          </a:solidFill>
        </p:grpSpPr>
        <p:grpSp>
          <p:nvGrpSpPr>
            <p:cNvPr id="44" name="Group 13">
              <a:extLst>
                <a:ext uri="{FF2B5EF4-FFF2-40B4-BE49-F238E27FC236}">
                  <a16:creationId xmlns:a16="http://schemas.microsoft.com/office/drawing/2014/main" id="{AF5E0922-C813-4C76-8DA2-AD2C928F8E53}"/>
                </a:ext>
              </a:extLst>
            </p:cNvPr>
            <p:cNvGrpSpPr/>
            <p:nvPr/>
          </p:nvGrpSpPr>
          <p:grpSpPr>
            <a:xfrm>
              <a:off x="7571708" y="1497060"/>
              <a:ext cx="1077358" cy="1790663"/>
              <a:chOff x="10268256" y="991107"/>
              <a:chExt cx="1077358" cy="1790663"/>
            </a:xfrm>
            <a:grpFill/>
          </p:grpSpPr>
          <p:sp>
            <p:nvSpPr>
              <p:cNvPr id="46" name="Freeform 5">
                <a:extLst>
                  <a:ext uri="{FF2B5EF4-FFF2-40B4-BE49-F238E27FC236}">
                    <a16:creationId xmlns:a16="http://schemas.microsoft.com/office/drawing/2014/main" id="{2E86A7DD-7289-4817-BDDE-039F929FEF54}"/>
                  </a:ext>
                </a:extLst>
              </p:cNvPr>
              <p:cNvSpPr>
                <a:spLocks noEditPoints="1"/>
              </p:cNvSpPr>
              <p:nvPr/>
            </p:nvSpPr>
            <p:spPr bwMode="auto">
              <a:xfrm rot="10800000">
                <a:off x="10268256" y="991107"/>
                <a:ext cx="1077358" cy="1790663"/>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A7D">
                      <a:lumMod val="60000"/>
                      <a:lumOff val="40000"/>
                    </a:srgbClr>
                  </a:solidFill>
                  <a:effectLst/>
                  <a:uLnTx/>
                  <a:uFillTx/>
                  <a:latin typeface="Calibri" panose="020F0502020204030204"/>
                  <a:ea typeface="+mn-ea"/>
                  <a:cs typeface="+mn-cs"/>
                </a:endParaRPr>
              </a:p>
            </p:txBody>
          </p:sp>
          <p:sp>
            <p:nvSpPr>
              <p:cNvPr id="47" name="Freeform 6">
                <a:extLst>
                  <a:ext uri="{FF2B5EF4-FFF2-40B4-BE49-F238E27FC236}">
                    <a16:creationId xmlns:a16="http://schemas.microsoft.com/office/drawing/2014/main" id="{349D537E-50D5-4520-8795-A71D46C6E0D9}"/>
                  </a:ext>
                </a:extLst>
              </p:cNvPr>
              <p:cNvSpPr>
                <a:spLocks noEditPoints="1"/>
              </p:cNvSpPr>
              <p:nvPr/>
            </p:nvSpPr>
            <p:spPr bwMode="auto">
              <a:xfrm rot="10800000">
                <a:off x="11144278" y="2144889"/>
                <a:ext cx="76425" cy="129842"/>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48" name="Freeform 7">
                <a:extLst>
                  <a:ext uri="{FF2B5EF4-FFF2-40B4-BE49-F238E27FC236}">
                    <a16:creationId xmlns:a16="http://schemas.microsoft.com/office/drawing/2014/main" id="{08C6FD5D-58DE-4759-B4D7-ACE12960A57C}"/>
                  </a:ext>
                </a:extLst>
              </p:cNvPr>
              <p:cNvSpPr>
                <a:spLocks noEditPoints="1"/>
              </p:cNvSpPr>
              <p:nvPr/>
            </p:nvSpPr>
            <p:spPr bwMode="auto">
              <a:xfrm rot="10800000">
                <a:off x="10905961" y="1656750"/>
                <a:ext cx="276940" cy="444584"/>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49" name="Freeform 8">
                <a:extLst>
                  <a:ext uri="{FF2B5EF4-FFF2-40B4-BE49-F238E27FC236}">
                    <a16:creationId xmlns:a16="http://schemas.microsoft.com/office/drawing/2014/main" id="{8188F576-D871-48B8-A1F1-707803F628C9}"/>
                  </a:ext>
                </a:extLst>
              </p:cNvPr>
              <p:cNvSpPr>
                <a:spLocks noEditPoints="1"/>
              </p:cNvSpPr>
              <p:nvPr/>
            </p:nvSpPr>
            <p:spPr bwMode="auto">
              <a:xfrm rot="10800000">
                <a:off x="10418642" y="1972315"/>
                <a:ext cx="124090" cy="15367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50" name="Freeform 9">
                <a:extLst>
                  <a:ext uri="{FF2B5EF4-FFF2-40B4-BE49-F238E27FC236}">
                    <a16:creationId xmlns:a16="http://schemas.microsoft.com/office/drawing/2014/main" id="{10FE7544-4349-4586-92CD-371C2982C8D8}"/>
                  </a:ext>
                </a:extLst>
              </p:cNvPr>
              <p:cNvSpPr>
                <a:spLocks noEditPoints="1"/>
              </p:cNvSpPr>
              <p:nvPr/>
            </p:nvSpPr>
            <p:spPr bwMode="auto">
              <a:xfrm rot="10800000">
                <a:off x="10393167" y="2166256"/>
                <a:ext cx="447872" cy="488139"/>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cxnSp>
          <p:nvCxnSpPr>
            <p:cNvPr id="45" name="Straight Connector 134">
              <a:extLst>
                <a:ext uri="{FF2B5EF4-FFF2-40B4-BE49-F238E27FC236}">
                  <a16:creationId xmlns:a16="http://schemas.microsoft.com/office/drawing/2014/main" id="{5451453B-71E5-4CEB-A5D5-B5214832F59E}"/>
                </a:ext>
              </a:extLst>
            </p:cNvPr>
            <p:cNvCxnSpPr>
              <a:cxnSpLocks/>
            </p:cNvCxnSpPr>
            <p:nvPr/>
          </p:nvCxnSpPr>
          <p:spPr>
            <a:xfrm>
              <a:off x="8106712" y="0"/>
              <a:ext cx="0" cy="1548440"/>
            </a:xfrm>
            <a:prstGeom prst="line">
              <a:avLst/>
            </a:prstGeom>
            <a:grpFill/>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30">
            <a:extLst>
              <a:ext uri="{FF2B5EF4-FFF2-40B4-BE49-F238E27FC236}">
                <a16:creationId xmlns:a16="http://schemas.microsoft.com/office/drawing/2014/main" id="{21FDD82B-5983-4FED-B454-26F3BE7A0B36}"/>
              </a:ext>
            </a:extLst>
          </p:cNvPr>
          <p:cNvGrpSpPr/>
          <p:nvPr/>
        </p:nvGrpSpPr>
        <p:grpSpPr>
          <a:xfrm>
            <a:off x="3415029" y="31646"/>
            <a:ext cx="1077358" cy="3287723"/>
            <a:chOff x="7571708" y="0"/>
            <a:chExt cx="1077358" cy="3287723"/>
          </a:xfrm>
          <a:solidFill>
            <a:schemeClr val="tx1"/>
          </a:solidFill>
        </p:grpSpPr>
        <p:grpSp>
          <p:nvGrpSpPr>
            <p:cNvPr id="52" name="Group 13">
              <a:extLst>
                <a:ext uri="{FF2B5EF4-FFF2-40B4-BE49-F238E27FC236}">
                  <a16:creationId xmlns:a16="http://schemas.microsoft.com/office/drawing/2014/main" id="{AF5E0922-C813-4C76-8DA2-AD2C928F8E53}"/>
                </a:ext>
              </a:extLst>
            </p:cNvPr>
            <p:cNvGrpSpPr/>
            <p:nvPr/>
          </p:nvGrpSpPr>
          <p:grpSpPr>
            <a:xfrm>
              <a:off x="7571708" y="1497060"/>
              <a:ext cx="1077358" cy="1790663"/>
              <a:chOff x="10268256" y="991107"/>
              <a:chExt cx="1077358" cy="1790663"/>
            </a:xfrm>
            <a:grpFill/>
          </p:grpSpPr>
          <p:sp>
            <p:nvSpPr>
              <p:cNvPr id="54" name="Freeform 5">
                <a:extLst>
                  <a:ext uri="{FF2B5EF4-FFF2-40B4-BE49-F238E27FC236}">
                    <a16:creationId xmlns:a16="http://schemas.microsoft.com/office/drawing/2014/main" id="{2E86A7DD-7289-4817-BDDE-039F929FEF54}"/>
                  </a:ext>
                </a:extLst>
              </p:cNvPr>
              <p:cNvSpPr>
                <a:spLocks noEditPoints="1"/>
              </p:cNvSpPr>
              <p:nvPr/>
            </p:nvSpPr>
            <p:spPr bwMode="auto">
              <a:xfrm rot="10800000">
                <a:off x="10268256" y="991107"/>
                <a:ext cx="1077358" cy="1790663"/>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A7D">
                      <a:lumMod val="60000"/>
                      <a:lumOff val="40000"/>
                    </a:srgbClr>
                  </a:solidFill>
                  <a:effectLst/>
                  <a:uLnTx/>
                  <a:uFillTx/>
                  <a:latin typeface="Calibri" panose="020F0502020204030204"/>
                  <a:ea typeface="+mn-ea"/>
                  <a:cs typeface="+mn-cs"/>
                </a:endParaRPr>
              </a:p>
            </p:txBody>
          </p:sp>
          <p:sp>
            <p:nvSpPr>
              <p:cNvPr id="55" name="Freeform 6">
                <a:extLst>
                  <a:ext uri="{FF2B5EF4-FFF2-40B4-BE49-F238E27FC236}">
                    <a16:creationId xmlns:a16="http://schemas.microsoft.com/office/drawing/2014/main" id="{349D537E-50D5-4520-8795-A71D46C6E0D9}"/>
                  </a:ext>
                </a:extLst>
              </p:cNvPr>
              <p:cNvSpPr>
                <a:spLocks noEditPoints="1"/>
              </p:cNvSpPr>
              <p:nvPr/>
            </p:nvSpPr>
            <p:spPr bwMode="auto">
              <a:xfrm rot="10800000">
                <a:off x="11144278" y="2144889"/>
                <a:ext cx="76425" cy="129842"/>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56" name="Freeform 7">
                <a:extLst>
                  <a:ext uri="{FF2B5EF4-FFF2-40B4-BE49-F238E27FC236}">
                    <a16:creationId xmlns:a16="http://schemas.microsoft.com/office/drawing/2014/main" id="{08C6FD5D-58DE-4759-B4D7-ACE12960A57C}"/>
                  </a:ext>
                </a:extLst>
              </p:cNvPr>
              <p:cNvSpPr>
                <a:spLocks noEditPoints="1"/>
              </p:cNvSpPr>
              <p:nvPr/>
            </p:nvSpPr>
            <p:spPr bwMode="auto">
              <a:xfrm rot="10800000">
                <a:off x="10905961" y="1656750"/>
                <a:ext cx="276940" cy="444584"/>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57" name="Freeform 8">
                <a:extLst>
                  <a:ext uri="{FF2B5EF4-FFF2-40B4-BE49-F238E27FC236}">
                    <a16:creationId xmlns:a16="http://schemas.microsoft.com/office/drawing/2014/main" id="{8188F576-D871-48B8-A1F1-707803F628C9}"/>
                  </a:ext>
                </a:extLst>
              </p:cNvPr>
              <p:cNvSpPr>
                <a:spLocks noEditPoints="1"/>
              </p:cNvSpPr>
              <p:nvPr/>
            </p:nvSpPr>
            <p:spPr bwMode="auto">
              <a:xfrm rot="10800000">
                <a:off x="10418642" y="1972315"/>
                <a:ext cx="124090" cy="15367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58" name="Freeform 9">
                <a:extLst>
                  <a:ext uri="{FF2B5EF4-FFF2-40B4-BE49-F238E27FC236}">
                    <a16:creationId xmlns:a16="http://schemas.microsoft.com/office/drawing/2014/main" id="{10FE7544-4349-4586-92CD-371C2982C8D8}"/>
                  </a:ext>
                </a:extLst>
              </p:cNvPr>
              <p:cNvSpPr>
                <a:spLocks noEditPoints="1"/>
              </p:cNvSpPr>
              <p:nvPr/>
            </p:nvSpPr>
            <p:spPr bwMode="auto">
              <a:xfrm rot="10800000">
                <a:off x="10393167" y="2166256"/>
                <a:ext cx="447872" cy="488139"/>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cxnSp>
          <p:nvCxnSpPr>
            <p:cNvPr id="53" name="Straight Connector 134">
              <a:extLst>
                <a:ext uri="{FF2B5EF4-FFF2-40B4-BE49-F238E27FC236}">
                  <a16:creationId xmlns:a16="http://schemas.microsoft.com/office/drawing/2014/main" id="{5451453B-71E5-4CEB-A5D5-B5214832F59E}"/>
                </a:ext>
              </a:extLst>
            </p:cNvPr>
            <p:cNvCxnSpPr>
              <a:cxnSpLocks/>
            </p:cNvCxnSpPr>
            <p:nvPr/>
          </p:nvCxnSpPr>
          <p:spPr>
            <a:xfrm>
              <a:off x="8106712" y="0"/>
              <a:ext cx="0" cy="1548440"/>
            </a:xfrm>
            <a:prstGeom prst="line">
              <a:avLst/>
            </a:prstGeom>
            <a:grpFill/>
            <a:ln w="508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4">
            <a:extLst>
              <a:ext uri="{FF2B5EF4-FFF2-40B4-BE49-F238E27FC236}">
                <a16:creationId xmlns:a16="http://schemas.microsoft.com/office/drawing/2014/main" id="{1E86588C-F5E3-4817-8552-6D3332A56E63}"/>
              </a:ext>
            </a:extLst>
          </p:cNvPr>
          <p:cNvCxnSpPr>
            <a:cxnSpLocks/>
          </p:cNvCxnSpPr>
          <p:nvPr/>
        </p:nvCxnSpPr>
        <p:spPr>
          <a:xfrm>
            <a:off x="2319144" y="31646"/>
            <a:ext cx="0" cy="257425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617297" y="2962606"/>
            <a:ext cx="7027153" cy="1138773"/>
          </a:xfrm>
          <a:prstGeom prst="rect">
            <a:avLst/>
          </a:prstGeom>
          <a:noFill/>
        </p:spPr>
        <p:txBody>
          <a:bodyPr wrap="square" rtlCol="0">
            <a:spAutoFit/>
          </a:bodyPr>
          <a:lstStyle/>
          <a:p>
            <a:br>
              <a:rPr lang="hy-AM" sz="2000" dirty="0"/>
            </a:br>
            <a:r>
              <a:rPr lang="hy-AM" sz="4800" b="1" dirty="0"/>
              <a:t>ՇՆՈՐՀԱԿԱԼՈՒԹՅՈՒՆ</a:t>
            </a:r>
            <a:endParaRPr lang="ru-RU" sz="4800" b="1" dirty="0"/>
          </a:p>
        </p:txBody>
      </p:sp>
      <p:grpSp>
        <p:nvGrpSpPr>
          <p:cNvPr id="79" name="Group 78">
            <a:extLst>
              <a:ext uri="{FF2B5EF4-FFF2-40B4-BE49-F238E27FC236}">
                <a16:creationId xmlns:a16="http://schemas.microsoft.com/office/drawing/2014/main" id="{1B3C6D4D-511A-4AC1-9F50-60BAD60033EC}"/>
              </a:ext>
            </a:extLst>
          </p:cNvPr>
          <p:cNvGrpSpPr/>
          <p:nvPr/>
        </p:nvGrpSpPr>
        <p:grpSpPr>
          <a:xfrm>
            <a:off x="3049110" y="5490190"/>
            <a:ext cx="8602786" cy="1003837"/>
            <a:chOff x="2120209" y="4375580"/>
            <a:chExt cx="7174339" cy="824048"/>
          </a:xfrm>
        </p:grpSpPr>
        <p:sp>
          <p:nvSpPr>
            <p:cNvPr id="83" name="Rounded Rectangle 3">
              <a:extLst>
                <a:ext uri="{FF2B5EF4-FFF2-40B4-BE49-F238E27FC236}">
                  <a16:creationId xmlns:a16="http://schemas.microsoft.com/office/drawing/2014/main" id="{2DE37EFC-2293-4ACD-B4DB-567E7C7425FF}"/>
                </a:ext>
              </a:extLst>
            </p:cNvPr>
            <p:cNvSpPr>
              <a:spLocks noChangeAspect="1"/>
            </p:cNvSpPr>
            <p:nvPr/>
          </p:nvSpPr>
          <p:spPr>
            <a:xfrm>
              <a:off x="4295469" y="4728674"/>
              <a:ext cx="216000" cy="216000"/>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grpSp>
          <p:nvGrpSpPr>
            <p:cNvPr id="84" name="Group 83">
              <a:extLst>
                <a:ext uri="{FF2B5EF4-FFF2-40B4-BE49-F238E27FC236}">
                  <a16:creationId xmlns:a16="http://schemas.microsoft.com/office/drawing/2014/main" id="{30746660-DCBE-4ABC-9C49-FF932206DC33}"/>
                </a:ext>
              </a:extLst>
            </p:cNvPr>
            <p:cNvGrpSpPr/>
            <p:nvPr/>
          </p:nvGrpSpPr>
          <p:grpSpPr>
            <a:xfrm>
              <a:off x="2155077" y="4375580"/>
              <a:ext cx="2205278" cy="293755"/>
              <a:chOff x="2155077" y="4375580"/>
              <a:chExt cx="2205278" cy="293755"/>
            </a:xfrm>
          </p:grpSpPr>
          <p:sp>
            <p:nvSpPr>
              <p:cNvPr id="97" name="Round Same Side Corner Rectangle 19">
                <a:extLst>
                  <a:ext uri="{FF2B5EF4-FFF2-40B4-BE49-F238E27FC236}">
                    <a16:creationId xmlns:a16="http://schemas.microsoft.com/office/drawing/2014/main" id="{AF603D2C-8FFA-40E9-BBAD-22D371B24D4C}"/>
                  </a:ext>
                </a:extLst>
              </p:cNvPr>
              <p:cNvSpPr/>
              <p:nvPr/>
            </p:nvSpPr>
            <p:spPr>
              <a:xfrm>
                <a:off x="2155077" y="4375580"/>
                <a:ext cx="194400" cy="248400"/>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98" name="TextBox 97">
                <a:extLst>
                  <a:ext uri="{FF2B5EF4-FFF2-40B4-BE49-F238E27FC236}">
                    <a16:creationId xmlns:a16="http://schemas.microsoft.com/office/drawing/2014/main" id="{B71EFABE-4E76-48E0-9B9F-9294C229C143}"/>
                  </a:ext>
                </a:extLst>
              </p:cNvPr>
              <p:cNvSpPr txBox="1"/>
              <p:nvPr/>
            </p:nvSpPr>
            <p:spPr>
              <a:xfrm>
                <a:off x="2428416" y="4392336"/>
                <a:ext cx="1931939" cy="276999"/>
              </a:xfrm>
              <a:prstGeom prst="rect">
                <a:avLst/>
              </a:prstGeom>
              <a:noFill/>
            </p:spPr>
            <p:txBody>
              <a:bodyPr wrap="none" rtlCol="0">
                <a:spAutoFit/>
              </a:bodyPr>
              <a:lstStyle/>
              <a:p>
                <a:r>
                  <a:rPr lang="hy-AM" sz="1200" dirty="0">
                    <a:solidFill>
                      <a:schemeClr val="bg1">
                        <a:lumMod val="50000"/>
                      </a:schemeClr>
                    </a:solidFill>
                  </a:rPr>
                  <a:t>Երևան, Քաջազնունի 12</a:t>
                </a:r>
                <a:endParaRPr lang="en-US" sz="1200" dirty="0">
                  <a:solidFill>
                    <a:schemeClr val="bg1">
                      <a:lumMod val="50000"/>
                    </a:schemeClr>
                  </a:solidFill>
                </a:endParaRPr>
              </a:p>
            </p:txBody>
          </p:sp>
        </p:grpSp>
        <p:grpSp>
          <p:nvGrpSpPr>
            <p:cNvPr id="85" name="Group 84">
              <a:extLst>
                <a:ext uri="{FF2B5EF4-FFF2-40B4-BE49-F238E27FC236}">
                  <a16:creationId xmlns:a16="http://schemas.microsoft.com/office/drawing/2014/main" id="{0919915F-EE07-4FDD-86D3-92FB02DF964E}"/>
                </a:ext>
              </a:extLst>
            </p:cNvPr>
            <p:cNvGrpSpPr/>
            <p:nvPr/>
          </p:nvGrpSpPr>
          <p:grpSpPr>
            <a:xfrm>
              <a:off x="7102760" y="4724133"/>
              <a:ext cx="2041240" cy="461944"/>
              <a:chOff x="4344485" y="4694471"/>
              <a:chExt cx="2041240" cy="461944"/>
            </a:xfrm>
          </p:grpSpPr>
          <p:sp>
            <p:nvSpPr>
              <p:cNvPr id="95" name="Block Arc 6">
                <a:extLst>
                  <a:ext uri="{FF2B5EF4-FFF2-40B4-BE49-F238E27FC236}">
                    <a16:creationId xmlns:a16="http://schemas.microsoft.com/office/drawing/2014/main" id="{CBCDCC55-EFD8-4DF8-8C0C-068AE8320881}"/>
                  </a:ext>
                </a:extLst>
              </p:cNvPr>
              <p:cNvSpPr/>
              <p:nvPr/>
            </p:nvSpPr>
            <p:spPr>
              <a:xfrm>
                <a:off x="4344485" y="4694471"/>
                <a:ext cx="226800" cy="216000"/>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96" name="TextBox 95">
                <a:extLst>
                  <a:ext uri="{FF2B5EF4-FFF2-40B4-BE49-F238E27FC236}">
                    <a16:creationId xmlns:a16="http://schemas.microsoft.com/office/drawing/2014/main" id="{473E41F3-7FDC-4F88-A34C-DA80E343F94B}"/>
                  </a:ext>
                </a:extLst>
              </p:cNvPr>
              <p:cNvSpPr txBox="1"/>
              <p:nvPr/>
            </p:nvSpPr>
            <p:spPr>
              <a:xfrm>
                <a:off x="4622526" y="4694750"/>
                <a:ext cx="1763199" cy="461665"/>
              </a:xfrm>
              <a:prstGeom prst="rect">
                <a:avLst/>
              </a:prstGeom>
              <a:noFill/>
            </p:spPr>
            <p:txBody>
              <a:bodyPr wrap="square">
                <a:spAutoFit/>
              </a:bodyPr>
              <a:lstStyle/>
              <a:p>
                <a:r>
                  <a:rPr lang="en-US" sz="1200" dirty="0">
                    <a:solidFill>
                      <a:schemeClr val="bg1">
                        <a:lumMod val="50000"/>
                      </a:schemeClr>
                    </a:solidFill>
                  </a:rPr>
                  <a:t>info.hmkentron@gmail.com</a:t>
                </a:r>
              </a:p>
            </p:txBody>
          </p:sp>
        </p:grpSp>
        <p:sp>
          <p:nvSpPr>
            <p:cNvPr id="86" name="Block Arc 14">
              <a:extLst>
                <a:ext uri="{FF2B5EF4-FFF2-40B4-BE49-F238E27FC236}">
                  <a16:creationId xmlns:a16="http://schemas.microsoft.com/office/drawing/2014/main" id="{7AC967DC-11F0-4659-A5B8-94E838F44511}"/>
                </a:ext>
              </a:extLst>
            </p:cNvPr>
            <p:cNvSpPr/>
            <p:nvPr/>
          </p:nvSpPr>
          <p:spPr>
            <a:xfrm rot="16200000">
              <a:off x="2129209" y="4719674"/>
              <a:ext cx="230400" cy="248400"/>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87" name="TextBox 86">
              <a:extLst>
                <a:ext uri="{FF2B5EF4-FFF2-40B4-BE49-F238E27FC236}">
                  <a16:creationId xmlns:a16="http://schemas.microsoft.com/office/drawing/2014/main" id="{EC44A6F9-F180-4A57-83B4-888C6C35854C}"/>
                </a:ext>
              </a:extLst>
            </p:cNvPr>
            <p:cNvSpPr txBox="1"/>
            <p:nvPr/>
          </p:nvSpPr>
          <p:spPr>
            <a:xfrm>
              <a:off x="4599886" y="4737963"/>
              <a:ext cx="2069976" cy="461665"/>
            </a:xfrm>
            <a:prstGeom prst="rect">
              <a:avLst/>
            </a:prstGeom>
            <a:noFill/>
          </p:spPr>
          <p:txBody>
            <a:bodyPr wrap="square">
              <a:spAutoFit/>
            </a:bodyPr>
            <a:lstStyle/>
            <a:p>
              <a:r>
                <a:rPr lang="en-US" sz="1200" dirty="0">
                  <a:solidFill>
                    <a:schemeClr val="bg1">
                      <a:lumMod val="50000"/>
                    </a:schemeClr>
                  </a:solidFill>
                </a:rPr>
                <a:t>https://www.facebook.com/hmkyerevan</a:t>
              </a:r>
            </a:p>
          </p:txBody>
        </p:sp>
        <p:grpSp>
          <p:nvGrpSpPr>
            <p:cNvPr id="88" name="Group 87">
              <a:extLst>
                <a:ext uri="{FF2B5EF4-FFF2-40B4-BE49-F238E27FC236}">
                  <a16:creationId xmlns:a16="http://schemas.microsoft.com/office/drawing/2014/main" id="{0FEE068B-DB7E-4F5C-B3CE-8C03B42301D1}"/>
                </a:ext>
              </a:extLst>
            </p:cNvPr>
            <p:cNvGrpSpPr/>
            <p:nvPr/>
          </p:nvGrpSpPr>
          <p:grpSpPr>
            <a:xfrm>
              <a:off x="4304784" y="4398139"/>
              <a:ext cx="2445925" cy="277555"/>
              <a:chOff x="2183877" y="4739864"/>
              <a:chExt cx="2445925" cy="277555"/>
            </a:xfrm>
          </p:grpSpPr>
          <p:sp>
            <p:nvSpPr>
              <p:cNvPr id="93" name="Freeform 25">
                <a:extLst>
                  <a:ext uri="{FF2B5EF4-FFF2-40B4-BE49-F238E27FC236}">
                    <a16:creationId xmlns:a16="http://schemas.microsoft.com/office/drawing/2014/main" id="{F6E02756-AD04-494E-A316-30EDCFAB72DC}"/>
                  </a:ext>
                </a:extLst>
              </p:cNvPr>
              <p:cNvSpPr/>
              <p:nvPr/>
            </p:nvSpPr>
            <p:spPr>
              <a:xfrm>
                <a:off x="2183877" y="4739864"/>
                <a:ext cx="165600" cy="216000"/>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94" name="TextBox 93">
                <a:extLst>
                  <a:ext uri="{FF2B5EF4-FFF2-40B4-BE49-F238E27FC236}">
                    <a16:creationId xmlns:a16="http://schemas.microsoft.com/office/drawing/2014/main" id="{C0F1F049-9C85-448C-9808-90C1FD98BE81}"/>
                  </a:ext>
                </a:extLst>
              </p:cNvPr>
              <p:cNvSpPr txBox="1"/>
              <p:nvPr/>
            </p:nvSpPr>
            <p:spPr>
              <a:xfrm>
                <a:off x="2451000" y="4740420"/>
                <a:ext cx="2178802" cy="276999"/>
              </a:xfrm>
              <a:prstGeom prst="rect">
                <a:avLst/>
              </a:prstGeom>
              <a:noFill/>
            </p:spPr>
            <p:txBody>
              <a:bodyPr wrap="none" rtlCol="0">
                <a:spAutoFit/>
              </a:bodyPr>
              <a:lstStyle/>
              <a:p>
                <a:r>
                  <a:rPr lang="hy-AM" sz="1200" dirty="0">
                    <a:solidFill>
                      <a:schemeClr val="bg1">
                        <a:lumMod val="50000"/>
                      </a:schemeClr>
                    </a:solidFill>
                  </a:rPr>
                  <a:t>Տեղեկատու՝ </a:t>
                </a:r>
                <a:r>
                  <a:rPr lang="en-US" sz="1200" dirty="0">
                    <a:solidFill>
                      <a:schemeClr val="bg1">
                        <a:lumMod val="50000"/>
                      </a:schemeClr>
                    </a:solidFill>
                  </a:rPr>
                  <a:t>+37410 559536</a:t>
                </a:r>
              </a:p>
            </p:txBody>
          </p:sp>
        </p:grpSp>
        <p:grpSp>
          <p:nvGrpSpPr>
            <p:cNvPr id="89" name="Group 88">
              <a:extLst>
                <a:ext uri="{FF2B5EF4-FFF2-40B4-BE49-F238E27FC236}">
                  <a16:creationId xmlns:a16="http://schemas.microsoft.com/office/drawing/2014/main" id="{A2F8B8C2-DC8D-4880-BDB8-1ED3BC25F9CA}"/>
                </a:ext>
              </a:extLst>
            </p:cNvPr>
            <p:cNvGrpSpPr/>
            <p:nvPr/>
          </p:nvGrpSpPr>
          <p:grpSpPr>
            <a:xfrm>
              <a:off x="7092280" y="4391780"/>
              <a:ext cx="2202268" cy="277555"/>
              <a:chOff x="2183877" y="4739864"/>
              <a:chExt cx="2202268" cy="277555"/>
            </a:xfrm>
          </p:grpSpPr>
          <p:sp>
            <p:nvSpPr>
              <p:cNvPr id="91" name="Freeform 25">
                <a:extLst>
                  <a:ext uri="{FF2B5EF4-FFF2-40B4-BE49-F238E27FC236}">
                    <a16:creationId xmlns:a16="http://schemas.microsoft.com/office/drawing/2014/main" id="{29FABF8C-BD82-4680-9BFC-C96E9FF890CC}"/>
                  </a:ext>
                </a:extLst>
              </p:cNvPr>
              <p:cNvSpPr/>
              <p:nvPr/>
            </p:nvSpPr>
            <p:spPr>
              <a:xfrm>
                <a:off x="2183877" y="4739864"/>
                <a:ext cx="165600" cy="216000"/>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92" name="TextBox 91">
                <a:extLst>
                  <a:ext uri="{FF2B5EF4-FFF2-40B4-BE49-F238E27FC236}">
                    <a16:creationId xmlns:a16="http://schemas.microsoft.com/office/drawing/2014/main" id="{B23B8D20-C614-4BEE-BE69-311F2CA42558}"/>
                  </a:ext>
                </a:extLst>
              </p:cNvPr>
              <p:cNvSpPr txBox="1"/>
              <p:nvPr/>
            </p:nvSpPr>
            <p:spPr>
              <a:xfrm>
                <a:off x="2451000" y="4740420"/>
                <a:ext cx="1935145" cy="276999"/>
              </a:xfrm>
              <a:prstGeom prst="rect">
                <a:avLst/>
              </a:prstGeom>
              <a:noFill/>
            </p:spPr>
            <p:txBody>
              <a:bodyPr wrap="none" rtlCol="0">
                <a:spAutoFit/>
              </a:bodyPr>
              <a:lstStyle/>
              <a:p>
                <a:r>
                  <a:rPr lang="hy-AM" sz="1200" dirty="0">
                    <a:solidFill>
                      <a:schemeClr val="bg1">
                        <a:lumMod val="50000"/>
                      </a:schemeClr>
                    </a:solidFill>
                  </a:rPr>
                  <a:t>Թեժ գիծ՝ </a:t>
                </a:r>
                <a:r>
                  <a:rPr lang="en-US" sz="1200" dirty="0">
                    <a:solidFill>
                      <a:schemeClr val="bg1">
                        <a:lumMod val="50000"/>
                      </a:schemeClr>
                    </a:solidFill>
                  </a:rPr>
                  <a:t>+37410 559536</a:t>
                </a:r>
              </a:p>
            </p:txBody>
          </p:sp>
        </p:grpSp>
        <p:sp>
          <p:nvSpPr>
            <p:cNvPr id="90" name="TextBox 89">
              <a:extLst>
                <a:ext uri="{FF2B5EF4-FFF2-40B4-BE49-F238E27FC236}">
                  <a16:creationId xmlns:a16="http://schemas.microsoft.com/office/drawing/2014/main" id="{5107D30C-0FE5-4050-9247-D3F40EB146D9}"/>
                </a:ext>
              </a:extLst>
            </p:cNvPr>
            <p:cNvSpPr txBox="1"/>
            <p:nvPr/>
          </p:nvSpPr>
          <p:spPr>
            <a:xfrm>
              <a:off x="2471043" y="4732570"/>
              <a:ext cx="731290" cy="276999"/>
            </a:xfrm>
            <a:prstGeom prst="rect">
              <a:avLst/>
            </a:prstGeom>
            <a:noFill/>
          </p:spPr>
          <p:txBody>
            <a:bodyPr wrap="none" rtlCol="0">
              <a:spAutoFit/>
            </a:bodyPr>
            <a:lstStyle/>
            <a:p>
              <a:r>
                <a:rPr lang="en-US" sz="1200" dirty="0">
                  <a:solidFill>
                    <a:schemeClr val="bg1">
                      <a:lumMod val="50000"/>
                    </a:schemeClr>
                  </a:solidFill>
                </a:rPr>
                <a:t>hmk.am</a:t>
              </a:r>
            </a:p>
          </p:txBody>
        </p:sp>
      </p:grpSp>
      <p:pic>
        <p:nvPicPr>
          <p:cNvPr id="99" name="Picture 98">
            <a:extLst>
              <a:ext uri="{FF2B5EF4-FFF2-40B4-BE49-F238E27FC236}">
                <a16:creationId xmlns:a16="http://schemas.microsoft.com/office/drawing/2014/main" id="{32B75CE4-E87B-4B5E-8AEB-05A3F5AC1D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795" y="5525653"/>
            <a:ext cx="1264643" cy="815277"/>
          </a:xfrm>
          <a:prstGeom prst="rect">
            <a:avLst/>
          </a:prstGeom>
        </p:spPr>
      </p:pic>
    </p:spTree>
    <p:extLst>
      <p:ext uri="{BB962C8B-B14F-4D97-AF65-F5344CB8AC3E}">
        <p14:creationId xmlns:p14="http://schemas.microsoft.com/office/powerpoint/2010/main" val="2469550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5">
            <a:extLst>
              <a:ext uri="{FF2B5EF4-FFF2-40B4-BE49-F238E27FC236}">
                <a16:creationId xmlns:a16="http://schemas.microsoft.com/office/drawing/2014/main" id="{4B020F8E-ACEB-4964-8AD1-16F2B18A0177}"/>
              </a:ext>
            </a:extLst>
          </p:cNvPr>
          <p:cNvSpPr>
            <a:spLocks noEditPoints="1"/>
          </p:cNvSpPr>
          <p:nvPr/>
        </p:nvSpPr>
        <p:spPr bwMode="auto">
          <a:xfrm rot="16200000">
            <a:off x="1849660" y="2017735"/>
            <a:ext cx="3212577" cy="3182579"/>
          </a:xfrm>
          <a:custGeom>
            <a:avLst/>
            <a:gdLst>
              <a:gd name="T0" fmla="*/ 54 w 663"/>
              <a:gd name="T1" fmla="*/ 111 h 679"/>
              <a:gd name="T2" fmla="*/ 93 w 663"/>
              <a:gd name="T3" fmla="*/ 193 h 679"/>
              <a:gd name="T4" fmla="*/ 102 w 663"/>
              <a:gd name="T5" fmla="*/ 211 h 679"/>
              <a:gd name="T6" fmla="*/ 514 w 663"/>
              <a:gd name="T7" fmla="*/ 623 h 679"/>
              <a:gd name="T8" fmla="*/ 592 w 663"/>
              <a:gd name="T9" fmla="*/ 649 h 679"/>
              <a:gd name="T10" fmla="*/ 644 w 663"/>
              <a:gd name="T11" fmla="*/ 597 h 679"/>
              <a:gd name="T12" fmla="*/ 645 w 663"/>
              <a:gd name="T13" fmla="*/ 535 h 679"/>
              <a:gd name="T14" fmla="*/ 217 w 663"/>
              <a:gd name="T15" fmla="*/ 107 h 679"/>
              <a:gd name="T16" fmla="*/ 207 w 663"/>
              <a:gd name="T17" fmla="*/ 99 h 679"/>
              <a:gd name="T18" fmla="*/ 188 w 663"/>
              <a:gd name="T19" fmla="*/ 89 h 679"/>
              <a:gd name="T20" fmla="*/ 124 w 663"/>
              <a:gd name="T21" fmla="*/ 59 h 679"/>
              <a:gd name="T22" fmla="*/ 61 w 663"/>
              <a:gd name="T23" fmla="*/ 29 h 679"/>
              <a:gd name="T24" fmla="*/ 4 w 663"/>
              <a:gd name="T25" fmla="*/ 1 h 679"/>
              <a:gd name="T26" fmla="*/ 0 w 663"/>
              <a:gd name="T27" fmla="*/ 0 h 679"/>
              <a:gd name="T28" fmla="*/ 33 w 663"/>
              <a:gd name="T29" fmla="*/ 68 h 679"/>
              <a:gd name="T30" fmla="*/ 54 w 663"/>
              <a:gd name="T31" fmla="*/ 111 h 679"/>
              <a:gd name="T32" fmla="*/ 579 w 663"/>
              <a:gd name="T33" fmla="*/ 499 h 679"/>
              <a:gd name="T34" fmla="*/ 629 w 663"/>
              <a:gd name="T35" fmla="*/ 550 h 679"/>
              <a:gd name="T36" fmla="*/ 630 w 663"/>
              <a:gd name="T37" fmla="*/ 582 h 679"/>
              <a:gd name="T38" fmla="*/ 582 w 663"/>
              <a:gd name="T39" fmla="*/ 629 h 679"/>
              <a:gd name="T40" fmla="*/ 552 w 663"/>
              <a:gd name="T41" fmla="*/ 630 h 679"/>
              <a:gd name="T42" fmla="*/ 487 w 663"/>
              <a:gd name="T43" fmla="*/ 565 h 679"/>
              <a:gd name="T44" fmla="*/ 485 w 663"/>
              <a:gd name="T45" fmla="*/ 563 h 679"/>
              <a:gd name="T46" fmla="*/ 563 w 663"/>
              <a:gd name="T47" fmla="*/ 484 h 679"/>
              <a:gd name="T48" fmla="*/ 579 w 663"/>
              <a:gd name="T49" fmla="*/ 499 h 679"/>
              <a:gd name="T50" fmla="*/ 189 w 663"/>
              <a:gd name="T51" fmla="*/ 140 h 679"/>
              <a:gd name="T52" fmla="*/ 202 w 663"/>
              <a:gd name="T53" fmla="*/ 141 h 679"/>
              <a:gd name="T54" fmla="*/ 295 w 663"/>
              <a:gd name="T55" fmla="*/ 234 h 679"/>
              <a:gd name="T56" fmla="*/ 531 w 663"/>
              <a:gd name="T57" fmla="*/ 471 h 679"/>
              <a:gd name="T58" fmla="*/ 530 w 663"/>
              <a:gd name="T59" fmla="*/ 482 h 679"/>
              <a:gd name="T60" fmla="*/ 519 w 663"/>
              <a:gd name="T61" fmla="*/ 482 h 679"/>
              <a:gd name="T62" fmla="*/ 475 w 663"/>
              <a:gd name="T63" fmla="*/ 438 h 679"/>
              <a:gd name="T64" fmla="*/ 350 w 663"/>
              <a:gd name="T65" fmla="*/ 312 h 679"/>
              <a:gd name="T66" fmla="*/ 201 w 663"/>
              <a:gd name="T67" fmla="*/ 164 h 679"/>
              <a:gd name="T68" fmla="*/ 190 w 663"/>
              <a:gd name="T69" fmla="*/ 153 h 679"/>
              <a:gd name="T70" fmla="*/ 189 w 663"/>
              <a:gd name="T71" fmla="*/ 140 h 679"/>
              <a:gd name="T72" fmla="*/ 208 w 663"/>
              <a:gd name="T73" fmla="*/ 244 h 679"/>
              <a:gd name="T74" fmla="*/ 348 w 663"/>
              <a:gd name="T75" fmla="*/ 383 h 679"/>
              <a:gd name="T76" fmla="*/ 481 w 663"/>
              <a:gd name="T77" fmla="*/ 517 h 679"/>
              <a:gd name="T78" fmla="*/ 481 w 663"/>
              <a:gd name="T79" fmla="*/ 531 h 679"/>
              <a:gd name="T80" fmla="*/ 469 w 663"/>
              <a:gd name="T81" fmla="*/ 528 h 679"/>
              <a:gd name="T82" fmla="*/ 409 w 663"/>
              <a:gd name="T83" fmla="*/ 468 h 679"/>
              <a:gd name="T84" fmla="*/ 221 w 663"/>
              <a:gd name="T85" fmla="*/ 280 h 679"/>
              <a:gd name="T86" fmla="*/ 140 w 663"/>
              <a:gd name="T87" fmla="*/ 199 h 679"/>
              <a:gd name="T88" fmla="*/ 141 w 663"/>
              <a:gd name="T89" fmla="*/ 184 h 679"/>
              <a:gd name="T90" fmla="*/ 150 w 663"/>
              <a:gd name="T91" fmla="*/ 186 h 679"/>
              <a:gd name="T92" fmla="*/ 208 w 663"/>
              <a:gd name="T93" fmla="*/ 244 h 679"/>
              <a:gd name="T94" fmla="*/ 63 w 663"/>
              <a:gd name="T95" fmla="*/ 86 h 679"/>
              <a:gd name="T96" fmla="*/ 87 w 663"/>
              <a:gd name="T97" fmla="*/ 62 h 679"/>
              <a:gd name="T98" fmla="*/ 94 w 663"/>
              <a:gd name="T99" fmla="*/ 61 h 679"/>
              <a:gd name="T100" fmla="*/ 163 w 663"/>
              <a:gd name="T101" fmla="*/ 94 h 679"/>
              <a:gd name="T102" fmla="*/ 175 w 663"/>
              <a:gd name="T103" fmla="*/ 100 h 679"/>
              <a:gd name="T104" fmla="*/ 152 w 663"/>
              <a:gd name="T105" fmla="*/ 107 h 679"/>
              <a:gd name="T106" fmla="*/ 143 w 663"/>
              <a:gd name="T107" fmla="*/ 142 h 679"/>
              <a:gd name="T108" fmla="*/ 109 w 663"/>
              <a:gd name="T109" fmla="*/ 152 h 679"/>
              <a:gd name="T110" fmla="*/ 101 w 663"/>
              <a:gd name="T111" fmla="*/ 175 h 679"/>
              <a:gd name="T112" fmla="*/ 93 w 663"/>
              <a:gd name="T113" fmla="*/ 158 h 679"/>
              <a:gd name="T114" fmla="*/ 62 w 663"/>
              <a:gd name="T115" fmla="*/ 94 h 679"/>
              <a:gd name="T116" fmla="*/ 63 w 663"/>
              <a:gd name="T117" fmla="*/ 8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3" h="679">
                <a:moveTo>
                  <a:pt x="54" y="111"/>
                </a:moveTo>
                <a:cubicBezTo>
                  <a:pt x="67" y="138"/>
                  <a:pt x="80" y="166"/>
                  <a:pt x="93" y="193"/>
                </a:cubicBezTo>
                <a:cubicBezTo>
                  <a:pt x="96" y="199"/>
                  <a:pt x="98" y="206"/>
                  <a:pt x="102" y="211"/>
                </a:cubicBezTo>
                <a:cubicBezTo>
                  <a:pt x="130" y="239"/>
                  <a:pt x="457" y="564"/>
                  <a:pt x="514" y="623"/>
                </a:cubicBezTo>
                <a:cubicBezTo>
                  <a:pt x="531" y="640"/>
                  <a:pt x="558" y="679"/>
                  <a:pt x="592" y="649"/>
                </a:cubicBezTo>
                <a:cubicBezTo>
                  <a:pt x="593" y="649"/>
                  <a:pt x="639" y="602"/>
                  <a:pt x="644" y="597"/>
                </a:cubicBezTo>
                <a:cubicBezTo>
                  <a:pt x="663" y="581"/>
                  <a:pt x="662" y="552"/>
                  <a:pt x="645" y="535"/>
                </a:cubicBezTo>
                <a:cubicBezTo>
                  <a:pt x="590" y="480"/>
                  <a:pt x="250" y="140"/>
                  <a:pt x="217" y="107"/>
                </a:cubicBezTo>
                <a:cubicBezTo>
                  <a:pt x="214" y="104"/>
                  <a:pt x="211" y="101"/>
                  <a:pt x="207" y="99"/>
                </a:cubicBezTo>
                <a:cubicBezTo>
                  <a:pt x="201" y="95"/>
                  <a:pt x="194" y="93"/>
                  <a:pt x="188" y="89"/>
                </a:cubicBezTo>
                <a:cubicBezTo>
                  <a:pt x="166" y="79"/>
                  <a:pt x="145" y="69"/>
                  <a:pt x="124" y="59"/>
                </a:cubicBezTo>
                <a:cubicBezTo>
                  <a:pt x="103" y="49"/>
                  <a:pt x="82" y="39"/>
                  <a:pt x="61" y="29"/>
                </a:cubicBezTo>
                <a:cubicBezTo>
                  <a:pt x="42" y="20"/>
                  <a:pt x="23" y="10"/>
                  <a:pt x="4" y="1"/>
                </a:cubicBezTo>
                <a:cubicBezTo>
                  <a:pt x="3" y="1"/>
                  <a:pt x="2" y="1"/>
                  <a:pt x="0" y="0"/>
                </a:cubicBezTo>
                <a:cubicBezTo>
                  <a:pt x="11" y="23"/>
                  <a:pt x="22" y="46"/>
                  <a:pt x="33" y="68"/>
                </a:cubicBezTo>
                <a:cubicBezTo>
                  <a:pt x="40" y="82"/>
                  <a:pt x="47" y="96"/>
                  <a:pt x="54" y="111"/>
                </a:cubicBezTo>
                <a:close/>
                <a:moveTo>
                  <a:pt x="579" y="499"/>
                </a:moveTo>
                <a:cubicBezTo>
                  <a:pt x="596" y="516"/>
                  <a:pt x="613" y="533"/>
                  <a:pt x="629" y="550"/>
                </a:cubicBezTo>
                <a:cubicBezTo>
                  <a:pt x="640" y="560"/>
                  <a:pt x="640" y="572"/>
                  <a:pt x="630" y="582"/>
                </a:cubicBezTo>
                <a:cubicBezTo>
                  <a:pt x="614" y="598"/>
                  <a:pt x="598" y="614"/>
                  <a:pt x="582" y="629"/>
                </a:cubicBezTo>
                <a:cubicBezTo>
                  <a:pt x="573" y="639"/>
                  <a:pt x="561" y="639"/>
                  <a:pt x="552" y="630"/>
                </a:cubicBezTo>
                <a:cubicBezTo>
                  <a:pt x="530" y="608"/>
                  <a:pt x="508" y="586"/>
                  <a:pt x="487" y="565"/>
                </a:cubicBezTo>
                <a:cubicBezTo>
                  <a:pt x="486" y="564"/>
                  <a:pt x="485" y="563"/>
                  <a:pt x="485" y="563"/>
                </a:cubicBezTo>
                <a:cubicBezTo>
                  <a:pt x="511" y="537"/>
                  <a:pt x="537" y="511"/>
                  <a:pt x="563" y="484"/>
                </a:cubicBezTo>
                <a:cubicBezTo>
                  <a:pt x="568" y="489"/>
                  <a:pt x="574" y="494"/>
                  <a:pt x="579" y="499"/>
                </a:cubicBezTo>
                <a:close/>
                <a:moveTo>
                  <a:pt x="189" y="140"/>
                </a:moveTo>
                <a:cubicBezTo>
                  <a:pt x="192" y="137"/>
                  <a:pt x="198" y="137"/>
                  <a:pt x="202" y="141"/>
                </a:cubicBezTo>
                <a:cubicBezTo>
                  <a:pt x="233" y="172"/>
                  <a:pt x="264" y="203"/>
                  <a:pt x="295" y="234"/>
                </a:cubicBezTo>
                <a:cubicBezTo>
                  <a:pt x="365" y="304"/>
                  <a:pt x="528" y="466"/>
                  <a:pt x="531" y="471"/>
                </a:cubicBezTo>
                <a:cubicBezTo>
                  <a:pt x="534" y="475"/>
                  <a:pt x="533" y="479"/>
                  <a:pt x="530" y="482"/>
                </a:cubicBezTo>
                <a:cubicBezTo>
                  <a:pt x="527" y="485"/>
                  <a:pt x="522" y="485"/>
                  <a:pt x="519" y="482"/>
                </a:cubicBezTo>
                <a:cubicBezTo>
                  <a:pt x="475" y="438"/>
                  <a:pt x="475" y="438"/>
                  <a:pt x="475" y="438"/>
                </a:cubicBezTo>
                <a:cubicBezTo>
                  <a:pt x="350" y="312"/>
                  <a:pt x="350" y="312"/>
                  <a:pt x="350" y="312"/>
                </a:cubicBezTo>
                <a:cubicBezTo>
                  <a:pt x="201" y="164"/>
                  <a:pt x="201" y="164"/>
                  <a:pt x="201" y="164"/>
                </a:cubicBezTo>
                <a:cubicBezTo>
                  <a:pt x="201" y="164"/>
                  <a:pt x="194" y="157"/>
                  <a:pt x="190" y="153"/>
                </a:cubicBezTo>
                <a:cubicBezTo>
                  <a:pt x="186" y="148"/>
                  <a:pt x="185" y="144"/>
                  <a:pt x="189" y="140"/>
                </a:cubicBezTo>
                <a:close/>
                <a:moveTo>
                  <a:pt x="208" y="244"/>
                </a:moveTo>
                <a:cubicBezTo>
                  <a:pt x="255" y="290"/>
                  <a:pt x="301" y="337"/>
                  <a:pt x="348" y="383"/>
                </a:cubicBezTo>
                <a:cubicBezTo>
                  <a:pt x="383" y="418"/>
                  <a:pt x="476" y="511"/>
                  <a:pt x="481" y="517"/>
                </a:cubicBezTo>
                <a:cubicBezTo>
                  <a:pt x="486" y="522"/>
                  <a:pt x="486" y="527"/>
                  <a:pt x="481" y="531"/>
                </a:cubicBezTo>
                <a:cubicBezTo>
                  <a:pt x="477" y="533"/>
                  <a:pt x="473" y="532"/>
                  <a:pt x="469" y="528"/>
                </a:cubicBezTo>
                <a:cubicBezTo>
                  <a:pt x="449" y="508"/>
                  <a:pt x="429" y="488"/>
                  <a:pt x="409" y="468"/>
                </a:cubicBezTo>
                <a:cubicBezTo>
                  <a:pt x="346" y="405"/>
                  <a:pt x="284" y="343"/>
                  <a:pt x="221" y="280"/>
                </a:cubicBezTo>
                <a:cubicBezTo>
                  <a:pt x="194" y="253"/>
                  <a:pt x="167" y="226"/>
                  <a:pt x="140" y="199"/>
                </a:cubicBezTo>
                <a:cubicBezTo>
                  <a:pt x="134" y="193"/>
                  <a:pt x="134" y="186"/>
                  <a:pt x="141" y="184"/>
                </a:cubicBezTo>
                <a:cubicBezTo>
                  <a:pt x="145" y="182"/>
                  <a:pt x="148" y="184"/>
                  <a:pt x="150" y="186"/>
                </a:cubicBezTo>
                <a:cubicBezTo>
                  <a:pt x="170" y="205"/>
                  <a:pt x="189" y="224"/>
                  <a:pt x="208" y="244"/>
                </a:cubicBezTo>
                <a:close/>
                <a:moveTo>
                  <a:pt x="63" y="86"/>
                </a:moveTo>
                <a:cubicBezTo>
                  <a:pt x="72" y="79"/>
                  <a:pt x="79" y="70"/>
                  <a:pt x="87" y="62"/>
                </a:cubicBezTo>
                <a:cubicBezTo>
                  <a:pt x="89" y="60"/>
                  <a:pt x="91" y="60"/>
                  <a:pt x="94" y="61"/>
                </a:cubicBezTo>
                <a:cubicBezTo>
                  <a:pt x="117" y="72"/>
                  <a:pt x="140" y="83"/>
                  <a:pt x="163" y="94"/>
                </a:cubicBezTo>
                <a:cubicBezTo>
                  <a:pt x="167" y="96"/>
                  <a:pt x="171" y="98"/>
                  <a:pt x="175" y="100"/>
                </a:cubicBezTo>
                <a:cubicBezTo>
                  <a:pt x="172" y="105"/>
                  <a:pt x="172" y="105"/>
                  <a:pt x="152" y="107"/>
                </a:cubicBezTo>
                <a:cubicBezTo>
                  <a:pt x="155" y="120"/>
                  <a:pt x="153" y="132"/>
                  <a:pt x="143" y="142"/>
                </a:cubicBezTo>
                <a:cubicBezTo>
                  <a:pt x="134" y="151"/>
                  <a:pt x="122" y="154"/>
                  <a:pt x="109" y="152"/>
                </a:cubicBezTo>
                <a:cubicBezTo>
                  <a:pt x="107" y="159"/>
                  <a:pt x="109" y="168"/>
                  <a:pt x="101" y="175"/>
                </a:cubicBezTo>
                <a:cubicBezTo>
                  <a:pt x="98" y="169"/>
                  <a:pt x="96" y="164"/>
                  <a:pt x="93" y="158"/>
                </a:cubicBezTo>
                <a:cubicBezTo>
                  <a:pt x="83" y="137"/>
                  <a:pt x="72" y="116"/>
                  <a:pt x="62" y="94"/>
                </a:cubicBezTo>
                <a:cubicBezTo>
                  <a:pt x="61" y="91"/>
                  <a:pt x="60" y="89"/>
                  <a:pt x="63" y="8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Прямоугольник 4"/>
          <p:cNvSpPr/>
          <p:nvPr/>
        </p:nvSpPr>
        <p:spPr>
          <a:xfrm>
            <a:off x="4958132" y="3609024"/>
            <a:ext cx="3836245" cy="982513"/>
          </a:xfrm>
          <a:prstGeom prst="rect">
            <a:avLst/>
          </a:prstGeom>
        </p:spPr>
        <p:txBody>
          <a:bodyPr wrap="square">
            <a:spAutoFit/>
          </a:bodyPr>
          <a:lstStyle/>
          <a:p>
            <a:pPr lvl="0" algn="ctr">
              <a:lnSpc>
                <a:spcPct val="150000"/>
              </a:lnSpc>
              <a:defRPr/>
            </a:pPr>
            <a:r>
              <a:rPr lang="hy-AM" sz="4400" b="1" dirty="0">
                <a:solidFill>
                  <a:schemeClr val="accent3">
                    <a:lumMod val="75000"/>
                  </a:schemeClr>
                </a:solidFill>
                <a:ea typeface="Noto Sans" panose="020B0502040504020204" pitchFamily="34"/>
                <a:cs typeface="Noto Sans" panose="020B0502040504020204" pitchFamily="34"/>
              </a:rPr>
              <a:t>Նախաթեստ</a:t>
            </a:r>
            <a:endParaRPr lang="en-GB" sz="4400" b="1" dirty="0">
              <a:solidFill>
                <a:schemeClr val="accent3">
                  <a:lumMod val="75000"/>
                </a:schemeClr>
              </a:solidFill>
              <a:ea typeface="Noto Sans" panose="020B0502040504020204" pitchFamily="34"/>
              <a:cs typeface="Noto Sans" panose="020B0502040504020204" pitchFamily="34"/>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659" y="5172638"/>
            <a:ext cx="7486537" cy="85351"/>
          </a:xfrm>
          <a:prstGeom prst="rect">
            <a:avLst/>
          </a:prstGeom>
          <a:ln w="76200">
            <a:noFill/>
          </a:ln>
        </p:spPr>
      </p:pic>
      <p:sp>
        <p:nvSpPr>
          <p:cNvPr id="10" name="TextBox 9"/>
          <p:cNvSpPr txBox="1"/>
          <p:nvPr/>
        </p:nvSpPr>
        <p:spPr>
          <a:xfrm>
            <a:off x="10825018" y="763188"/>
            <a:ext cx="1156447" cy="584775"/>
          </a:xfrm>
          <a:prstGeom prst="rect">
            <a:avLst/>
          </a:prstGeom>
          <a:noFill/>
        </p:spPr>
        <p:txBody>
          <a:bodyPr wrap="square" rtlCol="0">
            <a:spAutoFit/>
          </a:bodyPr>
          <a:lstStyle/>
          <a:p>
            <a:pPr lvl="0"/>
            <a:r>
              <a:rPr lang="ru-RU" sz="1400" dirty="0">
                <a:sym typeface="Calibri"/>
              </a:rPr>
              <a:t>10</a:t>
            </a:r>
            <a:r>
              <a:rPr lang="hy-AM" sz="1400" dirty="0">
                <a:sym typeface="Calibri"/>
              </a:rPr>
              <a:t> րոպե</a:t>
            </a:r>
          </a:p>
          <a:p>
            <a:endParaRPr lang="ru-RU" dirty="0"/>
          </a:p>
        </p:txBody>
      </p:sp>
      <p:pic>
        <p:nvPicPr>
          <p:cNvPr id="11" name="Picture 6">
            <a:extLst>
              <a:ext uri="{FF2B5EF4-FFF2-40B4-BE49-F238E27FC236}">
                <a16:creationId xmlns:a16="http://schemas.microsoft.com/office/drawing/2014/main" id="{44BF3CDB-48A1-451D-87E2-011581ADF6E6}"/>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a:xfrm>
            <a:off x="9955706" y="633046"/>
            <a:ext cx="768728" cy="714917"/>
          </a:xfrm>
          <a:prstGeom prst="rect">
            <a:avLst/>
          </a:prstGeom>
        </p:spPr>
      </p:pic>
    </p:spTree>
    <p:extLst>
      <p:ext uri="{BB962C8B-B14F-4D97-AF65-F5344CB8AC3E}">
        <p14:creationId xmlns:p14="http://schemas.microsoft.com/office/powerpoint/2010/main" val="230795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6344" y="2863093"/>
            <a:ext cx="8686800" cy="1366528"/>
          </a:xfrm>
          <a:prstGeom prst="rect">
            <a:avLst/>
          </a:prstGeom>
        </p:spPr>
        <p:txBody>
          <a:bodyPr wrap="square">
            <a:spAutoFit/>
          </a:bodyPr>
          <a:lstStyle/>
          <a:p>
            <a:pPr marL="457200">
              <a:lnSpc>
                <a:spcPct val="115000"/>
              </a:lnSpc>
              <a:spcAft>
                <a:spcPts val="0"/>
              </a:spcAft>
            </a:pPr>
            <a:r>
              <a:rPr lang="hy-AM" b="1" kern="100" dirty="0">
                <a:latin typeface="GHEA Grapalat" panose="02000506050000020003" pitchFamily="50" charset="0"/>
                <a:ea typeface="Calibri" panose="020F0502020204030204" pitchFamily="34" charset="0"/>
                <a:cs typeface="Times New Roman" panose="02020603050405020304" pitchFamily="18" charset="0"/>
              </a:rPr>
              <a:t>Քայլ 1.</a:t>
            </a:r>
            <a:r>
              <a:rPr lang="hy-AM" kern="100" dirty="0">
                <a:latin typeface="GHEA Grapalat" panose="02000506050000020003" pitchFamily="50" charset="0"/>
                <a:ea typeface="Calibri" panose="020F0502020204030204" pitchFamily="34" charset="0"/>
                <a:cs typeface="Times New Roman" panose="02020603050405020304" pitchFamily="18" charset="0"/>
              </a:rPr>
              <a:t> </a:t>
            </a:r>
            <a:r>
              <a:rPr lang="en-US" kern="100" dirty="0" err="1">
                <a:latin typeface="GHEA Grapalat" panose="02000506050000020003" pitchFamily="50" charset="0"/>
                <a:ea typeface="Calibri" panose="020F0502020204030204" pitchFamily="34" charset="0"/>
                <a:cs typeface="Times New Roman" panose="02020603050405020304" pitchFamily="18" charset="0"/>
              </a:rPr>
              <a:t>Ներկայացրե՛ք</a:t>
            </a:r>
            <a:r>
              <a:rPr lang="en-US" kern="100" dirty="0">
                <a:latin typeface="GHEA Grapalat" panose="02000506050000020003" pitchFamily="50" charset="0"/>
                <a:ea typeface="Calibri" panose="020F0502020204030204" pitchFamily="34" charset="0"/>
                <a:cs typeface="Times New Roman" panose="02020603050405020304" pitchFamily="18" charset="0"/>
              </a:rPr>
              <a:t> </a:t>
            </a:r>
            <a:r>
              <a:rPr lang="en-US" kern="100" dirty="0" err="1">
                <a:latin typeface="GHEA Grapalat" panose="02000506050000020003" pitchFamily="50" charset="0"/>
                <a:ea typeface="Calibri" panose="020F0502020204030204" pitchFamily="34" charset="0"/>
                <a:cs typeface="Times New Roman" panose="02020603050405020304" pitchFamily="18" charset="0"/>
              </a:rPr>
              <a:t>Ձեր</a:t>
            </a:r>
            <a:r>
              <a:rPr lang="hy-AM" kern="100" dirty="0">
                <a:latin typeface="GHEA Grapalat" panose="02000506050000020003" pitchFamily="50" charset="0"/>
                <a:ea typeface="Calibri" panose="020F0502020204030204" pitchFamily="34" charset="0"/>
                <a:cs typeface="Times New Roman" panose="02020603050405020304" pitchFamily="18" charset="0"/>
              </a:rPr>
              <a:t> պատկերացումներն </a:t>
            </a:r>
            <a:r>
              <a:rPr lang="hy-AM" b="1" kern="100" dirty="0">
                <a:latin typeface="GHEA Grapalat" panose="02000506050000020003" pitchFamily="50" charset="0"/>
                <a:ea typeface="Calibri" panose="020F0502020204030204" pitchFamily="34" charset="0"/>
                <a:cs typeface="Times New Roman" panose="02020603050405020304" pitchFamily="18" charset="0"/>
              </a:rPr>
              <a:t>անվտանգ միջավայրի</a:t>
            </a:r>
            <a:r>
              <a:rPr lang="hy-AM" kern="100" dirty="0">
                <a:latin typeface="GHEA Grapalat" panose="02000506050000020003" pitchFamily="50" charset="0"/>
                <a:ea typeface="Calibri" panose="020F0502020204030204" pitchFamily="34" charset="0"/>
                <a:cs typeface="Times New Roman" panose="02020603050405020304" pitchFamily="18" charset="0"/>
              </a:rPr>
              <a:t> վերաբերյալ՝ ներկայացնելով այն պաստառի վրա:</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hy-AM" b="1" kern="100" dirty="0">
                <a:latin typeface="GHEA Grapalat" panose="02000506050000020003" pitchFamily="50" charset="0"/>
                <a:ea typeface="Calibri" panose="020F0502020204030204" pitchFamily="34" charset="0"/>
                <a:cs typeface="Times New Roman" panose="02020603050405020304" pitchFamily="18" charset="0"/>
              </a:rPr>
              <a:t>Քայլ 2. </a:t>
            </a:r>
            <a:r>
              <a:rPr lang="hy-AM" kern="100" dirty="0">
                <a:latin typeface="GHEA Grapalat" panose="02000506050000020003" pitchFamily="50" charset="0"/>
                <a:ea typeface="Calibri" panose="020F0502020204030204" pitchFamily="34" charset="0"/>
                <a:cs typeface="Times New Roman" panose="02020603050405020304" pitchFamily="18" charset="0"/>
              </a:rPr>
              <a:t>Գունավոր կպչուն թղթերի վրա առանձնաց</a:t>
            </a:r>
            <a:r>
              <a:rPr lang="en-US" kern="100" dirty="0" err="1">
                <a:latin typeface="GHEA Grapalat" panose="02000506050000020003" pitchFamily="50" charset="0"/>
                <a:ea typeface="Calibri" panose="020F0502020204030204" pitchFamily="34" charset="0"/>
                <a:cs typeface="Times New Roman" panose="02020603050405020304" pitchFamily="18" charset="0"/>
              </a:rPr>
              <a:t>րե՛ք</a:t>
            </a:r>
            <a:r>
              <a:rPr lang="en-US" kern="100" dirty="0">
                <a:latin typeface="GHEA Grapalat" panose="02000506050000020003" pitchFamily="50" charset="0"/>
                <a:ea typeface="Calibri" panose="020F0502020204030204" pitchFamily="34" charset="0"/>
                <a:cs typeface="Times New Roman" panose="02020603050405020304" pitchFamily="18" charset="0"/>
              </a:rPr>
              <a:t> </a:t>
            </a:r>
            <a:r>
              <a:rPr lang="hy-AM" kern="100" dirty="0">
                <a:latin typeface="GHEA Grapalat" panose="02000506050000020003" pitchFamily="50" charset="0"/>
                <a:ea typeface="Calibri" panose="020F0502020204030204" pitchFamily="34" charset="0"/>
                <a:cs typeface="Times New Roman" panose="02020603050405020304" pitchFamily="18" charset="0"/>
              </a:rPr>
              <a:t>հոգեբանական և ֆիզիկական անվտանգ միջավայրը նկարագրող բաղադրիչները</a:t>
            </a:r>
            <a:r>
              <a:rPr lang="en-US" kern="100" dirty="0">
                <a:latin typeface="GHEA Grapalat" panose="02000506050000020003" pitchFamily="50" charset="0"/>
                <a:ea typeface="Calibri" panose="020F0502020204030204" pitchFamily="34" charset="0"/>
                <a:cs typeface="Times New Roman" panose="02020603050405020304" pitchFamily="18" charset="0"/>
              </a:rPr>
              <a:t>:</a:t>
            </a:r>
            <a:endParaRPr lang="ru-RU"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996696" y="2330798"/>
            <a:ext cx="2002536" cy="400110"/>
          </a:xfrm>
          <a:prstGeom prst="rect">
            <a:avLst/>
          </a:prstGeom>
          <a:noFill/>
        </p:spPr>
        <p:txBody>
          <a:bodyPr wrap="square" rtlCol="0">
            <a:spAutoFit/>
          </a:bodyPr>
          <a:lstStyle/>
          <a:p>
            <a:r>
              <a:rPr lang="en-US" sz="2000" b="1" dirty="0" err="1"/>
              <a:t>Հրահանգ</a:t>
            </a:r>
            <a:r>
              <a:rPr lang="en-US" sz="2000" b="1" dirty="0"/>
              <a:t>՝</a:t>
            </a:r>
            <a:endParaRPr lang="ru-RU" sz="2000" b="1" dirty="0"/>
          </a:p>
        </p:txBody>
      </p:sp>
      <p:sp>
        <p:nvSpPr>
          <p:cNvPr id="5" name="Прямоугольник 4"/>
          <p:cNvSpPr/>
          <p:nvPr/>
        </p:nvSpPr>
        <p:spPr>
          <a:xfrm>
            <a:off x="2297207" y="879720"/>
            <a:ext cx="5367528" cy="800219"/>
          </a:xfrm>
          <a:prstGeom prst="rect">
            <a:avLst/>
          </a:prstGeom>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hy-AM" sz="2000" b="1" kern="100" dirty="0">
                <a:solidFill>
                  <a:schemeClr val="accent6"/>
                </a:solidFill>
                <a:latin typeface="Arial" panose="020B0604020202020204" pitchFamily="34" charset="0"/>
                <a:ea typeface="Calibri" panose="020F0502020204030204" pitchFamily="34" charset="0"/>
                <a:cs typeface="Arial" panose="020B0604020202020204" pitchFamily="34" charset="0"/>
              </a:rPr>
              <a:t>Անվտանգ միջավայ</a:t>
            </a:r>
            <a:r>
              <a:rPr lang="en-US" sz="2000" b="1" kern="100" dirty="0">
                <a:solidFill>
                  <a:schemeClr val="accent6"/>
                </a:solidFill>
                <a:latin typeface="Arial" panose="020B0604020202020204" pitchFamily="34" charset="0"/>
                <a:ea typeface="Calibri" panose="020F0502020204030204" pitchFamily="34" charset="0"/>
                <a:cs typeface="Arial" panose="020B0604020202020204" pitchFamily="34" charset="0"/>
              </a:rPr>
              <a:t>ր. </a:t>
            </a:r>
          </a:p>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b="1" kern="100" dirty="0" err="1">
                <a:solidFill>
                  <a:schemeClr val="accent6"/>
                </a:solidFill>
                <a:latin typeface="Arial" panose="020B0604020202020204" pitchFamily="34" charset="0"/>
                <a:ea typeface="Calibri" panose="020F0502020204030204" pitchFamily="34" charset="0"/>
                <a:cs typeface="Arial" panose="020B0604020202020204" pitchFamily="34" charset="0"/>
              </a:rPr>
              <a:t>Բաղադրիչներն</a:t>
            </a:r>
            <a:r>
              <a:rPr lang="en-US" sz="2000" b="1" kern="100" dirty="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en-US" sz="2000" b="1" kern="100" dirty="0" err="1">
                <a:solidFill>
                  <a:schemeClr val="accent6"/>
                </a:solidFill>
                <a:latin typeface="Arial" panose="020B0604020202020204" pitchFamily="34" charset="0"/>
                <a:ea typeface="Calibri" panose="020F0502020204030204" pitchFamily="34" charset="0"/>
                <a:cs typeface="Arial" panose="020B0604020202020204" pitchFamily="34" charset="0"/>
              </a:rPr>
              <a:t>ու</a:t>
            </a:r>
            <a:r>
              <a:rPr lang="en-US" sz="2000" b="1" kern="100" dirty="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en-US" sz="2000" b="1" kern="100" dirty="0" err="1">
                <a:solidFill>
                  <a:schemeClr val="accent6"/>
                </a:solidFill>
                <a:latin typeface="Arial" panose="020B0604020202020204" pitchFamily="34" charset="0"/>
                <a:ea typeface="Calibri" panose="020F0502020204030204" pitchFamily="34" charset="0"/>
                <a:cs typeface="Arial" panose="020B0604020202020204" pitchFamily="34" charset="0"/>
              </a:rPr>
              <a:t>կարևորությունը</a:t>
            </a:r>
            <a:endParaRPr lang="ru-RU" sz="2000" kern="1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44BF3CDB-48A1-451D-87E2-011581ADF6E6}"/>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10256631" y="894773"/>
            <a:ext cx="606441" cy="563990"/>
          </a:xfrm>
          <a:prstGeom prst="rect">
            <a:avLst/>
          </a:prstGeom>
        </p:spPr>
      </p:pic>
      <p:sp>
        <p:nvSpPr>
          <p:cNvPr id="7" name="TextBox 6"/>
          <p:cNvSpPr txBox="1"/>
          <p:nvPr/>
        </p:nvSpPr>
        <p:spPr>
          <a:xfrm>
            <a:off x="10863072" y="1022880"/>
            <a:ext cx="1106424" cy="307777"/>
          </a:xfrm>
          <a:prstGeom prst="rect">
            <a:avLst/>
          </a:prstGeom>
          <a:noFill/>
        </p:spPr>
        <p:txBody>
          <a:bodyPr wrap="square" rtlCol="0">
            <a:spAutoFit/>
          </a:bodyPr>
          <a:lstStyle/>
          <a:p>
            <a:r>
              <a:rPr lang="en-US" sz="1400" dirty="0"/>
              <a:t>30 </a:t>
            </a:r>
            <a:r>
              <a:rPr lang="en-US" sz="1400" dirty="0" err="1"/>
              <a:t>րոպե</a:t>
            </a:r>
            <a:endParaRPr lang="ru-RU" sz="1400" dirty="0"/>
          </a:p>
        </p:txBody>
      </p:sp>
      <p:sp>
        <p:nvSpPr>
          <p:cNvPr id="8" name="TextBox 7"/>
          <p:cNvSpPr txBox="1"/>
          <p:nvPr/>
        </p:nvSpPr>
        <p:spPr>
          <a:xfrm>
            <a:off x="10373645" y="473445"/>
            <a:ext cx="1722120" cy="369332"/>
          </a:xfrm>
          <a:prstGeom prst="rect">
            <a:avLst/>
          </a:prstGeom>
          <a:noFill/>
        </p:spPr>
        <p:txBody>
          <a:bodyPr wrap="square" rtlCol="0">
            <a:spAutoFit/>
          </a:bodyPr>
          <a:lstStyle/>
          <a:p>
            <a:r>
              <a:rPr lang="en-US" dirty="0" err="1"/>
              <a:t>Վարժություն</a:t>
            </a:r>
            <a:endParaRPr lang="ru-RU" dirty="0"/>
          </a:p>
        </p:txBody>
      </p:sp>
      <p:pic>
        <p:nvPicPr>
          <p:cNvPr id="1026" name="Picture 2" descr="Safeguarding'- Creating a 'Safe Space' for better wellbeingn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9880" y="4532942"/>
            <a:ext cx="3539616" cy="212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660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00660"/>
            <a:ext cx="12192000" cy="5573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0" name="TextBox 14">
            <a:extLst>
              <a:ext uri="{FF2B5EF4-FFF2-40B4-BE49-F238E27FC236}">
                <a16:creationId xmlns:a16="http://schemas.microsoft.com/office/drawing/2014/main" id="{27BCAC90-3626-469D-9EB3-9997FDF8BDE6}"/>
              </a:ext>
            </a:extLst>
          </p:cNvPr>
          <p:cNvSpPr txBox="1"/>
          <p:nvPr/>
        </p:nvSpPr>
        <p:spPr>
          <a:xfrm>
            <a:off x="5675381" y="920246"/>
            <a:ext cx="6048672" cy="4524187"/>
          </a:xfrm>
          <a:prstGeom prst="rect">
            <a:avLst/>
          </a:prstGeom>
        </p:spPr>
        <p:txBody>
          <a:bodyPr wrap="square" lIns="0" tIns="0" rIns="0" bIns="0" rtlCol="0" anchor="t">
            <a:spAutoFit/>
          </a:bodyPr>
          <a:lstStyle/>
          <a:p>
            <a:pPr algn="ctr">
              <a:lnSpc>
                <a:spcPct val="115000"/>
              </a:lnSpc>
              <a:spcBef>
                <a:spcPts val="667"/>
              </a:spcBef>
            </a:pPr>
            <a:r>
              <a:rPr lang="hy-AM" sz="1733" b="1" i="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rPr>
              <a:t>ՖԻԶԻԿԱԿԱՆ ՄԻՋԱՎԱՅՐԻ ԱՆՎՏԱՆԳՈՒԹՅՈՒՆ</a:t>
            </a:r>
          </a:p>
          <a:p>
            <a:pPr algn="ctr">
              <a:lnSpc>
                <a:spcPct val="115000"/>
              </a:lnSpc>
              <a:spcBef>
                <a:spcPts val="667"/>
              </a:spcBef>
            </a:pPr>
            <a:endParaRPr lang="hy-AM" sz="267" b="1" i="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endParaRPr>
          </a:p>
          <a:p>
            <a:pPr marL="831830"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MS Gothic" panose="020B0609070205080204" pitchFamily="49" charset="-128"/>
                <a:cs typeface="Tahoma" panose="020B0604030504040204" pitchFamily="34" charset="0"/>
              </a:rPr>
              <a:t>Դպրոցի մուտք</a:t>
            </a: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Անցուղիներ</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և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թեքահարթակներ</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Ցանկապատ</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սահման</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Խաղահրապարակ</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Դպրոցի</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շենք</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և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տարածք</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Դասասենյակներ</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և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այլ</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ուսումնական</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տարածքներ</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Սանհանգույցներ</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զուգարաններ</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Խոհանոց</a:t>
            </a:r>
            <a:endParaRPr lang="hy-AM"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Անվտանգ</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խմելու</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ջուր</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Ռեսուրս</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սենյակ</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Calibri" panose="020F0502020204030204" pitchFamily="34" charset="0"/>
                <a:cs typeface="Tahoma" panose="020B0604030504040204" pitchFamily="34" charset="0"/>
              </a:rPr>
              <a:t>Ապաստարան</a:t>
            </a:r>
          </a:p>
        </p:txBody>
      </p:sp>
      <p:sp>
        <p:nvSpPr>
          <p:cNvPr id="11" name="TextBox 14">
            <a:extLst>
              <a:ext uri="{FF2B5EF4-FFF2-40B4-BE49-F238E27FC236}">
                <a16:creationId xmlns:a16="http://schemas.microsoft.com/office/drawing/2014/main" id="{F502AE09-1CB4-4E18-9803-1D4F0ADCC72C}"/>
              </a:ext>
            </a:extLst>
          </p:cNvPr>
          <p:cNvSpPr txBox="1"/>
          <p:nvPr/>
        </p:nvSpPr>
        <p:spPr>
          <a:xfrm>
            <a:off x="481659" y="891777"/>
            <a:ext cx="4992555" cy="2290563"/>
          </a:xfrm>
          <a:prstGeom prst="rect">
            <a:avLst/>
          </a:prstGeom>
        </p:spPr>
        <p:txBody>
          <a:bodyPr wrap="square" lIns="0" tIns="0" rIns="0" bIns="0" rtlCol="0" anchor="t">
            <a:spAutoFit/>
          </a:bodyPr>
          <a:lstStyle/>
          <a:p>
            <a:pPr algn="ctr">
              <a:lnSpc>
                <a:spcPct val="115000"/>
              </a:lnSpc>
              <a:spcBef>
                <a:spcPts val="667"/>
              </a:spcBef>
            </a:pPr>
            <a:r>
              <a:rPr lang="hy-AM" sz="1733" b="1" i="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rPr>
              <a:t>ՀՈԳԵԲԱՆԱԿԱՆ  ԱՆՎՏԱՆԳՈՒԹՅՈՒՆ</a:t>
            </a:r>
          </a:p>
          <a:p>
            <a:pPr algn="ctr">
              <a:lnSpc>
                <a:spcPct val="115000"/>
              </a:lnSpc>
              <a:spcBef>
                <a:spcPts val="667"/>
              </a:spcBef>
            </a:pPr>
            <a:endParaRPr lang="hy-AM" sz="267" b="1" i="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endParaRPr>
          </a:p>
          <a:p>
            <a:pPr marL="304792"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Վերաբերմունք</a:t>
            </a:r>
            <a:r>
              <a:rPr lang="hy-AM" sz="1600" i="1" dirty="0">
                <a:solidFill>
                  <a:schemeClr val="tx1">
                    <a:lumMod val="75000"/>
                    <a:lumOff val="25000"/>
                  </a:schemeClr>
                </a:solidFill>
                <a:latin typeface="GHEA Grapalat" panose="02000506050000020003" pitchFamily="50" charset="0"/>
                <a:ea typeface="Times New Roman" panose="02020603050405020304" pitchFamily="18" charset="0"/>
                <a:cs typeface="Times New Roman" panose="02020603050405020304" pitchFamily="18" charset="0"/>
              </a:rPr>
              <a:t> </a:t>
            </a:r>
          </a:p>
          <a:p>
            <a:pPr marL="304792"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Հարգանք և վստահություն</a:t>
            </a:r>
          </a:p>
          <a:p>
            <a:pPr marL="304792"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Հավասարություն և արդարություն</a:t>
            </a:r>
            <a:r>
              <a:rPr lang="hy-AM" sz="1600"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endParaRPr lang="en-US" sz="1600"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304792"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Բազմազանություն և հանդուրժողականություն</a:t>
            </a:r>
            <a:endParaRPr lang="en-US" sz="1600"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304792"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Բռնության բացառում</a:t>
            </a:r>
            <a:endParaRPr lang="en-US" sz="2133" b="1" i="1" dirty="0">
              <a:solidFill>
                <a:schemeClr val="tx1">
                  <a:lumMod val="75000"/>
                  <a:lumOff val="25000"/>
                </a:schemeClr>
              </a:solidFill>
              <a:latin typeface="Calibri Light" panose="020F0302020204030204" pitchFamily="34" charset="0"/>
              <a:ea typeface="MS Gothic"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12907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591D7154-7104-477A-A267-29B7F59277CF}"/>
              </a:ext>
            </a:extLst>
          </p:cNvPr>
          <p:cNvGrpSpPr/>
          <p:nvPr/>
        </p:nvGrpSpPr>
        <p:grpSpPr>
          <a:xfrm>
            <a:off x="9562506" y="3429000"/>
            <a:ext cx="1419373" cy="1862827"/>
            <a:chOff x="1804364" y="1266266"/>
            <a:chExt cx="3605836" cy="4242506"/>
          </a:xfrm>
        </p:grpSpPr>
        <p:grpSp>
          <p:nvGrpSpPr>
            <p:cNvPr id="4" name="Group 14">
              <a:extLst>
                <a:ext uri="{FF2B5EF4-FFF2-40B4-BE49-F238E27FC236}">
                  <a16:creationId xmlns:a16="http://schemas.microsoft.com/office/drawing/2014/main" id="{48B83C53-B05F-482A-82A1-BE0464743B39}"/>
                </a:ext>
              </a:extLst>
            </p:cNvPr>
            <p:cNvGrpSpPr/>
            <p:nvPr/>
          </p:nvGrpSpPr>
          <p:grpSpPr>
            <a:xfrm>
              <a:off x="1804364" y="1266266"/>
              <a:ext cx="3605836" cy="4242506"/>
              <a:chOff x="5103682" y="2312988"/>
              <a:chExt cx="1860681" cy="2189215"/>
            </a:xfrm>
          </p:grpSpPr>
          <p:sp>
            <p:nvSpPr>
              <p:cNvPr id="12" name="Freeform 6">
                <a:extLst>
                  <a:ext uri="{FF2B5EF4-FFF2-40B4-BE49-F238E27FC236}">
                    <a16:creationId xmlns:a16="http://schemas.microsoft.com/office/drawing/2014/main" id="{9BA7F78A-5B92-4949-8F8C-8ECC299BC8FB}"/>
                  </a:ext>
                </a:extLst>
              </p:cNvPr>
              <p:cNvSpPr>
                <a:spLocks/>
              </p:cNvSpPr>
              <p:nvPr/>
            </p:nvSpPr>
            <p:spPr bwMode="auto">
              <a:xfrm>
                <a:off x="5243513" y="4191001"/>
                <a:ext cx="41275" cy="60325"/>
              </a:xfrm>
              <a:custGeom>
                <a:avLst/>
                <a:gdLst>
                  <a:gd name="T0" fmla="*/ 0 w 13"/>
                  <a:gd name="T1" fmla="*/ 3 h 19"/>
                  <a:gd name="T2" fmla="*/ 4 w 13"/>
                  <a:gd name="T3" fmla="*/ 0 h 19"/>
                  <a:gd name="T4" fmla="*/ 10 w 13"/>
                  <a:gd name="T5" fmla="*/ 5 h 19"/>
                  <a:gd name="T6" fmla="*/ 5 w 13"/>
                  <a:gd name="T7" fmla="*/ 18 h 19"/>
                  <a:gd name="T8" fmla="*/ 0 w 13"/>
                  <a:gd name="T9" fmla="*/ 15 h 19"/>
                  <a:gd name="T10" fmla="*/ 0 w 13"/>
                  <a:gd name="T11" fmla="*/ 3 h 19"/>
                </a:gdLst>
                <a:ahLst/>
                <a:cxnLst>
                  <a:cxn ang="0">
                    <a:pos x="T0" y="T1"/>
                  </a:cxn>
                  <a:cxn ang="0">
                    <a:pos x="T2" y="T3"/>
                  </a:cxn>
                  <a:cxn ang="0">
                    <a:pos x="T4" y="T5"/>
                  </a:cxn>
                  <a:cxn ang="0">
                    <a:pos x="T6" y="T7"/>
                  </a:cxn>
                  <a:cxn ang="0">
                    <a:pos x="T8" y="T9"/>
                  </a:cxn>
                  <a:cxn ang="0">
                    <a:pos x="T10" y="T11"/>
                  </a:cxn>
                </a:cxnLst>
                <a:rect l="0" t="0" r="r" b="b"/>
                <a:pathLst>
                  <a:path w="13" h="19">
                    <a:moveTo>
                      <a:pt x="0" y="3"/>
                    </a:moveTo>
                    <a:cubicBezTo>
                      <a:pt x="2" y="2"/>
                      <a:pt x="3" y="1"/>
                      <a:pt x="4" y="0"/>
                    </a:cubicBezTo>
                    <a:cubicBezTo>
                      <a:pt x="6" y="2"/>
                      <a:pt x="8" y="3"/>
                      <a:pt x="10" y="5"/>
                    </a:cubicBezTo>
                    <a:cubicBezTo>
                      <a:pt x="13" y="10"/>
                      <a:pt x="11" y="17"/>
                      <a:pt x="5" y="18"/>
                    </a:cubicBezTo>
                    <a:cubicBezTo>
                      <a:pt x="4" y="19"/>
                      <a:pt x="2" y="17"/>
                      <a:pt x="0" y="15"/>
                    </a:cubicBezTo>
                    <a:cubicBezTo>
                      <a:pt x="7" y="11"/>
                      <a:pt x="5" y="7"/>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F5C40D60-8578-40FF-BE1E-194917DCCA2D}"/>
                  </a:ext>
                </a:extLst>
              </p:cNvPr>
              <p:cNvSpPr>
                <a:spLocks/>
              </p:cNvSpPr>
              <p:nvPr/>
            </p:nvSpPr>
            <p:spPr bwMode="auto">
              <a:xfrm>
                <a:off x="6575426" y="2944813"/>
                <a:ext cx="28575" cy="34925"/>
              </a:xfrm>
              <a:custGeom>
                <a:avLst/>
                <a:gdLst>
                  <a:gd name="T0" fmla="*/ 0 w 9"/>
                  <a:gd name="T1" fmla="*/ 10 h 11"/>
                  <a:gd name="T2" fmla="*/ 2 w 9"/>
                  <a:gd name="T3" fmla="*/ 1 h 11"/>
                  <a:gd name="T4" fmla="*/ 8 w 9"/>
                  <a:gd name="T5" fmla="*/ 1 h 11"/>
                  <a:gd name="T6" fmla="*/ 9 w 9"/>
                  <a:gd name="T7" fmla="*/ 3 h 11"/>
                  <a:gd name="T8" fmla="*/ 8 w 9"/>
                  <a:gd name="T9" fmla="*/ 4 h 11"/>
                  <a:gd name="T10" fmla="*/ 2 w 9"/>
                  <a:gd name="T11" fmla="*/ 11 h 11"/>
                  <a:gd name="T12" fmla="*/ 0 w 9"/>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0"/>
                    </a:moveTo>
                    <a:cubicBezTo>
                      <a:pt x="1" y="7"/>
                      <a:pt x="1" y="4"/>
                      <a:pt x="2" y="1"/>
                    </a:cubicBezTo>
                    <a:cubicBezTo>
                      <a:pt x="2" y="0"/>
                      <a:pt x="6" y="1"/>
                      <a:pt x="8" y="1"/>
                    </a:cubicBezTo>
                    <a:cubicBezTo>
                      <a:pt x="9" y="1"/>
                      <a:pt x="9" y="2"/>
                      <a:pt x="9" y="3"/>
                    </a:cubicBezTo>
                    <a:cubicBezTo>
                      <a:pt x="9" y="3"/>
                      <a:pt x="8" y="4"/>
                      <a:pt x="8" y="4"/>
                    </a:cubicBezTo>
                    <a:cubicBezTo>
                      <a:pt x="3" y="3"/>
                      <a:pt x="2" y="7"/>
                      <a:pt x="2" y="11"/>
                    </a:cubicBezTo>
                    <a:cubicBezTo>
                      <a:pt x="1" y="11"/>
                      <a:pt x="1" y="10"/>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C390EA27-1FE2-4756-A3F0-21C98E0E46D7}"/>
                  </a:ext>
                </a:extLst>
              </p:cNvPr>
              <p:cNvSpPr>
                <a:spLocks/>
              </p:cNvSpPr>
              <p:nvPr/>
            </p:nvSpPr>
            <p:spPr bwMode="auto">
              <a:xfrm>
                <a:off x="6007101" y="3649663"/>
                <a:ext cx="622300" cy="611188"/>
              </a:xfrm>
              <a:custGeom>
                <a:avLst/>
                <a:gdLst>
                  <a:gd name="T0" fmla="*/ 145 w 195"/>
                  <a:gd name="T1" fmla="*/ 111 h 192"/>
                  <a:gd name="T2" fmla="*/ 109 w 195"/>
                  <a:gd name="T3" fmla="*/ 179 h 192"/>
                  <a:gd name="T4" fmla="*/ 82 w 195"/>
                  <a:gd name="T5" fmla="*/ 183 h 192"/>
                  <a:gd name="T6" fmla="*/ 7 w 195"/>
                  <a:gd name="T7" fmla="*/ 107 h 192"/>
                  <a:gd name="T8" fmla="*/ 6 w 195"/>
                  <a:gd name="T9" fmla="*/ 84 h 192"/>
                  <a:gd name="T10" fmla="*/ 30 w 195"/>
                  <a:gd name="T11" fmla="*/ 85 h 192"/>
                  <a:gd name="T12" fmla="*/ 87 w 195"/>
                  <a:gd name="T13" fmla="*/ 142 h 192"/>
                  <a:gd name="T14" fmla="*/ 91 w 195"/>
                  <a:gd name="T15" fmla="*/ 146 h 192"/>
                  <a:gd name="T16" fmla="*/ 102 w 195"/>
                  <a:gd name="T17" fmla="*/ 124 h 192"/>
                  <a:gd name="T18" fmla="*/ 148 w 195"/>
                  <a:gd name="T19" fmla="*/ 39 h 192"/>
                  <a:gd name="T20" fmla="*/ 163 w 195"/>
                  <a:gd name="T21" fmla="*/ 11 h 192"/>
                  <a:gd name="T22" fmla="*/ 185 w 195"/>
                  <a:gd name="T23" fmla="*/ 3 h 192"/>
                  <a:gd name="T24" fmla="*/ 191 w 195"/>
                  <a:gd name="T25" fmla="*/ 26 h 192"/>
                  <a:gd name="T26" fmla="*/ 162 w 195"/>
                  <a:gd name="T27" fmla="*/ 79 h 192"/>
                  <a:gd name="T28" fmla="*/ 145 w 195"/>
                  <a:gd name="T29" fmla="*/ 11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192">
                    <a:moveTo>
                      <a:pt x="145" y="111"/>
                    </a:moveTo>
                    <a:cubicBezTo>
                      <a:pt x="133" y="134"/>
                      <a:pt x="121" y="157"/>
                      <a:pt x="109" y="179"/>
                    </a:cubicBezTo>
                    <a:cubicBezTo>
                      <a:pt x="103" y="190"/>
                      <a:pt x="91" y="192"/>
                      <a:pt x="82" y="183"/>
                    </a:cubicBezTo>
                    <a:cubicBezTo>
                      <a:pt x="57" y="158"/>
                      <a:pt x="32" y="132"/>
                      <a:pt x="7" y="107"/>
                    </a:cubicBezTo>
                    <a:cubicBezTo>
                      <a:pt x="0" y="100"/>
                      <a:pt x="1" y="89"/>
                      <a:pt x="6" y="84"/>
                    </a:cubicBezTo>
                    <a:cubicBezTo>
                      <a:pt x="13" y="77"/>
                      <a:pt x="23" y="78"/>
                      <a:pt x="30" y="85"/>
                    </a:cubicBezTo>
                    <a:cubicBezTo>
                      <a:pt x="49" y="104"/>
                      <a:pt x="68" y="123"/>
                      <a:pt x="87" y="142"/>
                    </a:cubicBezTo>
                    <a:cubicBezTo>
                      <a:pt x="88" y="143"/>
                      <a:pt x="89" y="144"/>
                      <a:pt x="91" y="146"/>
                    </a:cubicBezTo>
                    <a:cubicBezTo>
                      <a:pt x="95" y="138"/>
                      <a:pt x="98" y="131"/>
                      <a:pt x="102" y="124"/>
                    </a:cubicBezTo>
                    <a:cubicBezTo>
                      <a:pt x="117" y="96"/>
                      <a:pt x="132" y="68"/>
                      <a:pt x="148" y="39"/>
                    </a:cubicBezTo>
                    <a:cubicBezTo>
                      <a:pt x="153" y="30"/>
                      <a:pt x="158" y="20"/>
                      <a:pt x="163" y="11"/>
                    </a:cubicBezTo>
                    <a:cubicBezTo>
                      <a:pt x="168" y="1"/>
                      <a:pt x="178" y="0"/>
                      <a:pt x="185" y="3"/>
                    </a:cubicBezTo>
                    <a:cubicBezTo>
                      <a:pt x="193" y="7"/>
                      <a:pt x="195" y="18"/>
                      <a:pt x="191" y="26"/>
                    </a:cubicBezTo>
                    <a:cubicBezTo>
                      <a:pt x="182" y="44"/>
                      <a:pt x="172" y="62"/>
                      <a:pt x="162" y="79"/>
                    </a:cubicBezTo>
                    <a:cubicBezTo>
                      <a:pt x="161" y="82"/>
                      <a:pt x="149" y="105"/>
                      <a:pt x="145" y="11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9">
                <a:extLst>
                  <a:ext uri="{FF2B5EF4-FFF2-40B4-BE49-F238E27FC236}">
                    <a16:creationId xmlns:a16="http://schemas.microsoft.com/office/drawing/2014/main" id="{9AEF8173-5C3F-4A95-AFA5-151718BC3682}"/>
                  </a:ext>
                </a:extLst>
              </p:cNvPr>
              <p:cNvSpPr>
                <a:spLocks noEditPoints="1"/>
              </p:cNvSpPr>
              <p:nvPr/>
            </p:nvSpPr>
            <p:spPr bwMode="auto">
              <a:xfrm>
                <a:off x="5103682" y="2312988"/>
                <a:ext cx="1860681" cy="2189215"/>
              </a:xfrm>
              <a:custGeom>
                <a:avLst/>
                <a:gdLst>
                  <a:gd name="T0" fmla="*/ 519 w 543"/>
                  <a:gd name="T1" fmla="*/ 420 h 700"/>
                  <a:gd name="T2" fmla="*/ 452 w 543"/>
                  <a:gd name="T3" fmla="*/ 344 h 700"/>
                  <a:gd name="T4" fmla="*/ 451 w 543"/>
                  <a:gd name="T5" fmla="*/ 131 h 700"/>
                  <a:gd name="T6" fmla="*/ 353 w 543"/>
                  <a:gd name="T7" fmla="*/ 120 h 700"/>
                  <a:gd name="T8" fmla="*/ 350 w 543"/>
                  <a:gd name="T9" fmla="*/ 120 h 700"/>
                  <a:gd name="T10" fmla="*/ 347 w 543"/>
                  <a:gd name="T11" fmla="*/ 93 h 700"/>
                  <a:gd name="T12" fmla="*/ 309 w 543"/>
                  <a:gd name="T13" fmla="*/ 76 h 700"/>
                  <a:gd name="T14" fmla="*/ 273 w 543"/>
                  <a:gd name="T15" fmla="*/ 18 h 700"/>
                  <a:gd name="T16" fmla="*/ 261 w 543"/>
                  <a:gd name="T17" fmla="*/ 10 h 700"/>
                  <a:gd name="T18" fmla="*/ 234 w 543"/>
                  <a:gd name="T19" fmla="*/ 2 h 700"/>
                  <a:gd name="T20" fmla="*/ 231 w 543"/>
                  <a:gd name="T21" fmla="*/ 2 h 700"/>
                  <a:gd name="T22" fmla="*/ 150 w 543"/>
                  <a:gd name="T23" fmla="*/ 69 h 700"/>
                  <a:gd name="T24" fmla="*/ 123 w 543"/>
                  <a:gd name="T25" fmla="*/ 75 h 700"/>
                  <a:gd name="T26" fmla="*/ 105 w 543"/>
                  <a:gd name="T27" fmla="*/ 114 h 700"/>
                  <a:gd name="T28" fmla="*/ 18 w 543"/>
                  <a:gd name="T29" fmla="*/ 120 h 700"/>
                  <a:gd name="T30" fmla="*/ 0 w 543"/>
                  <a:gd name="T31" fmla="*/ 371 h 700"/>
                  <a:gd name="T32" fmla="*/ 0 w 543"/>
                  <a:gd name="T33" fmla="*/ 606 h 700"/>
                  <a:gd name="T34" fmla="*/ 0 w 543"/>
                  <a:gd name="T35" fmla="*/ 607 h 700"/>
                  <a:gd name="T36" fmla="*/ 19 w 543"/>
                  <a:gd name="T37" fmla="*/ 621 h 700"/>
                  <a:gd name="T38" fmla="*/ 206 w 543"/>
                  <a:gd name="T39" fmla="*/ 625 h 700"/>
                  <a:gd name="T40" fmla="*/ 321 w 543"/>
                  <a:gd name="T41" fmla="*/ 695 h 700"/>
                  <a:gd name="T42" fmla="*/ 478 w 543"/>
                  <a:gd name="T43" fmla="*/ 651 h 700"/>
                  <a:gd name="T44" fmla="*/ 538 w 543"/>
                  <a:gd name="T45" fmla="*/ 473 h 700"/>
                  <a:gd name="T46" fmla="*/ 215 w 543"/>
                  <a:gd name="T47" fmla="*/ 35 h 700"/>
                  <a:gd name="T48" fmla="*/ 255 w 543"/>
                  <a:gd name="T49" fmla="*/ 45 h 700"/>
                  <a:gd name="T50" fmla="*/ 261 w 543"/>
                  <a:gd name="T51" fmla="*/ 51 h 700"/>
                  <a:gd name="T52" fmla="*/ 271 w 543"/>
                  <a:gd name="T53" fmla="*/ 76 h 700"/>
                  <a:gd name="T54" fmla="*/ 181 w 543"/>
                  <a:gd name="T55" fmla="*/ 75 h 700"/>
                  <a:gd name="T56" fmla="*/ 137 w 543"/>
                  <a:gd name="T57" fmla="*/ 107 h 700"/>
                  <a:gd name="T58" fmla="*/ 309 w 543"/>
                  <a:gd name="T59" fmla="*/ 108 h 700"/>
                  <a:gd name="T60" fmla="*/ 315 w 543"/>
                  <a:gd name="T61" fmla="*/ 160 h 700"/>
                  <a:gd name="T62" fmla="*/ 261 w 543"/>
                  <a:gd name="T63" fmla="*/ 166 h 700"/>
                  <a:gd name="T64" fmla="*/ 136 w 543"/>
                  <a:gd name="T65" fmla="*/ 160 h 700"/>
                  <a:gd name="T66" fmla="*/ 183 w 543"/>
                  <a:gd name="T67" fmla="*/ 588 h 700"/>
                  <a:gd name="T68" fmla="*/ 32 w 543"/>
                  <a:gd name="T69" fmla="*/ 290 h 700"/>
                  <a:gd name="T70" fmla="*/ 38 w 543"/>
                  <a:gd name="T71" fmla="*/ 152 h 700"/>
                  <a:gd name="T72" fmla="*/ 105 w 543"/>
                  <a:gd name="T73" fmla="*/ 158 h 700"/>
                  <a:gd name="T74" fmla="*/ 123 w 543"/>
                  <a:gd name="T75" fmla="*/ 197 h 700"/>
                  <a:gd name="T76" fmla="*/ 329 w 543"/>
                  <a:gd name="T77" fmla="*/ 197 h 700"/>
                  <a:gd name="T78" fmla="*/ 347 w 543"/>
                  <a:gd name="T79" fmla="*/ 158 h 700"/>
                  <a:gd name="T80" fmla="*/ 382 w 543"/>
                  <a:gd name="T81" fmla="*/ 152 h 700"/>
                  <a:gd name="T82" fmla="*/ 420 w 543"/>
                  <a:gd name="T83" fmla="*/ 157 h 700"/>
                  <a:gd name="T84" fmla="*/ 420 w 543"/>
                  <a:gd name="T85" fmla="*/ 327 h 700"/>
                  <a:gd name="T86" fmla="*/ 404 w 543"/>
                  <a:gd name="T87" fmla="*/ 329 h 700"/>
                  <a:gd name="T88" fmla="*/ 276 w 543"/>
                  <a:gd name="T89" fmla="*/ 339 h 700"/>
                  <a:gd name="T90" fmla="*/ 175 w 543"/>
                  <a:gd name="T91" fmla="*/ 452 h 700"/>
                  <a:gd name="T92" fmla="*/ 507 w 543"/>
                  <a:gd name="T93" fmla="*/ 536 h 700"/>
                  <a:gd name="T94" fmla="*/ 391 w 543"/>
                  <a:gd name="T95" fmla="*/ 661 h 700"/>
                  <a:gd name="T96" fmla="*/ 282 w 543"/>
                  <a:gd name="T97" fmla="*/ 648 h 700"/>
                  <a:gd name="T98" fmla="*/ 211 w 543"/>
                  <a:gd name="T99" fmla="*/ 572 h 700"/>
                  <a:gd name="T100" fmla="*/ 278 w 543"/>
                  <a:gd name="T101" fmla="*/ 374 h 700"/>
                  <a:gd name="T102" fmla="*/ 481 w 543"/>
                  <a:gd name="T103" fmla="*/ 421 h 700"/>
                  <a:gd name="T104" fmla="*/ 507 w 543"/>
                  <a:gd name="T105" fmla="*/ 536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3" h="700">
                    <a:moveTo>
                      <a:pt x="538" y="473"/>
                    </a:moveTo>
                    <a:cubicBezTo>
                      <a:pt x="534" y="454"/>
                      <a:pt x="528" y="437"/>
                      <a:pt x="519" y="420"/>
                    </a:cubicBezTo>
                    <a:cubicBezTo>
                      <a:pt x="504" y="393"/>
                      <a:pt x="483" y="370"/>
                      <a:pt x="457" y="353"/>
                    </a:cubicBezTo>
                    <a:cubicBezTo>
                      <a:pt x="453" y="351"/>
                      <a:pt x="452" y="348"/>
                      <a:pt x="452" y="344"/>
                    </a:cubicBezTo>
                    <a:cubicBezTo>
                      <a:pt x="452" y="276"/>
                      <a:pt x="452" y="208"/>
                      <a:pt x="452" y="140"/>
                    </a:cubicBezTo>
                    <a:cubicBezTo>
                      <a:pt x="452" y="137"/>
                      <a:pt x="452" y="134"/>
                      <a:pt x="451" y="131"/>
                    </a:cubicBezTo>
                    <a:cubicBezTo>
                      <a:pt x="448" y="123"/>
                      <a:pt x="442" y="120"/>
                      <a:pt x="434" y="120"/>
                    </a:cubicBezTo>
                    <a:cubicBezTo>
                      <a:pt x="407" y="120"/>
                      <a:pt x="380" y="120"/>
                      <a:pt x="353" y="120"/>
                    </a:cubicBezTo>
                    <a:cubicBezTo>
                      <a:pt x="352" y="120"/>
                      <a:pt x="351" y="120"/>
                      <a:pt x="350" y="120"/>
                    </a:cubicBezTo>
                    <a:cubicBezTo>
                      <a:pt x="350" y="120"/>
                      <a:pt x="350" y="120"/>
                      <a:pt x="350" y="120"/>
                    </a:cubicBezTo>
                    <a:cubicBezTo>
                      <a:pt x="347" y="120"/>
                      <a:pt x="347" y="119"/>
                      <a:pt x="347" y="114"/>
                    </a:cubicBezTo>
                    <a:cubicBezTo>
                      <a:pt x="347" y="107"/>
                      <a:pt x="347" y="100"/>
                      <a:pt x="347" y="93"/>
                    </a:cubicBezTo>
                    <a:cubicBezTo>
                      <a:pt x="347" y="81"/>
                      <a:pt x="341" y="76"/>
                      <a:pt x="329" y="76"/>
                    </a:cubicBezTo>
                    <a:cubicBezTo>
                      <a:pt x="322" y="75"/>
                      <a:pt x="316" y="75"/>
                      <a:pt x="309" y="76"/>
                    </a:cubicBezTo>
                    <a:cubicBezTo>
                      <a:pt x="304" y="76"/>
                      <a:pt x="303" y="74"/>
                      <a:pt x="302" y="69"/>
                    </a:cubicBezTo>
                    <a:cubicBezTo>
                      <a:pt x="300" y="48"/>
                      <a:pt x="290" y="31"/>
                      <a:pt x="273" y="18"/>
                    </a:cubicBezTo>
                    <a:cubicBezTo>
                      <a:pt x="269" y="15"/>
                      <a:pt x="265" y="13"/>
                      <a:pt x="261" y="10"/>
                    </a:cubicBezTo>
                    <a:cubicBezTo>
                      <a:pt x="261" y="10"/>
                      <a:pt x="261" y="10"/>
                      <a:pt x="261" y="10"/>
                    </a:cubicBezTo>
                    <a:cubicBezTo>
                      <a:pt x="259" y="9"/>
                      <a:pt x="257" y="8"/>
                      <a:pt x="255" y="8"/>
                    </a:cubicBezTo>
                    <a:cubicBezTo>
                      <a:pt x="249" y="5"/>
                      <a:pt x="242" y="3"/>
                      <a:pt x="234" y="2"/>
                    </a:cubicBezTo>
                    <a:cubicBezTo>
                      <a:pt x="233" y="2"/>
                      <a:pt x="232" y="2"/>
                      <a:pt x="231" y="2"/>
                    </a:cubicBezTo>
                    <a:cubicBezTo>
                      <a:pt x="231" y="2"/>
                      <a:pt x="231" y="2"/>
                      <a:pt x="231" y="2"/>
                    </a:cubicBezTo>
                    <a:cubicBezTo>
                      <a:pt x="212" y="0"/>
                      <a:pt x="194" y="6"/>
                      <a:pt x="179" y="18"/>
                    </a:cubicBezTo>
                    <a:cubicBezTo>
                      <a:pt x="162" y="31"/>
                      <a:pt x="152" y="48"/>
                      <a:pt x="150" y="69"/>
                    </a:cubicBezTo>
                    <a:cubicBezTo>
                      <a:pt x="149" y="74"/>
                      <a:pt x="148" y="76"/>
                      <a:pt x="143" y="75"/>
                    </a:cubicBezTo>
                    <a:cubicBezTo>
                      <a:pt x="136" y="75"/>
                      <a:pt x="129" y="75"/>
                      <a:pt x="123" y="75"/>
                    </a:cubicBezTo>
                    <a:cubicBezTo>
                      <a:pt x="111" y="75"/>
                      <a:pt x="105" y="81"/>
                      <a:pt x="105" y="93"/>
                    </a:cubicBezTo>
                    <a:cubicBezTo>
                      <a:pt x="105" y="100"/>
                      <a:pt x="105" y="107"/>
                      <a:pt x="105" y="114"/>
                    </a:cubicBezTo>
                    <a:cubicBezTo>
                      <a:pt x="105" y="120"/>
                      <a:pt x="105" y="120"/>
                      <a:pt x="98" y="120"/>
                    </a:cubicBezTo>
                    <a:cubicBezTo>
                      <a:pt x="72" y="120"/>
                      <a:pt x="45" y="121"/>
                      <a:pt x="18" y="120"/>
                    </a:cubicBezTo>
                    <a:cubicBezTo>
                      <a:pt x="7" y="120"/>
                      <a:pt x="0" y="127"/>
                      <a:pt x="0" y="139"/>
                    </a:cubicBezTo>
                    <a:cubicBezTo>
                      <a:pt x="0" y="216"/>
                      <a:pt x="0" y="293"/>
                      <a:pt x="0" y="371"/>
                    </a:cubicBezTo>
                    <a:cubicBezTo>
                      <a:pt x="0" y="448"/>
                      <a:pt x="0" y="526"/>
                      <a:pt x="0" y="603"/>
                    </a:cubicBezTo>
                    <a:cubicBezTo>
                      <a:pt x="0" y="604"/>
                      <a:pt x="0" y="605"/>
                      <a:pt x="0" y="606"/>
                    </a:cubicBezTo>
                    <a:cubicBezTo>
                      <a:pt x="0" y="607"/>
                      <a:pt x="0" y="607"/>
                      <a:pt x="0" y="607"/>
                    </a:cubicBezTo>
                    <a:cubicBezTo>
                      <a:pt x="0" y="607"/>
                      <a:pt x="0" y="607"/>
                      <a:pt x="0" y="607"/>
                    </a:cubicBezTo>
                    <a:cubicBezTo>
                      <a:pt x="1" y="609"/>
                      <a:pt x="1" y="610"/>
                      <a:pt x="1" y="611"/>
                    </a:cubicBezTo>
                    <a:cubicBezTo>
                      <a:pt x="4" y="619"/>
                      <a:pt x="11" y="621"/>
                      <a:pt x="19" y="621"/>
                    </a:cubicBezTo>
                    <a:cubicBezTo>
                      <a:pt x="78" y="621"/>
                      <a:pt x="138" y="621"/>
                      <a:pt x="197" y="621"/>
                    </a:cubicBezTo>
                    <a:cubicBezTo>
                      <a:pt x="201" y="621"/>
                      <a:pt x="203" y="622"/>
                      <a:pt x="206" y="625"/>
                    </a:cubicBezTo>
                    <a:cubicBezTo>
                      <a:pt x="216" y="636"/>
                      <a:pt x="226" y="647"/>
                      <a:pt x="237" y="657"/>
                    </a:cubicBezTo>
                    <a:cubicBezTo>
                      <a:pt x="261" y="677"/>
                      <a:pt x="290" y="689"/>
                      <a:pt x="321" y="695"/>
                    </a:cubicBezTo>
                    <a:cubicBezTo>
                      <a:pt x="350" y="700"/>
                      <a:pt x="378" y="698"/>
                      <a:pt x="406" y="690"/>
                    </a:cubicBezTo>
                    <a:cubicBezTo>
                      <a:pt x="433" y="682"/>
                      <a:pt x="457" y="669"/>
                      <a:pt x="478" y="651"/>
                    </a:cubicBezTo>
                    <a:cubicBezTo>
                      <a:pt x="511" y="621"/>
                      <a:pt x="532" y="584"/>
                      <a:pt x="539" y="540"/>
                    </a:cubicBezTo>
                    <a:cubicBezTo>
                      <a:pt x="543" y="518"/>
                      <a:pt x="542" y="495"/>
                      <a:pt x="538" y="473"/>
                    </a:cubicBezTo>
                    <a:close/>
                    <a:moveTo>
                      <a:pt x="197" y="44"/>
                    </a:moveTo>
                    <a:cubicBezTo>
                      <a:pt x="202" y="40"/>
                      <a:pt x="209" y="36"/>
                      <a:pt x="215" y="35"/>
                    </a:cubicBezTo>
                    <a:cubicBezTo>
                      <a:pt x="215" y="35"/>
                      <a:pt x="215" y="35"/>
                      <a:pt x="215" y="35"/>
                    </a:cubicBezTo>
                    <a:cubicBezTo>
                      <a:pt x="229" y="32"/>
                      <a:pt x="244" y="35"/>
                      <a:pt x="255" y="45"/>
                    </a:cubicBezTo>
                    <a:cubicBezTo>
                      <a:pt x="257" y="46"/>
                      <a:pt x="259" y="48"/>
                      <a:pt x="261" y="50"/>
                    </a:cubicBezTo>
                    <a:cubicBezTo>
                      <a:pt x="261" y="50"/>
                      <a:pt x="261" y="51"/>
                      <a:pt x="261" y="51"/>
                    </a:cubicBezTo>
                    <a:cubicBezTo>
                      <a:pt x="261" y="51"/>
                      <a:pt x="261" y="51"/>
                      <a:pt x="261" y="51"/>
                    </a:cubicBezTo>
                    <a:cubicBezTo>
                      <a:pt x="267" y="57"/>
                      <a:pt x="270" y="65"/>
                      <a:pt x="271" y="76"/>
                    </a:cubicBezTo>
                    <a:cubicBezTo>
                      <a:pt x="268" y="76"/>
                      <a:pt x="212" y="75"/>
                      <a:pt x="188" y="75"/>
                    </a:cubicBezTo>
                    <a:cubicBezTo>
                      <a:pt x="186" y="75"/>
                      <a:pt x="184" y="75"/>
                      <a:pt x="181" y="75"/>
                    </a:cubicBezTo>
                    <a:cubicBezTo>
                      <a:pt x="182" y="62"/>
                      <a:pt x="188" y="52"/>
                      <a:pt x="197" y="44"/>
                    </a:cubicBezTo>
                    <a:close/>
                    <a:moveTo>
                      <a:pt x="137" y="107"/>
                    </a:moveTo>
                    <a:cubicBezTo>
                      <a:pt x="139" y="107"/>
                      <a:pt x="141" y="107"/>
                      <a:pt x="142" y="107"/>
                    </a:cubicBezTo>
                    <a:cubicBezTo>
                      <a:pt x="167" y="107"/>
                      <a:pt x="278" y="108"/>
                      <a:pt x="309" y="108"/>
                    </a:cubicBezTo>
                    <a:cubicBezTo>
                      <a:pt x="311" y="108"/>
                      <a:pt x="313" y="108"/>
                      <a:pt x="315" y="108"/>
                    </a:cubicBezTo>
                    <a:cubicBezTo>
                      <a:pt x="315" y="110"/>
                      <a:pt x="315" y="145"/>
                      <a:pt x="315" y="160"/>
                    </a:cubicBezTo>
                    <a:cubicBezTo>
                      <a:pt x="315" y="165"/>
                      <a:pt x="314" y="166"/>
                      <a:pt x="310" y="166"/>
                    </a:cubicBezTo>
                    <a:cubicBezTo>
                      <a:pt x="293" y="166"/>
                      <a:pt x="261" y="166"/>
                      <a:pt x="261" y="166"/>
                    </a:cubicBezTo>
                    <a:cubicBezTo>
                      <a:pt x="221" y="165"/>
                      <a:pt x="182" y="165"/>
                      <a:pt x="142" y="166"/>
                    </a:cubicBezTo>
                    <a:cubicBezTo>
                      <a:pt x="138" y="166"/>
                      <a:pt x="136" y="165"/>
                      <a:pt x="136" y="160"/>
                    </a:cubicBezTo>
                    <a:cubicBezTo>
                      <a:pt x="137" y="144"/>
                      <a:pt x="137" y="123"/>
                      <a:pt x="137" y="107"/>
                    </a:cubicBezTo>
                    <a:close/>
                    <a:moveTo>
                      <a:pt x="183" y="588"/>
                    </a:moveTo>
                    <a:cubicBezTo>
                      <a:pt x="159" y="589"/>
                      <a:pt x="31" y="587"/>
                      <a:pt x="31" y="587"/>
                    </a:cubicBezTo>
                    <a:cubicBezTo>
                      <a:pt x="31" y="587"/>
                      <a:pt x="32" y="374"/>
                      <a:pt x="32" y="290"/>
                    </a:cubicBezTo>
                    <a:cubicBezTo>
                      <a:pt x="32" y="246"/>
                      <a:pt x="32" y="202"/>
                      <a:pt x="32" y="158"/>
                    </a:cubicBezTo>
                    <a:cubicBezTo>
                      <a:pt x="32" y="154"/>
                      <a:pt x="33" y="152"/>
                      <a:pt x="38" y="152"/>
                    </a:cubicBezTo>
                    <a:cubicBezTo>
                      <a:pt x="58" y="152"/>
                      <a:pt x="79" y="152"/>
                      <a:pt x="99" y="152"/>
                    </a:cubicBezTo>
                    <a:cubicBezTo>
                      <a:pt x="104" y="152"/>
                      <a:pt x="105" y="154"/>
                      <a:pt x="105" y="158"/>
                    </a:cubicBezTo>
                    <a:cubicBezTo>
                      <a:pt x="105" y="165"/>
                      <a:pt x="105" y="173"/>
                      <a:pt x="105" y="180"/>
                    </a:cubicBezTo>
                    <a:cubicBezTo>
                      <a:pt x="105" y="190"/>
                      <a:pt x="113" y="197"/>
                      <a:pt x="123" y="197"/>
                    </a:cubicBezTo>
                    <a:cubicBezTo>
                      <a:pt x="154" y="197"/>
                      <a:pt x="184" y="197"/>
                      <a:pt x="215" y="197"/>
                    </a:cubicBezTo>
                    <a:cubicBezTo>
                      <a:pt x="215" y="197"/>
                      <a:pt x="291" y="197"/>
                      <a:pt x="329" y="197"/>
                    </a:cubicBezTo>
                    <a:cubicBezTo>
                      <a:pt x="339" y="197"/>
                      <a:pt x="347" y="191"/>
                      <a:pt x="347" y="180"/>
                    </a:cubicBezTo>
                    <a:cubicBezTo>
                      <a:pt x="347" y="173"/>
                      <a:pt x="347" y="165"/>
                      <a:pt x="347" y="158"/>
                    </a:cubicBezTo>
                    <a:cubicBezTo>
                      <a:pt x="347" y="154"/>
                      <a:pt x="348" y="152"/>
                      <a:pt x="352" y="152"/>
                    </a:cubicBezTo>
                    <a:cubicBezTo>
                      <a:pt x="362" y="152"/>
                      <a:pt x="382" y="152"/>
                      <a:pt x="382" y="152"/>
                    </a:cubicBezTo>
                    <a:cubicBezTo>
                      <a:pt x="393" y="152"/>
                      <a:pt x="404" y="152"/>
                      <a:pt x="416" y="152"/>
                    </a:cubicBezTo>
                    <a:cubicBezTo>
                      <a:pt x="419" y="152"/>
                      <a:pt x="420" y="153"/>
                      <a:pt x="420" y="157"/>
                    </a:cubicBezTo>
                    <a:cubicBezTo>
                      <a:pt x="420" y="168"/>
                      <a:pt x="420" y="179"/>
                      <a:pt x="420" y="190"/>
                    </a:cubicBezTo>
                    <a:cubicBezTo>
                      <a:pt x="420" y="235"/>
                      <a:pt x="420" y="281"/>
                      <a:pt x="420" y="327"/>
                    </a:cubicBezTo>
                    <a:cubicBezTo>
                      <a:pt x="420" y="329"/>
                      <a:pt x="420" y="331"/>
                      <a:pt x="420" y="334"/>
                    </a:cubicBezTo>
                    <a:cubicBezTo>
                      <a:pt x="414" y="332"/>
                      <a:pt x="409" y="331"/>
                      <a:pt x="404" y="329"/>
                    </a:cubicBezTo>
                    <a:cubicBezTo>
                      <a:pt x="378" y="321"/>
                      <a:pt x="351" y="321"/>
                      <a:pt x="324" y="324"/>
                    </a:cubicBezTo>
                    <a:cubicBezTo>
                      <a:pt x="308" y="327"/>
                      <a:pt x="292" y="332"/>
                      <a:pt x="276" y="339"/>
                    </a:cubicBezTo>
                    <a:cubicBezTo>
                      <a:pt x="275" y="339"/>
                      <a:pt x="261" y="346"/>
                      <a:pt x="261" y="346"/>
                    </a:cubicBezTo>
                    <a:cubicBezTo>
                      <a:pt x="220" y="371"/>
                      <a:pt x="190" y="406"/>
                      <a:pt x="175" y="452"/>
                    </a:cubicBezTo>
                    <a:cubicBezTo>
                      <a:pt x="160" y="498"/>
                      <a:pt x="164" y="544"/>
                      <a:pt x="183" y="588"/>
                    </a:cubicBezTo>
                    <a:close/>
                    <a:moveTo>
                      <a:pt x="507" y="536"/>
                    </a:moveTo>
                    <a:cubicBezTo>
                      <a:pt x="501" y="572"/>
                      <a:pt x="484" y="603"/>
                      <a:pt x="456" y="627"/>
                    </a:cubicBezTo>
                    <a:cubicBezTo>
                      <a:pt x="437" y="644"/>
                      <a:pt x="415" y="655"/>
                      <a:pt x="391" y="661"/>
                    </a:cubicBezTo>
                    <a:cubicBezTo>
                      <a:pt x="376" y="665"/>
                      <a:pt x="361" y="666"/>
                      <a:pt x="346" y="666"/>
                    </a:cubicBezTo>
                    <a:cubicBezTo>
                      <a:pt x="324" y="665"/>
                      <a:pt x="302" y="659"/>
                      <a:pt x="282" y="648"/>
                    </a:cubicBezTo>
                    <a:cubicBezTo>
                      <a:pt x="280" y="647"/>
                      <a:pt x="270" y="641"/>
                      <a:pt x="268" y="640"/>
                    </a:cubicBezTo>
                    <a:cubicBezTo>
                      <a:pt x="242" y="623"/>
                      <a:pt x="224" y="600"/>
                      <a:pt x="211" y="572"/>
                    </a:cubicBezTo>
                    <a:cubicBezTo>
                      <a:pt x="198" y="544"/>
                      <a:pt x="195" y="514"/>
                      <a:pt x="200" y="484"/>
                    </a:cubicBezTo>
                    <a:cubicBezTo>
                      <a:pt x="209" y="435"/>
                      <a:pt x="235" y="398"/>
                      <a:pt x="278" y="374"/>
                    </a:cubicBezTo>
                    <a:cubicBezTo>
                      <a:pt x="304" y="359"/>
                      <a:pt x="331" y="352"/>
                      <a:pt x="360" y="354"/>
                    </a:cubicBezTo>
                    <a:cubicBezTo>
                      <a:pt x="411" y="357"/>
                      <a:pt x="452" y="379"/>
                      <a:pt x="481" y="421"/>
                    </a:cubicBezTo>
                    <a:cubicBezTo>
                      <a:pt x="493" y="437"/>
                      <a:pt x="501" y="455"/>
                      <a:pt x="506" y="475"/>
                    </a:cubicBezTo>
                    <a:cubicBezTo>
                      <a:pt x="510" y="495"/>
                      <a:pt x="511" y="515"/>
                      <a:pt x="507" y="53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grpSp>
        <p:cxnSp>
          <p:nvCxnSpPr>
            <p:cNvPr id="5" name="Straight Connector 2">
              <a:extLst>
                <a:ext uri="{FF2B5EF4-FFF2-40B4-BE49-F238E27FC236}">
                  <a16:creationId xmlns:a16="http://schemas.microsoft.com/office/drawing/2014/main" id="{055FD339-6624-469D-9E75-56140C89AEE5}"/>
                </a:ext>
              </a:extLst>
            </p:cNvPr>
            <p:cNvCxnSpPr/>
            <p:nvPr/>
          </p:nvCxnSpPr>
          <p:spPr>
            <a:xfrm>
              <a:off x="2489200" y="2743200"/>
              <a:ext cx="1859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1">
              <a:extLst>
                <a:ext uri="{FF2B5EF4-FFF2-40B4-BE49-F238E27FC236}">
                  <a16:creationId xmlns:a16="http://schemas.microsoft.com/office/drawing/2014/main" id="{8612B0EC-E1FC-452C-8A5D-8A96934ACE96}"/>
                </a:ext>
              </a:extLst>
            </p:cNvPr>
            <p:cNvCxnSpPr/>
            <p:nvPr/>
          </p:nvCxnSpPr>
          <p:spPr>
            <a:xfrm>
              <a:off x="2489200" y="3063240"/>
              <a:ext cx="1859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22">
              <a:extLst>
                <a:ext uri="{FF2B5EF4-FFF2-40B4-BE49-F238E27FC236}">
                  <a16:creationId xmlns:a16="http://schemas.microsoft.com/office/drawing/2014/main" id="{E1043069-413C-49D4-8B80-40AF0EAE5EE9}"/>
                </a:ext>
              </a:extLst>
            </p:cNvPr>
            <p:cNvCxnSpPr>
              <a:cxnSpLocks/>
            </p:cNvCxnSpPr>
            <p:nvPr/>
          </p:nvCxnSpPr>
          <p:spPr>
            <a:xfrm>
              <a:off x="2489200" y="3383280"/>
              <a:ext cx="853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27">
              <a:extLst>
                <a:ext uri="{FF2B5EF4-FFF2-40B4-BE49-F238E27FC236}">
                  <a16:creationId xmlns:a16="http://schemas.microsoft.com/office/drawing/2014/main" id="{397EB301-14C4-4DFE-B42B-473BC0BCD6F9}"/>
                </a:ext>
              </a:extLst>
            </p:cNvPr>
            <p:cNvCxnSpPr>
              <a:cxnSpLocks/>
            </p:cNvCxnSpPr>
            <p:nvPr/>
          </p:nvCxnSpPr>
          <p:spPr>
            <a:xfrm>
              <a:off x="2489200" y="3693160"/>
              <a:ext cx="635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28">
              <a:extLst>
                <a:ext uri="{FF2B5EF4-FFF2-40B4-BE49-F238E27FC236}">
                  <a16:creationId xmlns:a16="http://schemas.microsoft.com/office/drawing/2014/main" id="{FBC917EB-9D8B-4B59-A3AC-3DB6C8C02DE6}"/>
                </a:ext>
              </a:extLst>
            </p:cNvPr>
            <p:cNvCxnSpPr>
              <a:cxnSpLocks/>
            </p:cNvCxnSpPr>
            <p:nvPr/>
          </p:nvCxnSpPr>
          <p:spPr>
            <a:xfrm>
              <a:off x="2489200" y="4013200"/>
              <a:ext cx="4775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9">
              <a:extLst>
                <a:ext uri="{FF2B5EF4-FFF2-40B4-BE49-F238E27FC236}">
                  <a16:creationId xmlns:a16="http://schemas.microsoft.com/office/drawing/2014/main" id="{7521A0EA-AC72-4870-82E3-4972FC968A8C}"/>
                </a:ext>
              </a:extLst>
            </p:cNvPr>
            <p:cNvCxnSpPr>
              <a:cxnSpLocks/>
            </p:cNvCxnSpPr>
            <p:nvPr/>
          </p:nvCxnSpPr>
          <p:spPr>
            <a:xfrm>
              <a:off x="2489200" y="4333240"/>
              <a:ext cx="426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F8334326-78D0-4D4C-A570-C3A654DA6E92}"/>
                </a:ext>
              </a:extLst>
            </p:cNvPr>
            <p:cNvCxnSpPr>
              <a:cxnSpLocks/>
            </p:cNvCxnSpPr>
            <p:nvPr/>
          </p:nvCxnSpPr>
          <p:spPr>
            <a:xfrm>
              <a:off x="2489200" y="4638040"/>
              <a:ext cx="426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Прямоугольник 15"/>
          <p:cNvSpPr/>
          <p:nvPr/>
        </p:nvSpPr>
        <p:spPr>
          <a:xfrm>
            <a:off x="2507808" y="1229644"/>
            <a:ext cx="6665845" cy="954107"/>
          </a:xfrm>
          <a:prstGeom prst="rect">
            <a:avLst/>
          </a:prstGeom>
        </p:spPr>
        <p:txBody>
          <a:bodyPr wrap="square">
            <a:spAutoFit/>
          </a:bodyPr>
          <a:lstStyle/>
          <a:p>
            <a:pPr algn="ctr"/>
            <a:r>
              <a:rPr lang="en-US" sz="2800" b="1" dirty="0" err="1">
                <a:latin typeface="Arial" panose="020B0604020202020204" pitchFamily="34" charset="0"/>
                <a:cs typeface="Arial" panose="020B0604020202020204" pitchFamily="34" charset="0"/>
              </a:rPr>
              <a:t>Ճանաչում</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ենք</a:t>
            </a:r>
            <a:r>
              <a:rPr lang="ru-RU"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երեխաների</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հանդեպ</a:t>
            </a:r>
            <a:r>
              <a:rPr lang="en-US" sz="2800" b="1" dirty="0">
                <a:latin typeface="Arial" panose="020B0604020202020204" pitchFamily="34" charset="0"/>
                <a:cs typeface="Arial" panose="020B0604020202020204" pitchFamily="34" charset="0"/>
              </a:rPr>
              <a:t> </a:t>
            </a:r>
            <a:r>
              <a:rPr lang="hy-AM" sz="2800" b="1" dirty="0">
                <a:latin typeface="Arial" panose="020B0604020202020204" pitchFamily="34" charset="0"/>
                <a:cs typeface="Arial" panose="020B0604020202020204" pitchFamily="34" charset="0"/>
              </a:rPr>
              <a:t>բ</a:t>
            </a:r>
            <a:r>
              <a:rPr lang="en-US" sz="2800" b="1" dirty="0" err="1">
                <a:latin typeface="Arial" panose="020B0604020202020204" pitchFamily="34" charset="0"/>
                <a:cs typeface="Arial" panose="020B0604020202020204" pitchFamily="34" charset="0"/>
              </a:rPr>
              <a:t>ռնությունը</a:t>
            </a:r>
            <a:endParaRPr lang="hy-AM" sz="2800" b="1" dirty="0">
              <a:latin typeface="Arial" panose="020B0604020202020204" pitchFamily="34" charset="0"/>
              <a:cs typeface="Arial" panose="020B0604020202020204" pitchFamily="34" charset="0"/>
            </a:endParaRPr>
          </a:p>
        </p:txBody>
      </p:sp>
      <p:pic>
        <p:nvPicPr>
          <p:cNvPr id="18" name="Picture 6">
            <a:extLst>
              <a:ext uri="{FF2B5EF4-FFF2-40B4-BE49-F238E27FC236}">
                <a16:creationId xmlns:a16="http://schemas.microsoft.com/office/drawing/2014/main" id="{44BF3CDB-48A1-451D-87E2-011581ADF6E6}"/>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9692138" y="669647"/>
            <a:ext cx="580055" cy="504000"/>
          </a:xfrm>
          <a:prstGeom prst="rect">
            <a:avLst/>
          </a:prstGeom>
        </p:spPr>
      </p:pic>
      <p:sp>
        <p:nvSpPr>
          <p:cNvPr id="19" name="Прямоугольник 18"/>
          <p:cNvSpPr/>
          <p:nvPr/>
        </p:nvSpPr>
        <p:spPr>
          <a:xfrm>
            <a:off x="10686417" y="767758"/>
            <a:ext cx="861133" cy="307777"/>
          </a:xfrm>
          <a:prstGeom prst="rect">
            <a:avLst/>
          </a:prstGeom>
        </p:spPr>
        <p:txBody>
          <a:bodyPr wrap="none">
            <a:spAutoFit/>
          </a:bodyPr>
          <a:lstStyle/>
          <a:p>
            <a:r>
              <a:rPr lang="hy-AM" sz="1400" dirty="0">
                <a:latin typeface="GHEA Grapalat" panose="02000506050000020003" pitchFamily="50" charset="0"/>
                <a:ea typeface="Calibri" panose="020F0502020204030204" pitchFamily="34" charset="0"/>
                <a:cs typeface="Times New Roman" panose="02020603050405020304" pitchFamily="18" charset="0"/>
              </a:rPr>
              <a:t>15 րոպե</a:t>
            </a:r>
            <a:endParaRPr lang="ru-RU" sz="1400" dirty="0"/>
          </a:p>
        </p:txBody>
      </p:sp>
      <p:sp>
        <p:nvSpPr>
          <p:cNvPr id="20" name="Прямоугольник 19"/>
          <p:cNvSpPr/>
          <p:nvPr/>
        </p:nvSpPr>
        <p:spPr>
          <a:xfrm>
            <a:off x="1558072" y="3214975"/>
            <a:ext cx="9005879" cy="1200842"/>
          </a:xfrm>
          <a:prstGeom prst="rect">
            <a:avLst/>
          </a:prstGeom>
        </p:spPr>
        <p:txBody>
          <a:bodyPr wrap="square">
            <a:spAutoFit/>
          </a:bodyPr>
          <a:lstStyle/>
          <a:p>
            <a:pPr marL="1346200" indent="-1346200" algn="just">
              <a:lnSpc>
                <a:spcPct val="150000"/>
              </a:lnSpc>
              <a:spcBef>
                <a:spcPts val="0"/>
              </a:spcBef>
              <a:spcAft>
                <a:spcPts val="0"/>
              </a:spcAft>
              <a:buSzPts val="1840"/>
              <a:buNone/>
            </a:pPr>
            <a:r>
              <a:rPr lang="hy-AM" b="1" dirty="0">
                <a:solidFill>
                  <a:schemeClr val="bg2">
                    <a:lumMod val="25000"/>
                  </a:schemeClr>
                </a:solidFill>
                <a:latin typeface="Arial" panose="020B0604020202020204" pitchFamily="34" charset="0"/>
                <a:cs typeface="Arial" panose="020B0604020202020204" pitchFamily="34" charset="0"/>
              </a:rPr>
              <a:t>Հրահանգ</a:t>
            </a:r>
            <a:r>
              <a:rPr lang="ru-RU" b="1" dirty="0">
                <a:solidFill>
                  <a:schemeClr val="bg2">
                    <a:lumMod val="25000"/>
                  </a:schemeClr>
                </a:solidFill>
                <a:latin typeface="Arial" panose="020B0604020202020204" pitchFamily="34" charset="0"/>
                <a:cs typeface="Arial" panose="020B0604020202020204" pitchFamily="34" charset="0"/>
              </a:rPr>
              <a:t>՝</a:t>
            </a:r>
            <a:r>
              <a:rPr lang="hy-AM" b="1" dirty="0">
                <a:solidFill>
                  <a:schemeClr val="bg2">
                    <a:lumMod val="25000"/>
                  </a:schemeClr>
                </a:solidFill>
                <a:latin typeface="Arial" panose="020B0604020202020204" pitchFamily="34" charset="0"/>
                <a:cs typeface="Arial" panose="020B0604020202020204" pitchFamily="34" charset="0"/>
              </a:rPr>
              <a:t> </a:t>
            </a:r>
            <a:r>
              <a:rPr lang="en-US" sz="1600" dirty="0" err="1">
                <a:solidFill>
                  <a:schemeClr val="bg2">
                    <a:lumMod val="25000"/>
                  </a:schemeClr>
                </a:solidFill>
                <a:latin typeface="Arial" panose="020B0604020202020204" pitchFamily="34" charset="0"/>
                <a:cs typeface="Arial" panose="020B0604020202020204" pitchFamily="34" charset="0"/>
              </a:rPr>
              <a:t>Լրացր</a:t>
            </a:r>
            <a:r>
              <a:rPr lang="hy-AM" sz="1600" dirty="0">
                <a:solidFill>
                  <a:schemeClr val="bg2">
                    <a:lumMod val="25000"/>
                  </a:schemeClr>
                </a:solidFill>
                <a:latin typeface="Arial" panose="020B0604020202020204" pitchFamily="34" charset="0"/>
                <a:cs typeface="Arial" panose="020B0604020202020204" pitchFamily="34" charset="0"/>
              </a:rPr>
              <a:t>ե՛ք </a:t>
            </a:r>
            <a:r>
              <a:rPr lang="en-US" sz="1600" dirty="0" err="1">
                <a:solidFill>
                  <a:schemeClr val="bg2">
                    <a:lumMod val="25000"/>
                  </a:schemeClr>
                </a:solidFill>
                <a:latin typeface="Arial" panose="020B0604020202020204" pitchFamily="34" charset="0"/>
                <a:cs typeface="Arial" panose="020B0604020202020204" pitchFamily="34" charset="0"/>
              </a:rPr>
              <a:t>հարցաթերթիկը</a:t>
            </a:r>
            <a:r>
              <a:rPr lang="ru-RU" sz="1600" dirty="0">
                <a:solidFill>
                  <a:schemeClr val="bg2">
                    <a:lumMod val="25000"/>
                  </a:schemeClr>
                </a:solidFill>
                <a:latin typeface="Arial" panose="020B0604020202020204" pitchFamily="34" charset="0"/>
                <a:cs typeface="Arial" panose="020B0604020202020204" pitchFamily="34" charset="0"/>
              </a:rPr>
              <a:t> </a:t>
            </a:r>
            <a:r>
              <a:rPr lang="en-US" sz="1600" dirty="0">
                <a:solidFill>
                  <a:schemeClr val="bg2">
                    <a:lumMod val="25000"/>
                  </a:schemeClr>
                </a:solidFill>
                <a:latin typeface="Arial" panose="020B0604020202020204" pitchFamily="34" charset="0"/>
                <a:cs typeface="Arial" panose="020B0604020202020204" pitchFamily="34" charset="0"/>
              </a:rPr>
              <a:t>(</a:t>
            </a:r>
            <a:r>
              <a:rPr lang="ru-RU" sz="1600" dirty="0">
                <a:latin typeface="Arial" panose="020B0604020202020204" pitchFamily="34" charset="0"/>
                <a:cs typeface="Arial" panose="020B0604020202020204" pitchFamily="34" charset="0"/>
              </a:rPr>
              <a:t>բ</a:t>
            </a:r>
            <a:r>
              <a:rPr lang="hy-AM" sz="1600" dirty="0">
                <a:latin typeface="Arial" panose="020B0604020202020204" pitchFamily="34" charset="0"/>
                <a:ea typeface="Times New Roman" panose="02020603050405020304" pitchFamily="18" charset="0"/>
                <a:cs typeface="Arial" panose="020B0604020202020204" pitchFamily="34" charset="0"/>
              </a:rPr>
              <a:t>աշխման նյութ 1)</a:t>
            </a:r>
            <a:r>
              <a:rPr lang="en-US" sz="1600" dirty="0">
                <a:solidFill>
                  <a:schemeClr val="bg2">
                    <a:lumMod val="25000"/>
                  </a:schemeClr>
                </a:solidFill>
                <a:latin typeface="Arial" panose="020B0604020202020204" pitchFamily="34" charset="0"/>
                <a:cs typeface="Arial" panose="020B0604020202020204" pitchFamily="34" charset="0"/>
              </a:rPr>
              <a:t>, </a:t>
            </a:r>
            <a:endParaRPr lang="hy-AM" sz="1600" dirty="0">
              <a:solidFill>
                <a:schemeClr val="bg2">
                  <a:lumMod val="25000"/>
                </a:schemeClr>
              </a:solidFill>
              <a:latin typeface="Arial" panose="020B0604020202020204" pitchFamily="34" charset="0"/>
              <a:cs typeface="Arial" panose="020B0604020202020204" pitchFamily="34" charset="0"/>
            </a:endParaRPr>
          </a:p>
          <a:p>
            <a:pPr marL="1617663" indent="-361950" algn="just">
              <a:lnSpc>
                <a:spcPct val="150000"/>
              </a:lnSpc>
              <a:spcBef>
                <a:spcPts val="0"/>
              </a:spcBef>
              <a:spcAft>
                <a:spcPts val="0"/>
              </a:spcAft>
              <a:buSzPts val="1840"/>
              <a:buNone/>
            </a:pPr>
            <a:r>
              <a:rPr lang="ru-RU" sz="1600" dirty="0" err="1">
                <a:solidFill>
                  <a:schemeClr val="bg2">
                    <a:lumMod val="25000"/>
                  </a:schemeClr>
                </a:solidFill>
                <a:latin typeface="Arial" panose="020B0604020202020204" pitchFamily="34" charset="0"/>
                <a:cs typeface="Arial" panose="020B0604020202020204" pitchFamily="34" charset="0"/>
              </a:rPr>
              <a:t>ապա</a:t>
            </a:r>
            <a:r>
              <a:rPr lang="ru-RU" sz="1600" dirty="0">
                <a:solidFill>
                  <a:schemeClr val="bg2">
                    <a:lumMod val="25000"/>
                  </a:schemeClr>
                </a:solidFill>
                <a:latin typeface="Arial" panose="020B0604020202020204" pitchFamily="34" charset="0"/>
                <a:cs typeface="Arial" panose="020B0604020202020204" pitchFamily="34" charset="0"/>
              </a:rPr>
              <a:t> </a:t>
            </a:r>
            <a:r>
              <a:rPr lang="en-US" sz="1600" dirty="0" err="1">
                <a:solidFill>
                  <a:schemeClr val="bg2">
                    <a:lumMod val="25000"/>
                  </a:schemeClr>
                </a:solidFill>
                <a:latin typeface="Arial" panose="020B0604020202020204" pitchFamily="34" charset="0"/>
                <a:cs typeface="Arial" panose="020B0604020202020204" pitchFamily="34" charset="0"/>
              </a:rPr>
              <a:t>զույգերով</a:t>
            </a:r>
            <a:r>
              <a:rPr lang="en-US" sz="1600" dirty="0">
                <a:solidFill>
                  <a:schemeClr val="bg2">
                    <a:lumMod val="25000"/>
                  </a:schemeClr>
                </a:solidFill>
                <a:latin typeface="Arial" panose="020B0604020202020204" pitchFamily="34" charset="0"/>
                <a:cs typeface="Arial" panose="020B0604020202020204" pitchFamily="34" charset="0"/>
              </a:rPr>
              <a:t> </a:t>
            </a:r>
            <a:r>
              <a:rPr lang="en-US" sz="1600" dirty="0" err="1">
                <a:solidFill>
                  <a:schemeClr val="bg2">
                    <a:lumMod val="25000"/>
                  </a:schemeClr>
                </a:solidFill>
                <a:latin typeface="Arial" panose="020B0604020202020204" pitchFamily="34" charset="0"/>
                <a:cs typeface="Arial" panose="020B0604020202020204" pitchFamily="34" charset="0"/>
              </a:rPr>
              <a:t>քննարկե</a:t>
            </a:r>
            <a:r>
              <a:rPr lang="hy-AM" sz="1600" dirty="0">
                <a:solidFill>
                  <a:schemeClr val="bg2">
                    <a:lumMod val="25000"/>
                  </a:schemeClr>
                </a:solidFill>
                <a:latin typeface="Arial" panose="020B0604020202020204" pitchFamily="34" charset="0"/>
                <a:cs typeface="Arial" panose="020B0604020202020204" pitchFamily="34" charset="0"/>
              </a:rPr>
              <a:t>՛</a:t>
            </a:r>
            <a:r>
              <a:rPr lang="en-US" sz="1600" dirty="0">
                <a:solidFill>
                  <a:schemeClr val="bg2">
                    <a:lumMod val="25000"/>
                  </a:schemeClr>
                </a:solidFill>
                <a:latin typeface="Arial" panose="020B0604020202020204" pitchFamily="34" charset="0"/>
                <a:cs typeface="Arial" panose="020B0604020202020204" pitchFamily="34" charset="0"/>
              </a:rPr>
              <a:t>ք</a:t>
            </a:r>
            <a:r>
              <a:rPr lang="ru-RU" sz="1600" dirty="0">
                <a:solidFill>
                  <a:schemeClr val="bg2">
                    <a:lumMod val="25000"/>
                  </a:schemeClr>
                </a:solidFill>
                <a:latin typeface="Arial" panose="020B0604020202020204" pitchFamily="34" charset="0"/>
                <a:cs typeface="Arial" panose="020B0604020202020204" pitchFamily="34" charset="0"/>
              </a:rPr>
              <a:t> </a:t>
            </a:r>
            <a:r>
              <a:rPr lang="en-US" sz="1600" dirty="0" err="1">
                <a:solidFill>
                  <a:schemeClr val="bg2">
                    <a:lumMod val="25000"/>
                  </a:schemeClr>
                </a:solidFill>
                <a:latin typeface="Arial" panose="020B0604020202020204" pitchFamily="34" charset="0"/>
                <a:cs typeface="Arial" panose="020B0604020202020204" pitchFamily="34" charset="0"/>
              </a:rPr>
              <a:t>տարբերությունները</a:t>
            </a:r>
            <a:r>
              <a:rPr lang="hy-AM" sz="1600" dirty="0">
                <a:solidFill>
                  <a:schemeClr val="bg2">
                    <a:lumMod val="25000"/>
                  </a:schemeClr>
                </a:solidFill>
                <a:latin typeface="Arial" panose="020B0604020202020204" pitchFamily="34" charset="0"/>
                <a:cs typeface="Arial" panose="020B0604020202020204" pitchFamily="34" charset="0"/>
              </a:rPr>
              <a:t> </a:t>
            </a:r>
          </a:p>
          <a:p>
            <a:pPr marL="1617663" indent="-361950" algn="just">
              <a:lnSpc>
                <a:spcPct val="150000"/>
              </a:lnSpc>
              <a:spcBef>
                <a:spcPts val="0"/>
              </a:spcBef>
              <a:spcAft>
                <a:spcPts val="0"/>
              </a:spcAft>
              <a:buSzPts val="1840"/>
              <a:buNone/>
            </a:pPr>
            <a:r>
              <a:rPr lang="en-US" sz="1600" dirty="0" err="1">
                <a:solidFill>
                  <a:schemeClr val="bg2">
                    <a:lumMod val="25000"/>
                  </a:schemeClr>
                </a:solidFill>
                <a:latin typeface="Arial" panose="020B0604020202020204" pitchFamily="34" charset="0"/>
                <a:cs typeface="Arial" panose="020B0604020202020204" pitchFamily="34" charset="0"/>
              </a:rPr>
              <a:t>պատասխանների</a:t>
            </a:r>
            <a:r>
              <a:rPr lang="en-US" sz="1600" dirty="0">
                <a:solidFill>
                  <a:schemeClr val="bg2">
                    <a:lumMod val="25000"/>
                  </a:schemeClr>
                </a:solidFill>
                <a:latin typeface="Arial" panose="020B0604020202020204" pitchFamily="34" charset="0"/>
                <a:cs typeface="Arial" panose="020B0604020202020204" pitchFamily="34" charset="0"/>
              </a:rPr>
              <a:t> </a:t>
            </a:r>
            <a:r>
              <a:rPr lang="en-US" sz="1600" dirty="0" err="1">
                <a:solidFill>
                  <a:schemeClr val="bg2">
                    <a:lumMod val="25000"/>
                  </a:schemeClr>
                </a:solidFill>
                <a:latin typeface="Arial" panose="020B0604020202020204" pitchFamily="34" charset="0"/>
                <a:cs typeface="Arial" panose="020B0604020202020204" pitchFamily="34" charset="0"/>
              </a:rPr>
              <a:t>մեջ</a:t>
            </a:r>
            <a:r>
              <a:rPr lang="hy-AM" sz="1600" dirty="0">
                <a:solidFill>
                  <a:schemeClr val="bg2">
                    <a:lumMod val="25000"/>
                  </a:schemeClr>
                </a:solidFill>
                <a:latin typeface="Arial" panose="020B0604020202020204" pitchFamily="34" charset="0"/>
                <a:cs typeface="Arial" panose="020B0604020202020204" pitchFamily="34" charset="0"/>
              </a:rPr>
              <a:t>: </a:t>
            </a:r>
          </a:p>
        </p:txBody>
      </p:sp>
      <p:sp>
        <p:nvSpPr>
          <p:cNvPr id="23" name="Rectangle 4"/>
          <p:cNvSpPr/>
          <p:nvPr/>
        </p:nvSpPr>
        <p:spPr>
          <a:xfrm>
            <a:off x="0" y="6278187"/>
            <a:ext cx="1006012" cy="5798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b="1" dirty="0"/>
          </a:p>
        </p:txBody>
      </p:sp>
      <p:sp>
        <p:nvSpPr>
          <p:cNvPr id="24" name="Rectangle 4"/>
          <p:cNvSpPr/>
          <p:nvPr/>
        </p:nvSpPr>
        <p:spPr>
          <a:xfrm>
            <a:off x="0" y="-21691"/>
            <a:ext cx="1215851" cy="655008"/>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b="1" dirty="0"/>
          </a:p>
        </p:txBody>
      </p:sp>
      <p:sp>
        <p:nvSpPr>
          <p:cNvPr id="2" name="TextBox 1"/>
          <p:cNvSpPr txBox="1"/>
          <p:nvPr/>
        </p:nvSpPr>
        <p:spPr>
          <a:xfrm>
            <a:off x="9449059" y="325540"/>
            <a:ext cx="2474717" cy="307777"/>
          </a:xfrm>
          <a:prstGeom prst="rect">
            <a:avLst/>
          </a:prstGeom>
          <a:noFill/>
        </p:spPr>
        <p:txBody>
          <a:bodyPr wrap="square" rtlCol="0">
            <a:spAutoFit/>
          </a:bodyPr>
          <a:lstStyle/>
          <a:p>
            <a:r>
              <a:rPr lang="ru-RU" sz="1400" dirty="0" err="1"/>
              <a:t>Գործնական</a:t>
            </a:r>
            <a:r>
              <a:rPr lang="ru-RU" sz="1400" dirty="0"/>
              <a:t> </a:t>
            </a:r>
            <a:r>
              <a:rPr lang="ru-RU" sz="1400" dirty="0" err="1"/>
              <a:t>աշխատանք</a:t>
            </a:r>
            <a:r>
              <a:rPr lang="ru-RU" sz="1400" dirty="0"/>
              <a:t> 1</a:t>
            </a:r>
          </a:p>
        </p:txBody>
      </p:sp>
    </p:spTree>
    <p:extLst>
      <p:ext uri="{BB962C8B-B14F-4D97-AF65-F5344CB8AC3E}">
        <p14:creationId xmlns:p14="http://schemas.microsoft.com/office/powerpoint/2010/main" val="3504340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399247" y="603140"/>
            <a:ext cx="6841479" cy="830997"/>
          </a:xfrm>
          <a:prstGeom prst="rect">
            <a:avLst/>
          </a:prstGeom>
        </p:spPr>
        <p:txBody>
          <a:bodyPr wrap="square">
            <a:spAutoFit/>
          </a:bodyPr>
          <a:lstStyle/>
          <a:p>
            <a:pPr algn="ctr"/>
            <a:r>
              <a:rPr lang="hy-AM" sz="2400" b="1" dirty="0">
                <a:solidFill>
                  <a:schemeClr val="accent3">
                    <a:lumMod val="75000"/>
                  </a:schemeClr>
                </a:solidFill>
                <a:latin typeface="Arial" panose="020B0604020202020204" pitchFamily="34" charset="0"/>
                <a:ea typeface="GHEA Grapalat" panose="02000506050000020003" pitchFamily="50" charset="0"/>
                <a:cs typeface="Arial" panose="020B0604020202020204" pitchFamily="34" charset="0"/>
              </a:rPr>
              <a:t>«Տարբերակում ենք փաստերը անհատական կարծիքներից/միֆերից»</a:t>
            </a:r>
            <a:endParaRPr lang="ru-RU" sz="2400" b="1" dirty="0">
              <a:solidFill>
                <a:schemeClr val="accent3">
                  <a:lumMod val="75000"/>
                </a:schemeClr>
              </a:solidFill>
              <a:latin typeface="Arial" panose="020B0604020202020204" pitchFamily="34" charset="0"/>
              <a:cs typeface="Arial" panose="020B0604020202020204" pitchFamily="34" charset="0"/>
            </a:endParaRPr>
          </a:p>
        </p:txBody>
      </p:sp>
      <p:sp>
        <p:nvSpPr>
          <p:cNvPr id="4" name="Прямоугольник 3"/>
          <p:cNvSpPr/>
          <p:nvPr/>
        </p:nvSpPr>
        <p:spPr>
          <a:xfrm>
            <a:off x="9449059" y="191840"/>
            <a:ext cx="2480166" cy="307777"/>
          </a:xfrm>
          <a:prstGeom prst="rect">
            <a:avLst/>
          </a:prstGeom>
        </p:spPr>
        <p:txBody>
          <a:bodyPr wrap="none">
            <a:spAutoFit/>
          </a:bodyPr>
          <a:lstStyle/>
          <a:p>
            <a:r>
              <a:rPr lang="ru-RU" sz="1400" dirty="0" err="1">
                <a:latin typeface="Arial" panose="020B0604020202020204" pitchFamily="34" charset="0"/>
                <a:cs typeface="Arial" panose="020B0604020202020204" pitchFamily="34" charset="0"/>
              </a:rPr>
              <a:t>Գործնական</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աշխատանք</a:t>
            </a:r>
            <a:r>
              <a:rPr lang="ru-RU" sz="1400" dirty="0">
                <a:latin typeface="Arial" panose="020B0604020202020204" pitchFamily="34" charset="0"/>
                <a:cs typeface="Arial" panose="020B0604020202020204" pitchFamily="34" charset="0"/>
              </a:rPr>
              <a:t> </a:t>
            </a:r>
            <a:r>
              <a:rPr lang="hy-AM" sz="1400" dirty="0">
                <a:latin typeface="Arial" panose="020B0604020202020204" pitchFamily="34" charset="0"/>
                <a:cs typeface="Arial" panose="020B0604020202020204" pitchFamily="34" charset="0"/>
              </a:rPr>
              <a:t>2.</a:t>
            </a:r>
            <a:endParaRPr lang="ru-RU" sz="1400" dirty="0">
              <a:latin typeface="Arial" panose="020B0604020202020204" pitchFamily="34" charset="0"/>
              <a:cs typeface="Arial" panose="020B0604020202020204" pitchFamily="34" charset="0"/>
            </a:endParaRPr>
          </a:p>
        </p:txBody>
      </p:sp>
      <p:sp>
        <p:nvSpPr>
          <p:cNvPr id="6" name="Прямоугольник 5"/>
          <p:cNvSpPr/>
          <p:nvPr/>
        </p:nvSpPr>
        <p:spPr>
          <a:xfrm>
            <a:off x="1177056" y="3405601"/>
            <a:ext cx="8570259" cy="2640723"/>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v"/>
            </a:pPr>
            <a:r>
              <a:rPr lang="hy-AM" kern="100" dirty="0">
                <a:latin typeface="Arial" panose="020B0604020202020204" pitchFamily="34" charset="0"/>
                <a:ea typeface="Calibri" panose="020F0502020204030204" pitchFamily="34" charset="0"/>
                <a:cs typeface="Arial" panose="020B0604020202020204" pitchFamily="34" charset="0"/>
              </a:rPr>
              <a:t>Նշված միֆերից որո՞նք են դեռևս լայնորեն տարածված, իսկ որո՞նք են փոխվել:</a:t>
            </a:r>
            <a:endParaRPr lang="ru-RU" kern="1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Wingdings" panose="05000000000000000000" pitchFamily="2" charset="2"/>
              <a:buChar char="v"/>
            </a:pPr>
            <a:r>
              <a:rPr lang="hy-AM" kern="100" dirty="0">
                <a:latin typeface="Arial" panose="020B0604020202020204" pitchFamily="34" charset="0"/>
                <a:ea typeface="Calibri" panose="020F0502020204030204" pitchFamily="34" charset="0"/>
                <a:cs typeface="Arial" panose="020B0604020202020204" pitchFamily="34" charset="0"/>
              </a:rPr>
              <a:t>Ի՞նչ եք կարծում ինչու՞ են որոշ միֆերի վերաբերյալ  կարծիքները փոխվել:</a:t>
            </a:r>
            <a:endParaRPr lang="ru-RU" kern="1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Wingdings" panose="05000000000000000000" pitchFamily="2" charset="2"/>
              <a:buChar char="v"/>
            </a:pPr>
            <a:r>
              <a:rPr lang="hy-AM" kern="100" dirty="0">
                <a:latin typeface="Arial" panose="020B0604020202020204" pitchFamily="34" charset="0"/>
                <a:ea typeface="Calibri" panose="020F0502020204030204" pitchFamily="34" charset="0"/>
                <a:cs typeface="Arial" panose="020B0604020202020204" pitchFamily="34" charset="0"/>
              </a:rPr>
              <a:t>Արդյո՞ք նոր միֆերը կարող են ի հայտ եկած նոր վախերի, առաջացած խնիրների, կամ փոփոխությունների հիման վրա:</a:t>
            </a:r>
            <a:endParaRPr lang="ru-RU" kern="1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Wingdings" panose="05000000000000000000" pitchFamily="2" charset="2"/>
              <a:buChar char="v"/>
            </a:pPr>
            <a:r>
              <a:rPr lang="hy-AM" kern="100" dirty="0">
                <a:latin typeface="Arial" panose="020B0604020202020204" pitchFamily="34" charset="0"/>
                <a:ea typeface="Calibri" panose="020F0502020204030204" pitchFamily="34" charset="0"/>
                <a:cs typeface="Arial" panose="020B0604020202020204" pitchFamily="34" charset="0"/>
              </a:rPr>
              <a:t>Ի՞նչ եք կարծում նման միֆերը կարող են վտանգավոր լինել, ինչու՞ այո/ոչ:</a:t>
            </a:r>
            <a:endParaRPr lang="ru-RU" kern="1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Wingdings" panose="05000000000000000000" pitchFamily="2" charset="2"/>
              <a:buChar char="v"/>
            </a:pPr>
            <a:r>
              <a:rPr lang="hy-AM" kern="100" dirty="0">
                <a:latin typeface="Arial" panose="020B0604020202020204" pitchFamily="34" charset="0"/>
                <a:ea typeface="Calibri" panose="020F0502020204030204" pitchFamily="34" charset="0"/>
                <a:cs typeface="Arial" panose="020B0604020202020204" pitchFamily="34" charset="0"/>
              </a:rPr>
              <a:t>Ի՞նչպես կարող ենք օգնել փոխել միֆերը, որոնք մեր կարծիքով վտանգավոր են երեխաների բարեկեցության համար:</a:t>
            </a:r>
            <a:endParaRPr lang="ru-RU"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Прямоугольник 6"/>
          <p:cNvSpPr/>
          <p:nvPr/>
        </p:nvSpPr>
        <p:spPr>
          <a:xfrm>
            <a:off x="10792753" y="603140"/>
            <a:ext cx="880369" cy="307777"/>
          </a:xfrm>
          <a:prstGeom prst="rect">
            <a:avLst/>
          </a:prstGeom>
        </p:spPr>
        <p:txBody>
          <a:bodyPr wrap="none">
            <a:spAutoFit/>
          </a:bodyPr>
          <a:lstStyle/>
          <a:p>
            <a:r>
              <a:rPr lang="hy-AM" sz="1400" dirty="0">
                <a:latin typeface="Arial" panose="020B0604020202020204" pitchFamily="34" charset="0"/>
                <a:ea typeface="Calibri" panose="020F0502020204030204" pitchFamily="34" charset="0"/>
                <a:cs typeface="Arial" panose="020B0604020202020204" pitchFamily="34" charset="0"/>
              </a:rPr>
              <a:t>10 րոպե</a:t>
            </a:r>
            <a:endParaRPr lang="ru-RU" sz="1400" dirty="0">
              <a:latin typeface="Arial" panose="020B0604020202020204" pitchFamily="34" charset="0"/>
              <a:cs typeface="Arial" panose="020B0604020202020204" pitchFamily="34" charset="0"/>
            </a:endParaRPr>
          </a:p>
        </p:txBody>
      </p:sp>
      <p:sp>
        <p:nvSpPr>
          <p:cNvPr id="8" name="Isosceles Triangle 5"/>
          <p:cNvSpPr/>
          <p:nvPr/>
        </p:nvSpPr>
        <p:spPr>
          <a:xfrm rot="18879865">
            <a:off x="-691507" y="-127222"/>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9" name="Isosceles Triangle 6"/>
          <p:cNvSpPr/>
          <p:nvPr/>
        </p:nvSpPr>
        <p:spPr>
          <a:xfrm rot="8179162">
            <a:off x="11215128" y="6244420"/>
            <a:ext cx="1414272" cy="73914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0" name="Isosceles Triangle 6"/>
          <p:cNvSpPr/>
          <p:nvPr/>
        </p:nvSpPr>
        <p:spPr>
          <a:xfrm rot="18793304">
            <a:off x="-298499" y="44710"/>
            <a:ext cx="1414272" cy="73914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2" name="Прямоугольник 11"/>
          <p:cNvSpPr/>
          <p:nvPr/>
        </p:nvSpPr>
        <p:spPr>
          <a:xfrm>
            <a:off x="1020796" y="2248144"/>
            <a:ext cx="8726519" cy="1477328"/>
          </a:xfrm>
          <a:prstGeom prst="rect">
            <a:avLst/>
          </a:prstGeom>
        </p:spPr>
        <p:txBody>
          <a:bodyPr wrap="square">
            <a:spAutoFit/>
          </a:bodyPr>
          <a:lstStyle/>
          <a:p>
            <a:pPr marL="285750" indent="-285750">
              <a:buFont typeface="Arial" panose="020B0604020202020204" pitchFamily="34" charset="0"/>
              <a:buChar char="•"/>
            </a:pPr>
            <a:r>
              <a:rPr lang="ru-RU" kern="100" dirty="0">
                <a:latin typeface="Arial" panose="020B0604020202020204" pitchFamily="34" charset="0"/>
                <a:ea typeface="Calibri" panose="020F0502020204030204" pitchFamily="34" charset="0"/>
                <a:cs typeface="Arial" panose="020B0604020202020204" pitchFamily="34" charset="0"/>
              </a:rPr>
              <a:t>Ք</a:t>
            </a:r>
            <a:r>
              <a:rPr lang="hy-AM" kern="100" dirty="0">
                <a:latin typeface="Arial" panose="020B0604020202020204" pitchFamily="34" charset="0"/>
                <a:ea typeface="Calibri" panose="020F0502020204030204" pitchFamily="34" charset="0"/>
                <a:cs typeface="Arial" panose="020B0604020202020204" pitchFamily="34" charset="0"/>
              </a:rPr>
              <a:t>ննարկել միֆերի վերաբերյալ </a:t>
            </a:r>
            <a:r>
              <a:rPr lang="ru-RU" kern="100" dirty="0" err="1">
                <a:latin typeface="Arial" panose="020B0604020202020204" pitchFamily="34" charset="0"/>
                <a:ea typeface="Calibri" panose="020F0502020204030204" pitchFamily="34" charset="0"/>
                <a:cs typeface="Arial" panose="020B0604020202020204" pitchFamily="34" charset="0"/>
              </a:rPr>
              <a:t>Ձեր</a:t>
            </a:r>
            <a:r>
              <a:rPr lang="hy-AM" kern="100" dirty="0">
                <a:latin typeface="Arial" panose="020B0604020202020204" pitchFamily="34" charset="0"/>
                <a:ea typeface="Calibri" panose="020F0502020204030204" pitchFamily="34" charset="0"/>
                <a:cs typeface="Arial" panose="020B0604020202020204" pitchFamily="34" charset="0"/>
              </a:rPr>
              <a:t> մոտեցումները</a:t>
            </a:r>
            <a:r>
              <a:rPr lang="ru-RU" kern="100" dirty="0">
                <a:latin typeface="Arial" panose="020B0604020202020204" pitchFamily="34" charset="0"/>
                <a:ea typeface="Calibri" panose="020F0502020204030204" pitchFamily="34" charset="0"/>
                <a:cs typeface="Arial" panose="020B0604020202020204" pitchFamily="34" charset="0"/>
              </a:rPr>
              <a:t> </a:t>
            </a:r>
            <a:r>
              <a:rPr lang="hy-AM" dirty="0">
                <a:latin typeface="Arial" panose="020B0604020202020204" pitchFamily="34" charset="0"/>
                <a:ea typeface="Calibri" panose="020F0502020204030204" pitchFamily="34" charset="0"/>
                <a:cs typeface="Arial" panose="020B0604020202020204" pitchFamily="34" charset="0"/>
              </a:rPr>
              <a:t>(բաշխման նյութ 2)</a:t>
            </a:r>
            <a:r>
              <a:rPr lang="ru-RU" dirty="0">
                <a:latin typeface="Arial" panose="020B0604020202020204" pitchFamily="34" charset="0"/>
                <a:ea typeface="Calibri" panose="020F0502020204030204" pitchFamily="34" charset="0"/>
                <a:cs typeface="Arial" panose="020B0604020202020204" pitchFamily="34" charset="0"/>
              </a:rPr>
              <a:t>:</a:t>
            </a:r>
          </a:p>
          <a:p>
            <a:pPr marL="285750" indent="-285750">
              <a:buFont typeface="Arial" panose="020B0604020202020204" pitchFamily="34" charset="0"/>
              <a:buChar char="•"/>
            </a:pPr>
            <a:r>
              <a:rPr lang="hy-AM" kern="100" dirty="0">
                <a:latin typeface="Arial" panose="020B0604020202020204" pitchFamily="34" charset="0"/>
                <a:ea typeface="Calibri" panose="020F0502020204030204" pitchFamily="34" charset="0"/>
                <a:cs typeface="Arial" panose="020B0604020202020204" pitchFamily="34" charset="0"/>
              </a:rPr>
              <a:t>Քննարկման ավարտից հետո ներկայացնել խմբի քննարկման արդյունքները՝ պատասխանելով հետևյալ հարցերին:</a:t>
            </a:r>
            <a:endParaRPr lang="ru-RU" kern="1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ru-RU" dirty="0">
              <a:latin typeface="Arial" panose="020B0604020202020204" pitchFamily="34" charset="0"/>
              <a:cs typeface="Arial" panose="020B0604020202020204" pitchFamily="34" charset="0"/>
            </a:endParaRPr>
          </a:p>
          <a:p>
            <a:r>
              <a:rPr lang="hy-AM" kern="100" dirty="0">
                <a:latin typeface="Arial" panose="020B0604020202020204" pitchFamily="34" charset="0"/>
                <a:ea typeface="Calibri" panose="020F050202020403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sp>
        <p:nvSpPr>
          <p:cNvPr id="13" name="TextBox 12"/>
          <p:cNvSpPr txBox="1"/>
          <p:nvPr/>
        </p:nvSpPr>
        <p:spPr>
          <a:xfrm>
            <a:off x="1158761" y="1793163"/>
            <a:ext cx="1667541" cy="400110"/>
          </a:xfrm>
          <a:prstGeom prst="rect">
            <a:avLst/>
          </a:prstGeom>
          <a:noFill/>
        </p:spPr>
        <p:txBody>
          <a:bodyPr wrap="square" rtlCol="0">
            <a:spAutoFit/>
          </a:bodyPr>
          <a:lstStyle/>
          <a:p>
            <a:r>
              <a:rPr lang="ru-RU" sz="2000" b="1" dirty="0" err="1">
                <a:latin typeface="Arial" panose="020B0604020202020204" pitchFamily="34" charset="0"/>
                <a:cs typeface="Arial" panose="020B0604020202020204" pitchFamily="34" charset="0"/>
              </a:rPr>
              <a:t>Հրահանգ</a:t>
            </a:r>
            <a:r>
              <a:rPr lang="ru-RU" dirty="0">
                <a:latin typeface="Arial" panose="020B0604020202020204" pitchFamily="34" charset="0"/>
                <a:cs typeface="Arial" panose="020B0604020202020204" pitchFamily="34" charset="0"/>
              </a:rPr>
              <a:t>՝</a:t>
            </a:r>
          </a:p>
        </p:txBody>
      </p:sp>
      <p:pic>
        <p:nvPicPr>
          <p:cNvPr id="14" name="Picture 6">
            <a:extLst>
              <a:ext uri="{FF2B5EF4-FFF2-40B4-BE49-F238E27FC236}">
                <a16:creationId xmlns:a16="http://schemas.microsoft.com/office/drawing/2014/main" id="{59C3811D-A15C-4FD2-9A5D-F4886BB98AA0}"/>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9692138" y="669647"/>
            <a:ext cx="580055" cy="504000"/>
          </a:xfrm>
          <a:prstGeom prst="rect">
            <a:avLst/>
          </a:prstGeom>
        </p:spPr>
      </p:pic>
    </p:spTree>
    <p:extLst>
      <p:ext uri="{BB962C8B-B14F-4D97-AF65-F5344CB8AC3E}">
        <p14:creationId xmlns:p14="http://schemas.microsoft.com/office/powerpoint/2010/main" val="688839347"/>
      </p:ext>
    </p:extLst>
  </p:cSld>
  <p:clrMapOvr>
    <a:masterClrMapping/>
  </p:clrMapOvr>
</p:sld>
</file>

<file path=ppt/theme/theme1.xml><?xml version="1.0" encoding="utf-8"?>
<a:theme xmlns:a="http://schemas.openxmlformats.org/drawingml/2006/main" name="Contents Slide Master">
  <a:themeElements>
    <a:clrScheme name="Другая 1">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EEECE1"/>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Красный">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23873</TotalTime>
  <Words>3281</Words>
  <Application>Microsoft Office PowerPoint</Application>
  <PresentationFormat>Widescreen</PresentationFormat>
  <Paragraphs>527</Paragraphs>
  <Slides>48</Slides>
  <Notes>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48</vt:i4>
      </vt:variant>
    </vt:vector>
  </HeadingPairs>
  <TitlesOfParts>
    <vt:vector size="62" baseType="lpstr">
      <vt:lpstr>Arial</vt:lpstr>
      <vt:lpstr>Arial (Body)</vt:lpstr>
      <vt:lpstr>Calibri</vt:lpstr>
      <vt:lpstr>Calibri Light</vt:lpstr>
      <vt:lpstr>GHEA Grapalat</vt:lpstr>
      <vt:lpstr>Gill Sans</vt:lpstr>
      <vt:lpstr>Linux Biolinum</vt:lpstr>
      <vt:lpstr>Noto Sans Light</vt:lpstr>
      <vt:lpstr>Sylfaen</vt:lpstr>
      <vt:lpstr>Symbol</vt:lpstr>
      <vt:lpstr>Wingdings</vt:lpstr>
      <vt:lpstr>Contents Slide Master</vt:lpstr>
      <vt:lpstr>Section Break Slide Master</vt:lpstr>
      <vt:lpstr>Тема Office</vt:lpstr>
      <vt:lpstr>PowerPoint Presentation</vt:lpstr>
      <vt:lpstr>PowerPoint Presentation</vt:lpstr>
      <vt:lpstr>ՄԻԱՍԻՆ ԱՇԽԱՏԵԼՈՒ ՆԱԽԱՊԱՅՄԱՆՆԵՐԸ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Սեռական բռնության նշանները  </vt:lpstr>
      <vt:lpstr>PowerPoint Presentation</vt:lpstr>
      <vt:lpstr>PowerPoint Presentation</vt:lpstr>
      <vt:lpstr>PowerPoint Presentation</vt:lpstr>
      <vt:lpstr>Դեպքերի քննարկում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Երեխայի իրավունքների մասին կոնվենցիայի  հիմնական սկզբունքներ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Անի Գարեգինյան</cp:lastModifiedBy>
  <cp:revision>480</cp:revision>
  <dcterms:created xsi:type="dcterms:W3CDTF">2020-01-20T05:08:25Z</dcterms:created>
  <dcterms:modified xsi:type="dcterms:W3CDTF">2025-02-26T18:43:47Z</dcterms:modified>
</cp:coreProperties>
</file>