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4" r:id="rId2"/>
  </p:sldMasterIdLst>
  <p:notesMasterIdLst>
    <p:notesMasterId r:id="rId79"/>
  </p:notesMasterIdLst>
  <p:handoutMasterIdLst>
    <p:handoutMasterId r:id="rId80"/>
  </p:handoutMasterIdLst>
  <p:sldIdLst>
    <p:sldId id="977" r:id="rId3"/>
    <p:sldId id="303" r:id="rId4"/>
    <p:sldId id="306" r:id="rId5"/>
    <p:sldId id="313" r:id="rId6"/>
    <p:sldId id="258" r:id="rId7"/>
    <p:sldId id="291" r:id="rId8"/>
    <p:sldId id="314" r:id="rId9"/>
    <p:sldId id="907" r:id="rId10"/>
    <p:sldId id="363" r:id="rId11"/>
    <p:sldId id="472" r:id="rId12"/>
    <p:sldId id="909" r:id="rId13"/>
    <p:sldId id="289" r:id="rId14"/>
    <p:sldId id="276" r:id="rId15"/>
    <p:sldId id="367" r:id="rId16"/>
    <p:sldId id="924" r:id="rId17"/>
    <p:sldId id="926" r:id="rId18"/>
    <p:sldId id="973" r:id="rId19"/>
    <p:sldId id="974" r:id="rId20"/>
    <p:sldId id="976" r:id="rId21"/>
    <p:sldId id="975" r:id="rId22"/>
    <p:sldId id="932" r:id="rId23"/>
    <p:sldId id="961" r:id="rId24"/>
    <p:sldId id="962" r:id="rId25"/>
    <p:sldId id="933" r:id="rId26"/>
    <p:sldId id="372" r:id="rId27"/>
    <p:sldId id="371" r:id="rId28"/>
    <p:sldId id="979" r:id="rId29"/>
    <p:sldId id="882" r:id="rId30"/>
    <p:sldId id="978" r:id="rId31"/>
    <p:sldId id="392" r:id="rId32"/>
    <p:sldId id="393" r:id="rId33"/>
    <p:sldId id="394" r:id="rId34"/>
    <p:sldId id="418" r:id="rId35"/>
    <p:sldId id="419" r:id="rId36"/>
    <p:sldId id="421" r:id="rId37"/>
    <p:sldId id="422" r:id="rId38"/>
    <p:sldId id="937" r:id="rId39"/>
    <p:sldId id="262" r:id="rId40"/>
    <p:sldId id="980" r:id="rId41"/>
    <p:sldId id="889" r:id="rId42"/>
    <p:sldId id="896" r:id="rId43"/>
    <p:sldId id="423" r:id="rId44"/>
    <p:sldId id="885" r:id="rId45"/>
    <p:sldId id="451" r:id="rId46"/>
    <p:sldId id="971" r:id="rId47"/>
    <p:sldId id="972" r:id="rId48"/>
    <p:sldId id="292" r:id="rId49"/>
    <p:sldId id="981" r:id="rId50"/>
    <p:sldId id="942" r:id="rId51"/>
    <p:sldId id="943" r:id="rId52"/>
    <p:sldId id="944" r:id="rId53"/>
    <p:sldId id="945" r:id="rId54"/>
    <p:sldId id="946" r:id="rId55"/>
    <p:sldId id="982" r:id="rId56"/>
    <p:sldId id="370" r:id="rId57"/>
    <p:sldId id="948" r:id="rId58"/>
    <p:sldId id="380" r:id="rId59"/>
    <p:sldId id="983" r:id="rId60"/>
    <p:sldId id="949" r:id="rId61"/>
    <p:sldId id="951" r:id="rId62"/>
    <p:sldId id="952" r:id="rId63"/>
    <p:sldId id="953" r:id="rId64"/>
    <p:sldId id="955" r:id="rId65"/>
    <p:sldId id="382" r:id="rId66"/>
    <p:sldId id="956" r:id="rId67"/>
    <p:sldId id="965" r:id="rId68"/>
    <p:sldId id="967" r:id="rId69"/>
    <p:sldId id="456" r:id="rId70"/>
    <p:sldId id="964" r:id="rId71"/>
    <p:sldId id="478" r:id="rId72"/>
    <p:sldId id="462" r:id="rId73"/>
    <p:sldId id="463" r:id="rId74"/>
    <p:sldId id="464" r:id="rId75"/>
    <p:sldId id="966" r:id="rId76"/>
    <p:sldId id="984" r:id="rId77"/>
    <p:sldId id="317" r:id="rId78"/>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5488E1-5F29-4C54-60C5-0DCE03430694}" name="Անի Գարեգինյան" initials="ԱԳ" userId="Անի Գարեգինյան"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D7C"/>
    <a:srgbClr val="F8D781"/>
    <a:srgbClr val="F4BD2D"/>
    <a:srgbClr val="E62949"/>
    <a:srgbClr val="1ED4DE"/>
    <a:srgbClr val="F07624"/>
    <a:srgbClr val="1C7DE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44" autoAdjust="0"/>
    <p:restoredTop sz="94660"/>
  </p:normalViewPr>
  <p:slideViewPr>
    <p:cSldViewPr showGuides="1">
      <p:cViewPr varScale="1">
        <p:scale>
          <a:sx n="110" d="100"/>
          <a:sy n="110" d="100"/>
        </p:scale>
        <p:origin x="293" y="62"/>
      </p:cViewPr>
      <p:guideLst>
        <p:guide orient="horz" pos="3026"/>
        <p:guide pos="2880"/>
      </p:guideLst>
    </p:cSldViewPr>
  </p:slideViewPr>
  <p:notesTextViewPr>
    <p:cViewPr>
      <p:scale>
        <a:sx n="1" d="1"/>
        <a:sy n="1" d="1"/>
      </p:scale>
      <p:origin x="0" y="0"/>
    </p:cViewPr>
  </p:notesTextViewPr>
  <p:notesViewPr>
    <p:cSldViewPr showGuides="1">
      <p:cViewPr varScale="1">
        <p:scale>
          <a:sx n="83" d="100"/>
          <a:sy n="83" d="100"/>
        </p:scale>
        <p:origin x="585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EB373-9A1C-4176-9139-D94961D0A8DE}" type="doc">
      <dgm:prSet loTypeId="urn:microsoft.com/office/officeart/2005/8/layout/cycle8" loCatId="cycle" qsTypeId="urn:microsoft.com/office/officeart/2005/8/quickstyle/simple2" qsCatId="simple" csTypeId="urn:microsoft.com/office/officeart/2005/8/colors/colorful1#1" csCatId="colorful" phldr="1"/>
      <dgm:spPr/>
    </dgm:pt>
    <dgm:pt modelId="{72BCF540-DBED-4AAC-A9D9-5740FDD5C6EA}">
      <dgm:prSet phldrT="[Text]" custT="1"/>
      <dgm:spPr/>
      <dgm:t>
        <a:bodyPr/>
        <a:lstStyle/>
        <a:p>
          <a:r>
            <a:rPr lang="en-GB" sz="2000"/>
            <a:t>բռնություն</a:t>
          </a:r>
          <a:endParaRPr lang="en-GB" sz="2000" dirty="0"/>
        </a:p>
      </dgm:t>
    </dgm:pt>
    <dgm:pt modelId="{FD4E0607-9776-4BFA-8462-F971D3A811BD}" type="parTrans" cxnId="{C9E6E19F-C8A9-4E5C-B168-D7F40EAFDBE0}">
      <dgm:prSet/>
      <dgm:spPr/>
      <dgm:t>
        <a:bodyPr/>
        <a:lstStyle/>
        <a:p>
          <a:endParaRPr lang="en-GB"/>
        </a:p>
      </dgm:t>
    </dgm:pt>
    <dgm:pt modelId="{1728358D-0058-4C58-AFFB-41DA3562EA5A}" type="sibTrans" cxnId="{C9E6E19F-C8A9-4E5C-B168-D7F40EAFDBE0}">
      <dgm:prSet/>
      <dgm:spPr/>
      <dgm:t>
        <a:bodyPr/>
        <a:lstStyle/>
        <a:p>
          <a:endParaRPr lang="en-GB"/>
        </a:p>
      </dgm:t>
    </dgm:pt>
    <dgm:pt modelId="{4B7D9627-4B79-4E8A-9C77-935EA939714F}">
      <dgm:prSet phldrT="[Text]"/>
      <dgm:spPr/>
      <dgm:t>
        <a:bodyPr/>
        <a:lstStyle/>
        <a:p>
          <a:r>
            <a:rPr lang="en-GB"/>
            <a:t>մեղրամիս</a:t>
          </a:r>
          <a:endParaRPr lang="en-GB" dirty="0"/>
        </a:p>
      </dgm:t>
    </dgm:pt>
    <dgm:pt modelId="{39EF2677-ECFE-47E4-BC1C-76EB1EA0F58C}" type="parTrans" cxnId="{F6D351EB-C673-4F87-9817-6998A78F5E47}">
      <dgm:prSet/>
      <dgm:spPr/>
      <dgm:t>
        <a:bodyPr/>
        <a:lstStyle/>
        <a:p>
          <a:endParaRPr lang="en-GB"/>
        </a:p>
      </dgm:t>
    </dgm:pt>
    <dgm:pt modelId="{2230D8A4-857E-428D-8EC5-20E556B903BC}" type="sibTrans" cxnId="{F6D351EB-C673-4F87-9817-6998A78F5E47}">
      <dgm:prSet/>
      <dgm:spPr/>
      <dgm:t>
        <a:bodyPr/>
        <a:lstStyle/>
        <a:p>
          <a:endParaRPr lang="en-GB"/>
        </a:p>
      </dgm:t>
    </dgm:pt>
    <dgm:pt modelId="{F271042A-22D5-4C10-B878-47881BFDC01E}">
      <dgm:prSet phldrT="[Text]" custT="1"/>
      <dgm:spPr/>
      <dgm:t>
        <a:bodyPr/>
        <a:lstStyle/>
        <a:p>
          <a:r>
            <a:rPr lang="en-GB" sz="1600" dirty="0" err="1"/>
            <a:t>լարվածություն</a:t>
          </a:r>
          <a:endParaRPr lang="en-GB" sz="1600" dirty="0"/>
        </a:p>
      </dgm:t>
    </dgm:pt>
    <dgm:pt modelId="{D9651302-7B2C-4028-8C0A-1CE46C15986A}" type="sibTrans" cxnId="{668909D6-C2A6-4445-9230-E006156DBF2F}">
      <dgm:prSet/>
      <dgm:spPr/>
      <dgm:t>
        <a:bodyPr/>
        <a:lstStyle/>
        <a:p>
          <a:endParaRPr lang="en-GB"/>
        </a:p>
      </dgm:t>
    </dgm:pt>
    <dgm:pt modelId="{36BF86CA-4E23-4505-A7E8-65836D3E7431}" type="parTrans" cxnId="{668909D6-C2A6-4445-9230-E006156DBF2F}">
      <dgm:prSet/>
      <dgm:spPr/>
      <dgm:t>
        <a:bodyPr/>
        <a:lstStyle/>
        <a:p>
          <a:endParaRPr lang="en-GB"/>
        </a:p>
      </dgm:t>
    </dgm:pt>
    <dgm:pt modelId="{BD7F492F-84C5-4D3C-AF7A-1EFDBDEF1413}" type="pres">
      <dgm:prSet presAssocID="{3A5EB373-9A1C-4176-9139-D94961D0A8DE}" presName="compositeShape" presStyleCnt="0">
        <dgm:presLayoutVars>
          <dgm:chMax val="7"/>
          <dgm:dir/>
          <dgm:resizeHandles val="exact"/>
        </dgm:presLayoutVars>
      </dgm:prSet>
      <dgm:spPr/>
    </dgm:pt>
    <dgm:pt modelId="{DDFA14F1-135D-469A-9EE6-C773420746B9}" type="pres">
      <dgm:prSet presAssocID="{3A5EB373-9A1C-4176-9139-D94961D0A8DE}" presName="wedge1" presStyleLbl="node1" presStyleIdx="0" presStyleCnt="3" custScaleX="94525"/>
      <dgm:spPr/>
    </dgm:pt>
    <dgm:pt modelId="{A4C67C2D-23D5-4087-90E7-CA1C7AA31FC0}" type="pres">
      <dgm:prSet presAssocID="{3A5EB373-9A1C-4176-9139-D94961D0A8DE}" presName="dummy1a" presStyleCnt="0"/>
      <dgm:spPr/>
    </dgm:pt>
    <dgm:pt modelId="{D3E653C1-1659-45FE-91BC-481237C73158}" type="pres">
      <dgm:prSet presAssocID="{3A5EB373-9A1C-4176-9139-D94961D0A8DE}" presName="dummy1b" presStyleCnt="0"/>
      <dgm:spPr/>
    </dgm:pt>
    <dgm:pt modelId="{0DCB299F-281F-4F47-BA3C-A0B4B5F99747}" type="pres">
      <dgm:prSet presAssocID="{3A5EB373-9A1C-4176-9139-D94961D0A8DE}" presName="wedge1Tx" presStyleLbl="node1" presStyleIdx="0" presStyleCnt="3">
        <dgm:presLayoutVars>
          <dgm:chMax val="0"/>
          <dgm:chPref val="0"/>
          <dgm:bulletEnabled val="1"/>
        </dgm:presLayoutVars>
      </dgm:prSet>
      <dgm:spPr/>
    </dgm:pt>
    <dgm:pt modelId="{D1BF50A9-8D48-4BE3-B0E8-4E446059F906}" type="pres">
      <dgm:prSet presAssocID="{3A5EB373-9A1C-4176-9139-D94961D0A8DE}" presName="wedge2" presStyleLbl="node1" presStyleIdx="1" presStyleCnt="3"/>
      <dgm:spPr/>
    </dgm:pt>
    <dgm:pt modelId="{BDEAFABB-4B34-4343-884D-0B63FAB10904}" type="pres">
      <dgm:prSet presAssocID="{3A5EB373-9A1C-4176-9139-D94961D0A8DE}" presName="dummy2a" presStyleCnt="0"/>
      <dgm:spPr/>
    </dgm:pt>
    <dgm:pt modelId="{3387AA24-FEF0-4FB0-91D5-8C4CDD990E5F}" type="pres">
      <dgm:prSet presAssocID="{3A5EB373-9A1C-4176-9139-D94961D0A8DE}" presName="dummy2b" presStyleCnt="0"/>
      <dgm:spPr/>
    </dgm:pt>
    <dgm:pt modelId="{3E3A5FAC-6B6B-466D-AA5C-259B6CE29835}" type="pres">
      <dgm:prSet presAssocID="{3A5EB373-9A1C-4176-9139-D94961D0A8DE}" presName="wedge2Tx" presStyleLbl="node1" presStyleIdx="1" presStyleCnt="3">
        <dgm:presLayoutVars>
          <dgm:chMax val="0"/>
          <dgm:chPref val="0"/>
          <dgm:bulletEnabled val="1"/>
        </dgm:presLayoutVars>
      </dgm:prSet>
      <dgm:spPr/>
    </dgm:pt>
    <dgm:pt modelId="{B0F11280-7CBF-49A0-A468-438835B0833E}" type="pres">
      <dgm:prSet presAssocID="{3A5EB373-9A1C-4176-9139-D94961D0A8DE}" presName="wedge3" presStyleLbl="node1" presStyleIdx="2" presStyleCnt="3" custScaleY="110124" custLinFactNeighborX="25" custLinFactNeighborY="2470"/>
      <dgm:spPr/>
    </dgm:pt>
    <dgm:pt modelId="{9F52CC1D-DE15-46EC-A264-86119C55E810}" type="pres">
      <dgm:prSet presAssocID="{3A5EB373-9A1C-4176-9139-D94961D0A8DE}" presName="dummy3a" presStyleCnt="0"/>
      <dgm:spPr/>
    </dgm:pt>
    <dgm:pt modelId="{3EBAACFE-7C01-4881-A05E-525001313DFD}" type="pres">
      <dgm:prSet presAssocID="{3A5EB373-9A1C-4176-9139-D94961D0A8DE}" presName="dummy3b" presStyleCnt="0"/>
      <dgm:spPr/>
    </dgm:pt>
    <dgm:pt modelId="{97854A33-0958-411F-B340-F171CA87BB18}" type="pres">
      <dgm:prSet presAssocID="{3A5EB373-9A1C-4176-9139-D94961D0A8DE}" presName="wedge3Tx" presStyleLbl="node1" presStyleIdx="2" presStyleCnt="3">
        <dgm:presLayoutVars>
          <dgm:chMax val="0"/>
          <dgm:chPref val="0"/>
          <dgm:bulletEnabled val="1"/>
        </dgm:presLayoutVars>
      </dgm:prSet>
      <dgm:spPr/>
    </dgm:pt>
    <dgm:pt modelId="{32C8993C-41FD-47F5-B7FC-57CCFBFF30CF}" type="pres">
      <dgm:prSet presAssocID="{1728358D-0058-4C58-AFFB-41DA3562EA5A}" presName="arrowWedge1" presStyleLbl="fgSibTrans2D1" presStyleIdx="0" presStyleCnt="3"/>
      <dgm:spPr/>
    </dgm:pt>
    <dgm:pt modelId="{4E08D963-4BF6-42FC-8118-4FBA69F82DA0}" type="pres">
      <dgm:prSet presAssocID="{2230D8A4-857E-428D-8EC5-20E556B903BC}" presName="arrowWedge2" presStyleLbl="fgSibTrans2D1" presStyleIdx="1" presStyleCnt="3"/>
      <dgm:spPr/>
    </dgm:pt>
    <dgm:pt modelId="{4B59654D-89AE-4956-A54B-125A51E146CA}" type="pres">
      <dgm:prSet presAssocID="{D9651302-7B2C-4028-8C0A-1CE46C15986A}" presName="arrowWedge3" presStyleLbl="fgSibTrans2D1" presStyleIdx="2" presStyleCnt="3"/>
      <dgm:spPr/>
    </dgm:pt>
  </dgm:ptLst>
  <dgm:cxnLst>
    <dgm:cxn modelId="{D11F6E0E-C6E5-4AE4-8798-B8B6CAD100DD}" type="presOf" srcId="{F271042A-22D5-4C10-B878-47881BFDC01E}" destId="{B0F11280-7CBF-49A0-A468-438835B0833E}" srcOrd="0" destOrd="0" presId="urn:microsoft.com/office/officeart/2005/8/layout/cycle8"/>
    <dgm:cxn modelId="{A7AF6B45-9E03-4F62-A6F8-0633A060EB29}" type="presOf" srcId="{3A5EB373-9A1C-4176-9139-D94961D0A8DE}" destId="{BD7F492F-84C5-4D3C-AF7A-1EFDBDEF1413}" srcOrd="0" destOrd="0" presId="urn:microsoft.com/office/officeart/2005/8/layout/cycle8"/>
    <dgm:cxn modelId="{8751626B-9473-4D87-9A33-C98E33455EF6}" type="presOf" srcId="{4B7D9627-4B79-4E8A-9C77-935EA939714F}" destId="{3E3A5FAC-6B6B-466D-AA5C-259B6CE29835}" srcOrd="1" destOrd="0" presId="urn:microsoft.com/office/officeart/2005/8/layout/cycle8"/>
    <dgm:cxn modelId="{97CE7371-596E-45E2-A345-E957BAF0E9FA}" type="presOf" srcId="{72BCF540-DBED-4AAC-A9D9-5740FDD5C6EA}" destId="{0DCB299F-281F-4F47-BA3C-A0B4B5F99747}" srcOrd="1" destOrd="0" presId="urn:microsoft.com/office/officeart/2005/8/layout/cycle8"/>
    <dgm:cxn modelId="{6C82F37B-4BCE-400E-B851-BC69FA5418B9}" type="presOf" srcId="{4B7D9627-4B79-4E8A-9C77-935EA939714F}" destId="{D1BF50A9-8D48-4BE3-B0E8-4E446059F906}" srcOrd="0" destOrd="0" presId="urn:microsoft.com/office/officeart/2005/8/layout/cycle8"/>
    <dgm:cxn modelId="{C9E6E19F-C8A9-4E5C-B168-D7F40EAFDBE0}" srcId="{3A5EB373-9A1C-4176-9139-D94961D0A8DE}" destId="{72BCF540-DBED-4AAC-A9D9-5740FDD5C6EA}" srcOrd="0" destOrd="0" parTransId="{FD4E0607-9776-4BFA-8462-F971D3A811BD}" sibTransId="{1728358D-0058-4C58-AFFB-41DA3562EA5A}"/>
    <dgm:cxn modelId="{551CC8BC-DD3F-4DCD-B037-5187C2721136}" type="presOf" srcId="{F271042A-22D5-4C10-B878-47881BFDC01E}" destId="{97854A33-0958-411F-B340-F171CA87BB18}" srcOrd="1" destOrd="0" presId="urn:microsoft.com/office/officeart/2005/8/layout/cycle8"/>
    <dgm:cxn modelId="{668909D6-C2A6-4445-9230-E006156DBF2F}" srcId="{3A5EB373-9A1C-4176-9139-D94961D0A8DE}" destId="{F271042A-22D5-4C10-B878-47881BFDC01E}" srcOrd="2" destOrd="0" parTransId="{36BF86CA-4E23-4505-A7E8-65836D3E7431}" sibTransId="{D9651302-7B2C-4028-8C0A-1CE46C15986A}"/>
    <dgm:cxn modelId="{F6D351EB-C673-4F87-9817-6998A78F5E47}" srcId="{3A5EB373-9A1C-4176-9139-D94961D0A8DE}" destId="{4B7D9627-4B79-4E8A-9C77-935EA939714F}" srcOrd="1" destOrd="0" parTransId="{39EF2677-ECFE-47E4-BC1C-76EB1EA0F58C}" sibTransId="{2230D8A4-857E-428D-8EC5-20E556B903BC}"/>
    <dgm:cxn modelId="{322723F0-DDBC-4A05-BA2F-16F53D28E923}" type="presOf" srcId="{72BCF540-DBED-4AAC-A9D9-5740FDD5C6EA}" destId="{DDFA14F1-135D-469A-9EE6-C773420746B9}" srcOrd="0" destOrd="0" presId="urn:microsoft.com/office/officeart/2005/8/layout/cycle8"/>
    <dgm:cxn modelId="{C82AE962-12F7-4D21-8619-B9EECFC9E7A9}" type="presParOf" srcId="{BD7F492F-84C5-4D3C-AF7A-1EFDBDEF1413}" destId="{DDFA14F1-135D-469A-9EE6-C773420746B9}" srcOrd="0" destOrd="0" presId="urn:microsoft.com/office/officeart/2005/8/layout/cycle8"/>
    <dgm:cxn modelId="{D77E879F-399F-4C3B-A18F-317E96941C59}" type="presParOf" srcId="{BD7F492F-84C5-4D3C-AF7A-1EFDBDEF1413}" destId="{A4C67C2D-23D5-4087-90E7-CA1C7AA31FC0}" srcOrd="1" destOrd="0" presId="urn:microsoft.com/office/officeart/2005/8/layout/cycle8"/>
    <dgm:cxn modelId="{78980973-F05C-40C7-AB67-66982A0FE991}" type="presParOf" srcId="{BD7F492F-84C5-4D3C-AF7A-1EFDBDEF1413}" destId="{D3E653C1-1659-45FE-91BC-481237C73158}" srcOrd="2" destOrd="0" presId="urn:microsoft.com/office/officeart/2005/8/layout/cycle8"/>
    <dgm:cxn modelId="{FD489617-F0BB-4C08-8C90-67B82F18ABD1}" type="presParOf" srcId="{BD7F492F-84C5-4D3C-AF7A-1EFDBDEF1413}" destId="{0DCB299F-281F-4F47-BA3C-A0B4B5F99747}" srcOrd="3" destOrd="0" presId="urn:microsoft.com/office/officeart/2005/8/layout/cycle8"/>
    <dgm:cxn modelId="{7F3BE79F-BE90-449B-9679-1D331D4AFC15}" type="presParOf" srcId="{BD7F492F-84C5-4D3C-AF7A-1EFDBDEF1413}" destId="{D1BF50A9-8D48-4BE3-B0E8-4E446059F906}" srcOrd="4" destOrd="0" presId="urn:microsoft.com/office/officeart/2005/8/layout/cycle8"/>
    <dgm:cxn modelId="{24B2FF37-F6DF-4489-830B-164F8756CEE3}" type="presParOf" srcId="{BD7F492F-84C5-4D3C-AF7A-1EFDBDEF1413}" destId="{BDEAFABB-4B34-4343-884D-0B63FAB10904}" srcOrd="5" destOrd="0" presId="urn:microsoft.com/office/officeart/2005/8/layout/cycle8"/>
    <dgm:cxn modelId="{89739DC1-9BAE-4F58-B641-9E8F0E4F83AF}" type="presParOf" srcId="{BD7F492F-84C5-4D3C-AF7A-1EFDBDEF1413}" destId="{3387AA24-FEF0-4FB0-91D5-8C4CDD990E5F}" srcOrd="6" destOrd="0" presId="urn:microsoft.com/office/officeart/2005/8/layout/cycle8"/>
    <dgm:cxn modelId="{DE503627-1157-4061-8493-FD4537CC40E6}" type="presParOf" srcId="{BD7F492F-84C5-4D3C-AF7A-1EFDBDEF1413}" destId="{3E3A5FAC-6B6B-466D-AA5C-259B6CE29835}" srcOrd="7" destOrd="0" presId="urn:microsoft.com/office/officeart/2005/8/layout/cycle8"/>
    <dgm:cxn modelId="{B14B0E7B-FE47-4C13-B0CF-E2EE51E28127}" type="presParOf" srcId="{BD7F492F-84C5-4D3C-AF7A-1EFDBDEF1413}" destId="{B0F11280-7CBF-49A0-A468-438835B0833E}" srcOrd="8" destOrd="0" presId="urn:microsoft.com/office/officeart/2005/8/layout/cycle8"/>
    <dgm:cxn modelId="{35DCBCA6-685C-45AE-89F6-BFAE3B41E557}" type="presParOf" srcId="{BD7F492F-84C5-4D3C-AF7A-1EFDBDEF1413}" destId="{9F52CC1D-DE15-46EC-A264-86119C55E810}" srcOrd="9" destOrd="0" presId="urn:microsoft.com/office/officeart/2005/8/layout/cycle8"/>
    <dgm:cxn modelId="{E6EAE19C-C788-45A8-8767-D8E2A72AEBAE}" type="presParOf" srcId="{BD7F492F-84C5-4D3C-AF7A-1EFDBDEF1413}" destId="{3EBAACFE-7C01-4881-A05E-525001313DFD}" srcOrd="10" destOrd="0" presId="urn:microsoft.com/office/officeart/2005/8/layout/cycle8"/>
    <dgm:cxn modelId="{B76C10D2-901A-4574-8BF5-C08120781D35}" type="presParOf" srcId="{BD7F492F-84C5-4D3C-AF7A-1EFDBDEF1413}" destId="{97854A33-0958-411F-B340-F171CA87BB18}" srcOrd="11" destOrd="0" presId="urn:microsoft.com/office/officeart/2005/8/layout/cycle8"/>
    <dgm:cxn modelId="{0D674499-CBC4-4CEA-B546-917321ECF454}" type="presParOf" srcId="{BD7F492F-84C5-4D3C-AF7A-1EFDBDEF1413}" destId="{32C8993C-41FD-47F5-B7FC-57CCFBFF30CF}" srcOrd="12" destOrd="0" presId="urn:microsoft.com/office/officeart/2005/8/layout/cycle8"/>
    <dgm:cxn modelId="{F9B58CB8-1E2D-4DC6-9BEF-543FB8EE8F1A}" type="presParOf" srcId="{BD7F492F-84C5-4D3C-AF7A-1EFDBDEF1413}" destId="{4E08D963-4BF6-42FC-8118-4FBA69F82DA0}" srcOrd="13" destOrd="0" presId="urn:microsoft.com/office/officeart/2005/8/layout/cycle8"/>
    <dgm:cxn modelId="{A4624BBC-2517-4D2F-B213-A9DD310E98E2}" type="presParOf" srcId="{BD7F492F-84C5-4D3C-AF7A-1EFDBDEF1413}" destId="{4B59654D-89AE-4956-A54B-125A51E146CA}"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C96B1-97FD-4C38-80B1-C312AC5F04FD}"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0FD18BA3-D97E-4D0A-8906-9BBCB9D0E3DF}">
      <dgm:prSet/>
      <dgm:spPr/>
      <dgm:t>
        <a:bodyPr/>
        <a:lstStyle/>
        <a:p>
          <a:pPr rtl="0"/>
          <a:r>
            <a:rPr lang="hy-AM" b="1"/>
            <a:t>Թեժ գիծ ծառայության միջոցով խորհրդատվության տրամադրում</a:t>
          </a:r>
          <a:endParaRPr lang="ru-RU"/>
        </a:p>
      </dgm:t>
    </dgm:pt>
    <dgm:pt modelId="{E70CBBA2-6575-4568-9173-B7D6467C9210}" type="parTrans" cxnId="{EB53CFDF-5781-4D76-A45C-E2650310603A}">
      <dgm:prSet/>
      <dgm:spPr/>
      <dgm:t>
        <a:bodyPr/>
        <a:lstStyle/>
        <a:p>
          <a:endParaRPr lang="en-US"/>
        </a:p>
      </dgm:t>
    </dgm:pt>
    <dgm:pt modelId="{7E60C7E6-6F13-4DBA-BDAA-23EF5E73D007}" type="sibTrans" cxnId="{EB53CFDF-5781-4D76-A45C-E2650310603A}">
      <dgm:prSet/>
      <dgm:spPr/>
      <dgm:t>
        <a:bodyPr/>
        <a:lstStyle/>
        <a:p>
          <a:endParaRPr lang="en-US"/>
        </a:p>
      </dgm:t>
    </dgm:pt>
    <dgm:pt modelId="{783A48D6-C6A2-4636-9EC4-8F2B82AEB5E3}">
      <dgm:prSet/>
      <dgm:spPr/>
      <dgm:t>
        <a:bodyPr/>
        <a:lstStyle/>
        <a:p>
          <a:pPr rtl="0"/>
          <a:r>
            <a:rPr lang="hy-AM" b="1"/>
            <a:t>Սոցիալ-հոգեբանական  աջակցություն</a:t>
          </a:r>
          <a:endParaRPr lang="ru-RU"/>
        </a:p>
      </dgm:t>
    </dgm:pt>
    <dgm:pt modelId="{D3FB7132-0926-4C0C-9AE9-082A4CAB8376}" type="parTrans" cxnId="{2966ED84-A0DB-40B0-B072-D445DEF6F6D5}">
      <dgm:prSet/>
      <dgm:spPr/>
      <dgm:t>
        <a:bodyPr/>
        <a:lstStyle/>
        <a:p>
          <a:endParaRPr lang="en-US"/>
        </a:p>
      </dgm:t>
    </dgm:pt>
    <dgm:pt modelId="{7169F2AF-4FC5-4216-B507-8C4E41471EAD}" type="sibTrans" cxnId="{2966ED84-A0DB-40B0-B072-D445DEF6F6D5}">
      <dgm:prSet/>
      <dgm:spPr/>
      <dgm:t>
        <a:bodyPr/>
        <a:lstStyle/>
        <a:p>
          <a:endParaRPr lang="en-US"/>
        </a:p>
      </dgm:t>
    </dgm:pt>
    <dgm:pt modelId="{E19FE98D-C6EC-41B0-929F-D0E1CA5565AD}">
      <dgm:prSet/>
      <dgm:spPr/>
      <dgm:t>
        <a:bodyPr/>
        <a:lstStyle/>
        <a:p>
          <a:pPr rtl="0"/>
          <a:r>
            <a:rPr lang="hy-AM" b="1"/>
            <a:t>իրավաբանական խորհրդատվություն</a:t>
          </a:r>
          <a:endParaRPr lang="ru-RU"/>
        </a:p>
      </dgm:t>
    </dgm:pt>
    <dgm:pt modelId="{6E3C0711-6070-439A-8B6C-CC3DB4A161AA}" type="parTrans" cxnId="{B7380753-386F-4A20-A1A0-D965CAF0231D}">
      <dgm:prSet/>
      <dgm:spPr/>
      <dgm:t>
        <a:bodyPr/>
        <a:lstStyle/>
        <a:p>
          <a:endParaRPr lang="en-US"/>
        </a:p>
      </dgm:t>
    </dgm:pt>
    <dgm:pt modelId="{E1D42708-F47E-4FD1-8C8A-BD512EC9A6CC}" type="sibTrans" cxnId="{B7380753-386F-4A20-A1A0-D965CAF0231D}">
      <dgm:prSet/>
      <dgm:spPr/>
      <dgm:t>
        <a:bodyPr/>
        <a:lstStyle/>
        <a:p>
          <a:endParaRPr lang="en-US"/>
        </a:p>
      </dgm:t>
    </dgm:pt>
    <dgm:pt modelId="{615FA64E-28A6-4D02-B798-4830A9EABE60}">
      <dgm:prSet/>
      <dgm:spPr/>
      <dgm:t>
        <a:bodyPr/>
        <a:lstStyle/>
        <a:p>
          <a:pPr rtl="0"/>
          <a:r>
            <a:rPr lang="hy-AM" b="1"/>
            <a:t>օժանդակում՝ ընտանիքում բռնության ենթարկված անձին  աշխատանքի   տեղավորման հարցում</a:t>
          </a:r>
          <a:endParaRPr lang="ru-RU"/>
        </a:p>
      </dgm:t>
    </dgm:pt>
    <dgm:pt modelId="{F46AA8BE-4DF6-416E-BB31-86E1FAE7302B}" type="parTrans" cxnId="{DA3374B1-E9B1-4924-A886-3A658D86F38B}">
      <dgm:prSet/>
      <dgm:spPr/>
      <dgm:t>
        <a:bodyPr/>
        <a:lstStyle/>
        <a:p>
          <a:endParaRPr lang="en-US"/>
        </a:p>
      </dgm:t>
    </dgm:pt>
    <dgm:pt modelId="{ABA1874B-BCAE-45AB-885D-7F64BF77DD67}" type="sibTrans" cxnId="{DA3374B1-E9B1-4924-A886-3A658D86F38B}">
      <dgm:prSet/>
      <dgm:spPr/>
      <dgm:t>
        <a:bodyPr/>
        <a:lstStyle/>
        <a:p>
          <a:endParaRPr lang="en-US"/>
        </a:p>
      </dgm:t>
    </dgm:pt>
    <dgm:pt modelId="{FD211A7F-6B43-4530-9B42-71E8F9FE71BD}">
      <dgm:prSet/>
      <dgm:spPr/>
      <dgm:t>
        <a:bodyPr/>
        <a:lstStyle/>
        <a:p>
          <a:pPr rtl="0"/>
          <a:r>
            <a:rPr lang="hy-AM" b="1"/>
            <a:t>տեղեկացում՝ աջակցության կենտրոն դիմած անձին իր իրավունքների, հասանելի ծառայությունների և այլ օրենքով սահմանված պաշտպանության միջոցներից օգտվելու կարգի մասին։</a:t>
          </a:r>
          <a:endParaRPr lang="ru-RU"/>
        </a:p>
      </dgm:t>
    </dgm:pt>
    <dgm:pt modelId="{A315888F-38B9-45B1-A74A-BAB9821E7734}" type="parTrans" cxnId="{FB9437EC-4176-4A00-A627-5F20DEE27798}">
      <dgm:prSet/>
      <dgm:spPr/>
      <dgm:t>
        <a:bodyPr/>
        <a:lstStyle/>
        <a:p>
          <a:endParaRPr lang="en-US"/>
        </a:p>
      </dgm:t>
    </dgm:pt>
    <dgm:pt modelId="{C0C3C5A5-1469-4682-A37F-2E32EFF8AA71}" type="sibTrans" cxnId="{FB9437EC-4176-4A00-A627-5F20DEE27798}">
      <dgm:prSet/>
      <dgm:spPr/>
      <dgm:t>
        <a:bodyPr/>
        <a:lstStyle/>
        <a:p>
          <a:endParaRPr lang="en-US"/>
        </a:p>
      </dgm:t>
    </dgm:pt>
    <dgm:pt modelId="{65B2ED1F-27B0-40B3-A5FD-03299DF42BBF}" type="pres">
      <dgm:prSet presAssocID="{39EC96B1-97FD-4C38-80B1-C312AC5F04FD}" presName="Name0" presStyleCnt="0">
        <dgm:presLayoutVars>
          <dgm:dir/>
          <dgm:resizeHandles val="exact"/>
        </dgm:presLayoutVars>
      </dgm:prSet>
      <dgm:spPr/>
    </dgm:pt>
    <dgm:pt modelId="{D5D282DA-C1DB-4CF2-8EDC-5191E151E7BB}" type="pres">
      <dgm:prSet presAssocID="{0FD18BA3-D97E-4D0A-8906-9BBCB9D0E3DF}" presName="node" presStyleLbl="node1" presStyleIdx="0" presStyleCnt="5">
        <dgm:presLayoutVars>
          <dgm:bulletEnabled val="1"/>
        </dgm:presLayoutVars>
      </dgm:prSet>
      <dgm:spPr/>
    </dgm:pt>
    <dgm:pt modelId="{80089819-7DBB-4215-834D-D5182A731E47}" type="pres">
      <dgm:prSet presAssocID="{7E60C7E6-6F13-4DBA-BDAA-23EF5E73D007}" presName="sibTrans" presStyleLbl="sibTrans2D1" presStyleIdx="0" presStyleCnt="4"/>
      <dgm:spPr/>
    </dgm:pt>
    <dgm:pt modelId="{8AED2D9A-18BF-4B88-9545-EF3FEAAA1D2A}" type="pres">
      <dgm:prSet presAssocID="{7E60C7E6-6F13-4DBA-BDAA-23EF5E73D007}" presName="connectorText" presStyleLbl="sibTrans2D1" presStyleIdx="0" presStyleCnt="4"/>
      <dgm:spPr/>
    </dgm:pt>
    <dgm:pt modelId="{9BFAB525-085A-4037-BC6E-B8E12288F1F7}" type="pres">
      <dgm:prSet presAssocID="{783A48D6-C6A2-4636-9EC4-8F2B82AEB5E3}" presName="node" presStyleLbl="node1" presStyleIdx="1" presStyleCnt="5">
        <dgm:presLayoutVars>
          <dgm:bulletEnabled val="1"/>
        </dgm:presLayoutVars>
      </dgm:prSet>
      <dgm:spPr/>
    </dgm:pt>
    <dgm:pt modelId="{6BB60489-7934-4FDB-A59C-ABF561311168}" type="pres">
      <dgm:prSet presAssocID="{7169F2AF-4FC5-4216-B507-8C4E41471EAD}" presName="sibTrans" presStyleLbl="sibTrans2D1" presStyleIdx="1" presStyleCnt="4"/>
      <dgm:spPr/>
    </dgm:pt>
    <dgm:pt modelId="{1E21ED96-4CF9-46A0-AEB1-90E1907186BE}" type="pres">
      <dgm:prSet presAssocID="{7169F2AF-4FC5-4216-B507-8C4E41471EAD}" presName="connectorText" presStyleLbl="sibTrans2D1" presStyleIdx="1" presStyleCnt="4"/>
      <dgm:spPr/>
    </dgm:pt>
    <dgm:pt modelId="{1E42CEC8-EC8B-4729-B717-7F705D2D7BA9}" type="pres">
      <dgm:prSet presAssocID="{E19FE98D-C6EC-41B0-929F-D0E1CA5565AD}" presName="node" presStyleLbl="node1" presStyleIdx="2" presStyleCnt="5">
        <dgm:presLayoutVars>
          <dgm:bulletEnabled val="1"/>
        </dgm:presLayoutVars>
      </dgm:prSet>
      <dgm:spPr/>
    </dgm:pt>
    <dgm:pt modelId="{133F67AB-1FDF-45AE-9CFD-02E22F6F56CA}" type="pres">
      <dgm:prSet presAssocID="{E1D42708-F47E-4FD1-8C8A-BD512EC9A6CC}" presName="sibTrans" presStyleLbl="sibTrans2D1" presStyleIdx="2" presStyleCnt="4"/>
      <dgm:spPr/>
    </dgm:pt>
    <dgm:pt modelId="{855D5BBD-E993-4D6E-8A25-CD8B25560891}" type="pres">
      <dgm:prSet presAssocID="{E1D42708-F47E-4FD1-8C8A-BD512EC9A6CC}" presName="connectorText" presStyleLbl="sibTrans2D1" presStyleIdx="2" presStyleCnt="4"/>
      <dgm:spPr/>
    </dgm:pt>
    <dgm:pt modelId="{241F624A-2E49-471C-8E3A-BE56B447A946}" type="pres">
      <dgm:prSet presAssocID="{615FA64E-28A6-4D02-B798-4830A9EABE60}" presName="node" presStyleLbl="node1" presStyleIdx="3" presStyleCnt="5">
        <dgm:presLayoutVars>
          <dgm:bulletEnabled val="1"/>
        </dgm:presLayoutVars>
      </dgm:prSet>
      <dgm:spPr/>
    </dgm:pt>
    <dgm:pt modelId="{9654593E-ABC5-4693-9680-DE2086E5C3EB}" type="pres">
      <dgm:prSet presAssocID="{ABA1874B-BCAE-45AB-885D-7F64BF77DD67}" presName="sibTrans" presStyleLbl="sibTrans2D1" presStyleIdx="3" presStyleCnt="4"/>
      <dgm:spPr/>
    </dgm:pt>
    <dgm:pt modelId="{5135E84B-3E91-4553-AF31-8A07BF6014BB}" type="pres">
      <dgm:prSet presAssocID="{ABA1874B-BCAE-45AB-885D-7F64BF77DD67}" presName="connectorText" presStyleLbl="sibTrans2D1" presStyleIdx="3" presStyleCnt="4"/>
      <dgm:spPr/>
    </dgm:pt>
    <dgm:pt modelId="{D55EA08F-0E76-48E9-9B37-A38E8CBEADFE}" type="pres">
      <dgm:prSet presAssocID="{FD211A7F-6B43-4530-9B42-71E8F9FE71BD}" presName="node" presStyleLbl="node1" presStyleIdx="4" presStyleCnt="5">
        <dgm:presLayoutVars>
          <dgm:bulletEnabled val="1"/>
        </dgm:presLayoutVars>
      </dgm:prSet>
      <dgm:spPr/>
    </dgm:pt>
  </dgm:ptLst>
  <dgm:cxnLst>
    <dgm:cxn modelId="{7F22D511-4E55-49B6-8523-F69927E8F5E6}" type="presOf" srcId="{7169F2AF-4FC5-4216-B507-8C4E41471EAD}" destId="{6BB60489-7934-4FDB-A59C-ABF561311168}" srcOrd="0" destOrd="0" presId="urn:microsoft.com/office/officeart/2005/8/layout/process1"/>
    <dgm:cxn modelId="{782C5018-48F1-47D3-93D2-1CC4F46CDED6}" type="presOf" srcId="{E1D42708-F47E-4FD1-8C8A-BD512EC9A6CC}" destId="{855D5BBD-E993-4D6E-8A25-CD8B25560891}" srcOrd="1" destOrd="0" presId="urn:microsoft.com/office/officeart/2005/8/layout/process1"/>
    <dgm:cxn modelId="{D24C3A19-A814-4D63-8811-6DACCDC78A1E}" type="presOf" srcId="{7169F2AF-4FC5-4216-B507-8C4E41471EAD}" destId="{1E21ED96-4CF9-46A0-AEB1-90E1907186BE}" srcOrd="1" destOrd="0" presId="urn:microsoft.com/office/officeart/2005/8/layout/process1"/>
    <dgm:cxn modelId="{00C8F92F-7272-4BCE-8373-CE066C10183D}" type="presOf" srcId="{7E60C7E6-6F13-4DBA-BDAA-23EF5E73D007}" destId="{80089819-7DBB-4215-834D-D5182A731E47}" srcOrd="0" destOrd="0" presId="urn:microsoft.com/office/officeart/2005/8/layout/process1"/>
    <dgm:cxn modelId="{5668043E-FDF2-4D70-9017-8560D8B6041E}" type="presOf" srcId="{E19FE98D-C6EC-41B0-929F-D0E1CA5565AD}" destId="{1E42CEC8-EC8B-4729-B717-7F705D2D7BA9}" srcOrd="0" destOrd="0" presId="urn:microsoft.com/office/officeart/2005/8/layout/process1"/>
    <dgm:cxn modelId="{BDF9B845-644D-4B54-B5CB-9C61DEA78A7A}" type="presOf" srcId="{7E60C7E6-6F13-4DBA-BDAA-23EF5E73D007}" destId="{8AED2D9A-18BF-4B88-9545-EF3FEAAA1D2A}" srcOrd="1" destOrd="0" presId="urn:microsoft.com/office/officeart/2005/8/layout/process1"/>
    <dgm:cxn modelId="{E3E44A47-116D-4497-B6FB-90BF9E72FF14}" type="presOf" srcId="{0FD18BA3-D97E-4D0A-8906-9BBCB9D0E3DF}" destId="{D5D282DA-C1DB-4CF2-8EDC-5191E151E7BB}" srcOrd="0" destOrd="0" presId="urn:microsoft.com/office/officeart/2005/8/layout/process1"/>
    <dgm:cxn modelId="{ABACF567-6219-42A6-9652-CAA04521A5C4}" type="presOf" srcId="{FD211A7F-6B43-4530-9B42-71E8F9FE71BD}" destId="{D55EA08F-0E76-48E9-9B37-A38E8CBEADFE}" srcOrd="0" destOrd="0" presId="urn:microsoft.com/office/officeart/2005/8/layout/process1"/>
    <dgm:cxn modelId="{B7380753-386F-4A20-A1A0-D965CAF0231D}" srcId="{39EC96B1-97FD-4C38-80B1-C312AC5F04FD}" destId="{E19FE98D-C6EC-41B0-929F-D0E1CA5565AD}" srcOrd="2" destOrd="0" parTransId="{6E3C0711-6070-439A-8B6C-CC3DB4A161AA}" sibTransId="{E1D42708-F47E-4FD1-8C8A-BD512EC9A6CC}"/>
    <dgm:cxn modelId="{72149E59-CF1C-48FB-B3A5-56ABB1DA936C}" type="presOf" srcId="{615FA64E-28A6-4D02-B798-4830A9EABE60}" destId="{241F624A-2E49-471C-8E3A-BE56B447A946}" srcOrd="0" destOrd="0" presId="urn:microsoft.com/office/officeart/2005/8/layout/process1"/>
    <dgm:cxn modelId="{2966ED84-A0DB-40B0-B072-D445DEF6F6D5}" srcId="{39EC96B1-97FD-4C38-80B1-C312AC5F04FD}" destId="{783A48D6-C6A2-4636-9EC4-8F2B82AEB5E3}" srcOrd="1" destOrd="0" parTransId="{D3FB7132-0926-4C0C-9AE9-082A4CAB8376}" sibTransId="{7169F2AF-4FC5-4216-B507-8C4E41471EAD}"/>
    <dgm:cxn modelId="{DA3374B1-E9B1-4924-A886-3A658D86F38B}" srcId="{39EC96B1-97FD-4C38-80B1-C312AC5F04FD}" destId="{615FA64E-28A6-4D02-B798-4830A9EABE60}" srcOrd="3" destOrd="0" parTransId="{F46AA8BE-4DF6-416E-BB31-86E1FAE7302B}" sibTransId="{ABA1874B-BCAE-45AB-885D-7F64BF77DD67}"/>
    <dgm:cxn modelId="{F52D2CB4-68DF-4EC8-B9F5-B50192455B44}" type="presOf" srcId="{783A48D6-C6A2-4636-9EC4-8F2B82AEB5E3}" destId="{9BFAB525-085A-4037-BC6E-B8E12288F1F7}" srcOrd="0" destOrd="0" presId="urn:microsoft.com/office/officeart/2005/8/layout/process1"/>
    <dgm:cxn modelId="{5F2EC4BA-2184-4798-825D-5D8C4E20C40B}" type="presOf" srcId="{ABA1874B-BCAE-45AB-885D-7F64BF77DD67}" destId="{5135E84B-3E91-4553-AF31-8A07BF6014BB}" srcOrd="1" destOrd="0" presId="urn:microsoft.com/office/officeart/2005/8/layout/process1"/>
    <dgm:cxn modelId="{B5D5C0D8-0E5F-41F6-A835-16FA243E5F9E}" type="presOf" srcId="{39EC96B1-97FD-4C38-80B1-C312AC5F04FD}" destId="{65B2ED1F-27B0-40B3-A5FD-03299DF42BBF}" srcOrd="0" destOrd="0" presId="urn:microsoft.com/office/officeart/2005/8/layout/process1"/>
    <dgm:cxn modelId="{EB53CFDF-5781-4D76-A45C-E2650310603A}" srcId="{39EC96B1-97FD-4C38-80B1-C312AC5F04FD}" destId="{0FD18BA3-D97E-4D0A-8906-9BBCB9D0E3DF}" srcOrd="0" destOrd="0" parTransId="{E70CBBA2-6575-4568-9173-B7D6467C9210}" sibTransId="{7E60C7E6-6F13-4DBA-BDAA-23EF5E73D007}"/>
    <dgm:cxn modelId="{FB9437EC-4176-4A00-A627-5F20DEE27798}" srcId="{39EC96B1-97FD-4C38-80B1-C312AC5F04FD}" destId="{FD211A7F-6B43-4530-9B42-71E8F9FE71BD}" srcOrd="4" destOrd="0" parTransId="{A315888F-38B9-45B1-A74A-BAB9821E7734}" sibTransId="{C0C3C5A5-1469-4682-A37F-2E32EFF8AA71}"/>
    <dgm:cxn modelId="{C8569AEC-D6FF-4B74-8284-F2574B05C4AB}" type="presOf" srcId="{E1D42708-F47E-4FD1-8C8A-BD512EC9A6CC}" destId="{133F67AB-1FDF-45AE-9CFD-02E22F6F56CA}" srcOrd="0" destOrd="0" presId="urn:microsoft.com/office/officeart/2005/8/layout/process1"/>
    <dgm:cxn modelId="{41F79CF2-E885-4C78-B7AF-5F47CE0A9E1B}" type="presOf" srcId="{ABA1874B-BCAE-45AB-885D-7F64BF77DD67}" destId="{9654593E-ABC5-4693-9680-DE2086E5C3EB}" srcOrd="0" destOrd="0" presId="urn:microsoft.com/office/officeart/2005/8/layout/process1"/>
    <dgm:cxn modelId="{312823B3-F451-4D53-8CF1-32DB2B68D439}" type="presParOf" srcId="{65B2ED1F-27B0-40B3-A5FD-03299DF42BBF}" destId="{D5D282DA-C1DB-4CF2-8EDC-5191E151E7BB}" srcOrd="0" destOrd="0" presId="urn:microsoft.com/office/officeart/2005/8/layout/process1"/>
    <dgm:cxn modelId="{F659A302-AC92-4D69-939C-E90794BE6EEC}" type="presParOf" srcId="{65B2ED1F-27B0-40B3-A5FD-03299DF42BBF}" destId="{80089819-7DBB-4215-834D-D5182A731E47}" srcOrd="1" destOrd="0" presId="urn:microsoft.com/office/officeart/2005/8/layout/process1"/>
    <dgm:cxn modelId="{499986A6-A26F-4600-98EF-8D7DD2C73E06}" type="presParOf" srcId="{80089819-7DBB-4215-834D-D5182A731E47}" destId="{8AED2D9A-18BF-4B88-9545-EF3FEAAA1D2A}" srcOrd="0" destOrd="0" presId="urn:microsoft.com/office/officeart/2005/8/layout/process1"/>
    <dgm:cxn modelId="{9C069FA4-BE94-4891-A580-712BBF4A9733}" type="presParOf" srcId="{65B2ED1F-27B0-40B3-A5FD-03299DF42BBF}" destId="{9BFAB525-085A-4037-BC6E-B8E12288F1F7}" srcOrd="2" destOrd="0" presId="urn:microsoft.com/office/officeart/2005/8/layout/process1"/>
    <dgm:cxn modelId="{8CD5726C-A760-4684-93B1-81A8DCAA0BB6}" type="presParOf" srcId="{65B2ED1F-27B0-40B3-A5FD-03299DF42BBF}" destId="{6BB60489-7934-4FDB-A59C-ABF561311168}" srcOrd="3" destOrd="0" presId="urn:microsoft.com/office/officeart/2005/8/layout/process1"/>
    <dgm:cxn modelId="{2C232957-C744-4DD6-8BC8-9E6086990C1E}" type="presParOf" srcId="{6BB60489-7934-4FDB-A59C-ABF561311168}" destId="{1E21ED96-4CF9-46A0-AEB1-90E1907186BE}" srcOrd="0" destOrd="0" presId="urn:microsoft.com/office/officeart/2005/8/layout/process1"/>
    <dgm:cxn modelId="{A485D5A9-CDD6-41B8-B956-4D35F8A667FD}" type="presParOf" srcId="{65B2ED1F-27B0-40B3-A5FD-03299DF42BBF}" destId="{1E42CEC8-EC8B-4729-B717-7F705D2D7BA9}" srcOrd="4" destOrd="0" presId="urn:microsoft.com/office/officeart/2005/8/layout/process1"/>
    <dgm:cxn modelId="{0794F266-774E-42A6-A855-07AEC9BAB261}" type="presParOf" srcId="{65B2ED1F-27B0-40B3-A5FD-03299DF42BBF}" destId="{133F67AB-1FDF-45AE-9CFD-02E22F6F56CA}" srcOrd="5" destOrd="0" presId="urn:microsoft.com/office/officeart/2005/8/layout/process1"/>
    <dgm:cxn modelId="{0CB60CF2-A295-46BD-A4C8-FD0DC8A99CD2}" type="presParOf" srcId="{133F67AB-1FDF-45AE-9CFD-02E22F6F56CA}" destId="{855D5BBD-E993-4D6E-8A25-CD8B25560891}" srcOrd="0" destOrd="0" presId="urn:microsoft.com/office/officeart/2005/8/layout/process1"/>
    <dgm:cxn modelId="{225C52F6-D3D6-4CE4-82C4-2BD491AC01F8}" type="presParOf" srcId="{65B2ED1F-27B0-40B3-A5FD-03299DF42BBF}" destId="{241F624A-2E49-471C-8E3A-BE56B447A946}" srcOrd="6" destOrd="0" presId="urn:microsoft.com/office/officeart/2005/8/layout/process1"/>
    <dgm:cxn modelId="{6AE91FB2-B9D6-427B-B320-9C861E4CD4F9}" type="presParOf" srcId="{65B2ED1F-27B0-40B3-A5FD-03299DF42BBF}" destId="{9654593E-ABC5-4693-9680-DE2086E5C3EB}" srcOrd="7" destOrd="0" presId="urn:microsoft.com/office/officeart/2005/8/layout/process1"/>
    <dgm:cxn modelId="{4990CE06-27E5-49FD-AEC2-0FBEE4FF33A1}" type="presParOf" srcId="{9654593E-ABC5-4693-9680-DE2086E5C3EB}" destId="{5135E84B-3E91-4553-AF31-8A07BF6014BB}" srcOrd="0" destOrd="0" presId="urn:microsoft.com/office/officeart/2005/8/layout/process1"/>
    <dgm:cxn modelId="{55E8D8F0-2B15-4877-8A51-7CC8F6C20EE9}" type="presParOf" srcId="{65B2ED1F-27B0-40B3-A5FD-03299DF42BBF}" destId="{D55EA08F-0E76-48E9-9B37-A38E8CBEADFE}"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4F6CDD-8533-4BAB-824E-E343C5CEF164}"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BDD4FF9E-8C51-4A40-9BC8-486E56543114}">
      <dgm:prSet/>
      <dgm:spPr/>
      <dgm:t>
        <a:bodyPr/>
        <a:lstStyle/>
        <a:p>
          <a:pPr rtl="0"/>
          <a:r>
            <a:rPr lang="hy-AM" b="1"/>
            <a:t>կենսաապահովման նվազագույն կարիքները հոգալու համար</a:t>
          </a:r>
          <a:endParaRPr lang="ru-RU"/>
        </a:p>
      </dgm:t>
    </dgm:pt>
    <dgm:pt modelId="{04EC03EA-7509-46E3-8D55-1489D75F8A92}" type="parTrans" cxnId="{21425848-3DA2-4769-B9CC-547E10CD72DB}">
      <dgm:prSet/>
      <dgm:spPr/>
      <dgm:t>
        <a:bodyPr/>
        <a:lstStyle/>
        <a:p>
          <a:endParaRPr lang="en-US"/>
        </a:p>
      </dgm:t>
    </dgm:pt>
    <dgm:pt modelId="{F5865E0E-5228-4FC4-BDB0-2A11C524E3EC}" type="sibTrans" cxnId="{21425848-3DA2-4769-B9CC-547E10CD72DB}">
      <dgm:prSet/>
      <dgm:spPr/>
      <dgm:t>
        <a:bodyPr/>
        <a:lstStyle/>
        <a:p>
          <a:endParaRPr lang="en-US"/>
        </a:p>
      </dgm:t>
    </dgm:pt>
    <dgm:pt modelId="{DE8A2487-FB50-4053-9161-23140AE0BF77}">
      <dgm:prSet/>
      <dgm:spPr/>
      <dgm:t>
        <a:bodyPr/>
        <a:lstStyle/>
        <a:p>
          <a:pPr rtl="0"/>
          <a:r>
            <a:rPr lang="hy-AM" b="1"/>
            <a:t>բուժումը կամ առողջության վերականգնումը կազմակերպելու նպատակով </a:t>
          </a:r>
          <a:endParaRPr lang="ru-RU"/>
        </a:p>
      </dgm:t>
    </dgm:pt>
    <dgm:pt modelId="{AAA85FE1-4199-4691-95A7-1A7546F4DFEE}" type="parTrans" cxnId="{B778B9FF-DFDC-491A-9A66-94091542FD7B}">
      <dgm:prSet/>
      <dgm:spPr/>
      <dgm:t>
        <a:bodyPr/>
        <a:lstStyle/>
        <a:p>
          <a:endParaRPr lang="en-US"/>
        </a:p>
      </dgm:t>
    </dgm:pt>
    <dgm:pt modelId="{F775E2B6-221C-4BE3-A923-737D38D323F0}" type="sibTrans" cxnId="{B778B9FF-DFDC-491A-9A66-94091542FD7B}">
      <dgm:prSet/>
      <dgm:spPr/>
      <dgm:t>
        <a:bodyPr/>
        <a:lstStyle/>
        <a:p>
          <a:endParaRPr lang="en-US"/>
        </a:p>
      </dgm:t>
    </dgm:pt>
    <dgm:pt modelId="{8354A2E2-D395-429E-BE69-F487C286FBE7}">
      <dgm:prSet/>
      <dgm:spPr/>
      <dgm:t>
        <a:bodyPr/>
        <a:lstStyle/>
        <a:p>
          <a:pPr rtl="0"/>
          <a:r>
            <a:rPr lang="hy-AM" b="1"/>
            <a:t>բնակելի տարածքի վարձակալության գումարի փոխհատուցման համար</a:t>
          </a:r>
          <a:endParaRPr lang="ru-RU"/>
        </a:p>
      </dgm:t>
    </dgm:pt>
    <dgm:pt modelId="{D4FC97B7-9216-4A05-8F9B-1EE60745C207}" type="parTrans" cxnId="{07716685-4080-4850-8C88-70666117B43E}">
      <dgm:prSet/>
      <dgm:spPr/>
      <dgm:t>
        <a:bodyPr/>
        <a:lstStyle/>
        <a:p>
          <a:endParaRPr lang="en-US"/>
        </a:p>
      </dgm:t>
    </dgm:pt>
    <dgm:pt modelId="{42D9DA47-F092-460C-B2DE-54D6CF34B359}" type="sibTrans" cxnId="{07716685-4080-4850-8C88-70666117B43E}">
      <dgm:prSet/>
      <dgm:spPr/>
      <dgm:t>
        <a:bodyPr/>
        <a:lstStyle/>
        <a:p>
          <a:endParaRPr lang="en-US"/>
        </a:p>
      </dgm:t>
    </dgm:pt>
    <dgm:pt modelId="{7BA4E604-D1AC-4B85-A8E3-09BF2F351044}">
      <dgm:prSet/>
      <dgm:spPr/>
      <dgm:t>
        <a:bodyPr/>
        <a:lstStyle/>
        <a:p>
          <a:pPr rtl="0"/>
          <a:r>
            <a:rPr lang="hy-AM" b="1"/>
            <a:t>աշխատանքի տեղավորման նպատակով վերապատրաստման դասընթացների վարձավճարի փոխհատուցման համար:</a:t>
          </a:r>
          <a:endParaRPr lang="ru-RU"/>
        </a:p>
      </dgm:t>
    </dgm:pt>
    <dgm:pt modelId="{DDD919E5-BCBC-4B41-92DB-BB046F641557}" type="parTrans" cxnId="{89FC594B-9280-4726-AB8D-929C79E2C020}">
      <dgm:prSet/>
      <dgm:spPr/>
      <dgm:t>
        <a:bodyPr/>
        <a:lstStyle/>
        <a:p>
          <a:endParaRPr lang="en-US"/>
        </a:p>
      </dgm:t>
    </dgm:pt>
    <dgm:pt modelId="{300828A7-CC7F-4963-B69F-3F9011EA3933}" type="sibTrans" cxnId="{89FC594B-9280-4726-AB8D-929C79E2C020}">
      <dgm:prSet/>
      <dgm:spPr/>
      <dgm:t>
        <a:bodyPr/>
        <a:lstStyle/>
        <a:p>
          <a:endParaRPr lang="en-US"/>
        </a:p>
      </dgm:t>
    </dgm:pt>
    <dgm:pt modelId="{B6509B28-B4F3-4B35-8A50-409DEB95F8A8}" type="pres">
      <dgm:prSet presAssocID="{944F6CDD-8533-4BAB-824E-E343C5CEF164}" presName="CompostProcess" presStyleCnt="0">
        <dgm:presLayoutVars>
          <dgm:dir/>
          <dgm:resizeHandles val="exact"/>
        </dgm:presLayoutVars>
      </dgm:prSet>
      <dgm:spPr/>
    </dgm:pt>
    <dgm:pt modelId="{A3300810-4784-4817-A518-54C11939E66D}" type="pres">
      <dgm:prSet presAssocID="{944F6CDD-8533-4BAB-824E-E343C5CEF164}" presName="arrow" presStyleLbl="bgShp" presStyleIdx="0" presStyleCnt="1"/>
      <dgm:spPr/>
    </dgm:pt>
    <dgm:pt modelId="{77D31A8E-7AD6-4D79-80EE-B088A90D32BD}" type="pres">
      <dgm:prSet presAssocID="{944F6CDD-8533-4BAB-824E-E343C5CEF164}" presName="linearProcess" presStyleCnt="0"/>
      <dgm:spPr/>
    </dgm:pt>
    <dgm:pt modelId="{CF3BDB20-33E5-4D31-8980-0D1CE65DFFE4}" type="pres">
      <dgm:prSet presAssocID="{BDD4FF9E-8C51-4A40-9BC8-486E56543114}" presName="textNode" presStyleLbl="node1" presStyleIdx="0" presStyleCnt="4">
        <dgm:presLayoutVars>
          <dgm:bulletEnabled val="1"/>
        </dgm:presLayoutVars>
      </dgm:prSet>
      <dgm:spPr/>
    </dgm:pt>
    <dgm:pt modelId="{137156AA-D553-4A5A-821F-0D49FA06172E}" type="pres">
      <dgm:prSet presAssocID="{F5865E0E-5228-4FC4-BDB0-2A11C524E3EC}" presName="sibTrans" presStyleCnt="0"/>
      <dgm:spPr/>
    </dgm:pt>
    <dgm:pt modelId="{65D2F1D4-4FEF-4676-B5B9-B45FF2CC99B9}" type="pres">
      <dgm:prSet presAssocID="{DE8A2487-FB50-4053-9161-23140AE0BF77}" presName="textNode" presStyleLbl="node1" presStyleIdx="1" presStyleCnt="4">
        <dgm:presLayoutVars>
          <dgm:bulletEnabled val="1"/>
        </dgm:presLayoutVars>
      </dgm:prSet>
      <dgm:spPr/>
    </dgm:pt>
    <dgm:pt modelId="{D4DBC628-067C-4CEA-87A9-8EED5C4EC306}" type="pres">
      <dgm:prSet presAssocID="{F775E2B6-221C-4BE3-A923-737D38D323F0}" presName="sibTrans" presStyleCnt="0"/>
      <dgm:spPr/>
    </dgm:pt>
    <dgm:pt modelId="{D19F8F49-7FD2-4125-ACED-A97261BA30DA}" type="pres">
      <dgm:prSet presAssocID="{8354A2E2-D395-429E-BE69-F487C286FBE7}" presName="textNode" presStyleLbl="node1" presStyleIdx="2" presStyleCnt="4">
        <dgm:presLayoutVars>
          <dgm:bulletEnabled val="1"/>
        </dgm:presLayoutVars>
      </dgm:prSet>
      <dgm:spPr/>
    </dgm:pt>
    <dgm:pt modelId="{6F04BB84-0898-4A8E-A131-E5DFED688D0F}" type="pres">
      <dgm:prSet presAssocID="{42D9DA47-F092-460C-B2DE-54D6CF34B359}" presName="sibTrans" presStyleCnt="0"/>
      <dgm:spPr/>
    </dgm:pt>
    <dgm:pt modelId="{EBFF93DA-ADF1-4EC0-B60C-780658788B55}" type="pres">
      <dgm:prSet presAssocID="{7BA4E604-D1AC-4B85-A8E3-09BF2F351044}" presName="textNode" presStyleLbl="node1" presStyleIdx="3" presStyleCnt="4">
        <dgm:presLayoutVars>
          <dgm:bulletEnabled val="1"/>
        </dgm:presLayoutVars>
      </dgm:prSet>
      <dgm:spPr/>
    </dgm:pt>
  </dgm:ptLst>
  <dgm:cxnLst>
    <dgm:cxn modelId="{8D977104-9C93-473B-A1EC-63AAF0C4C245}" type="presOf" srcId="{944F6CDD-8533-4BAB-824E-E343C5CEF164}" destId="{B6509B28-B4F3-4B35-8A50-409DEB95F8A8}" srcOrd="0" destOrd="0" presId="urn:microsoft.com/office/officeart/2005/8/layout/hProcess9"/>
    <dgm:cxn modelId="{21425848-3DA2-4769-B9CC-547E10CD72DB}" srcId="{944F6CDD-8533-4BAB-824E-E343C5CEF164}" destId="{BDD4FF9E-8C51-4A40-9BC8-486E56543114}" srcOrd="0" destOrd="0" parTransId="{04EC03EA-7509-46E3-8D55-1489D75F8A92}" sibTransId="{F5865E0E-5228-4FC4-BDB0-2A11C524E3EC}"/>
    <dgm:cxn modelId="{89FC594B-9280-4726-AB8D-929C79E2C020}" srcId="{944F6CDD-8533-4BAB-824E-E343C5CEF164}" destId="{7BA4E604-D1AC-4B85-A8E3-09BF2F351044}" srcOrd="3" destOrd="0" parTransId="{DDD919E5-BCBC-4B41-92DB-BB046F641557}" sibTransId="{300828A7-CC7F-4963-B69F-3F9011EA3933}"/>
    <dgm:cxn modelId="{E86F857A-2CD0-4638-9252-BB0D3635C46D}" type="presOf" srcId="{7BA4E604-D1AC-4B85-A8E3-09BF2F351044}" destId="{EBFF93DA-ADF1-4EC0-B60C-780658788B55}" srcOrd="0" destOrd="0" presId="urn:microsoft.com/office/officeart/2005/8/layout/hProcess9"/>
    <dgm:cxn modelId="{07716685-4080-4850-8C88-70666117B43E}" srcId="{944F6CDD-8533-4BAB-824E-E343C5CEF164}" destId="{8354A2E2-D395-429E-BE69-F487C286FBE7}" srcOrd="2" destOrd="0" parTransId="{D4FC97B7-9216-4A05-8F9B-1EE60745C207}" sibTransId="{42D9DA47-F092-460C-B2DE-54D6CF34B359}"/>
    <dgm:cxn modelId="{975ADF8E-67EE-40FB-8E0C-90B192E4530B}" type="presOf" srcId="{BDD4FF9E-8C51-4A40-9BC8-486E56543114}" destId="{CF3BDB20-33E5-4D31-8980-0D1CE65DFFE4}" srcOrd="0" destOrd="0" presId="urn:microsoft.com/office/officeart/2005/8/layout/hProcess9"/>
    <dgm:cxn modelId="{BB4153D6-6EA8-43BE-9ADC-D7DF9796DB5E}" type="presOf" srcId="{8354A2E2-D395-429E-BE69-F487C286FBE7}" destId="{D19F8F49-7FD2-4125-ACED-A97261BA30DA}" srcOrd="0" destOrd="0" presId="urn:microsoft.com/office/officeart/2005/8/layout/hProcess9"/>
    <dgm:cxn modelId="{810204D9-CD94-4830-871D-4A9326D45953}" type="presOf" srcId="{DE8A2487-FB50-4053-9161-23140AE0BF77}" destId="{65D2F1D4-4FEF-4676-B5B9-B45FF2CC99B9}" srcOrd="0" destOrd="0" presId="urn:microsoft.com/office/officeart/2005/8/layout/hProcess9"/>
    <dgm:cxn modelId="{B778B9FF-DFDC-491A-9A66-94091542FD7B}" srcId="{944F6CDD-8533-4BAB-824E-E343C5CEF164}" destId="{DE8A2487-FB50-4053-9161-23140AE0BF77}" srcOrd="1" destOrd="0" parTransId="{AAA85FE1-4199-4691-95A7-1A7546F4DFEE}" sibTransId="{F775E2B6-221C-4BE3-A923-737D38D323F0}"/>
    <dgm:cxn modelId="{AC6EAB82-A3CD-44AB-8F8B-554BC3BADB8E}" type="presParOf" srcId="{B6509B28-B4F3-4B35-8A50-409DEB95F8A8}" destId="{A3300810-4784-4817-A518-54C11939E66D}" srcOrd="0" destOrd="0" presId="urn:microsoft.com/office/officeart/2005/8/layout/hProcess9"/>
    <dgm:cxn modelId="{6A28502E-57C8-4B52-B536-60772D9E8545}" type="presParOf" srcId="{B6509B28-B4F3-4B35-8A50-409DEB95F8A8}" destId="{77D31A8E-7AD6-4D79-80EE-B088A90D32BD}" srcOrd="1" destOrd="0" presId="urn:microsoft.com/office/officeart/2005/8/layout/hProcess9"/>
    <dgm:cxn modelId="{3B5D602D-AD7E-4CB7-A853-15E72B47706A}" type="presParOf" srcId="{77D31A8E-7AD6-4D79-80EE-B088A90D32BD}" destId="{CF3BDB20-33E5-4D31-8980-0D1CE65DFFE4}" srcOrd="0" destOrd="0" presId="urn:microsoft.com/office/officeart/2005/8/layout/hProcess9"/>
    <dgm:cxn modelId="{DCD65314-6D33-4874-BB6C-CBD8B6829A28}" type="presParOf" srcId="{77D31A8E-7AD6-4D79-80EE-B088A90D32BD}" destId="{137156AA-D553-4A5A-821F-0D49FA06172E}" srcOrd="1" destOrd="0" presId="urn:microsoft.com/office/officeart/2005/8/layout/hProcess9"/>
    <dgm:cxn modelId="{238DD93C-13E8-4460-B25F-51D7A11A2A3B}" type="presParOf" srcId="{77D31A8E-7AD6-4D79-80EE-B088A90D32BD}" destId="{65D2F1D4-4FEF-4676-B5B9-B45FF2CC99B9}" srcOrd="2" destOrd="0" presId="urn:microsoft.com/office/officeart/2005/8/layout/hProcess9"/>
    <dgm:cxn modelId="{093BCDED-B8BF-47F2-896B-FF23C2A6C56B}" type="presParOf" srcId="{77D31A8E-7AD6-4D79-80EE-B088A90D32BD}" destId="{D4DBC628-067C-4CEA-87A9-8EED5C4EC306}" srcOrd="3" destOrd="0" presId="urn:microsoft.com/office/officeart/2005/8/layout/hProcess9"/>
    <dgm:cxn modelId="{B536E404-1202-4F5B-A64C-14C4D34818A5}" type="presParOf" srcId="{77D31A8E-7AD6-4D79-80EE-B088A90D32BD}" destId="{D19F8F49-7FD2-4125-ACED-A97261BA30DA}" srcOrd="4" destOrd="0" presId="urn:microsoft.com/office/officeart/2005/8/layout/hProcess9"/>
    <dgm:cxn modelId="{16A2B0AD-5EF5-4E10-837D-33E7907EAF86}" type="presParOf" srcId="{77D31A8E-7AD6-4D79-80EE-B088A90D32BD}" destId="{6F04BB84-0898-4A8E-A131-E5DFED688D0F}" srcOrd="5" destOrd="0" presId="urn:microsoft.com/office/officeart/2005/8/layout/hProcess9"/>
    <dgm:cxn modelId="{C8CD89F9-BB6A-4CD9-9823-CC594EA1C651}" type="presParOf" srcId="{77D31A8E-7AD6-4D79-80EE-B088A90D32BD}" destId="{EBFF93DA-ADF1-4EC0-B60C-780658788B5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26C44B-0200-4522-AFA5-42677AAC31FE}"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3F4B3F43-D086-4D07-B749-D37E9C66E50C}">
      <dgm:prSet phldrT="[Text]"/>
      <dgm:spPr>
        <a:solidFill>
          <a:srgbClr val="F6AD7C"/>
        </a:solidFill>
      </dgm:spPr>
      <dgm:t>
        <a:bodyPr/>
        <a:lstStyle/>
        <a:p>
          <a:r>
            <a:rPr lang="hy-AM" dirty="0"/>
            <a:t>Համայնք</a:t>
          </a:r>
          <a:endParaRPr lang="en-US" dirty="0"/>
        </a:p>
      </dgm:t>
    </dgm:pt>
    <dgm:pt modelId="{31910F9A-B3B8-479D-9491-5B8213C2E97A}" type="parTrans" cxnId="{0E569403-C9A9-49AE-A70A-A49DF9456974}">
      <dgm:prSet/>
      <dgm:spPr/>
      <dgm:t>
        <a:bodyPr/>
        <a:lstStyle/>
        <a:p>
          <a:endParaRPr lang="en-US"/>
        </a:p>
      </dgm:t>
    </dgm:pt>
    <dgm:pt modelId="{3965D695-592C-4E95-8FDD-0F4AB7DA7010}" type="sibTrans" cxnId="{0E569403-C9A9-49AE-A70A-A49DF9456974}">
      <dgm:prSet/>
      <dgm:spPr/>
      <dgm:t>
        <a:bodyPr/>
        <a:lstStyle/>
        <a:p>
          <a:endParaRPr lang="en-US"/>
        </a:p>
      </dgm:t>
    </dgm:pt>
    <dgm:pt modelId="{6EE50BF8-EC0C-43CC-911A-41732542DC0E}">
      <dgm:prSet phldrT="[Text]"/>
      <dgm:spPr>
        <a:solidFill>
          <a:srgbClr val="F8D781"/>
        </a:solidFill>
      </dgm:spPr>
      <dgm:t>
        <a:bodyPr/>
        <a:lstStyle/>
        <a:p>
          <a:r>
            <a:rPr lang="hy-AM" dirty="0"/>
            <a:t>Ընտանիք</a:t>
          </a:r>
          <a:endParaRPr lang="en-US" dirty="0"/>
        </a:p>
      </dgm:t>
    </dgm:pt>
    <dgm:pt modelId="{08374140-2233-48BF-B617-E622C7A3CB53}" type="parTrans" cxnId="{39309FB4-09E6-4E73-9CEE-1546130338C2}">
      <dgm:prSet/>
      <dgm:spPr/>
      <dgm:t>
        <a:bodyPr/>
        <a:lstStyle/>
        <a:p>
          <a:endParaRPr lang="en-US"/>
        </a:p>
      </dgm:t>
    </dgm:pt>
    <dgm:pt modelId="{D01226A5-2E6D-4266-A124-DDB4E9389DAC}" type="sibTrans" cxnId="{39309FB4-09E6-4E73-9CEE-1546130338C2}">
      <dgm:prSet/>
      <dgm:spPr/>
      <dgm:t>
        <a:bodyPr/>
        <a:lstStyle/>
        <a:p>
          <a:endParaRPr lang="en-US"/>
        </a:p>
      </dgm:t>
    </dgm:pt>
    <dgm:pt modelId="{4CC9828B-025A-41B3-B81D-7708FFBACA8F}">
      <dgm:prSet phldrT="[Text]"/>
      <dgm:spPr/>
      <dgm:t>
        <a:bodyPr/>
        <a:lstStyle/>
        <a:p>
          <a:r>
            <a:rPr lang="hy-AM" dirty="0"/>
            <a:t>Երեխա</a:t>
          </a:r>
          <a:endParaRPr lang="en-US" dirty="0"/>
        </a:p>
      </dgm:t>
    </dgm:pt>
    <dgm:pt modelId="{416BBFDA-B453-40E9-AB8A-4F388FAA8F97}" type="parTrans" cxnId="{A182BA00-770E-47DE-AC77-D9D457F79D48}">
      <dgm:prSet/>
      <dgm:spPr/>
      <dgm:t>
        <a:bodyPr/>
        <a:lstStyle/>
        <a:p>
          <a:endParaRPr lang="en-US"/>
        </a:p>
      </dgm:t>
    </dgm:pt>
    <dgm:pt modelId="{E5836D4A-9B45-4BF2-A3D1-8561BE924394}" type="sibTrans" cxnId="{A182BA00-770E-47DE-AC77-D9D457F79D48}">
      <dgm:prSet/>
      <dgm:spPr/>
      <dgm:t>
        <a:bodyPr/>
        <a:lstStyle/>
        <a:p>
          <a:endParaRPr lang="en-US"/>
        </a:p>
      </dgm:t>
    </dgm:pt>
    <dgm:pt modelId="{AE23059D-AA0D-440F-88B8-06D8FC304897}" type="pres">
      <dgm:prSet presAssocID="{8F26C44B-0200-4522-AFA5-42677AAC31FE}" presName="Name0" presStyleCnt="0">
        <dgm:presLayoutVars>
          <dgm:chMax val="7"/>
          <dgm:resizeHandles val="exact"/>
        </dgm:presLayoutVars>
      </dgm:prSet>
      <dgm:spPr/>
    </dgm:pt>
    <dgm:pt modelId="{4D982953-7AAC-4A2D-836B-C9F77BA3D41B}" type="pres">
      <dgm:prSet presAssocID="{8F26C44B-0200-4522-AFA5-42677AAC31FE}" presName="comp1" presStyleCnt="0"/>
      <dgm:spPr/>
    </dgm:pt>
    <dgm:pt modelId="{A4EA7172-DF31-4EF7-8647-83F40273B6B0}" type="pres">
      <dgm:prSet presAssocID="{8F26C44B-0200-4522-AFA5-42677AAC31FE}" presName="circle1" presStyleLbl="node1" presStyleIdx="0" presStyleCnt="3"/>
      <dgm:spPr/>
    </dgm:pt>
    <dgm:pt modelId="{D0455036-EB91-4CC8-A2B0-A0D6613B970B}" type="pres">
      <dgm:prSet presAssocID="{8F26C44B-0200-4522-AFA5-42677AAC31FE}" presName="c1text" presStyleLbl="node1" presStyleIdx="0" presStyleCnt="3">
        <dgm:presLayoutVars>
          <dgm:bulletEnabled val="1"/>
        </dgm:presLayoutVars>
      </dgm:prSet>
      <dgm:spPr/>
    </dgm:pt>
    <dgm:pt modelId="{16861071-6D9D-482E-9CE7-C27437E3BFE3}" type="pres">
      <dgm:prSet presAssocID="{8F26C44B-0200-4522-AFA5-42677AAC31FE}" presName="comp2" presStyleCnt="0"/>
      <dgm:spPr/>
    </dgm:pt>
    <dgm:pt modelId="{967809B5-AB33-4B68-A952-20C11F737A03}" type="pres">
      <dgm:prSet presAssocID="{8F26C44B-0200-4522-AFA5-42677AAC31FE}" presName="circle2" presStyleLbl="node1" presStyleIdx="1" presStyleCnt="3"/>
      <dgm:spPr/>
    </dgm:pt>
    <dgm:pt modelId="{9CA0BF77-D9AA-41D7-906D-A8D795D8CD83}" type="pres">
      <dgm:prSet presAssocID="{8F26C44B-0200-4522-AFA5-42677AAC31FE}" presName="c2text" presStyleLbl="node1" presStyleIdx="1" presStyleCnt="3">
        <dgm:presLayoutVars>
          <dgm:bulletEnabled val="1"/>
        </dgm:presLayoutVars>
      </dgm:prSet>
      <dgm:spPr/>
    </dgm:pt>
    <dgm:pt modelId="{28721E93-AF38-4207-AD47-E5F01CB5F5FE}" type="pres">
      <dgm:prSet presAssocID="{8F26C44B-0200-4522-AFA5-42677AAC31FE}" presName="comp3" presStyleCnt="0"/>
      <dgm:spPr/>
    </dgm:pt>
    <dgm:pt modelId="{A4DE3126-8111-4EA2-9184-B50139C29E4A}" type="pres">
      <dgm:prSet presAssocID="{8F26C44B-0200-4522-AFA5-42677AAC31FE}" presName="circle3" presStyleLbl="node1" presStyleIdx="2" presStyleCnt="3"/>
      <dgm:spPr/>
    </dgm:pt>
    <dgm:pt modelId="{46683BA4-7F82-4286-A411-A112785838F6}" type="pres">
      <dgm:prSet presAssocID="{8F26C44B-0200-4522-AFA5-42677AAC31FE}" presName="c3text" presStyleLbl="node1" presStyleIdx="2" presStyleCnt="3">
        <dgm:presLayoutVars>
          <dgm:bulletEnabled val="1"/>
        </dgm:presLayoutVars>
      </dgm:prSet>
      <dgm:spPr/>
    </dgm:pt>
  </dgm:ptLst>
  <dgm:cxnLst>
    <dgm:cxn modelId="{0107A900-B4FD-4533-8531-8B6701E2F3C9}" type="presOf" srcId="{6EE50BF8-EC0C-43CC-911A-41732542DC0E}" destId="{9CA0BF77-D9AA-41D7-906D-A8D795D8CD83}" srcOrd="1" destOrd="0" presId="urn:microsoft.com/office/officeart/2005/8/layout/venn2"/>
    <dgm:cxn modelId="{A182BA00-770E-47DE-AC77-D9D457F79D48}" srcId="{8F26C44B-0200-4522-AFA5-42677AAC31FE}" destId="{4CC9828B-025A-41B3-B81D-7708FFBACA8F}" srcOrd="2" destOrd="0" parTransId="{416BBFDA-B453-40E9-AB8A-4F388FAA8F97}" sibTransId="{E5836D4A-9B45-4BF2-A3D1-8561BE924394}"/>
    <dgm:cxn modelId="{0E569403-C9A9-49AE-A70A-A49DF9456974}" srcId="{8F26C44B-0200-4522-AFA5-42677AAC31FE}" destId="{3F4B3F43-D086-4D07-B749-D37E9C66E50C}" srcOrd="0" destOrd="0" parTransId="{31910F9A-B3B8-479D-9491-5B8213C2E97A}" sibTransId="{3965D695-592C-4E95-8FDD-0F4AB7DA7010}"/>
    <dgm:cxn modelId="{7BA7841C-543F-4B5A-8BE0-F26B8B416AFC}" type="presOf" srcId="{3F4B3F43-D086-4D07-B749-D37E9C66E50C}" destId="{D0455036-EB91-4CC8-A2B0-A0D6613B970B}" srcOrd="1" destOrd="0" presId="urn:microsoft.com/office/officeart/2005/8/layout/venn2"/>
    <dgm:cxn modelId="{BCE89264-EA62-4C77-A2D5-4DFD32D8BC3F}" type="presOf" srcId="{6EE50BF8-EC0C-43CC-911A-41732542DC0E}" destId="{967809B5-AB33-4B68-A952-20C11F737A03}" srcOrd="0" destOrd="0" presId="urn:microsoft.com/office/officeart/2005/8/layout/venn2"/>
    <dgm:cxn modelId="{BCA7C784-34B4-48F0-8A02-3C454BCA8FB1}" type="presOf" srcId="{4CC9828B-025A-41B3-B81D-7708FFBACA8F}" destId="{46683BA4-7F82-4286-A411-A112785838F6}" srcOrd="1" destOrd="0" presId="urn:microsoft.com/office/officeart/2005/8/layout/venn2"/>
    <dgm:cxn modelId="{C8CCFB89-C688-48A9-9300-C5B9A16D415E}" type="presOf" srcId="{8F26C44B-0200-4522-AFA5-42677AAC31FE}" destId="{AE23059D-AA0D-440F-88B8-06D8FC304897}" srcOrd="0" destOrd="0" presId="urn:microsoft.com/office/officeart/2005/8/layout/venn2"/>
    <dgm:cxn modelId="{0501E593-575B-4477-920F-66BBF7232BD0}" type="presOf" srcId="{3F4B3F43-D086-4D07-B749-D37E9C66E50C}" destId="{A4EA7172-DF31-4EF7-8647-83F40273B6B0}" srcOrd="0" destOrd="0" presId="urn:microsoft.com/office/officeart/2005/8/layout/venn2"/>
    <dgm:cxn modelId="{39309FB4-09E6-4E73-9CEE-1546130338C2}" srcId="{8F26C44B-0200-4522-AFA5-42677AAC31FE}" destId="{6EE50BF8-EC0C-43CC-911A-41732542DC0E}" srcOrd="1" destOrd="0" parTransId="{08374140-2233-48BF-B617-E622C7A3CB53}" sibTransId="{D01226A5-2E6D-4266-A124-DDB4E9389DAC}"/>
    <dgm:cxn modelId="{55A70AC0-9C07-4B1A-AF0E-93A93F7F11B0}" type="presOf" srcId="{4CC9828B-025A-41B3-B81D-7708FFBACA8F}" destId="{A4DE3126-8111-4EA2-9184-B50139C29E4A}" srcOrd="0" destOrd="0" presId="urn:microsoft.com/office/officeart/2005/8/layout/venn2"/>
    <dgm:cxn modelId="{C76F67B9-C989-4D59-ADD2-F8D37F18E84D}" type="presParOf" srcId="{AE23059D-AA0D-440F-88B8-06D8FC304897}" destId="{4D982953-7AAC-4A2D-836B-C9F77BA3D41B}" srcOrd="0" destOrd="0" presId="urn:microsoft.com/office/officeart/2005/8/layout/venn2"/>
    <dgm:cxn modelId="{4263DC8A-CBD7-426C-8D6B-0CFC148F1C86}" type="presParOf" srcId="{4D982953-7AAC-4A2D-836B-C9F77BA3D41B}" destId="{A4EA7172-DF31-4EF7-8647-83F40273B6B0}" srcOrd="0" destOrd="0" presId="urn:microsoft.com/office/officeart/2005/8/layout/venn2"/>
    <dgm:cxn modelId="{1032DFB8-2A2F-4AFC-9AC6-17354CF76699}" type="presParOf" srcId="{4D982953-7AAC-4A2D-836B-C9F77BA3D41B}" destId="{D0455036-EB91-4CC8-A2B0-A0D6613B970B}" srcOrd="1" destOrd="0" presId="urn:microsoft.com/office/officeart/2005/8/layout/venn2"/>
    <dgm:cxn modelId="{FC506EB8-DD67-495D-98E6-67977B9BE711}" type="presParOf" srcId="{AE23059D-AA0D-440F-88B8-06D8FC304897}" destId="{16861071-6D9D-482E-9CE7-C27437E3BFE3}" srcOrd="1" destOrd="0" presId="urn:microsoft.com/office/officeart/2005/8/layout/venn2"/>
    <dgm:cxn modelId="{31984D1F-D3E0-4CF6-8FA3-2DF9D7FE505B}" type="presParOf" srcId="{16861071-6D9D-482E-9CE7-C27437E3BFE3}" destId="{967809B5-AB33-4B68-A952-20C11F737A03}" srcOrd="0" destOrd="0" presId="urn:microsoft.com/office/officeart/2005/8/layout/venn2"/>
    <dgm:cxn modelId="{360C6555-FBC2-43F4-BDA6-085F46F5D16D}" type="presParOf" srcId="{16861071-6D9D-482E-9CE7-C27437E3BFE3}" destId="{9CA0BF77-D9AA-41D7-906D-A8D795D8CD83}" srcOrd="1" destOrd="0" presId="urn:microsoft.com/office/officeart/2005/8/layout/venn2"/>
    <dgm:cxn modelId="{A9BC885F-4B75-4FDD-BAAA-315E9A474CE3}" type="presParOf" srcId="{AE23059D-AA0D-440F-88B8-06D8FC304897}" destId="{28721E93-AF38-4207-AD47-E5F01CB5F5FE}" srcOrd="2" destOrd="0" presId="urn:microsoft.com/office/officeart/2005/8/layout/venn2"/>
    <dgm:cxn modelId="{A64FF79A-DA12-4A1B-813E-0EA122C3AF5A}" type="presParOf" srcId="{28721E93-AF38-4207-AD47-E5F01CB5F5FE}" destId="{A4DE3126-8111-4EA2-9184-B50139C29E4A}" srcOrd="0" destOrd="0" presId="urn:microsoft.com/office/officeart/2005/8/layout/venn2"/>
    <dgm:cxn modelId="{FBAC425D-53EA-465E-A32E-767EC3A13759}" type="presParOf" srcId="{28721E93-AF38-4207-AD47-E5F01CB5F5FE}" destId="{46683BA4-7F82-4286-A411-A112785838F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A14F1-135D-469A-9EE6-C773420746B9}">
      <dsp:nvSpPr>
        <dsp:cNvPr id="0" name=""/>
        <dsp:cNvSpPr/>
      </dsp:nvSpPr>
      <dsp:spPr>
        <a:xfrm>
          <a:off x="1979340" y="287905"/>
          <a:ext cx="2857496" cy="3023006"/>
        </a:xfrm>
        <a:prstGeom prst="pie">
          <a:avLst>
            <a:gd name="adj1" fmla="val 16200000"/>
            <a:gd name="adj2" fmla="val 180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բռնություն</a:t>
          </a:r>
          <a:endParaRPr lang="en-GB" sz="2000" kern="1200" dirty="0"/>
        </a:p>
      </dsp:txBody>
      <dsp:txXfrm>
        <a:off x="3485309" y="928494"/>
        <a:ext cx="1020534" cy="899704"/>
      </dsp:txXfrm>
    </dsp:sp>
    <dsp:sp modelId="{D1BF50A9-8D48-4BE3-B0E8-4E446059F906}">
      <dsp:nvSpPr>
        <dsp:cNvPr id="0" name=""/>
        <dsp:cNvSpPr/>
      </dsp:nvSpPr>
      <dsp:spPr>
        <a:xfrm>
          <a:off x="1834326" y="395869"/>
          <a:ext cx="3023006" cy="3023006"/>
        </a:xfrm>
        <a:prstGeom prst="pie">
          <a:avLst>
            <a:gd name="adj1" fmla="val 1800000"/>
            <a:gd name="adj2" fmla="val 900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a:t>մեղրամիս</a:t>
          </a:r>
          <a:endParaRPr lang="en-GB" sz="2600" kern="1200" dirty="0"/>
        </a:p>
      </dsp:txBody>
      <dsp:txXfrm>
        <a:off x="2554090" y="2357225"/>
        <a:ext cx="1619467" cy="791739"/>
      </dsp:txXfrm>
    </dsp:sp>
    <dsp:sp modelId="{B0F11280-7CBF-49A0-A468-438835B0833E}">
      <dsp:nvSpPr>
        <dsp:cNvPr id="0" name=""/>
        <dsp:cNvSpPr/>
      </dsp:nvSpPr>
      <dsp:spPr>
        <a:xfrm>
          <a:off x="1772822" y="209549"/>
          <a:ext cx="3023006" cy="3329055"/>
        </a:xfrm>
        <a:prstGeom prst="pie">
          <a:avLst>
            <a:gd name="adj1" fmla="val 9000000"/>
            <a:gd name="adj2" fmla="val 1620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err="1"/>
            <a:t>լարվածություն</a:t>
          </a:r>
          <a:endParaRPr lang="en-GB" sz="1600" kern="1200" dirty="0"/>
        </a:p>
      </dsp:txBody>
      <dsp:txXfrm>
        <a:off x="2122987" y="914991"/>
        <a:ext cx="1079645" cy="990790"/>
      </dsp:txXfrm>
    </dsp:sp>
    <dsp:sp modelId="{32C8993C-41FD-47F5-B7FC-57CCFBFF30CF}">
      <dsp:nvSpPr>
        <dsp:cNvPr id="0" name=""/>
        <dsp:cNvSpPr/>
      </dsp:nvSpPr>
      <dsp:spPr>
        <a:xfrm>
          <a:off x="1710628" y="100766"/>
          <a:ext cx="3397283" cy="339728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E08D963-4BF6-42FC-8118-4FBA69F82DA0}">
      <dsp:nvSpPr>
        <dsp:cNvPr id="0" name=""/>
        <dsp:cNvSpPr/>
      </dsp:nvSpPr>
      <dsp:spPr>
        <a:xfrm>
          <a:off x="1647188" y="208540"/>
          <a:ext cx="3397283" cy="339728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B59654D-89AE-4956-A54B-125A51E146CA}">
      <dsp:nvSpPr>
        <dsp:cNvPr id="0" name=""/>
        <dsp:cNvSpPr/>
      </dsp:nvSpPr>
      <dsp:spPr>
        <a:xfrm>
          <a:off x="1585434" y="173428"/>
          <a:ext cx="3397283" cy="339728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282DA-C1DB-4CF2-8EDC-5191E151E7BB}">
      <dsp:nvSpPr>
        <dsp:cNvPr id="0" name=""/>
        <dsp:cNvSpPr/>
      </dsp:nvSpPr>
      <dsp:spPr>
        <a:xfrm>
          <a:off x="3981" y="678342"/>
          <a:ext cx="1234157" cy="1517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hy-AM" sz="800" b="1" kern="1200"/>
            <a:t>Թեժ գիծ ծառայության միջոցով խորհրդատվության տրամադրում</a:t>
          </a:r>
          <a:endParaRPr lang="ru-RU" sz="800" kern="1200"/>
        </a:p>
      </dsp:txBody>
      <dsp:txXfrm>
        <a:off x="40128" y="714489"/>
        <a:ext cx="1161863" cy="1444851"/>
      </dsp:txXfrm>
    </dsp:sp>
    <dsp:sp modelId="{80089819-7DBB-4215-834D-D5182A731E47}">
      <dsp:nvSpPr>
        <dsp:cNvPr id="0" name=""/>
        <dsp:cNvSpPr/>
      </dsp:nvSpPr>
      <dsp:spPr>
        <a:xfrm>
          <a:off x="1361554" y="1283879"/>
          <a:ext cx="261641" cy="306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361554" y="1345093"/>
        <a:ext cx="183149" cy="183642"/>
      </dsp:txXfrm>
    </dsp:sp>
    <dsp:sp modelId="{9BFAB525-085A-4037-BC6E-B8E12288F1F7}">
      <dsp:nvSpPr>
        <dsp:cNvPr id="0" name=""/>
        <dsp:cNvSpPr/>
      </dsp:nvSpPr>
      <dsp:spPr>
        <a:xfrm>
          <a:off x="1731801" y="678342"/>
          <a:ext cx="1234157" cy="1517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hy-AM" sz="800" b="1" kern="1200"/>
            <a:t>Սոցիալ-հոգեբանական  աջակցություն</a:t>
          </a:r>
          <a:endParaRPr lang="ru-RU" sz="800" kern="1200"/>
        </a:p>
      </dsp:txBody>
      <dsp:txXfrm>
        <a:off x="1767948" y="714489"/>
        <a:ext cx="1161863" cy="1444851"/>
      </dsp:txXfrm>
    </dsp:sp>
    <dsp:sp modelId="{6BB60489-7934-4FDB-A59C-ABF561311168}">
      <dsp:nvSpPr>
        <dsp:cNvPr id="0" name=""/>
        <dsp:cNvSpPr/>
      </dsp:nvSpPr>
      <dsp:spPr>
        <a:xfrm>
          <a:off x="3089374" y="1283879"/>
          <a:ext cx="261641" cy="306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089374" y="1345093"/>
        <a:ext cx="183149" cy="183642"/>
      </dsp:txXfrm>
    </dsp:sp>
    <dsp:sp modelId="{1E42CEC8-EC8B-4729-B717-7F705D2D7BA9}">
      <dsp:nvSpPr>
        <dsp:cNvPr id="0" name=""/>
        <dsp:cNvSpPr/>
      </dsp:nvSpPr>
      <dsp:spPr>
        <a:xfrm>
          <a:off x="3459621" y="678342"/>
          <a:ext cx="1234157" cy="1517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hy-AM" sz="800" b="1" kern="1200"/>
            <a:t>իրավաբանական խորհրդատվություն</a:t>
          </a:r>
          <a:endParaRPr lang="ru-RU" sz="800" kern="1200"/>
        </a:p>
      </dsp:txBody>
      <dsp:txXfrm>
        <a:off x="3495768" y="714489"/>
        <a:ext cx="1161863" cy="1444851"/>
      </dsp:txXfrm>
    </dsp:sp>
    <dsp:sp modelId="{133F67AB-1FDF-45AE-9CFD-02E22F6F56CA}">
      <dsp:nvSpPr>
        <dsp:cNvPr id="0" name=""/>
        <dsp:cNvSpPr/>
      </dsp:nvSpPr>
      <dsp:spPr>
        <a:xfrm>
          <a:off x="4817194" y="1283879"/>
          <a:ext cx="261641" cy="306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817194" y="1345093"/>
        <a:ext cx="183149" cy="183642"/>
      </dsp:txXfrm>
    </dsp:sp>
    <dsp:sp modelId="{241F624A-2E49-471C-8E3A-BE56B447A946}">
      <dsp:nvSpPr>
        <dsp:cNvPr id="0" name=""/>
        <dsp:cNvSpPr/>
      </dsp:nvSpPr>
      <dsp:spPr>
        <a:xfrm>
          <a:off x="5187441" y="678342"/>
          <a:ext cx="1234157" cy="1517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hy-AM" sz="800" b="1" kern="1200"/>
            <a:t>օժանդակում՝ ընտանիքում բռնության ենթարկված անձին  աշխատանքի   տեղավորման հարցում</a:t>
          </a:r>
          <a:endParaRPr lang="ru-RU" sz="800" kern="1200"/>
        </a:p>
      </dsp:txBody>
      <dsp:txXfrm>
        <a:off x="5223588" y="714489"/>
        <a:ext cx="1161863" cy="1444851"/>
      </dsp:txXfrm>
    </dsp:sp>
    <dsp:sp modelId="{9654593E-ABC5-4693-9680-DE2086E5C3EB}">
      <dsp:nvSpPr>
        <dsp:cNvPr id="0" name=""/>
        <dsp:cNvSpPr/>
      </dsp:nvSpPr>
      <dsp:spPr>
        <a:xfrm>
          <a:off x="6545014" y="1283879"/>
          <a:ext cx="261641" cy="3060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545014" y="1345093"/>
        <a:ext cx="183149" cy="183642"/>
      </dsp:txXfrm>
    </dsp:sp>
    <dsp:sp modelId="{D55EA08F-0E76-48E9-9B37-A38E8CBEADFE}">
      <dsp:nvSpPr>
        <dsp:cNvPr id="0" name=""/>
        <dsp:cNvSpPr/>
      </dsp:nvSpPr>
      <dsp:spPr>
        <a:xfrm>
          <a:off x="6915261" y="678342"/>
          <a:ext cx="1234157" cy="1517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rtl="0">
            <a:lnSpc>
              <a:spcPct val="90000"/>
            </a:lnSpc>
            <a:spcBef>
              <a:spcPct val="0"/>
            </a:spcBef>
            <a:spcAft>
              <a:spcPct val="35000"/>
            </a:spcAft>
            <a:buNone/>
          </a:pPr>
          <a:r>
            <a:rPr lang="hy-AM" sz="800" b="1" kern="1200"/>
            <a:t>տեղեկացում՝ աջակցության կենտրոն դիմած անձին իր իրավունքների, հասանելի ծառայությունների և այլ օրենքով սահմանված պաշտպանության միջոցներից օգտվելու կարգի մասին։</a:t>
          </a:r>
          <a:endParaRPr lang="ru-RU" sz="800" kern="1200"/>
        </a:p>
      </dsp:txBody>
      <dsp:txXfrm>
        <a:off x="6951408" y="714489"/>
        <a:ext cx="1161863" cy="1444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00810-4784-4817-A518-54C11939E66D}">
      <dsp:nvSpPr>
        <dsp:cNvPr id="0" name=""/>
        <dsp:cNvSpPr/>
      </dsp:nvSpPr>
      <dsp:spPr>
        <a:xfrm>
          <a:off x="533102" y="0"/>
          <a:ext cx="6041825" cy="297002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BDB20-33E5-4D31-8980-0D1CE65DFFE4}">
      <dsp:nvSpPr>
        <dsp:cNvPr id="0" name=""/>
        <dsp:cNvSpPr/>
      </dsp:nvSpPr>
      <dsp:spPr>
        <a:xfrm>
          <a:off x="3557" y="891008"/>
          <a:ext cx="1711063" cy="11880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hy-AM" sz="900" b="1" kern="1200"/>
            <a:t>կենսաապահովման նվազագույն կարիքները հոգալու համար</a:t>
          </a:r>
          <a:endParaRPr lang="ru-RU" sz="900" kern="1200"/>
        </a:p>
      </dsp:txBody>
      <dsp:txXfrm>
        <a:off x="61551" y="949002"/>
        <a:ext cx="1595075" cy="1072023"/>
      </dsp:txXfrm>
    </dsp:sp>
    <dsp:sp modelId="{65D2F1D4-4FEF-4676-B5B9-B45FF2CC99B9}">
      <dsp:nvSpPr>
        <dsp:cNvPr id="0" name=""/>
        <dsp:cNvSpPr/>
      </dsp:nvSpPr>
      <dsp:spPr>
        <a:xfrm>
          <a:off x="1800174" y="891008"/>
          <a:ext cx="1711063" cy="11880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hy-AM" sz="900" b="1" kern="1200"/>
            <a:t>բուժումը կամ առողջության վերականգնումը կազմակերպելու նպատակով </a:t>
          </a:r>
          <a:endParaRPr lang="ru-RU" sz="900" kern="1200"/>
        </a:p>
      </dsp:txBody>
      <dsp:txXfrm>
        <a:off x="1858168" y="949002"/>
        <a:ext cx="1595075" cy="1072023"/>
      </dsp:txXfrm>
    </dsp:sp>
    <dsp:sp modelId="{D19F8F49-7FD2-4125-ACED-A97261BA30DA}">
      <dsp:nvSpPr>
        <dsp:cNvPr id="0" name=""/>
        <dsp:cNvSpPr/>
      </dsp:nvSpPr>
      <dsp:spPr>
        <a:xfrm>
          <a:off x="3596791" y="891008"/>
          <a:ext cx="1711063" cy="11880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hy-AM" sz="900" b="1" kern="1200"/>
            <a:t>բնակելի տարածքի վարձակալության գումարի փոխհատուցման համար</a:t>
          </a:r>
          <a:endParaRPr lang="ru-RU" sz="900" kern="1200"/>
        </a:p>
      </dsp:txBody>
      <dsp:txXfrm>
        <a:off x="3654785" y="949002"/>
        <a:ext cx="1595075" cy="1072023"/>
      </dsp:txXfrm>
    </dsp:sp>
    <dsp:sp modelId="{EBFF93DA-ADF1-4EC0-B60C-780658788B55}">
      <dsp:nvSpPr>
        <dsp:cNvPr id="0" name=""/>
        <dsp:cNvSpPr/>
      </dsp:nvSpPr>
      <dsp:spPr>
        <a:xfrm>
          <a:off x="5393408" y="891008"/>
          <a:ext cx="1711063" cy="11880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hy-AM" sz="900" b="1" kern="1200"/>
            <a:t>աշխատանքի տեղավորման նպատակով վերապատրաստման դասընթացների վարձավճարի փոխհատուցման համար:</a:t>
          </a:r>
          <a:endParaRPr lang="ru-RU" sz="900" kern="1200"/>
        </a:p>
      </dsp:txBody>
      <dsp:txXfrm>
        <a:off x="5451402" y="949002"/>
        <a:ext cx="1595075" cy="1072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A7172-DF31-4EF7-8647-83F40273B6B0}">
      <dsp:nvSpPr>
        <dsp:cNvPr id="0" name=""/>
        <dsp:cNvSpPr/>
      </dsp:nvSpPr>
      <dsp:spPr>
        <a:xfrm>
          <a:off x="876123" y="0"/>
          <a:ext cx="2423493" cy="2423493"/>
        </a:xfrm>
        <a:prstGeom prst="ellipse">
          <a:avLst/>
        </a:prstGeom>
        <a:solidFill>
          <a:srgbClr val="F6AD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hy-AM" sz="1100" kern="1200" dirty="0"/>
            <a:t>Համայնք</a:t>
          </a:r>
          <a:endParaRPr lang="en-US" sz="1100" kern="1200" dirty="0"/>
        </a:p>
      </dsp:txBody>
      <dsp:txXfrm>
        <a:off x="1664364" y="121174"/>
        <a:ext cx="847010" cy="363523"/>
      </dsp:txXfrm>
    </dsp:sp>
    <dsp:sp modelId="{967809B5-AB33-4B68-A952-20C11F737A03}">
      <dsp:nvSpPr>
        <dsp:cNvPr id="0" name=""/>
        <dsp:cNvSpPr/>
      </dsp:nvSpPr>
      <dsp:spPr>
        <a:xfrm>
          <a:off x="1179059" y="605873"/>
          <a:ext cx="1817619" cy="1817619"/>
        </a:xfrm>
        <a:prstGeom prst="ellipse">
          <a:avLst/>
        </a:prstGeom>
        <a:solidFill>
          <a:srgbClr val="F8D7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hy-AM" sz="1100" kern="1200" dirty="0"/>
            <a:t>Ընտանիք</a:t>
          </a:r>
          <a:endParaRPr lang="en-US" sz="1100" kern="1200" dirty="0"/>
        </a:p>
      </dsp:txBody>
      <dsp:txXfrm>
        <a:off x="1664364" y="719474"/>
        <a:ext cx="847010" cy="340803"/>
      </dsp:txXfrm>
    </dsp:sp>
    <dsp:sp modelId="{A4DE3126-8111-4EA2-9184-B50139C29E4A}">
      <dsp:nvSpPr>
        <dsp:cNvPr id="0" name=""/>
        <dsp:cNvSpPr/>
      </dsp:nvSpPr>
      <dsp:spPr>
        <a:xfrm>
          <a:off x="1481996" y="1211746"/>
          <a:ext cx="1211746" cy="121174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hy-AM" sz="1100" kern="1200" dirty="0"/>
            <a:t>Երեխա</a:t>
          </a:r>
          <a:endParaRPr lang="en-US" sz="1100" kern="1200" dirty="0"/>
        </a:p>
      </dsp:txBody>
      <dsp:txXfrm>
        <a:off x="1659452" y="1514683"/>
        <a:ext cx="856834" cy="60587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452B2B-0BBC-4845-BD5C-6186374697E3}" type="datetimeFigureOut">
              <a:rPr lang="ko-KR" altLang="en-US" smtClean="0"/>
              <a:t>2025-03-12</a:t>
            </a:fld>
            <a:endParaRPr lang="ko-KR"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2153E3-D943-4A51-8AD5-41FA50EBC5B2}" type="slidenum">
              <a:rPr lang="ko-KR" altLang="en-US" smtClean="0"/>
              <a:t>‹#›</a:t>
            </a:fld>
            <a:endParaRPr lang="ko-KR" altLang="en-US" dirty="0"/>
          </a:p>
        </p:txBody>
      </p:sp>
    </p:spTree>
    <p:extLst>
      <p:ext uri="{BB962C8B-B14F-4D97-AF65-F5344CB8AC3E}">
        <p14:creationId xmlns:p14="http://schemas.microsoft.com/office/powerpoint/2010/main" val="11595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A74D2-A6EC-4111-BA90-4DA50C606377}"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B3101-183D-4B9D-B8DA-48722D9CF074}" type="slidenum">
              <a:rPr lang="en-US" smtClean="0"/>
              <a:t>‹#›</a:t>
            </a:fld>
            <a:endParaRPr lang="en-US"/>
          </a:p>
        </p:txBody>
      </p:sp>
    </p:spTree>
    <p:extLst>
      <p:ext uri="{BB962C8B-B14F-4D97-AF65-F5344CB8AC3E}">
        <p14:creationId xmlns:p14="http://schemas.microsoft.com/office/powerpoint/2010/main" val="102321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9</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481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Can last days to years.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83A9F9-0A83-4A5D-9F51-EDDDBCF45198}" type="slidenum">
              <a:rPr lang="en-US" altLang="en-US">
                <a:latin typeface="Arial" panose="020B0604020202020204" pitchFamily="34" charset="0"/>
              </a:rPr>
              <a:pPr>
                <a:spcBef>
                  <a:spcPct val="0"/>
                </a:spcBef>
              </a:pPr>
              <a:t>47</a:t>
            </a:fld>
            <a:endParaRPr lang="en-US" altLang="en-US">
              <a:latin typeface="Arial" panose="020B0604020202020204" pitchFamily="34" charset="0"/>
            </a:endParaRPr>
          </a:p>
        </p:txBody>
      </p:sp>
    </p:spTree>
    <p:extLst>
      <p:ext uri="{BB962C8B-B14F-4D97-AF65-F5344CB8AC3E}">
        <p14:creationId xmlns:p14="http://schemas.microsoft.com/office/powerpoint/2010/main" val="15135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y-AM" dirty="0"/>
              <a:t>Հասկանալով միֆերը կապված երեխաների պաշտպանության հետ՝ եկեք հիմա հասկանանք, որոնք են աջակցող և պաշտպանիչ գործոնները երեխաների համար, ինչպես նաև որոնք են ռիսկային գործոնները։ </a:t>
            </a:r>
          </a:p>
          <a:p>
            <a:endParaRPr lang="hy-AM" dirty="0"/>
          </a:p>
          <a:p>
            <a:r>
              <a:rPr lang="hy-AM" dirty="0"/>
              <a:t>Բացատրեք, որ կարևոր է հասկանալ ռիսկային և պաշտպանիչ գործոնները, որպեսզի համապատասխան քայլեր մշակենք և իրականցնենք՝ ուժեղացնելով և հիմնվելով պաշտպանիչ գործոնների վրա նվազեցնենք ռիսկերը։ Նման մոտեցումը մեզ թույլ կտա առավել արդյունավետ կանխարգելիչ աշխատանքներ իրականցնել երեխաների պաշտպանության ոլորտում։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55</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72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y-AM" sz="1200" b="0" i="0" u="none" strike="noStrike" cap="none" dirty="0">
                <a:solidFill>
                  <a:schemeClr val="dk1"/>
                </a:solidFill>
                <a:effectLst/>
                <a:latin typeface="Calibri"/>
                <a:ea typeface="Calibri"/>
                <a:cs typeface="Calibri"/>
                <a:sym typeface="Calibri"/>
              </a:rPr>
              <a:t>յուրաքանչյուր դպրոցի համար անհրաժեշտ է ունենալ մասնակցային կերպով մշակված դպրոցի զարգացման ծրագիր, որը հնարավորություն է տալիս դպրոցին հետևողական լինել և որակյալ ծառայություններ մատուցել։ Խմբերի կողմից ներկայացված առաջարկները կարող են դառնալ նման զարգացման ծրագրի մաս, ինչը թույլ կտա պլանավորված կանխարգելիչ աշխատանքներ իրականացնել, ուժեղացնելով ընդհանուր երեխաների պաշտպանված լինելը բռնությունից։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64</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2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y-AM" sz="1600" dirty="0"/>
              <a:t>Կարճաժամկետ հետևանքներն են՝ ֆիզիկական վնասվածքները, դեպրեսիան, </a:t>
            </a:r>
            <a:r>
              <a:rPr lang="ru-RU" sz="1600" dirty="0"/>
              <a:t>հետտրավմատիկ սթրեսային խանգար</a:t>
            </a:r>
            <a:r>
              <a:rPr lang="hy-AM" sz="1600" dirty="0"/>
              <a:t>ու</a:t>
            </a:r>
            <a:r>
              <a:rPr lang="ru-RU" sz="1600" dirty="0"/>
              <a:t>մ</a:t>
            </a:r>
            <a:r>
              <a:rPr lang="hy-AM" sz="1600" dirty="0"/>
              <a:t>ներ, անհանգստություն, նույնիսկ ինքնասպանություն կամ մահ: Երկարատևը՝ շաքարախտը և քաղցկեղը, կամ գիրությունը և թմրամիջոցների/ալկոհոլի չարաշահումը:</a:t>
            </a:r>
          </a:p>
          <a:p>
            <a:pPr marL="0" lvl="0" indent="0" algn="l" rtl="0">
              <a:spcBef>
                <a:spcPts val="0"/>
              </a:spcBef>
              <a:spcAft>
                <a:spcPts val="0"/>
              </a:spcAft>
              <a:buNone/>
            </a:pPr>
            <a:endParaRPr dirty="0"/>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25</a:t>
            </a:fld>
            <a:endParaRPr/>
          </a:p>
        </p:txBody>
      </p:sp>
    </p:spTree>
    <p:extLst>
      <p:ext uri="{BB962C8B-B14F-4D97-AF65-F5344CB8AC3E}">
        <p14:creationId xmlns:p14="http://schemas.microsoft.com/office/powerpoint/2010/main" val="162384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y-AM" dirty="0"/>
              <a:t>Ավելի քան 1 միլիարդ երեխաներ ամեն տարի բռնության են ենթարկվում, ինչի համար աշխարհը տարեկան ծախսում է 7 տրիլիոն ԱՄՆ դոլար, ինչը շատ ավելին է, քան բռնությունը կանխելու ծախսերը</a:t>
            </a:r>
            <a:endParaRPr dirty="0"/>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26</a:t>
            </a:fld>
            <a:endParaRPr/>
          </a:p>
        </p:txBody>
      </p:sp>
    </p:spTree>
    <p:extLst>
      <p:ext uri="{BB962C8B-B14F-4D97-AF65-F5344CB8AC3E}">
        <p14:creationId xmlns:p14="http://schemas.microsoft.com/office/powerpoint/2010/main" val="141202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32</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56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66F1-3AC6-48DB-9789-B36B676C1546}" type="slidenum">
              <a:rPr lang="en-US" smtClean="0"/>
              <a:t>40</a:t>
            </a:fld>
            <a:endParaRPr lang="en-US"/>
          </a:p>
        </p:txBody>
      </p:sp>
    </p:spTree>
    <p:extLst>
      <p:ext uri="{BB962C8B-B14F-4D97-AF65-F5344CB8AC3E}">
        <p14:creationId xmlns:p14="http://schemas.microsoft.com/office/powerpoint/2010/main" val="157680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66F1-3AC6-48DB-9789-B36B676C1546}" type="slidenum">
              <a:rPr lang="en-US" smtClean="0"/>
              <a:t>41</a:t>
            </a:fld>
            <a:endParaRPr lang="en-US"/>
          </a:p>
        </p:txBody>
      </p:sp>
    </p:spTree>
    <p:extLst>
      <p:ext uri="{BB962C8B-B14F-4D97-AF65-F5344CB8AC3E}">
        <p14:creationId xmlns:p14="http://schemas.microsoft.com/office/powerpoint/2010/main" val="267373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y-AM" sz="1200" dirty="0">
                <a:solidFill>
                  <a:srgbClr val="C00000"/>
                </a:solidFill>
                <a:latin typeface="Arial" panose="020B0604020202020204" pitchFamily="34" charset="0"/>
                <a:cs typeface="Arial" panose="020B0604020202020204" pitchFamily="34" charset="0"/>
              </a:rPr>
              <a:t>ՀՀ ԱՍԳՆ</a:t>
            </a:r>
            <a:r>
              <a:rPr lang="en-US" sz="1200" dirty="0">
                <a:solidFill>
                  <a:srgbClr val="C00000"/>
                </a:solidFill>
                <a:latin typeface="Arial" panose="020B0604020202020204" pitchFamily="34" charset="0"/>
                <a:cs typeface="Arial" panose="020B0604020202020204" pitchFamily="34" charset="0"/>
              </a:rPr>
              <a:t>- </a:t>
            </a:r>
            <a:r>
              <a:rPr lang="hy-AM" sz="1200" dirty="0">
                <a:solidFill>
                  <a:srgbClr val="C00000"/>
                </a:solidFill>
                <a:latin typeface="Arial" panose="020B0604020202020204" pitchFamily="34" charset="0"/>
                <a:cs typeface="Arial" panose="020B0604020202020204" pitchFamily="34" charset="0"/>
              </a:rPr>
              <a:t>ազգային մակարդակում սահմանված գործողությունների ներդրում</a:t>
            </a:r>
            <a:endParaRPr dirty="0"/>
          </a:p>
        </p:txBody>
      </p:sp>
      <p:sp>
        <p:nvSpPr>
          <p:cNvPr id="213" name="Google Shape;2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42</a:t>
            </a:fld>
            <a:endParaRPr/>
          </a:p>
        </p:txBody>
      </p:sp>
    </p:spTree>
    <p:extLst>
      <p:ext uri="{BB962C8B-B14F-4D97-AF65-F5344CB8AC3E}">
        <p14:creationId xmlns:p14="http://schemas.microsoft.com/office/powerpoint/2010/main" val="83712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B66F1-3AC6-48DB-9789-B36B676C1546}" type="slidenum">
              <a:rPr lang="en-US" smtClean="0"/>
              <a:t>43</a:t>
            </a:fld>
            <a:endParaRPr lang="en-US"/>
          </a:p>
        </p:txBody>
      </p:sp>
    </p:spTree>
    <p:extLst>
      <p:ext uri="{BB962C8B-B14F-4D97-AF65-F5344CB8AC3E}">
        <p14:creationId xmlns:p14="http://schemas.microsoft.com/office/powerpoint/2010/main" val="3369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44</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8587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884466"/>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3815030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p:cNvSpPr>
            <a:spLocks noGrp="1"/>
          </p:cNvSpPr>
          <p:nvPr>
            <p:ph type="pic" idx="13" hasCustomPrompt="1"/>
          </p:nvPr>
        </p:nvSpPr>
        <p:spPr>
          <a:xfrm>
            <a:off x="3059900" y="1"/>
            <a:ext cx="3024200" cy="257175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4" name="Picture Placeholder 2"/>
          <p:cNvSpPr>
            <a:spLocks noGrp="1"/>
          </p:cNvSpPr>
          <p:nvPr>
            <p:ph type="pic" idx="14" hasCustomPrompt="1"/>
          </p:nvPr>
        </p:nvSpPr>
        <p:spPr>
          <a:xfrm>
            <a:off x="4572100" y="2571750"/>
            <a:ext cx="1512000" cy="257175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5" hasCustomPrompt="1"/>
          </p:nvPr>
        </p:nvSpPr>
        <p:spPr>
          <a:xfrm>
            <a:off x="3059900" y="2571750"/>
            <a:ext cx="1512000" cy="257175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776476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2426012" y="540000"/>
            <a:ext cx="1728192" cy="403706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553804" y="540000"/>
            <a:ext cx="1728192" cy="403706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4" hasCustomPrompt="1"/>
          </p:nvPr>
        </p:nvSpPr>
        <p:spPr>
          <a:xfrm>
            <a:off x="4298220" y="540000"/>
            <a:ext cx="1728192" cy="403706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646261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9144000" cy="5143501"/>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496912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563888" y="638650"/>
            <a:ext cx="4320480" cy="4504851"/>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8" name="그림 개체 틀 7">
            <a:extLst>
              <a:ext uri="{FF2B5EF4-FFF2-40B4-BE49-F238E27FC236}">
                <a16:creationId xmlns:a16="http://schemas.microsoft.com/office/drawing/2014/main" id="{D2ABAD60-FE41-4786-B9AF-4454375D2129}"/>
              </a:ext>
            </a:extLst>
          </p:cNvPr>
          <p:cNvSpPr>
            <a:spLocks noGrp="1"/>
          </p:cNvSpPr>
          <p:nvPr>
            <p:ph type="pic" idx="11" hasCustomPrompt="1"/>
          </p:nvPr>
        </p:nvSpPr>
        <p:spPr>
          <a:xfrm>
            <a:off x="5635630" y="1"/>
            <a:ext cx="3508370" cy="4339267"/>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417218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idx="11" hasCustomPrompt="1"/>
          </p:nvPr>
        </p:nvSpPr>
        <p:spPr>
          <a:xfrm>
            <a:off x="0" y="0"/>
            <a:ext cx="5076056" cy="5143500"/>
          </a:xfrm>
          <a:prstGeom prst="rect">
            <a:avLst/>
          </a:prstGeom>
          <a:solidFill>
            <a:schemeClr val="bg1">
              <a:lumMod val="7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46572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4523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40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3" name="Rounded Rectangle 12"/>
          <p:cNvSpPr/>
          <p:nvPr userDrawn="1"/>
        </p:nvSpPr>
        <p:spPr>
          <a:xfrm>
            <a:off x="354008" y="1131589"/>
            <a:ext cx="2849840" cy="364917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Rounded Rectangle 15"/>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solidFill>
            </a:endParaRPr>
          </a:p>
        </p:txBody>
      </p:sp>
      <p:sp>
        <p:nvSpPr>
          <p:cNvPr id="17" name="Half Frame 16"/>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n-lt"/>
            </a:endParaRPr>
          </a:p>
        </p:txBody>
      </p:sp>
    </p:spTree>
    <p:extLst>
      <p:ext uri="{BB962C8B-B14F-4D97-AF65-F5344CB8AC3E}">
        <p14:creationId xmlns:p14="http://schemas.microsoft.com/office/powerpoint/2010/main" val="3165604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84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9144002" cy="51435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3/12/2025</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91149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5704464" y="4817936"/>
            <a:ext cx="2133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8096523" y="4817936"/>
            <a:ext cx="78938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
        <p:nvSpPr>
          <p:cNvPr id="28" name="Google Shape;28;p3"/>
          <p:cNvSpPr txBox="1">
            <a:spLocks noGrp="1"/>
          </p:cNvSpPr>
          <p:nvPr>
            <p:ph type="ftr" idx="11"/>
          </p:nvPr>
        </p:nvSpPr>
        <p:spPr>
          <a:xfrm>
            <a:off x="266326" y="4817936"/>
            <a:ext cx="5113697"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435895" y="547244"/>
            <a:ext cx="8272212" cy="74124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435895" y="1671003"/>
            <a:ext cx="4066793" cy="2724786"/>
          </a:xfrm>
          <a:prstGeom prst="rect">
            <a:avLst/>
          </a:prstGeom>
          <a:noFill/>
          <a:ln>
            <a:noFill/>
          </a:ln>
        </p:spPr>
        <p:txBody>
          <a:bodyPr spcFirstLastPara="1" wrap="square" lIns="91425" tIns="45700" rIns="91425" bIns="45700" anchor="ctr" anchorCtr="0">
            <a:normAutofit/>
          </a:bodyPr>
          <a:lstStyle>
            <a:lvl1pPr marL="342900" lvl="0" indent="-250317" algn="l">
              <a:spcBef>
                <a:spcPts val="270"/>
              </a:spcBef>
              <a:spcAft>
                <a:spcPts val="0"/>
              </a:spcAft>
              <a:buSzPts val="1656"/>
              <a:buChar char="◼"/>
              <a:defRPr/>
            </a:lvl1pPr>
            <a:lvl2pPr marL="685800" lvl="1" indent="-250317" algn="l">
              <a:spcBef>
                <a:spcPts val="450"/>
              </a:spcBef>
              <a:spcAft>
                <a:spcPts val="0"/>
              </a:spcAft>
              <a:buSzPts val="1656"/>
              <a:buChar char="◼"/>
              <a:defRPr/>
            </a:lvl2pPr>
            <a:lvl3pPr marL="1028700" lvl="2" indent="-250317" algn="l">
              <a:spcBef>
                <a:spcPts val="450"/>
              </a:spcBef>
              <a:spcAft>
                <a:spcPts val="0"/>
              </a:spcAft>
              <a:buSzPts val="1656"/>
              <a:buChar char="◼"/>
              <a:defRPr/>
            </a:lvl3pPr>
            <a:lvl4pPr marL="1371600" lvl="3" indent="-250317" algn="l">
              <a:spcBef>
                <a:spcPts val="450"/>
              </a:spcBef>
              <a:spcAft>
                <a:spcPts val="0"/>
              </a:spcAft>
              <a:buSzPts val="1656"/>
              <a:buChar char="◼"/>
              <a:defRPr/>
            </a:lvl4pPr>
            <a:lvl5pPr marL="1714500" lvl="4" indent="-250317" algn="l">
              <a:spcBef>
                <a:spcPts val="450"/>
              </a:spcBef>
              <a:spcAft>
                <a:spcPts val="0"/>
              </a:spcAft>
              <a:buSzPts val="1656"/>
              <a:buChar char="◼"/>
              <a:defRPr/>
            </a:lvl5pPr>
            <a:lvl6pPr marL="2057400" lvl="5" indent="-250317" algn="l">
              <a:spcBef>
                <a:spcPts val="450"/>
              </a:spcBef>
              <a:spcAft>
                <a:spcPts val="0"/>
              </a:spcAft>
              <a:buSzPts val="1656"/>
              <a:buChar char="◼"/>
              <a:defRPr/>
            </a:lvl6pPr>
            <a:lvl7pPr marL="2400300" lvl="6" indent="-250317" algn="l">
              <a:spcBef>
                <a:spcPts val="450"/>
              </a:spcBef>
              <a:spcAft>
                <a:spcPts val="0"/>
              </a:spcAft>
              <a:buSzPts val="1656"/>
              <a:buChar char="◼"/>
              <a:defRPr/>
            </a:lvl7pPr>
            <a:lvl8pPr marL="2743200" lvl="7" indent="-250317" algn="l">
              <a:spcBef>
                <a:spcPts val="450"/>
              </a:spcBef>
              <a:spcAft>
                <a:spcPts val="0"/>
              </a:spcAft>
              <a:buSzPts val="1656"/>
              <a:buChar char="◼"/>
              <a:defRPr/>
            </a:lvl8pPr>
            <a:lvl9pPr marL="3086100" lvl="8" indent="-250317" algn="l">
              <a:spcBef>
                <a:spcPts val="450"/>
              </a:spcBef>
              <a:spcAft>
                <a:spcPts val="450"/>
              </a:spcAft>
              <a:buSzPts val="1656"/>
              <a:buChar char="◼"/>
              <a:defRPr/>
            </a:lvl9pPr>
          </a:lstStyle>
          <a:p>
            <a:endParaRPr/>
          </a:p>
        </p:txBody>
      </p:sp>
      <p:sp>
        <p:nvSpPr>
          <p:cNvPr id="32" name="Google Shape;32;p3"/>
          <p:cNvSpPr txBox="1">
            <a:spLocks noGrp="1"/>
          </p:cNvSpPr>
          <p:nvPr>
            <p:ph type="body" idx="2"/>
          </p:nvPr>
        </p:nvSpPr>
        <p:spPr>
          <a:xfrm>
            <a:off x="4641313" y="1671003"/>
            <a:ext cx="4066794" cy="2724786"/>
          </a:xfrm>
          <a:prstGeom prst="rect">
            <a:avLst/>
          </a:prstGeom>
          <a:noFill/>
          <a:ln>
            <a:noFill/>
          </a:ln>
        </p:spPr>
        <p:txBody>
          <a:bodyPr spcFirstLastPara="1" wrap="square" lIns="91425" tIns="45700" rIns="91425" bIns="45700" anchor="ctr" anchorCtr="0">
            <a:normAutofit/>
          </a:bodyPr>
          <a:lstStyle>
            <a:lvl1pPr marL="342900" lvl="0" indent="-250317" algn="l">
              <a:spcBef>
                <a:spcPts val="270"/>
              </a:spcBef>
              <a:spcAft>
                <a:spcPts val="0"/>
              </a:spcAft>
              <a:buSzPts val="1656"/>
              <a:buChar char="◼"/>
              <a:defRPr/>
            </a:lvl1pPr>
            <a:lvl2pPr marL="685800" lvl="1" indent="-250317" algn="l">
              <a:spcBef>
                <a:spcPts val="450"/>
              </a:spcBef>
              <a:spcAft>
                <a:spcPts val="0"/>
              </a:spcAft>
              <a:buSzPts val="1656"/>
              <a:buChar char="◼"/>
              <a:defRPr/>
            </a:lvl2pPr>
            <a:lvl3pPr marL="1028700" lvl="2" indent="-250317" algn="l">
              <a:spcBef>
                <a:spcPts val="450"/>
              </a:spcBef>
              <a:spcAft>
                <a:spcPts val="0"/>
              </a:spcAft>
              <a:buSzPts val="1656"/>
              <a:buChar char="◼"/>
              <a:defRPr/>
            </a:lvl3pPr>
            <a:lvl4pPr marL="1371600" lvl="3" indent="-250317" algn="l">
              <a:spcBef>
                <a:spcPts val="450"/>
              </a:spcBef>
              <a:spcAft>
                <a:spcPts val="0"/>
              </a:spcAft>
              <a:buSzPts val="1656"/>
              <a:buChar char="◼"/>
              <a:defRPr/>
            </a:lvl4pPr>
            <a:lvl5pPr marL="1714500" lvl="4" indent="-250317" algn="l">
              <a:spcBef>
                <a:spcPts val="450"/>
              </a:spcBef>
              <a:spcAft>
                <a:spcPts val="0"/>
              </a:spcAft>
              <a:buSzPts val="1656"/>
              <a:buChar char="◼"/>
              <a:defRPr/>
            </a:lvl5pPr>
            <a:lvl6pPr marL="2057400" lvl="5" indent="-250317" algn="l">
              <a:spcBef>
                <a:spcPts val="450"/>
              </a:spcBef>
              <a:spcAft>
                <a:spcPts val="0"/>
              </a:spcAft>
              <a:buSzPts val="1656"/>
              <a:buChar char="◼"/>
              <a:defRPr/>
            </a:lvl6pPr>
            <a:lvl7pPr marL="2400300" lvl="6" indent="-250317" algn="l">
              <a:spcBef>
                <a:spcPts val="450"/>
              </a:spcBef>
              <a:spcAft>
                <a:spcPts val="0"/>
              </a:spcAft>
              <a:buSzPts val="1656"/>
              <a:buChar char="◼"/>
              <a:defRPr/>
            </a:lvl7pPr>
            <a:lvl8pPr marL="2743200" lvl="7" indent="-250317" algn="l">
              <a:spcBef>
                <a:spcPts val="450"/>
              </a:spcBef>
              <a:spcAft>
                <a:spcPts val="0"/>
              </a:spcAft>
              <a:buSzPts val="1656"/>
              <a:buChar char="◼"/>
              <a:defRPr/>
            </a:lvl8pPr>
            <a:lvl9pPr marL="3086100" lvl="8" indent="-250317" algn="l">
              <a:spcBef>
                <a:spcPts val="450"/>
              </a:spcBef>
              <a:spcAft>
                <a:spcPts val="450"/>
              </a:spcAft>
              <a:buSzPts val="1656"/>
              <a:buChar char="◼"/>
              <a:defRPr/>
            </a:lvl9pPr>
          </a:lstStyle>
          <a:p>
            <a:endParaRPr/>
          </a:p>
        </p:txBody>
      </p:sp>
    </p:spTree>
    <p:extLst>
      <p:ext uri="{BB962C8B-B14F-4D97-AF65-F5344CB8AC3E}">
        <p14:creationId xmlns:p14="http://schemas.microsoft.com/office/powerpoint/2010/main" val="3376350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884466"/>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601257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2EEDE588-9D20-4DDD-A3E6-847EA312DEA6}"/>
              </a:ext>
            </a:extLst>
          </p:cNvPr>
          <p:cNvSpPr>
            <a:spLocks noGrp="1"/>
          </p:cNvSpPr>
          <p:nvPr>
            <p:ph type="pic" sz="quarter" idx="16" hasCustomPrompt="1"/>
          </p:nvPr>
        </p:nvSpPr>
        <p:spPr>
          <a:xfrm>
            <a:off x="0" y="0"/>
            <a:ext cx="3427868" cy="5143500"/>
          </a:xfrm>
          <a:prstGeom prst="rect">
            <a:avLst/>
          </a:prstGeom>
          <a:solidFill>
            <a:schemeClr val="bg1">
              <a:lumMod val="95000"/>
            </a:schemeClr>
          </a:solidFill>
          <a:ln w="19050">
            <a:noFill/>
          </a:ln>
        </p:spPr>
        <p:txBody>
          <a:bodyPr anchor="ctr"/>
          <a:lstStyle>
            <a:lvl1pPr marL="0" indent="0" algn="ctr">
              <a:lnSpc>
                <a:spcPct val="100000"/>
              </a:lnSpc>
              <a:buNone/>
              <a:defRPr sz="9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382461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013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8_Title and Content">
    <p:spTree>
      <p:nvGrpSpPr>
        <p:cNvPr id="1" name="Shape 36"/>
        <p:cNvGrpSpPr/>
        <p:nvPr/>
      </p:nvGrpSpPr>
      <p:grpSpPr>
        <a:xfrm>
          <a:off x="0" y="0"/>
          <a:ext cx="0" cy="0"/>
          <a:chOff x="0" y="0"/>
          <a:chExt cx="0" cy="0"/>
        </a:xfrm>
      </p:grpSpPr>
      <p:sp>
        <p:nvSpPr>
          <p:cNvPr id="37" name="Google Shape;37;p5"/>
          <p:cNvSpPr txBox="1">
            <a:spLocks noGrp="1"/>
          </p:cNvSpPr>
          <p:nvPr>
            <p:ph type="dt" idx="10"/>
          </p:nvPr>
        </p:nvSpPr>
        <p:spPr>
          <a:xfrm>
            <a:off x="5704464" y="4817936"/>
            <a:ext cx="21336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8096523" y="4817936"/>
            <a:ext cx="789383"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ru-RU" smtClean="0"/>
              <a:pPr/>
              <a:t>‹#›</a:t>
            </a:fld>
            <a:endParaRPr lang="ru-RU"/>
          </a:p>
        </p:txBody>
      </p:sp>
      <p:sp>
        <p:nvSpPr>
          <p:cNvPr id="39" name="Google Shape;39;p5"/>
          <p:cNvSpPr txBox="1">
            <a:spLocks noGrp="1"/>
          </p:cNvSpPr>
          <p:nvPr>
            <p:ph type="ftr" idx="11"/>
          </p:nvPr>
        </p:nvSpPr>
        <p:spPr>
          <a:xfrm>
            <a:off x="266326" y="4817936"/>
            <a:ext cx="5113697"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title"/>
          </p:nvPr>
        </p:nvSpPr>
        <p:spPr>
          <a:xfrm>
            <a:off x="435894" y="526617"/>
            <a:ext cx="8272212" cy="7603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435895" y="1635372"/>
            <a:ext cx="8272212" cy="2758728"/>
          </a:xfrm>
          <a:prstGeom prst="rect">
            <a:avLst/>
          </a:prstGeom>
          <a:noFill/>
          <a:ln>
            <a:noFill/>
          </a:ln>
        </p:spPr>
        <p:txBody>
          <a:bodyPr spcFirstLastPara="1" wrap="square" lIns="91425" tIns="45700" rIns="91425" bIns="45700" anchor="ctr" anchorCtr="0">
            <a:normAutofit/>
          </a:bodyPr>
          <a:lstStyle>
            <a:lvl1pPr marL="342900" lvl="0" indent="-250317" algn="l">
              <a:spcBef>
                <a:spcPts val="270"/>
              </a:spcBef>
              <a:spcAft>
                <a:spcPts val="0"/>
              </a:spcAft>
              <a:buSzPts val="1656"/>
              <a:buChar char="◼"/>
              <a:defRPr/>
            </a:lvl1pPr>
            <a:lvl2pPr marL="685800" lvl="1" indent="-250317" algn="l">
              <a:spcBef>
                <a:spcPts val="450"/>
              </a:spcBef>
              <a:spcAft>
                <a:spcPts val="0"/>
              </a:spcAft>
              <a:buSzPts val="1656"/>
              <a:buChar char="◼"/>
              <a:defRPr/>
            </a:lvl2pPr>
            <a:lvl3pPr marL="1028700" lvl="2" indent="-250317" algn="l">
              <a:spcBef>
                <a:spcPts val="450"/>
              </a:spcBef>
              <a:spcAft>
                <a:spcPts val="0"/>
              </a:spcAft>
              <a:buSzPts val="1656"/>
              <a:buChar char="◼"/>
              <a:defRPr/>
            </a:lvl3pPr>
            <a:lvl4pPr marL="1371600" lvl="3" indent="-250317" algn="l">
              <a:spcBef>
                <a:spcPts val="450"/>
              </a:spcBef>
              <a:spcAft>
                <a:spcPts val="0"/>
              </a:spcAft>
              <a:buSzPts val="1656"/>
              <a:buChar char="◼"/>
              <a:defRPr/>
            </a:lvl4pPr>
            <a:lvl5pPr marL="1714500" lvl="4" indent="-250317" algn="l">
              <a:spcBef>
                <a:spcPts val="450"/>
              </a:spcBef>
              <a:spcAft>
                <a:spcPts val="0"/>
              </a:spcAft>
              <a:buSzPts val="1656"/>
              <a:buChar char="◼"/>
              <a:defRPr/>
            </a:lvl5pPr>
            <a:lvl6pPr marL="2057400" lvl="5" indent="-250317" algn="l">
              <a:spcBef>
                <a:spcPts val="450"/>
              </a:spcBef>
              <a:spcAft>
                <a:spcPts val="0"/>
              </a:spcAft>
              <a:buSzPts val="1656"/>
              <a:buChar char="◼"/>
              <a:defRPr/>
            </a:lvl6pPr>
            <a:lvl7pPr marL="2400300" lvl="6" indent="-250317" algn="l">
              <a:spcBef>
                <a:spcPts val="450"/>
              </a:spcBef>
              <a:spcAft>
                <a:spcPts val="0"/>
              </a:spcAft>
              <a:buSzPts val="1656"/>
              <a:buChar char="◼"/>
              <a:defRPr/>
            </a:lvl7pPr>
            <a:lvl8pPr marL="2743200" lvl="7" indent="-250317" algn="l">
              <a:spcBef>
                <a:spcPts val="450"/>
              </a:spcBef>
              <a:spcAft>
                <a:spcPts val="0"/>
              </a:spcAft>
              <a:buSzPts val="1656"/>
              <a:buChar char="◼"/>
              <a:defRPr/>
            </a:lvl8pPr>
            <a:lvl9pPr marL="3086100" lvl="8" indent="-250317" algn="l">
              <a:spcBef>
                <a:spcPts val="450"/>
              </a:spcBef>
              <a:spcAft>
                <a:spcPts val="450"/>
              </a:spcAft>
              <a:buSzPts val="1656"/>
              <a:buChar char="◼"/>
              <a:defRPr/>
            </a:lvl9pPr>
          </a:lstStyle>
          <a:p>
            <a:endParaRPr/>
          </a:p>
        </p:txBody>
      </p:sp>
    </p:spTree>
    <p:extLst>
      <p:ext uri="{BB962C8B-B14F-4D97-AF65-F5344CB8AC3E}">
        <p14:creationId xmlns:p14="http://schemas.microsoft.com/office/powerpoint/2010/main" val="1236574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336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42695E7-0C1B-46BA-A458-9D37FBA5911A}"/>
              </a:ext>
            </a:extLst>
          </p:cNvPr>
          <p:cNvSpPr>
            <a:spLocks noGrp="1"/>
          </p:cNvSpPr>
          <p:nvPr>
            <p:ph type="pic" idx="10" hasCustomPrompt="1"/>
          </p:nvPr>
        </p:nvSpPr>
        <p:spPr>
          <a:xfrm>
            <a:off x="0" y="0"/>
            <a:ext cx="3024000" cy="51435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2A4CA258-6152-46AF-8FC9-428779C9219B}"/>
              </a:ext>
            </a:extLst>
          </p:cNvPr>
          <p:cNvSpPr>
            <a:spLocks noGrp="1"/>
          </p:cNvSpPr>
          <p:nvPr>
            <p:ph type="pic" idx="11" hasCustomPrompt="1"/>
          </p:nvPr>
        </p:nvSpPr>
        <p:spPr>
          <a:xfrm>
            <a:off x="6120000" y="0"/>
            <a:ext cx="3024000" cy="51435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3057522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84466"/>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57155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3" name="Diamond 10"/>
          <p:cNvSpPr/>
          <p:nvPr userDrawn="1"/>
        </p:nvSpPr>
        <p:spPr>
          <a:xfrm>
            <a:off x="3203848" y="-2322"/>
            <a:ext cx="2700000" cy="1806344"/>
          </a:xfrm>
          <a:custGeom>
            <a:avLst/>
            <a:gdLst/>
            <a:ahLst/>
            <a:cxnLst/>
            <a:rect l="l" t="t" r="r" b="b"/>
            <a:pathLst>
              <a:path w="2700000" h="1806344">
                <a:moveTo>
                  <a:pt x="456344" y="0"/>
                </a:moveTo>
                <a:lnTo>
                  <a:pt x="2243656" y="0"/>
                </a:lnTo>
                <a:lnTo>
                  <a:pt x="2700000" y="456344"/>
                </a:lnTo>
                <a:lnTo>
                  <a:pt x="1350000" y="1806344"/>
                </a:lnTo>
                <a:lnTo>
                  <a:pt x="0" y="4563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 name="Isosceles Triangle 4"/>
          <p:cNvSpPr/>
          <p:nvPr userDrawn="1"/>
        </p:nvSpPr>
        <p:spPr>
          <a:xfrm>
            <a:off x="3746892" y="4331240"/>
            <a:ext cx="1650216" cy="812260"/>
          </a:xfrm>
          <a:prstGeom prst="triangl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6" name="Isosceles Triangle 5"/>
          <p:cNvSpPr/>
          <p:nvPr userDrawn="1"/>
        </p:nvSpPr>
        <p:spPr>
          <a:xfrm>
            <a:off x="4041648" y="4493810"/>
            <a:ext cx="1060704" cy="55436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그림 개체 틀 7">
            <a:extLst>
              <a:ext uri="{FF2B5EF4-FFF2-40B4-BE49-F238E27FC236}">
                <a16:creationId xmlns:a16="http://schemas.microsoft.com/office/drawing/2014/main" id="{28FC5FB3-D739-474A-9148-1ABF4FC27690}"/>
              </a:ext>
            </a:extLst>
          </p:cNvPr>
          <p:cNvSpPr>
            <a:spLocks noGrp="1"/>
          </p:cNvSpPr>
          <p:nvPr>
            <p:ph type="pic" idx="12" hasCustomPrompt="1"/>
          </p:nvPr>
        </p:nvSpPr>
        <p:spPr>
          <a:xfrm>
            <a:off x="3293848" y="1"/>
            <a:ext cx="2520000" cy="1711155"/>
          </a:xfrm>
          <a:custGeom>
            <a:avLst/>
            <a:gdLst>
              <a:gd name="connsiteX0" fmla="*/ 442968 w 2520000"/>
              <a:gd name="connsiteY0" fmla="*/ 0 h 1711155"/>
              <a:gd name="connsiteX1" fmla="*/ 985757 w 2520000"/>
              <a:gd name="connsiteY1" fmla="*/ 0 h 1711155"/>
              <a:gd name="connsiteX2" fmla="*/ 2080270 w 2520000"/>
              <a:gd name="connsiteY2" fmla="*/ 4702 h 1711155"/>
              <a:gd name="connsiteX3" fmla="*/ 2520000 w 2520000"/>
              <a:gd name="connsiteY3" fmla="*/ 451155 h 1711155"/>
              <a:gd name="connsiteX4" fmla="*/ 1260000 w 2520000"/>
              <a:gd name="connsiteY4" fmla="*/ 1711155 h 1711155"/>
              <a:gd name="connsiteX5" fmla="*/ 0 w 2520000"/>
              <a:gd name="connsiteY5" fmla="*/ 451155 h 171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11155">
                <a:moveTo>
                  <a:pt x="442968" y="0"/>
                </a:moveTo>
                <a:lnTo>
                  <a:pt x="985757" y="0"/>
                </a:lnTo>
                <a:lnTo>
                  <a:pt x="2080270" y="4702"/>
                </a:lnTo>
                <a:lnTo>
                  <a:pt x="2520000" y="451155"/>
                </a:lnTo>
                <a:lnTo>
                  <a:pt x="1260000" y="1711155"/>
                </a:lnTo>
                <a:lnTo>
                  <a:pt x="0" y="451155"/>
                </a:lnTo>
                <a:close/>
              </a:path>
            </a:pathLst>
          </a:custGeom>
          <a:solidFill>
            <a:schemeClr val="bg1">
              <a:lumMod val="95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93945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9144000" cy="884466"/>
          </a:xfrm>
          <a:prstGeom prst="rect">
            <a:avLst/>
          </a:prstGeom>
        </p:spPr>
        <p:txBody>
          <a:bodyPr anchor="ctr"/>
          <a:lstStyle>
            <a:lvl1pPr algn="ctr">
              <a:defRPr>
                <a:solidFill>
                  <a:schemeClr val="tx1">
                    <a:lumMod val="75000"/>
                    <a:lumOff val="25000"/>
                  </a:schemeClr>
                </a:solidFill>
                <a:latin typeface="+mn-lt"/>
                <a:cs typeface="Arial" pitchFamily="34" charset="0"/>
              </a:defRPr>
            </a:lvl1pPr>
          </a:lstStyle>
          <a:p>
            <a:r>
              <a:rPr lang="en-US" altLang="ko-KR" dirty="0"/>
              <a:t> Free PPT _ Click to add title</a:t>
            </a:r>
            <a:endParaRPr lang="ko-KR" altLang="en-US" dirty="0"/>
          </a:p>
        </p:txBody>
      </p:sp>
      <p:sp>
        <p:nvSpPr>
          <p:cNvPr id="2" name="Rectangle 1"/>
          <p:cNvSpPr/>
          <p:nvPr userDrawn="1"/>
        </p:nvSpPr>
        <p:spPr>
          <a:xfrm>
            <a:off x="565878" y="1176692"/>
            <a:ext cx="1871760" cy="30512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Rectangle 9"/>
          <p:cNvSpPr/>
          <p:nvPr userDrawn="1"/>
        </p:nvSpPr>
        <p:spPr>
          <a:xfrm>
            <a:off x="2612855" y="1176061"/>
            <a:ext cx="1871760" cy="30512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 name="Rectangle 10"/>
          <p:cNvSpPr/>
          <p:nvPr userDrawn="1"/>
        </p:nvSpPr>
        <p:spPr>
          <a:xfrm>
            <a:off x="4659832" y="1175430"/>
            <a:ext cx="1871760" cy="30512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2" name="Rectangle 11"/>
          <p:cNvSpPr/>
          <p:nvPr userDrawn="1"/>
        </p:nvSpPr>
        <p:spPr>
          <a:xfrm>
            <a:off x="6706810" y="1174799"/>
            <a:ext cx="1871760" cy="30512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4" name="Picture Placeholder 2"/>
          <p:cNvSpPr>
            <a:spLocks noGrp="1"/>
          </p:cNvSpPr>
          <p:nvPr>
            <p:ph type="pic" idx="11" hasCustomPrompt="1"/>
          </p:nvPr>
        </p:nvSpPr>
        <p:spPr>
          <a:xfrm>
            <a:off x="825475" y="1320085"/>
            <a:ext cx="1352567" cy="1352567"/>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5" name="Picture Placeholder 2"/>
          <p:cNvSpPr>
            <a:spLocks noGrp="1"/>
          </p:cNvSpPr>
          <p:nvPr>
            <p:ph type="pic" idx="12" hasCustomPrompt="1"/>
          </p:nvPr>
        </p:nvSpPr>
        <p:spPr>
          <a:xfrm>
            <a:off x="6966407" y="1320085"/>
            <a:ext cx="1352567" cy="1352567"/>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6" name="Picture Placeholder 2"/>
          <p:cNvSpPr>
            <a:spLocks noGrp="1"/>
          </p:cNvSpPr>
          <p:nvPr>
            <p:ph type="pic" idx="13" hasCustomPrompt="1"/>
          </p:nvPr>
        </p:nvSpPr>
        <p:spPr>
          <a:xfrm>
            <a:off x="2872452" y="1320085"/>
            <a:ext cx="1352567" cy="1352567"/>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7" name="Picture Placeholder 2"/>
          <p:cNvSpPr>
            <a:spLocks noGrp="1"/>
          </p:cNvSpPr>
          <p:nvPr>
            <p:ph type="pic" idx="14" hasCustomPrompt="1"/>
          </p:nvPr>
        </p:nvSpPr>
        <p:spPr>
          <a:xfrm>
            <a:off x="4919429" y="1320085"/>
            <a:ext cx="1352567" cy="1352567"/>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90497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2" descr="D:\KBM-정애\014-Fullppt\PNG이미지\모니터.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233754" y="451443"/>
            <a:ext cx="3282039" cy="3272435"/>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1" hasCustomPrompt="1"/>
          </p:nvPr>
        </p:nvSpPr>
        <p:spPr>
          <a:xfrm>
            <a:off x="1363708" y="584771"/>
            <a:ext cx="2991584" cy="20767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8" name="Picture Placeholder 2"/>
          <p:cNvSpPr>
            <a:spLocks noGrp="1"/>
          </p:cNvSpPr>
          <p:nvPr>
            <p:ph type="pic" idx="12" hasCustomPrompt="1"/>
          </p:nvPr>
        </p:nvSpPr>
        <p:spPr>
          <a:xfrm>
            <a:off x="4143454" y="1295867"/>
            <a:ext cx="3055840" cy="223137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4048149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884466"/>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11" name="Picture 4" descr="D:\KBM-정애\014-Fullppt\PNG이미지\노트북.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771800" y="2499742"/>
            <a:ext cx="3600400" cy="1831222"/>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2" hasCustomPrompt="1"/>
          </p:nvPr>
        </p:nvSpPr>
        <p:spPr>
          <a:xfrm>
            <a:off x="3753800" y="2764640"/>
            <a:ext cx="1711407" cy="124967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40099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9144000" cy="271621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50202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548178" y="557440"/>
            <a:ext cx="2592000" cy="40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6012448" y="557440"/>
            <a:ext cx="2592000" cy="40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5" name="Picture Placeholder 2"/>
          <p:cNvSpPr>
            <a:spLocks noGrp="1"/>
          </p:cNvSpPr>
          <p:nvPr>
            <p:ph type="pic" idx="15" hasCustomPrompt="1"/>
          </p:nvPr>
        </p:nvSpPr>
        <p:spPr>
          <a:xfrm>
            <a:off x="3280313" y="557440"/>
            <a:ext cx="2592000" cy="4032000"/>
          </a:xfrm>
          <a:prstGeom prst="rect">
            <a:avLst/>
          </a:prstGeom>
          <a:solidFill>
            <a:schemeClr val="bg1">
              <a:lumMod val="7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12820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156179"/>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7" r:id="rId3"/>
    <p:sldLayoutId id="2147483671" r:id="rId4"/>
    <p:sldLayoutId id="2147483658" r:id="rId5"/>
    <p:sldLayoutId id="2147483659" r:id="rId6"/>
    <p:sldLayoutId id="2147483673" r:id="rId7"/>
    <p:sldLayoutId id="2147483662" r:id="rId8"/>
    <p:sldLayoutId id="2147483663" r:id="rId9"/>
    <p:sldLayoutId id="2147483664" r:id="rId10"/>
    <p:sldLayoutId id="2147483665" r:id="rId11"/>
    <p:sldLayoutId id="2147483666" r:id="rId12"/>
    <p:sldLayoutId id="2147483667" r:id="rId13"/>
    <p:sldLayoutId id="2147483668" r:id="rId14"/>
    <p:sldLayoutId id="2147483675" r:id="rId15"/>
    <p:sldLayoutId id="2147483674"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709296"/>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8.gi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gi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image" Target="../media/image12.gif"/><Relationship Id="rId10" Type="http://schemas.openxmlformats.org/officeDocument/2006/relationships/image" Target="../media/image17.gif"/><Relationship Id="rId4" Type="http://schemas.openxmlformats.org/officeDocument/2006/relationships/image" Target="../media/image11.gif"/><Relationship Id="rId9" Type="http://schemas.openxmlformats.org/officeDocument/2006/relationships/image" Target="../media/image1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svg"/><Relationship Id="rId7" Type="http://schemas.openxmlformats.org/officeDocument/2006/relationships/image" Target="../media/image66.sv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4.svg"/><Relationship Id="rId5" Type="http://schemas.openxmlformats.org/officeDocument/2006/relationships/image" Target="../media/image62.sv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0.svg"/></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0.svg"/><Relationship Id="rId2" Type="http://schemas.openxmlformats.org/officeDocument/2006/relationships/image" Target="../media/image57.png"/><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4.sv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0.sv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4.svg"/></Relationships>
</file>

<file path=ppt/slides/_rels/slide53.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8.sv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4.sv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8.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omYZ9TKcjiQ"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gi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1B2BCF8-F59E-48F6-8FC1-42AB6020202E}"/>
              </a:ext>
            </a:extLst>
          </p:cNvPr>
          <p:cNvSpPr/>
          <p:nvPr/>
        </p:nvSpPr>
        <p:spPr>
          <a:xfrm>
            <a:off x="0" y="0"/>
            <a:ext cx="9180512" cy="4155926"/>
          </a:xfrm>
          <a:prstGeom prst="rect">
            <a:avLst/>
          </a:pr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F9018033-11CC-4DEF-AC71-E4A0E60EE059}"/>
              </a:ext>
            </a:extLst>
          </p:cNvPr>
          <p:cNvSpPr>
            <a:spLocks noGrp="1"/>
          </p:cNvSpPr>
          <p:nvPr>
            <p:ph type="title"/>
          </p:nvPr>
        </p:nvSpPr>
        <p:spPr>
          <a:xfrm>
            <a:off x="1043608" y="1687284"/>
            <a:ext cx="7259894" cy="884466"/>
          </a:xfrm>
        </p:spPr>
        <p:txBody>
          <a:bodyPr/>
          <a:lstStyle/>
          <a:p>
            <a:pPr latinLnBrk="0">
              <a:lnSpc>
                <a:spcPct val="150000"/>
              </a:lnSpc>
            </a:pPr>
            <a:r>
              <a:rPr lang="hy-AM" sz="3200" b="1" dirty="0">
                <a:solidFill>
                  <a:schemeClr val="bg1"/>
                </a:solidFill>
                <a:latin typeface="+mn-lt"/>
                <a:ea typeface="+mn-ea"/>
              </a:rPr>
              <a:t>ԱՊԱՀՈՎ ԵՎ ԱՆՎՏԱՆԳ </a:t>
            </a:r>
            <a:br>
              <a:rPr lang="hy-AM" sz="3200" b="1" dirty="0">
                <a:solidFill>
                  <a:schemeClr val="bg1"/>
                </a:solidFill>
                <a:latin typeface="+mn-lt"/>
                <a:ea typeface="+mn-ea"/>
              </a:rPr>
            </a:br>
            <a:r>
              <a:rPr lang="hy-AM" sz="3200" b="1" dirty="0">
                <a:solidFill>
                  <a:schemeClr val="bg1"/>
                </a:solidFill>
                <a:latin typeface="+mn-lt"/>
                <a:ea typeface="+mn-ea"/>
              </a:rPr>
              <a:t>ԴՊՐՈՑԱԿԱՆ ՄԻՋԱՎԱՅՐ․</a:t>
            </a:r>
            <a:br>
              <a:rPr lang="hy-AM" sz="3200" b="1" dirty="0">
                <a:solidFill>
                  <a:schemeClr val="bg1"/>
                </a:solidFill>
                <a:latin typeface="+mn-lt"/>
                <a:ea typeface="+mn-ea"/>
              </a:rPr>
            </a:br>
            <a:r>
              <a:rPr lang="hy-AM" sz="2400" b="1" dirty="0">
                <a:solidFill>
                  <a:schemeClr val="bg1"/>
                </a:solidFill>
                <a:latin typeface="+mn-lt"/>
                <a:ea typeface="+mn-ea"/>
              </a:rPr>
              <a:t>Ծնողի դերը և պարտականությունները</a:t>
            </a:r>
            <a:br>
              <a:rPr lang="hy-AM" sz="2400" b="1" dirty="0">
                <a:solidFill>
                  <a:schemeClr val="bg1"/>
                </a:solidFill>
                <a:latin typeface="+mn-lt"/>
                <a:ea typeface="+mn-ea"/>
              </a:rPr>
            </a:br>
            <a:endParaRPr lang="en-US" sz="2400" b="1" dirty="0">
              <a:solidFill>
                <a:schemeClr val="bg1"/>
              </a:solidFill>
              <a:latin typeface="+mn-lt"/>
              <a:ea typeface="+mn-ea"/>
            </a:endParaRPr>
          </a:p>
        </p:txBody>
      </p:sp>
      <p:grpSp>
        <p:nvGrpSpPr>
          <p:cNvPr id="3" name="Group 2">
            <a:extLst>
              <a:ext uri="{FF2B5EF4-FFF2-40B4-BE49-F238E27FC236}">
                <a16:creationId xmlns:a16="http://schemas.microsoft.com/office/drawing/2014/main" id="{A1E9B26B-CC35-4F6E-A5BD-E63D33F0AA5A}"/>
              </a:ext>
            </a:extLst>
          </p:cNvPr>
          <p:cNvGrpSpPr/>
          <p:nvPr/>
        </p:nvGrpSpPr>
        <p:grpSpPr>
          <a:xfrm>
            <a:off x="299137" y="4443958"/>
            <a:ext cx="8820472" cy="583494"/>
            <a:chOff x="323528" y="4375580"/>
            <a:chExt cx="8820472" cy="583494"/>
          </a:xfrm>
        </p:grpSpPr>
        <p:pic>
          <p:nvPicPr>
            <p:cNvPr id="4" name="Picture 3">
              <a:extLst>
                <a:ext uri="{FF2B5EF4-FFF2-40B4-BE49-F238E27FC236}">
                  <a16:creationId xmlns:a16="http://schemas.microsoft.com/office/drawing/2014/main" id="{E703269F-CA9B-4149-886F-398F16FEE0C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3528" y="4375580"/>
              <a:ext cx="887949" cy="572434"/>
            </a:xfrm>
            <a:prstGeom prst="rect">
              <a:avLst/>
            </a:prstGeom>
          </p:spPr>
        </p:pic>
        <p:sp>
          <p:nvSpPr>
            <p:cNvPr id="5" name="Rounded Rectangle 3">
              <a:extLst>
                <a:ext uri="{FF2B5EF4-FFF2-40B4-BE49-F238E27FC236}">
                  <a16:creationId xmlns:a16="http://schemas.microsoft.com/office/drawing/2014/main" id="{326946AB-0296-49A6-805F-E44218BD3CEF}"/>
                </a:ext>
              </a:extLst>
            </p:cNvPr>
            <p:cNvSpPr>
              <a:spLocks noChangeAspect="1"/>
            </p:cNvSpPr>
            <p:nvPr/>
          </p:nvSpPr>
          <p:spPr>
            <a:xfrm>
              <a:off x="4295469" y="4728674"/>
              <a:ext cx="216000" cy="21600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nvGrpSpPr>
            <p:cNvPr id="6" name="Group 5">
              <a:extLst>
                <a:ext uri="{FF2B5EF4-FFF2-40B4-BE49-F238E27FC236}">
                  <a16:creationId xmlns:a16="http://schemas.microsoft.com/office/drawing/2014/main" id="{A504076E-C7E5-4C78-A1D6-5DA6D4B9A4C8}"/>
                </a:ext>
              </a:extLst>
            </p:cNvPr>
            <p:cNvGrpSpPr/>
            <p:nvPr/>
          </p:nvGrpSpPr>
          <p:grpSpPr>
            <a:xfrm>
              <a:off x="2155077" y="4375580"/>
              <a:ext cx="1618579" cy="248400"/>
              <a:chOff x="2155077" y="4375580"/>
              <a:chExt cx="1618579" cy="248400"/>
            </a:xfrm>
          </p:grpSpPr>
          <p:sp>
            <p:nvSpPr>
              <p:cNvPr id="19" name="Round Same Side Corner Rectangle 19">
                <a:extLst>
                  <a:ext uri="{FF2B5EF4-FFF2-40B4-BE49-F238E27FC236}">
                    <a16:creationId xmlns:a16="http://schemas.microsoft.com/office/drawing/2014/main" id="{6C4555AE-F355-444B-9926-4982AB0161F6}"/>
                  </a:ext>
                </a:extLst>
              </p:cNvPr>
              <p:cNvSpPr/>
              <p:nvPr/>
            </p:nvSpPr>
            <p:spPr>
              <a:xfrm>
                <a:off x="2155077" y="4375580"/>
                <a:ext cx="194400" cy="248400"/>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a:extLst>
                  <a:ext uri="{FF2B5EF4-FFF2-40B4-BE49-F238E27FC236}">
                    <a16:creationId xmlns:a16="http://schemas.microsoft.com/office/drawing/2014/main" id="{D4D18011-0344-45A5-B072-901C680E79D0}"/>
                  </a:ext>
                </a:extLst>
              </p:cNvPr>
              <p:cNvSpPr txBox="1"/>
              <p:nvPr/>
            </p:nvSpPr>
            <p:spPr>
              <a:xfrm>
                <a:off x="2428416" y="4392336"/>
                <a:ext cx="1345240" cy="215444"/>
              </a:xfrm>
              <a:prstGeom prst="rect">
                <a:avLst/>
              </a:prstGeom>
              <a:noFill/>
            </p:spPr>
            <p:txBody>
              <a:bodyPr wrap="none" rtlCol="0">
                <a:spAutoFit/>
              </a:bodyPr>
              <a:lstStyle/>
              <a:p>
                <a:r>
                  <a:rPr lang="hy-AM" sz="800" dirty="0">
                    <a:solidFill>
                      <a:schemeClr val="bg1">
                        <a:lumMod val="50000"/>
                      </a:schemeClr>
                    </a:solidFill>
                  </a:rPr>
                  <a:t>Երևան, Քաջազնունի 12</a:t>
                </a:r>
                <a:endParaRPr lang="en-US" sz="800" dirty="0">
                  <a:solidFill>
                    <a:schemeClr val="bg1">
                      <a:lumMod val="50000"/>
                    </a:schemeClr>
                  </a:solidFill>
                </a:endParaRPr>
              </a:p>
            </p:txBody>
          </p:sp>
        </p:grpSp>
        <p:grpSp>
          <p:nvGrpSpPr>
            <p:cNvPr id="7" name="Group 6">
              <a:extLst>
                <a:ext uri="{FF2B5EF4-FFF2-40B4-BE49-F238E27FC236}">
                  <a16:creationId xmlns:a16="http://schemas.microsoft.com/office/drawing/2014/main" id="{E2B66A79-43EA-4104-B55E-45D3A0190AFD}"/>
                </a:ext>
              </a:extLst>
            </p:cNvPr>
            <p:cNvGrpSpPr/>
            <p:nvPr/>
          </p:nvGrpSpPr>
          <p:grpSpPr>
            <a:xfrm>
              <a:off x="7102760" y="4724133"/>
              <a:ext cx="2041240" cy="216000"/>
              <a:chOff x="4344485" y="4694471"/>
              <a:chExt cx="2041240" cy="216000"/>
            </a:xfrm>
          </p:grpSpPr>
          <p:sp>
            <p:nvSpPr>
              <p:cNvPr id="17" name="Block Arc 6">
                <a:extLst>
                  <a:ext uri="{FF2B5EF4-FFF2-40B4-BE49-F238E27FC236}">
                    <a16:creationId xmlns:a16="http://schemas.microsoft.com/office/drawing/2014/main" id="{2B9B6DB3-B5CA-4976-8A7A-2EDED73491DC}"/>
                  </a:ext>
                </a:extLst>
              </p:cNvPr>
              <p:cNvSpPr/>
              <p:nvPr/>
            </p:nvSpPr>
            <p:spPr>
              <a:xfrm>
                <a:off x="4344485" y="4694471"/>
                <a:ext cx="226800" cy="216000"/>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8" name="TextBox 17">
                <a:extLst>
                  <a:ext uri="{FF2B5EF4-FFF2-40B4-BE49-F238E27FC236}">
                    <a16:creationId xmlns:a16="http://schemas.microsoft.com/office/drawing/2014/main" id="{D86E4ED9-D98D-4596-8C85-ABEA5FA15933}"/>
                  </a:ext>
                </a:extLst>
              </p:cNvPr>
              <p:cNvSpPr txBox="1"/>
              <p:nvPr/>
            </p:nvSpPr>
            <p:spPr>
              <a:xfrm>
                <a:off x="4622526" y="4694750"/>
                <a:ext cx="1763199" cy="215444"/>
              </a:xfrm>
              <a:prstGeom prst="rect">
                <a:avLst/>
              </a:prstGeom>
              <a:noFill/>
            </p:spPr>
            <p:txBody>
              <a:bodyPr wrap="square">
                <a:spAutoFit/>
              </a:bodyPr>
              <a:lstStyle/>
              <a:p>
                <a:r>
                  <a:rPr lang="en-US" sz="800" dirty="0">
                    <a:solidFill>
                      <a:schemeClr val="bg1">
                        <a:lumMod val="50000"/>
                      </a:schemeClr>
                    </a:solidFill>
                  </a:rPr>
                  <a:t>info.hmkentron@gmail.com</a:t>
                </a:r>
              </a:p>
            </p:txBody>
          </p:sp>
        </p:grpSp>
        <p:sp>
          <p:nvSpPr>
            <p:cNvPr id="8" name="Block Arc 14">
              <a:extLst>
                <a:ext uri="{FF2B5EF4-FFF2-40B4-BE49-F238E27FC236}">
                  <a16:creationId xmlns:a16="http://schemas.microsoft.com/office/drawing/2014/main" id="{10EE5FBE-46C3-462A-A4EE-7C0D55AFCE77}"/>
                </a:ext>
              </a:extLst>
            </p:cNvPr>
            <p:cNvSpPr/>
            <p:nvPr/>
          </p:nvSpPr>
          <p:spPr>
            <a:xfrm rot="16200000">
              <a:off x="2129209" y="4719674"/>
              <a:ext cx="230400" cy="248400"/>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 name="TextBox 8">
              <a:extLst>
                <a:ext uri="{FF2B5EF4-FFF2-40B4-BE49-F238E27FC236}">
                  <a16:creationId xmlns:a16="http://schemas.microsoft.com/office/drawing/2014/main" id="{1610A655-D968-460C-B17D-81FD593E0F68}"/>
                </a:ext>
              </a:extLst>
            </p:cNvPr>
            <p:cNvSpPr txBox="1"/>
            <p:nvPr/>
          </p:nvSpPr>
          <p:spPr>
            <a:xfrm>
              <a:off x="4599886" y="4737963"/>
              <a:ext cx="2069976" cy="215444"/>
            </a:xfrm>
            <a:prstGeom prst="rect">
              <a:avLst/>
            </a:prstGeom>
            <a:noFill/>
          </p:spPr>
          <p:txBody>
            <a:bodyPr wrap="square">
              <a:spAutoFit/>
            </a:bodyPr>
            <a:lstStyle/>
            <a:p>
              <a:r>
                <a:rPr lang="en-US" sz="800" dirty="0">
                  <a:solidFill>
                    <a:schemeClr val="bg1">
                      <a:lumMod val="50000"/>
                    </a:schemeClr>
                  </a:solidFill>
                </a:rPr>
                <a:t>https://www.facebook.com/hmkyerevan</a:t>
              </a:r>
            </a:p>
          </p:txBody>
        </p:sp>
        <p:grpSp>
          <p:nvGrpSpPr>
            <p:cNvPr id="10" name="Group 9">
              <a:extLst>
                <a:ext uri="{FF2B5EF4-FFF2-40B4-BE49-F238E27FC236}">
                  <a16:creationId xmlns:a16="http://schemas.microsoft.com/office/drawing/2014/main" id="{EE4EB6E8-642B-465A-B91E-9889726D3F1D}"/>
                </a:ext>
              </a:extLst>
            </p:cNvPr>
            <p:cNvGrpSpPr/>
            <p:nvPr/>
          </p:nvGrpSpPr>
          <p:grpSpPr>
            <a:xfrm>
              <a:off x="4304784" y="4398139"/>
              <a:ext cx="1779075" cy="216000"/>
              <a:chOff x="2183877" y="4739864"/>
              <a:chExt cx="1779075" cy="216000"/>
            </a:xfrm>
          </p:grpSpPr>
          <p:sp>
            <p:nvSpPr>
              <p:cNvPr id="15" name="Freeform 25">
                <a:extLst>
                  <a:ext uri="{FF2B5EF4-FFF2-40B4-BE49-F238E27FC236}">
                    <a16:creationId xmlns:a16="http://schemas.microsoft.com/office/drawing/2014/main" id="{1F3AA793-9FC3-4451-A99D-585F469184D4}"/>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TextBox 15">
                <a:extLst>
                  <a:ext uri="{FF2B5EF4-FFF2-40B4-BE49-F238E27FC236}">
                    <a16:creationId xmlns:a16="http://schemas.microsoft.com/office/drawing/2014/main" id="{0E35F180-CC8E-462D-AAE8-F41E1A490DBE}"/>
                  </a:ext>
                </a:extLst>
              </p:cNvPr>
              <p:cNvSpPr txBox="1"/>
              <p:nvPr/>
            </p:nvSpPr>
            <p:spPr>
              <a:xfrm>
                <a:off x="2451000" y="4740420"/>
                <a:ext cx="1511952" cy="215444"/>
              </a:xfrm>
              <a:prstGeom prst="rect">
                <a:avLst/>
              </a:prstGeom>
              <a:noFill/>
            </p:spPr>
            <p:txBody>
              <a:bodyPr wrap="none" rtlCol="0">
                <a:spAutoFit/>
              </a:bodyPr>
              <a:lstStyle/>
              <a:p>
                <a:r>
                  <a:rPr lang="hy-AM" sz="800" dirty="0">
                    <a:solidFill>
                      <a:schemeClr val="bg1">
                        <a:lumMod val="50000"/>
                      </a:schemeClr>
                    </a:solidFill>
                  </a:rPr>
                  <a:t>Տեղեկատու՝ </a:t>
                </a:r>
                <a:r>
                  <a:rPr lang="en-US" sz="800" dirty="0">
                    <a:solidFill>
                      <a:schemeClr val="bg1">
                        <a:lumMod val="50000"/>
                      </a:schemeClr>
                    </a:solidFill>
                  </a:rPr>
                  <a:t>+37410 559536</a:t>
                </a:r>
              </a:p>
            </p:txBody>
          </p:sp>
        </p:grpSp>
        <p:grpSp>
          <p:nvGrpSpPr>
            <p:cNvPr id="11" name="Group 10">
              <a:extLst>
                <a:ext uri="{FF2B5EF4-FFF2-40B4-BE49-F238E27FC236}">
                  <a16:creationId xmlns:a16="http://schemas.microsoft.com/office/drawing/2014/main" id="{26D08A6B-42B1-4146-867C-FA04FF194F52}"/>
                </a:ext>
              </a:extLst>
            </p:cNvPr>
            <p:cNvGrpSpPr/>
            <p:nvPr/>
          </p:nvGrpSpPr>
          <p:grpSpPr>
            <a:xfrm>
              <a:off x="7092280" y="4391780"/>
              <a:ext cx="1629997" cy="216000"/>
              <a:chOff x="2183877" y="4739864"/>
              <a:chExt cx="1629997" cy="216000"/>
            </a:xfrm>
          </p:grpSpPr>
          <p:sp>
            <p:nvSpPr>
              <p:cNvPr id="13" name="Freeform 25">
                <a:extLst>
                  <a:ext uri="{FF2B5EF4-FFF2-40B4-BE49-F238E27FC236}">
                    <a16:creationId xmlns:a16="http://schemas.microsoft.com/office/drawing/2014/main" id="{C5F0182C-C363-45EB-99E4-5821710955E1}"/>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4" name="TextBox 13">
                <a:extLst>
                  <a:ext uri="{FF2B5EF4-FFF2-40B4-BE49-F238E27FC236}">
                    <a16:creationId xmlns:a16="http://schemas.microsoft.com/office/drawing/2014/main" id="{503648AF-FF2C-4400-8BD3-C09B08A077EB}"/>
                  </a:ext>
                </a:extLst>
              </p:cNvPr>
              <p:cNvSpPr txBox="1"/>
              <p:nvPr/>
            </p:nvSpPr>
            <p:spPr>
              <a:xfrm>
                <a:off x="2451000" y="4740420"/>
                <a:ext cx="1362874" cy="215444"/>
              </a:xfrm>
              <a:prstGeom prst="rect">
                <a:avLst/>
              </a:prstGeom>
              <a:noFill/>
            </p:spPr>
            <p:txBody>
              <a:bodyPr wrap="none" rtlCol="0">
                <a:spAutoFit/>
              </a:bodyPr>
              <a:lstStyle/>
              <a:p>
                <a:r>
                  <a:rPr lang="hy-AM" sz="800" dirty="0">
                    <a:solidFill>
                      <a:schemeClr val="bg1">
                        <a:lumMod val="50000"/>
                      </a:schemeClr>
                    </a:solidFill>
                  </a:rPr>
                  <a:t>Թեժ գիծ՝ </a:t>
                </a:r>
                <a:r>
                  <a:rPr lang="en-US" sz="800" dirty="0">
                    <a:solidFill>
                      <a:schemeClr val="bg1">
                        <a:lumMod val="50000"/>
                      </a:schemeClr>
                    </a:solidFill>
                  </a:rPr>
                  <a:t>+37410 559536</a:t>
                </a:r>
              </a:p>
            </p:txBody>
          </p:sp>
        </p:grpSp>
        <p:sp>
          <p:nvSpPr>
            <p:cNvPr id="12" name="TextBox 11">
              <a:extLst>
                <a:ext uri="{FF2B5EF4-FFF2-40B4-BE49-F238E27FC236}">
                  <a16:creationId xmlns:a16="http://schemas.microsoft.com/office/drawing/2014/main" id="{90E61EDE-1D7F-488E-A371-7C04AEC31B91}"/>
                </a:ext>
              </a:extLst>
            </p:cNvPr>
            <p:cNvSpPr txBox="1"/>
            <p:nvPr/>
          </p:nvSpPr>
          <p:spPr>
            <a:xfrm>
              <a:off x="2471043" y="4732570"/>
              <a:ext cx="550151" cy="215444"/>
            </a:xfrm>
            <a:prstGeom prst="rect">
              <a:avLst/>
            </a:prstGeom>
            <a:noFill/>
          </p:spPr>
          <p:txBody>
            <a:bodyPr wrap="none" rtlCol="0">
              <a:spAutoFit/>
            </a:bodyPr>
            <a:lstStyle/>
            <a:p>
              <a:r>
                <a:rPr lang="en-US" sz="800" dirty="0">
                  <a:solidFill>
                    <a:schemeClr val="bg1">
                      <a:lumMod val="50000"/>
                    </a:schemeClr>
                  </a:solidFill>
                </a:rPr>
                <a:t>hmk.am</a:t>
              </a:r>
            </a:p>
          </p:txBody>
        </p:sp>
      </p:grpSp>
    </p:spTree>
    <p:extLst>
      <p:ext uri="{BB962C8B-B14F-4D97-AF65-F5344CB8AC3E}">
        <p14:creationId xmlns:p14="http://schemas.microsoft.com/office/powerpoint/2010/main" val="6450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628A90B4-C5CB-4349-92B3-7902790D7CE1}"/>
              </a:ext>
            </a:extLst>
          </p:cNvPr>
          <p:cNvSpPr txBox="1">
            <a:spLocks/>
          </p:cNvSpPr>
          <p:nvPr/>
        </p:nvSpPr>
        <p:spPr>
          <a:xfrm>
            <a:off x="692476" y="586102"/>
            <a:ext cx="3732189" cy="3347726"/>
          </a:xfrm>
          <a:prstGeom prst="rect">
            <a:avLst/>
          </a:prstGeom>
          <a:solidFill>
            <a:schemeClr val="bg1"/>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583" indent="0">
              <a:buNone/>
            </a:pPr>
            <a:r>
              <a:rPr lang="hy-AM" sz="1800" dirty="0"/>
              <a:t>Երեխաների և երեխաների պաշտպանության մասին որոշ համոզմունքներ միֆեր են, իսկ մյուսները՝ փաստեր: Մենք կարող ենք սովորել ճանաչել բռնության, անտեսման և չարաշահման նշանները և քայլեր ձեռնարկել մեր համայնքի երեխաներին պաշտպանելու համար:</a:t>
            </a:r>
            <a:endParaRPr lang="en-US" sz="1800" dirty="0"/>
          </a:p>
        </p:txBody>
      </p:sp>
      <p:sp>
        <p:nvSpPr>
          <p:cNvPr id="18" name="TextBox 17">
            <a:extLst>
              <a:ext uri="{FF2B5EF4-FFF2-40B4-BE49-F238E27FC236}">
                <a16:creationId xmlns:a16="http://schemas.microsoft.com/office/drawing/2014/main" id="{55642A6F-C849-4129-9069-0AF558602F2A}"/>
              </a:ext>
            </a:extLst>
          </p:cNvPr>
          <p:cNvSpPr txBox="1"/>
          <p:nvPr/>
        </p:nvSpPr>
        <p:spPr>
          <a:xfrm flipH="1">
            <a:off x="670272" y="4017807"/>
            <a:ext cx="6205983" cy="369332"/>
          </a:xfrm>
          <a:prstGeom prst="rect">
            <a:avLst/>
          </a:prstGeom>
          <a:noFill/>
        </p:spPr>
        <p:txBody>
          <a:bodyPr wrap="square" rtlCol="0">
            <a:spAutoFit/>
          </a:bodyPr>
          <a:lstStyle/>
          <a:p>
            <a:r>
              <a:rPr lang="en-US" dirty="0" err="1">
                <a:solidFill>
                  <a:srgbClr val="FF0000"/>
                </a:solidFill>
              </a:rPr>
              <a:t>Փաստերը</a:t>
            </a:r>
            <a:r>
              <a:rPr lang="en-US" dirty="0">
                <a:solidFill>
                  <a:srgbClr val="FF0000"/>
                </a:solidFill>
              </a:rPr>
              <a:t> </a:t>
            </a:r>
            <a:r>
              <a:rPr lang="en-US" dirty="0" err="1">
                <a:solidFill>
                  <a:srgbClr val="FF0000"/>
                </a:solidFill>
              </a:rPr>
              <a:t>միֆերից</a:t>
            </a:r>
            <a:r>
              <a:rPr lang="en-US" dirty="0">
                <a:solidFill>
                  <a:srgbClr val="FF0000"/>
                </a:solidFill>
              </a:rPr>
              <a:t> </a:t>
            </a:r>
            <a:r>
              <a:rPr lang="en-US" dirty="0" err="1">
                <a:solidFill>
                  <a:srgbClr val="FF0000"/>
                </a:solidFill>
              </a:rPr>
              <a:t>տարանջատելն</a:t>
            </a:r>
            <a:r>
              <a:rPr lang="en-US" dirty="0">
                <a:solidFill>
                  <a:srgbClr val="FF0000"/>
                </a:solidFill>
              </a:rPr>
              <a:t> </a:t>
            </a:r>
            <a:r>
              <a:rPr lang="en-US" dirty="0" err="1">
                <a:solidFill>
                  <a:srgbClr val="FF0000"/>
                </a:solidFill>
              </a:rPr>
              <a:t>արդեն</a:t>
            </a:r>
            <a:r>
              <a:rPr lang="en-US" dirty="0">
                <a:solidFill>
                  <a:srgbClr val="FF0000"/>
                </a:solidFill>
              </a:rPr>
              <a:t> </a:t>
            </a:r>
            <a:r>
              <a:rPr lang="en-US" dirty="0" err="1">
                <a:solidFill>
                  <a:srgbClr val="FF0000"/>
                </a:solidFill>
              </a:rPr>
              <a:t>մեկ</a:t>
            </a:r>
            <a:r>
              <a:rPr lang="en-US" dirty="0">
                <a:solidFill>
                  <a:srgbClr val="FF0000"/>
                </a:solidFill>
              </a:rPr>
              <a:t> </a:t>
            </a:r>
            <a:r>
              <a:rPr lang="en-US" dirty="0" err="1">
                <a:solidFill>
                  <a:srgbClr val="FF0000"/>
                </a:solidFill>
              </a:rPr>
              <a:t>քայլ</a:t>
            </a:r>
            <a:r>
              <a:rPr lang="en-US" dirty="0">
                <a:solidFill>
                  <a:srgbClr val="FF0000"/>
                </a:solidFill>
              </a:rPr>
              <a:t> է…</a:t>
            </a:r>
          </a:p>
        </p:txBody>
      </p:sp>
      <p:pic>
        <p:nvPicPr>
          <p:cNvPr id="19" name="Picture 2" descr="C:\Users\Zara Aslanyan\Desktop\5227887_900.jpg">
            <a:extLst>
              <a:ext uri="{FF2B5EF4-FFF2-40B4-BE49-F238E27FC236}">
                <a16:creationId xmlns:a16="http://schemas.microsoft.com/office/drawing/2014/main" id="{00CC31D3-D0A3-4187-962D-12384B360ED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0" y="621191"/>
            <a:ext cx="4485022" cy="2611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ABE2092F-DF42-49D9-96C5-EF7BB8113BD1}"/>
              </a:ext>
            </a:extLst>
          </p:cNvPr>
          <p:cNvSpPr txBox="1"/>
          <p:nvPr/>
        </p:nvSpPr>
        <p:spPr>
          <a:xfrm>
            <a:off x="1115616" y="722517"/>
            <a:ext cx="5448300" cy="553998"/>
          </a:xfrm>
          <a:prstGeom prst="rect">
            <a:avLst/>
          </a:prstGeom>
        </p:spPr>
        <p:txBody>
          <a:bodyPr wrap="square" lIns="0" tIns="0" rIns="0" bIns="0" rtlCol="0" anchor="t">
            <a:spAutoFit/>
          </a:bodyPr>
          <a:lstStyle/>
          <a:p>
            <a:pPr algn="just"/>
            <a:r>
              <a:rPr lang="hy-AM" dirty="0"/>
              <a:t>Ի՞նչ եք մտածում առաջին պահին, երբ խոսում ենք բռնության ենթարկված երեխաների մասին</a:t>
            </a:r>
            <a:r>
              <a:rPr lang="en-US" dirty="0"/>
              <a:t>:</a:t>
            </a:r>
          </a:p>
        </p:txBody>
      </p:sp>
      <p:sp>
        <p:nvSpPr>
          <p:cNvPr id="3" name="Rectangle 2">
            <a:extLst>
              <a:ext uri="{FF2B5EF4-FFF2-40B4-BE49-F238E27FC236}">
                <a16:creationId xmlns:a16="http://schemas.microsoft.com/office/drawing/2014/main" id="{BDDA4411-61BA-4869-BBEB-8CC800E38785}"/>
              </a:ext>
            </a:extLst>
          </p:cNvPr>
          <p:cNvSpPr/>
          <p:nvPr/>
        </p:nvSpPr>
        <p:spPr>
          <a:xfrm>
            <a:off x="971600" y="1644018"/>
            <a:ext cx="5939098" cy="646331"/>
          </a:xfrm>
          <a:prstGeom prst="rect">
            <a:avLst/>
          </a:prstGeom>
        </p:spPr>
        <p:txBody>
          <a:bodyPr wrap="square">
            <a:spAutoFit/>
          </a:bodyPr>
          <a:lstStyle/>
          <a:p>
            <a:pPr>
              <a:spcAft>
                <a:spcPts val="750"/>
              </a:spcAft>
              <a:buClr>
                <a:schemeClr val="accent1">
                  <a:lumMod val="75000"/>
                </a:schemeClr>
              </a:buClr>
              <a:buSzPct val="70000"/>
            </a:pPr>
            <a:r>
              <a:rPr lang="hy-AM" dirty="0"/>
              <a:t>Ձեր մանկությունից կարո՞ղ եք հիշել մի մեծահասակի, ով ձեզ լավ էր վերաբերվում: Ի՞նչ էր  անում նա։ </a:t>
            </a:r>
          </a:p>
        </p:txBody>
      </p:sp>
      <p:sp>
        <p:nvSpPr>
          <p:cNvPr id="6" name="TextBox 5">
            <a:extLst>
              <a:ext uri="{FF2B5EF4-FFF2-40B4-BE49-F238E27FC236}">
                <a16:creationId xmlns:a16="http://schemas.microsoft.com/office/drawing/2014/main" id="{8072BBB0-8A61-44DB-A906-EB4B0708C273}"/>
              </a:ext>
            </a:extLst>
          </p:cNvPr>
          <p:cNvSpPr txBox="1"/>
          <p:nvPr/>
        </p:nvSpPr>
        <p:spPr>
          <a:xfrm>
            <a:off x="964352" y="2651704"/>
            <a:ext cx="5695880" cy="923330"/>
          </a:xfrm>
          <a:prstGeom prst="rect">
            <a:avLst/>
          </a:prstGeom>
          <a:noFill/>
        </p:spPr>
        <p:txBody>
          <a:bodyPr wrap="square">
            <a:spAutoFit/>
          </a:bodyPr>
          <a:lstStyle/>
          <a:p>
            <a:pPr algn="just">
              <a:spcAft>
                <a:spcPts val="750"/>
              </a:spcAft>
              <a:buClr>
                <a:schemeClr val="accent1">
                  <a:lumMod val="75000"/>
                </a:schemeClr>
              </a:buClr>
              <a:buSzPct val="70000"/>
            </a:pPr>
            <a:r>
              <a:rPr lang="hy-AM" dirty="0"/>
              <a:t>Հիմա, մտածելով ձեր մանկության մասին, կարո՞ղ   եք հիշել մի մեծահասակի, ով վատ է վարվել ձեզ հետ կամ ստիպել է ձեզ վատ զգալ: Ի՞նչ է նա արել</a:t>
            </a:r>
            <a:r>
              <a:rPr lang="en-US" dirty="0"/>
              <a:t>:</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F33F97A-0075-42FF-A557-6F23A576116C}"/>
              </a:ext>
            </a:extLst>
          </p:cNvPr>
          <p:cNvSpPr txBox="1"/>
          <p:nvPr/>
        </p:nvSpPr>
        <p:spPr>
          <a:xfrm>
            <a:off x="7795554" y="71681"/>
            <a:ext cx="1348446" cy="276999"/>
          </a:xfrm>
          <a:prstGeom prst="rect">
            <a:avLst/>
          </a:prstGeom>
          <a:noFill/>
        </p:spPr>
        <p:txBody>
          <a:bodyPr wrap="none" rtlCol="0">
            <a:spAutoFit/>
          </a:bodyPr>
          <a:lstStyle/>
          <a:p>
            <a:r>
              <a:rPr lang="en-US" sz="1200" b="1" dirty="0" err="1"/>
              <a:t>Վարժություն</a:t>
            </a:r>
            <a:r>
              <a:rPr lang="en-US" sz="1200" b="1" dirty="0"/>
              <a:t> 2</a:t>
            </a:r>
          </a:p>
        </p:txBody>
      </p:sp>
      <p:sp>
        <p:nvSpPr>
          <p:cNvPr id="8" name="Google Shape;206;p26">
            <a:extLst>
              <a:ext uri="{FF2B5EF4-FFF2-40B4-BE49-F238E27FC236}">
                <a16:creationId xmlns:a16="http://schemas.microsoft.com/office/drawing/2014/main" id="{A008E009-1481-49AD-BA9A-5834D91AA916}"/>
              </a:ext>
            </a:extLst>
          </p:cNvPr>
          <p:cNvSpPr/>
          <p:nvPr/>
        </p:nvSpPr>
        <p:spPr>
          <a:xfrm>
            <a:off x="8322068" y="368799"/>
            <a:ext cx="930452"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1</a:t>
            </a:r>
            <a:r>
              <a:rPr lang="en-US" sz="1400" dirty="0">
                <a:solidFill>
                  <a:schemeClr val="bg2">
                    <a:lumMod val="25000"/>
                  </a:schemeClr>
                </a:solidFill>
                <a:latin typeface="Arial" panose="020B0604020202020204" pitchFamily="34" charset="0"/>
                <a:ea typeface="Calibri"/>
                <a:cs typeface="Arial" panose="020B0604020202020204" pitchFamily="34" charset="0"/>
                <a:sym typeface="Calibri"/>
              </a:rPr>
              <a:t>0</a:t>
            </a: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9" name="Picture 6">
            <a:extLst>
              <a:ext uri="{FF2B5EF4-FFF2-40B4-BE49-F238E27FC236}">
                <a16:creationId xmlns:a16="http://schemas.microsoft.com/office/drawing/2014/main" id="{1A6DCF50-7133-4CED-9C9D-F1219C945163}"/>
              </a:ext>
            </a:extLst>
          </p:cNvPr>
          <p:cNvPicPr>
            <a:picLocks noChangeAspect="1"/>
          </p:cNvPicPr>
          <p:nvPr/>
        </p:nvPicPr>
        <p:blipFill>
          <a:blip r:embed="rId2" cstate="email">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7888932" y="322473"/>
            <a:ext cx="452136" cy="420486"/>
          </a:xfrm>
          <a:prstGeom prst="rect">
            <a:avLst/>
          </a:prstGeom>
        </p:spPr>
      </p:pic>
      <p:pic>
        <p:nvPicPr>
          <p:cNvPr id="10" name="Picture 2">
            <a:extLst>
              <a:ext uri="{FF2B5EF4-FFF2-40B4-BE49-F238E27FC236}">
                <a16:creationId xmlns:a16="http://schemas.microsoft.com/office/drawing/2014/main" id="{A4AD2E66-7816-4D27-9B69-3DB6007BDED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rot="20483052">
            <a:off x="7789482" y="3329113"/>
            <a:ext cx="831467" cy="895240"/>
          </a:xfrm>
          <a:prstGeom prst="rect">
            <a:avLst/>
          </a:prstGeom>
          <a:noFill/>
          <a:ln>
            <a:noFill/>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268845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F5CED9C-40CC-4BD1-926B-F8DBF5C99484}"/>
              </a:ext>
            </a:extLst>
          </p:cNvPr>
          <p:cNvSpPr txBox="1"/>
          <p:nvPr/>
        </p:nvSpPr>
        <p:spPr>
          <a:xfrm>
            <a:off x="2375820" y="511740"/>
            <a:ext cx="4632960" cy="424732"/>
          </a:xfrm>
          <a:prstGeom prst="rect">
            <a:avLst/>
          </a:prstGeom>
          <a:noFill/>
        </p:spPr>
        <p:txBody>
          <a:bodyPr wrap="square">
            <a:spAutoFit/>
          </a:bodyPr>
          <a:lstStyle/>
          <a:p>
            <a:pPr algn="ctr" latinLnBrk="0">
              <a:lnSpc>
                <a:spcPct val="90000"/>
              </a:lnSpc>
              <a:spcBef>
                <a:spcPct val="0"/>
              </a:spcBef>
            </a:pPr>
            <a:r>
              <a:rPr lang="hy-AM" sz="2400" b="1" dirty="0">
                <a:solidFill>
                  <a:schemeClr val="bg2">
                    <a:lumMod val="25000"/>
                  </a:schemeClr>
                </a:solidFill>
                <a:ea typeface="+mj-ea"/>
                <a:cs typeface="+mj-cs"/>
              </a:rPr>
              <a:t>Ի՞նչ է բռնությունը</a:t>
            </a:r>
            <a:endParaRPr lang="en-US" sz="2400" b="1" dirty="0">
              <a:solidFill>
                <a:schemeClr val="bg2">
                  <a:lumMod val="25000"/>
                </a:schemeClr>
              </a:solidFill>
              <a:ea typeface="+mj-ea"/>
              <a:cs typeface="+mj-cs"/>
            </a:endParaRPr>
          </a:p>
        </p:txBody>
      </p:sp>
      <p:sp>
        <p:nvSpPr>
          <p:cNvPr id="33" name="TextBox 32">
            <a:extLst>
              <a:ext uri="{FF2B5EF4-FFF2-40B4-BE49-F238E27FC236}">
                <a16:creationId xmlns:a16="http://schemas.microsoft.com/office/drawing/2014/main" id="{3891C2C6-B2B7-4412-B858-3A235224F453}"/>
              </a:ext>
            </a:extLst>
          </p:cNvPr>
          <p:cNvSpPr txBox="1"/>
          <p:nvPr/>
        </p:nvSpPr>
        <p:spPr>
          <a:xfrm>
            <a:off x="629915" y="1196296"/>
            <a:ext cx="8280919" cy="1524007"/>
          </a:xfrm>
          <a:prstGeom prst="rect">
            <a:avLst/>
          </a:prstGeom>
          <a:noFill/>
        </p:spPr>
        <p:txBody>
          <a:bodyPr wrap="square">
            <a:spAutoFit/>
          </a:bodyPr>
          <a:lstStyle/>
          <a:p>
            <a:pPr lvl="0" algn="just" latinLnBrk="0">
              <a:lnSpc>
                <a:spcPct val="150000"/>
              </a:lnSpc>
            </a:pPr>
            <a:r>
              <a:rPr lang="ru-RU" sz="1600" dirty="0" err="1">
                <a:cs typeface="Arial" panose="020B0604020202020204" pitchFamily="34" charset="0"/>
              </a:rPr>
              <a:t>Երեխաների</a:t>
            </a:r>
            <a:r>
              <a:rPr lang="ru-RU" sz="1600" dirty="0">
                <a:cs typeface="Arial" panose="020B0604020202020204" pitchFamily="34" charset="0"/>
              </a:rPr>
              <a:t> </a:t>
            </a:r>
            <a:r>
              <a:rPr lang="hy-AM" sz="1600" dirty="0">
                <a:cs typeface="Arial" panose="020B0604020202020204" pitchFamily="34" charset="0"/>
              </a:rPr>
              <a:t>հանդեպ</a:t>
            </a:r>
            <a:r>
              <a:rPr lang="ru-RU" sz="1600" dirty="0">
                <a:cs typeface="Arial" panose="020B0604020202020204" pitchFamily="34" charset="0"/>
              </a:rPr>
              <a:t> </a:t>
            </a:r>
            <a:r>
              <a:rPr lang="ru-RU" sz="1600" dirty="0" err="1">
                <a:cs typeface="Arial" panose="020B0604020202020204" pitchFamily="34" charset="0"/>
              </a:rPr>
              <a:t>բռնությունը</a:t>
            </a:r>
            <a:r>
              <a:rPr lang="ru-RU" sz="1600" dirty="0">
                <a:cs typeface="Arial" panose="020B0604020202020204" pitchFamily="34" charset="0"/>
              </a:rPr>
              <a:t> </a:t>
            </a:r>
            <a:r>
              <a:rPr lang="ru-RU" sz="1600" dirty="0" err="1">
                <a:cs typeface="Arial" panose="020B0604020202020204" pitchFamily="34" charset="0"/>
              </a:rPr>
              <a:t>ցանկացած</a:t>
            </a:r>
            <a:r>
              <a:rPr lang="ru-RU" sz="1600" dirty="0">
                <a:cs typeface="Arial" panose="020B0604020202020204" pitchFamily="34" charset="0"/>
              </a:rPr>
              <a:t> </a:t>
            </a:r>
            <a:r>
              <a:rPr lang="ru-RU" sz="1600" dirty="0" err="1">
                <a:cs typeface="Arial" panose="020B0604020202020204" pitchFamily="34" charset="0"/>
              </a:rPr>
              <a:t>գործողություն</a:t>
            </a:r>
            <a:r>
              <a:rPr lang="ru-RU" sz="1600" dirty="0">
                <a:cs typeface="Arial" panose="020B0604020202020204" pitchFamily="34" charset="0"/>
              </a:rPr>
              <a:t> է (</a:t>
            </a:r>
            <a:r>
              <a:rPr lang="ru-RU" sz="1600" dirty="0" err="1">
                <a:cs typeface="Arial" panose="020B0604020202020204" pitchFamily="34" charset="0"/>
              </a:rPr>
              <a:t>կամ</a:t>
            </a:r>
            <a:r>
              <a:rPr lang="ru-RU" sz="1600" dirty="0">
                <a:cs typeface="Arial" panose="020B0604020202020204" pitchFamily="34" charset="0"/>
              </a:rPr>
              <a:t> </a:t>
            </a:r>
            <a:r>
              <a:rPr lang="ru-RU" sz="1600" dirty="0" err="1">
                <a:cs typeface="Arial" panose="020B0604020202020204" pitchFamily="34" charset="0"/>
              </a:rPr>
              <a:t>անգործությունն</a:t>
            </a:r>
            <a:r>
              <a:rPr lang="ru-RU" sz="1600" dirty="0">
                <a:cs typeface="Arial" panose="020B0604020202020204" pitchFamily="34" charset="0"/>
              </a:rPr>
              <a:t> է</a:t>
            </a:r>
            <a:r>
              <a:rPr lang="hy-AM" sz="1600" dirty="0">
                <a:cs typeface="Arial" panose="020B0604020202020204" pitchFamily="34" charset="0"/>
              </a:rPr>
              <a:t>,</a:t>
            </a:r>
            <a:r>
              <a:rPr lang="ru-RU" sz="1600" dirty="0">
                <a:cs typeface="Arial" panose="020B0604020202020204" pitchFamily="34" charset="0"/>
              </a:rPr>
              <a:t> </a:t>
            </a:r>
            <a:r>
              <a:rPr lang="ru-RU" sz="1600" dirty="0" err="1">
                <a:cs typeface="Arial" panose="020B0604020202020204" pitchFamily="34" charset="0"/>
              </a:rPr>
              <a:t>ոչինչ</a:t>
            </a:r>
            <a:r>
              <a:rPr lang="ru-RU" sz="1600" dirty="0">
                <a:cs typeface="Arial" panose="020B0604020202020204" pitchFamily="34" charset="0"/>
              </a:rPr>
              <a:t> </a:t>
            </a:r>
            <a:r>
              <a:rPr lang="ru-RU" sz="1600" dirty="0" err="1">
                <a:cs typeface="Arial" panose="020B0604020202020204" pitchFamily="34" charset="0"/>
              </a:rPr>
              <a:t>չանելն</a:t>
            </a:r>
            <a:r>
              <a:rPr lang="ru-RU" sz="1600" dirty="0">
                <a:cs typeface="Arial" panose="020B0604020202020204" pitchFamily="34" charset="0"/>
              </a:rPr>
              <a:t> է), </a:t>
            </a:r>
            <a:r>
              <a:rPr lang="ru-RU" sz="1600" dirty="0" err="1">
                <a:cs typeface="Arial" panose="020B0604020202020204" pitchFamily="34" charset="0"/>
              </a:rPr>
              <a:t>որը</a:t>
            </a:r>
            <a:r>
              <a:rPr lang="ru-RU" sz="1600" dirty="0">
                <a:cs typeface="Arial" panose="020B0604020202020204" pitchFamily="34" charset="0"/>
              </a:rPr>
              <a:t> </a:t>
            </a:r>
            <a:r>
              <a:rPr lang="ru-RU" sz="1600" dirty="0" err="1">
                <a:cs typeface="Arial" panose="020B0604020202020204" pitchFamily="34" charset="0"/>
              </a:rPr>
              <a:t>պատահական</a:t>
            </a:r>
            <a:r>
              <a:rPr lang="ru-RU" sz="1600" dirty="0">
                <a:cs typeface="Arial" panose="020B0604020202020204" pitchFamily="34" charset="0"/>
              </a:rPr>
              <a:t> </a:t>
            </a:r>
            <a:r>
              <a:rPr lang="ru-RU" sz="1600" dirty="0" err="1">
                <a:cs typeface="Arial" panose="020B0604020202020204" pitchFamily="34" charset="0"/>
              </a:rPr>
              <a:t>բնույթ</a:t>
            </a:r>
            <a:r>
              <a:rPr lang="ru-RU" sz="1600" dirty="0">
                <a:cs typeface="Arial" panose="020B0604020202020204" pitchFamily="34" charset="0"/>
              </a:rPr>
              <a:t> </a:t>
            </a:r>
            <a:r>
              <a:rPr lang="ru-RU" sz="1600" dirty="0" err="1">
                <a:cs typeface="Arial" panose="020B0604020202020204" pitchFamily="34" charset="0"/>
              </a:rPr>
              <a:t>չի</a:t>
            </a:r>
            <a:r>
              <a:rPr lang="ru-RU" sz="1600" dirty="0">
                <a:cs typeface="Arial" panose="020B0604020202020204" pitchFamily="34" charset="0"/>
              </a:rPr>
              <a:t> </a:t>
            </a:r>
            <a:r>
              <a:rPr lang="ru-RU" sz="1600" dirty="0" err="1">
                <a:cs typeface="Arial" panose="020B0604020202020204" pitchFamily="34" charset="0"/>
              </a:rPr>
              <a:t>կրում</a:t>
            </a:r>
            <a:r>
              <a:rPr lang="ru-RU" sz="1600" dirty="0">
                <a:cs typeface="Arial" panose="020B0604020202020204" pitchFamily="34" charset="0"/>
              </a:rPr>
              <a:t> և </a:t>
            </a:r>
            <a:r>
              <a:rPr lang="ru-RU" sz="1600" dirty="0" err="1">
                <a:cs typeface="Arial" panose="020B0604020202020204" pitchFamily="34" charset="0"/>
              </a:rPr>
              <a:t>վնաս</a:t>
            </a:r>
            <a:r>
              <a:rPr lang="ru-RU" sz="1600" dirty="0">
                <a:cs typeface="Arial" panose="020B0604020202020204" pitchFamily="34" charset="0"/>
              </a:rPr>
              <a:t> է </a:t>
            </a:r>
            <a:r>
              <a:rPr lang="ru-RU" sz="1600" dirty="0" err="1">
                <a:cs typeface="Arial" panose="020B0604020202020204" pitchFamily="34" charset="0"/>
              </a:rPr>
              <a:t>պատճառում</a:t>
            </a:r>
            <a:r>
              <a:rPr lang="ru-RU" sz="1600" dirty="0">
                <a:cs typeface="Arial" panose="020B0604020202020204" pitchFamily="34" charset="0"/>
              </a:rPr>
              <a:t> </a:t>
            </a:r>
            <a:r>
              <a:rPr lang="ru-RU" sz="1600" dirty="0" err="1">
                <a:cs typeface="Arial" panose="020B0604020202020204" pitchFamily="34" charset="0"/>
              </a:rPr>
              <a:t>երեխային</a:t>
            </a:r>
            <a:r>
              <a:rPr lang="ru-RU" sz="1600" dirty="0">
                <a:cs typeface="Arial" panose="020B0604020202020204" pitchFamily="34" charset="0"/>
              </a:rPr>
              <a:t> </a:t>
            </a:r>
            <a:r>
              <a:rPr lang="ru-RU" sz="1600" dirty="0" err="1">
                <a:cs typeface="Arial" panose="020B0604020202020204" pitchFamily="34" charset="0"/>
              </a:rPr>
              <a:t>կամ</a:t>
            </a:r>
            <a:r>
              <a:rPr lang="ru-RU" sz="1600" dirty="0">
                <a:cs typeface="Arial" panose="020B0604020202020204" pitchFamily="34" charset="0"/>
              </a:rPr>
              <a:t> </a:t>
            </a:r>
            <a:r>
              <a:rPr lang="ru-RU" sz="1600" dirty="0" err="1">
                <a:cs typeface="Arial" panose="020B0604020202020204" pitchFamily="34" charset="0"/>
              </a:rPr>
              <a:t>վտանգի</a:t>
            </a:r>
            <a:r>
              <a:rPr lang="ru-RU" sz="1600" dirty="0">
                <a:cs typeface="Arial" panose="020B0604020202020204" pitchFamily="34" charset="0"/>
              </a:rPr>
              <a:t> </a:t>
            </a:r>
            <a:r>
              <a:rPr lang="ru-RU" sz="1600" dirty="0" err="1">
                <a:cs typeface="Arial" panose="020B0604020202020204" pitchFamily="34" charset="0"/>
              </a:rPr>
              <a:t>տակ</a:t>
            </a:r>
            <a:r>
              <a:rPr lang="ru-RU" sz="1600" dirty="0">
                <a:cs typeface="Arial" panose="020B0604020202020204" pitchFamily="34" charset="0"/>
              </a:rPr>
              <a:t> է </a:t>
            </a:r>
            <a:r>
              <a:rPr lang="ru-RU" sz="1600" dirty="0" err="1">
                <a:cs typeface="Arial" panose="020B0604020202020204" pitchFamily="34" charset="0"/>
              </a:rPr>
              <a:t>դնում</a:t>
            </a:r>
            <a:r>
              <a:rPr lang="ru-RU" sz="1600" dirty="0">
                <a:cs typeface="Arial" panose="020B0604020202020204" pitchFamily="34" charset="0"/>
              </a:rPr>
              <a:t> </a:t>
            </a:r>
            <a:r>
              <a:rPr lang="en-US" sz="1600" dirty="0" err="1">
                <a:cs typeface="Arial" panose="020B0604020202020204" pitchFamily="34" charset="0"/>
              </a:rPr>
              <a:t>նրա</a:t>
            </a:r>
            <a:r>
              <a:rPr lang="ru-RU" sz="1600" dirty="0">
                <a:cs typeface="Arial" panose="020B0604020202020204" pitchFamily="34" charset="0"/>
              </a:rPr>
              <a:t>ն: </a:t>
            </a:r>
            <a:r>
              <a:rPr lang="ru-RU" sz="1600" dirty="0" err="1">
                <a:cs typeface="Arial" panose="020B0604020202020204" pitchFamily="34" charset="0"/>
              </a:rPr>
              <a:t>Բռնության</a:t>
            </a:r>
            <a:r>
              <a:rPr lang="ru-RU" sz="1600" dirty="0">
                <a:cs typeface="Arial" panose="020B0604020202020204" pitchFamily="34" charset="0"/>
              </a:rPr>
              <a:t> </a:t>
            </a:r>
            <a:r>
              <a:rPr lang="ru-RU" sz="1600" dirty="0" err="1">
                <a:cs typeface="Arial" panose="020B0604020202020204" pitchFamily="34" charset="0"/>
              </a:rPr>
              <a:t>նպատակն</a:t>
            </a:r>
            <a:r>
              <a:rPr lang="ru-RU" sz="1600" dirty="0">
                <a:cs typeface="Arial" panose="020B0604020202020204" pitchFamily="34" charset="0"/>
              </a:rPr>
              <a:t> է </a:t>
            </a:r>
            <a:r>
              <a:rPr lang="ru-RU" sz="1600" dirty="0" err="1">
                <a:cs typeface="Arial" panose="020B0604020202020204" pitchFamily="34" charset="0"/>
              </a:rPr>
              <a:t>անձին</a:t>
            </a:r>
            <a:r>
              <a:rPr lang="ru-RU" sz="1600" dirty="0">
                <a:cs typeface="Arial" panose="020B0604020202020204" pitchFamily="34" charset="0"/>
              </a:rPr>
              <a:t> </a:t>
            </a:r>
            <a:r>
              <a:rPr lang="ru-RU" sz="1600" dirty="0" err="1">
                <a:cs typeface="Arial" panose="020B0604020202020204" pitchFamily="34" charset="0"/>
              </a:rPr>
              <a:t>վնաս</a:t>
            </a:r>
            <a:r>
              <a:rPr lang="ru-RU" sz="1600" dirty="0">
                <a:cs typeface="Arial" panose="020B0604020202020204" pitchFamily="34" charset="0"/>
              </a:rPr>
              <a:t> </a:t>
            </a:r>
            <a:r>
              <a:rPr lang="ru-RU" sz="1600" dirty="0" err="1">
                <a:cs typeface="Arial" panose="020B0604020202020204" pitchFamily="34" charset="0"/>
              </a:rPr>
              <a:t>պատճառելը</a:t>
            </a:r>
            <a:r>
              <a:rPr lang="en-US" sz="1600" dirty="0">
                <a:cs typeface="Arial" panose="020B0604020202020204" pitchFamily="34" charset="0"/>
              </a:rPr>
              <a:t>, </a:t>
            </a:r>
            <a:r>
              <a:rPr lang="ru-RU" sz="1600" dirty="0" err="1">
                <a:cs typeface="Arial" panose="020B0604020202020204" pitchFamily="34" charset="0"/>
              </a:rPr>
              <a:t>նրան</a:t>
            </a:r>
            <a:r>
              <a:rPr lang="ru-RU" sz="1600" dirty="0">
                <a:cs typeface="Arial" panose="020B0604020202020204" pitchFamily="34" charset="0"/>
              </a:rPr>
              <a:t> </a:t>
            </a:r>
            <a:r>
              <a:rPr lang="ru-RU" sz="1600" dirty="0" err="1">
                <a:cs typeface="Arial" panose="020B0604020202020204" pitchFamily="34" charset="0"/>
              </a:rPr>
              <a:t>իշխելը</a:t>
            </a:r>
            <a:r>
              <a:rPr lang="ru-RU" sz="1600" dirty="0">
                <a:cs typeface="Arial" panose="020B0604020202020204" pitchFamily="34" charset="0"/>
              </a:rPr>
              <a:t> </a:t>
            </a:r>
            <a:r>
              <a:rPr lang="ru-RU" sz="1600" dirty="0" err="1">
                <a:cs typeface="Arial" panose="020B0604020202020204" pitchFamily="34" charset="0"/>
              </a:rPr>
              <a:t>կամ</a:t>
            </a:r>
            <a:r>
              <a:rPr lang="ru-RU" sz="1600" dirty="0">
                <a:cs typeface="Arial" panose="020B0604020202020204" pitchFamily="34" charset="0"/>
              </a:rPr>
              <a:t> </a:t>
            </a:r>
            <a:r>
              <a:rPr lang="ru-RU" sz="1600" dirty="0" err="1">
                <a:cs typeface="Arial" panose="020B0604020202020204" pitchFamily="34" charset="0"/>
              </a:rPr>
              <a:t>վերահսկելը</a:t>
            </a:r>
            <a:r>
              <a:rPr lang="ru-RU" sz="1600" dirty="0">
                <a:cs typeface="Arial" panose="020B0604020202020204" pitchFamily="34" charset="0"/>
              </a:rPr>
              <a:t>։ </a:t>
            </a:r>
            <a:endParaRPr lang="hy-AM" sz="1600" dirty="0">
              <a:cs typeface="Arial" panose="020B0604020202020204" pitchFamily="34" charset="0"/>
            </a:endParaRPr>
          </a:p>
        </p:txBody>
      </p:sp>
      <p:grpSp>
        <p:nvGrpSpPr>
          <p:cNvPr id="2" name="Group 1">
            <a:extLst>
              <a:ext uri="{FF2B5EF4-FFF2-40B4-BE49-F238E27FC236}">
                <a16:creationId xmlns:a16="http://schemas.microsoft.com/office/drawing/2014/main" id="{63935138-4C26-41FF-8038-515F267B38EB}"/>
              </a:ext>
            </a:extLst>
          </p:cNvPr>
          <p:cNvGrpSpPr/>
          <p:nvPr/>
        </p:nvGrpSpPr>
        <p:grpSpPr>
          <a:xfrm>
            <a:off x="748586" y="3201622"/>
            <a:ext cx="7829059" cy="1235217"/>
            <a:chOff x="619448" y="2918332"/>
            <a:chExt cx="7829059" cy="1235217"/>
          </a:xfrm>
        </p:grpSpPr>
        <p:sp>
          <p:nvSpPr>
            <p:cNvPr id="7" name="Rectangle 6"/>
            <p:cNvSpPr/>
            <p:nvPr/>
          </p:nvSpPr>
          <p:spPr>
            <a:xfrm>
              <a:off x="619448" y="2918332"/>
              <a:ext cx="1211264" cy="12352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Rectangle 7"/>
            <p:cNvSpPr/>
            <p:nvPr/>
          </p:nvSpPr>
          <p:spPr>
            <a:xfrm>
              <a:off x="2196726" y="2935775"/>
              <a:ext cx="1211264" cy="1200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9" name="Rectangle 8"/>
            <p:cNvSpPr/>
            <p:nvPr/>
          </p:nvSpPr>
          <p:spPr>
            <a:xfrm>
              <a:off x="3857326" y="2936520"/>
              <a:ext cx="1211264" cy="11995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Rectangle 9"/>
            <p:cNvSpPr/>
            <p:nvPr/>
          </p:nvSpPr>
          <p:spPr>
            <a:xfrm>
              <a:off x="5517926" y="2947204"/>
              <a:ext cx="1211264" cy="1188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 name="Rectangle 10"/>
            <p:cNvSpPr/>
            <p:nvPr/>
          </p:nvSpPr>
          <p:spPr>
            <a:xfrm>
              <a:off x="7237244" y="2959761"/>
              <a:ext cx="1211263" cy="11307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28" name="TextBox 27"/>
          <p:cNvSpPr txBox="1"/>
          <p:nvPr/>
        </p:nvSpPr>
        <p:spPr>
          <a:xfrm>
            <a:off x="5496612" y="3680729"/>
            <a:ext cx="1512168" cy="276999"/>
          </a:xfrm>
          <a:prstGeom prst="rect">
            <a:avLst/>
          </a:prstGeom>
          <a:noFill/>
        </p:spPr>
        <p:txBody>
          <a:bodyPr wrap="square" rtlCol="0">
            <a:spAutoFit/>
          </a:bodyPr>
          <a:lstStyle/>
          <a:p>
            <a:pPr algn="ctr"/>
            <a:r>
              <a:rPr lang="hy-AM" altLang="ko-KR" sz="1200" b="1" dirty="0">
                <a:solidFill>
                  <a:schemeClr val="tx1">
                    <a:lumMod val="75000"/>
                    <a:lumOff val="25000"/>
                  </a:schemeClr>
                </a:solidFill>
                <a:cs typeface="Arial" pitchFamily="34" charset="0"/>
              </a:rPr>
              <a:t>Անտեսում</a:t>
            </a:r>
            <a:endParaRPr lang="ko-KR" altLang="en-US" sz="1200" b="1" dirty="0">
              <a:solidFill>
                <a:schemeClr val="tx1">
                  <a:lumMod val="75000"/>
                  <a:lumOff val="25000"/>
                </a:schemeClr>
              </a:solidFill>
              <a:cs typeface="Arial" pitchFamily="34" charset="0"/>
            </a:endParaRPr>
          </a:p>
        </p:txBody>
      </p:sp>
      <p:sp>
        <p:nvSpPr>
          <p:cNvPr id="31" name="TextBox 30"/>
          <p:cNvSpPr txBox="1"/>
          <p:nvPr/>
        </p:nvSpPr>
        <p:spPr>
          <a:xfrm>
            <a:off x="7307663" y="3660098"/>
            <a:ext cx="1328700" cy="276999"/>
          </a:xfrm>
          <a:prstGeom prst="rect">
            <a:avLst/>
          </a:prstGeom>
          <a:noFill/>
        </p:spPr>
        <p:txBody>
          <a:bodyPr wrap="square" rtlCol="0">
            <a:spAutoFit/>
          </a:bodyPr>
          <a:lstStyle/>
          <a:p>
            <a:pPr algn="ctr"/>
            <a:r>
              <a:rPr lang="hy-AM" sz="1200" b="1" dirty="0"/>
              <a:t>Չարաշահում</a:t>
            </a:r>
            <a:endParaRPr lang="ko-KR" altLang="en-US" sz="1200" b="1" dirty="0">
              <a:solidFill>
                <a:schemeClr val="tx1">
                  <a:lumMod val="75000"/>
                  <a:lumOff val="25000"/>
                </a:schemeClr>
              </a:solidFill>
              <a:cs typeface="Arial" pitchFamily="34" charset="0"/>
            </a:endParaRPr>
          </a:p>
        </p:txBody>
      </p:sp>
      <p:sp>
        <p:nvSpPr>
          <p:cNvPr id="6" name="TextBox 5">
            <a:extLst>
              <a:ext uri="{FF2B5EF4-FFF2-40B4-BE49-F238E27FC236}">
                <a16:creationId xmlns:a16="http://schemas.microsoft.com/office/drawing/2014/main" id="{454A5B18-34DF-43CC-A445-A7327B527338}"/>
              </a:ext>
            </a:extLst>
          </p:cNvPr>
          <p:cNvSpPr txBox="1"/>
          <p:nvPr/>
        </p:nvSpPr>
        <p:spPr>
          <a:xfrm>
            <a:off x="4125009" y="3598543"/>
            <a:ext cx="1076214" cy="338554"/>
          </a:xfrm>
          <a:prstGeom prst="rect">
            <a:avLst/>
          </a:prstGeom>
          <a:noFill/>
        </p:spPr>
        <p:txBody>
          <a:bodyPr wrap="square" rtlCol="0">
            <a:spAutoFit/>
          </a:bodyPr>
          <a:lstStyle/>
          <a:p>
            <a:r>
              <a:rPr lang="hy-AM" sz="1200" b="1" dirty="0"/>
              <a:t>Սեռական</a:t>
            </a:r>
            <a:r>
              <a:rPr lang="hy-AM" sz="1600" b="1" dirty="0"/>
              <a:t> </a:t>
            </a:r>
            <a:endParaRPr lang="en-US" sz="1600" b="1" dirty="0"/>
          </a:p>
        </p:txBody>
      </p:sp>
      <p:sp>
        <p:nvSpPr>
          <p:cNvPr id="12" name="TextBox 11">
            <a:extLst>
              <a:ext uri="{FF2B5EF4-FFF2-40B4-BE49-F238E27FC236}">
                <a16:creationId xmlns:a16="http://schemas.microsoft.com/office/drawing/2014/main" id="{B45488C6-4A42-482A-9A4D-4602A92C9053}"/>
              </a:ext>
            </a:extLst>
          </p:cNvPr>
          <p:cNvSpPr txBox="1"/>
          <p:nvPr/>
        </p:nvSpPr>
        <p:spPr>
          <a:xfrm>
            <a:off x="2246036" y="3629320"/>
            <a:ext cx="1441543" cy="276999"/>
          </a:xfrm>
          <a:prstGeom prst="rect">
            <a:avLst/>
          </a:prstGeom>
          <a:noFill/>
        </p:spPr>
        <p:txBody>
          <a:bodyPr wrap="square" rtlCol="0">
            <a:spAutoFit/>
          </a:bodyPr>
          <a:lstStyle/>
          <a:p>
            <a:r>
              <a:rPr lang="hy-AM" sz="1200" b="1" dirty="0"/>
              <a:t>Հոգեբանական</a:t>
            </a:r>
            <a:endParaRPr lang="en-US" sz="1200" b="1" dirty="0"/>
          </a:p>
        </p:txBody>
      </p:sp>
      <p:sp>
        <p:nvSpPr>
          <p:cNvPr id="15" name="TextBox 14">
            <a:extLst>
              <a:ext uri="{FF2B5EF4-FFF2-40B4-BE49-F238E27FC236}">
                <a16:creationId xmlns:a16="http://schemas.microsoft.com/office/drawing/2014/main" id="{B8B02D7B-0844-43E4-A8B0-C378BC5BA07B}"/>
              </a:ext>
            </a:extLst>
          </p:cNvPr>
          <p:cNvSpPr txBox="1"/>
          <p:nvPr/>
        </p:nvSpPr>
        <p:spPr>
          <a:xfrm>
            <a:off x="803873" y="3629320"/>
            <a:ext cx="1155977" cy="276999"/>
          </a:xfrm>
          <a:prstGeom prst="rect">
            <a:avLst/>
          </a:prstGeom>
          <a:noFill/>
        </p:spPr>
        <p:txBody>
          <a:bodyPr wrap="square" rtlCol="0">
            <a:spAutoFit/>
          </a:bodyPr>
          <a:lstStyle/>
          <a:p>
            <a:r>
              <a:rPr lang="hy-AM" sz="1200" b="1" dirty="0"/>
              <a:t>Ֆիզիկական</a:t>
            </a:r>
            <a:endParaRPr lang="en-US" sz="1200" b="1" dirty="0"/>
          </a:p>
        </p:txBody>
      </p:sp>
    </p:spTree>
    <p:extLst>
      <p:ext uri="{BB962C8B-B14F-4D97-AF65-F5344CB8AC3E}">
        <p14:creationId xmlns:p14="http://schemas.microsoft.com/office/powerpoint/2010/main" val="36608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P spid="31" grpId="0"/>
      <p:bldP spid="6"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94B5B-1D16-4B20-8AD2-9AD67C83FA2E}"/>
              </a:ext>
            </a:extLst>
          </p:cNvPr>
          <p:cNvSpPr/>
          <p:nvPr/>
        </p:nvSpPr>
        <p:spPr>
          <a:xfrm>
            <a:off x="0" y="0"/>
            <a:ext cx="3563888" cy="5143500"/>
          </a:xfrm>
          <a:prstGeom prst="rect">
            <a:avLst/>
          </a:pr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0" y="771550"/>
            <a:ext cx="3168352" cy="2862787"/>
          </a:xfrm>
          <a:prstGeom prst="rect">
            <a:avLst/>
          </a:prstGeom>
          <a:ln>
            <a:noFill/>
          </a:ln>
        </p:spPr>
        <p:txBody>
          <a:bodyPr vert="horz" lIns="68580" tIns="34290" rIns="68580" bIns="34290" rtlCol="0" anchor="ctr">
            <a:normAutofit/>
          </a:bodyPr>
          <a:lstStyle/>
          <a:p>
            <a:pPr marL="296466" algn="ctr">
              <a:lnSpc>
                <a:spcPct val="150000"/>
              </a:lnSpc>
              <a:spcBef>
                <a:spcPct val="0"/>
              </a:spcBef>
              <a:defRPr/>
            </a:pPr>
            <a:r>
              <a:rPr lang="en-US" sz="3200" b="1" dirty="0" err="1">
                <a:solidFill>
                  <a:schemeClr val="bg1"/>
                </a:solidFill>
              </a:rPr>
              <a:t>Ընտանեկան</a:t>
            </a:r>
            <a:r>
              <a:rPr lang="en-US" sz="3200" b="1" dirty="0">
                <a:solidFill>
                  <a:schemeClr val="bg1"/>
                </a:solidFill>
              </a:rPr>
              <a:t> </a:t>
            </a:r>
            <a:endParaRPr lang="hy-AM" sz="3200" b="1" dirty="0">
              <a:solidFill>
                <a:schemeClr val="bg1"/>
              </a:solidFill>
            </a:endParaRPr>
          </a:p>
          <a:p>
            <a:pPr marL="296466" algn="ctr">
              <a:lnSpc>
                <a:spcPct val="150000"/>
              </a:lnSpc>
              <a:spcBef>
                <a:spcPct val="0"/>
              </a:spcBef>
              <a:defRPr/>
            </a:pPr>
            <a:r>
              <a:rPr lang="en-US" sz="3200" b="1" dirty="0" err="1">
                <a:solidFill>
                  <a:schemeClr val="bg1"/>
                </a:solidFill>
              </a:rPr>
              <a:t>բռնության</a:t>
            </a:r>
            <a:r>
              <a:rPr lang="en-US" sz="3200" b="1" dirty="0">
                <a:solidFill>
                  <a:schemeClr val="bg1"/>
                </a:solidFill>
              </a:rPr>
              <a:t> </a:t>
            </a:r>
            <a:endParaRPr lang="hy-AM" sz="3200" b="1" dirty="0">
              <a:solidFill>
                <a:schemeClr val="bg1"/>
              </a:solidFill>
            </a:endParaRPr>
          </a:p>
          <a:p>
            <a:pPr marL="296466" algn="ctr">
              <a:lnSpc>
                <a:spcPct val="150000"/>
              </a:lnSpc>
              <a:spcBef>
                <a:spcPct val="0"/>
              </a:spcBef>
              <a:defRPr/>
            </a:pPr>
            <a:r>
              <a:rPr lang="en-US" sz="3200" b="1" dirty="0" err="1">
                <a:solidFill>
                  <a:schemeClr val="bg1"/>
                </a:solidFill>
              </a:rPr>
              <a:t>ցիկլեր</a:t>
            </a:r>
            <a:endParaRPr lang="ru-RU" sz="3200" b="1" spc="38" dirty="0">
              <a:ln w="11430">
                <a:noFill/>
              </a:ln>
              <a:solidFill>
                <a:schemeClr val="bg1"/>
              </a:solidFill>
              <a:ea typeface="+mj-ea"/>
              <a:cs typeface="+mj-cs"/>
            </a:endParaRPr>
          </a:p>
        </p:txBody>
      </p:sp>
      <p:sp>
        <p:nvSpPr>
          <p:cNvPr id="27" name="Content Placeholder 21"/>
          <p:cNvSpPr txBox="1">
            <a:spLocks/>
          </p:cNvSpPr>
          <p:nvPr/>
        </p:nvSpPr>
        <p:spPr>
          <a:xfrm>
            <a:off x="1428750" y="1257301"/>
            <a:ext cx="6343650" cy="3200401"/>
          </a:xfrm>
          <a:prstGeom prst="rect">
            <a:avLst/>
          </a:prstGeom>
        </p:spPr>
        <p:txBody>
          <a:bodyPr vert="horz" lIns="68580" tIns="34290" rIns="68580" bIns="34290" rtlCol="0">
            <a:normAutofit/>
          </a:bodyPr>
          <a:lstStyle/>
          <a:p>
            <a:pPr lvl="0">
              <a:buNone/>
            </a:pPr>
            <a:endParaRPr lang="en-US" dirty="0">
              <a:latin typeface="Arial Unicode" pitchFamily="34" charset="0"/>
            </a:endParaRPr>
          </a:p>
          <a:p>
            <a:pPr>
              <a:spcBef>
                <a:spcPct val="20000"/>
              </a:spcBef>
              <a:defRPr/>
            </a:pPr>
            <a:endParaRPr lang="hy-AM" dirty="0">
              <a:latin typeface="Arial Unicode" pitchFamily="34" charset="0"/>
            </a:endParaRPr>
          </a:p>
        </p:txBody>
      </p:sp>
      <p:graphicFrame>
        <p:nvGraphicFramePr>
          <p:cNvPr id="2" name="Diagram 1"/>
          <p:cNvGraphicFramePr/>
          <p:nvPr>
            <p:extLst>
              <p:ext uri="{D42A27DB-BD31-4B8C-83A1-F6EECF244321}">
                <p14:modId xmlns:p14="http://schemas.microsoft.com/office/powerpoint/2010/main" val="3530129786"/>
              </p:ext>
            </p:extLst>
          </p:nvPr>
        </p:nvGraphicFramePr>
        <p:xfrm>
          <a:off x="2987824" y="858885"/>
          <a:ext cx="6629400" cy="3598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2051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9043" y="435995"/>
            <a:ext cx="3562449" cy="389712"/>
          </a:xfrm>
        </p:spPr>
        <p:txBody>
          <a:bodyPr>
            <a:normAutofit/>
          </a:bodyPr>
          <a:lstStyle/>
          <a:p>
            <a:r>
              <a:rPr lang="hy-AM" sz="1800" b="1" dirty="0">
                <a:solidFill>
                  <a:schemeClr val="accent2">
                    <a:lumMod val="75000"/>
                  </a:schemeClr>
                </a:solidFill>
              </a:rPr>
              <a:t>Բռնության տեսակները</a:t>
            </a:r>
            <a:r>
              <a:rPr lang="en-US" sz="1800" b="1" dirty="0">
                <a:solidFill>
                  <a:schemeClr val="accent2">
                    <a:lumMod val="75000"/>
                  </a:schemeClr>
                </a:solidFill>
              </a:rPr>
              <a:t>*</a:t>
            </a:r>
          </a:p>
        </p:txBody>
      </p:sp>
      <p:sp>
        <p:nvSpPr>
          <p:cNvPr id="5" name="Text Placeholder 3">
            <a:extLst>
              <a:ext uri="{FF2B5EF4-FFF2-40B4-BE49-F238E27FC236}">
                <a16:creationId xmlns:a16="http://schemas.microsoft.com/office/drawing/2014/main" id="{0D5D5C3E-5D07-4116-377B-C84CBE3FC91D}"/>
              </a:ext>
            </a:extLst>
          </p:cNvPr>
          <p:cNvSpPr txBox="1">
            <a:spLocks/>
          </p:cNvSpPr>
          <p:nvPr/>
        </p:nvSpPr>
        <p:spPr>
          <a:xfrm>
            <a:off x="323528" y="915566"/>
            <a:ext cx="8058764" cy="3168351"/>
          </a:xfrm>
          <a:prstGeom prst="rect">
            <a:avLst/>
          </a:prstGeom>
          <a:noFill/>
          <a:ln>
            <a:noFill/>
          </a:ln>
        </p:spPr>
        <p:txBody>
          <a:bodyPr spcFirstLastPara="1" vert="horz" wrap="square" lIns="68569" tIns="34275" rIns="68569" bIns="34275"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algn="just">
              <a:buFont typeface="Wingdings" panose="05000000000000000000" pitchFamily="2" charset="2"/>
              <a:buChar char="q"/>
            </a:pPr>
            <a:r>
              <a:rPr lang="hy-AM" sz="1600" b="1" dirty="0">
                <a:solidFill>
                  <a:srgbClr val="002060"/>
                </a:solidFill>
                <a:ea typeface="Calibri" panose="020F0502020204030204" pitchFamily="34" charset="0"/>
                <a:cs typeface="Calibri" panose="020F0502020204030204" pitchFamily="34" charset="0"/>
              </a:rPr>
              <a:t>Ֆիզիկական բռնություն՝ </a:t>
            </a:r>
            <a:r>
              <a:rPr lang="hy-AM" sz="1600" dirty="0">
                <a:solidFill>
                  <a:srgbClr val="002060"/>
                </a:solidFill>
                <a:ea typeface="Calibri" panose="020F0502020204030204" pitchFamily="34" charset="0"/>
                <a:cs typeface="Calibri" panose="020F0502020204030204" pitchFamily="34" charset="0"/>
              </a:rPr>
              <a:t>հրել, հարվածել, ապտակել, ծեծել, խեղդել, </a:t>
            </a:r>
            <a:r>
              <a:rPr lang="hy-AM" sz="1600" dirty="0">
                <a:solidFill>
                  <a:srgbClr val="002060"/>
                </a:solidFill>
                <a:ea typeface="Calibri" panose="020F0502020204030204" pitchFamily="34" charset="0"/>
                <a:cs typeface="Calibri" panose="020F0502020204030204" pitchFamily="34" charset="0"/>
                <a:sym typeface="Arial"/>
              </a:rPr>
              <a:t>տարբեր</a:t>
            </a:r>
            <a:r>
              <a:rPr lang="hy-AM" sz="1600" dirty="0">
                <a:solidFill>
                  <a:srgbClr val="002060"/>
                </a:solidFill>
                <a:ea typeface="Calibri" panose="020F0502020204030204" pitchFamily="34" charset="0"/>
                <a:cs typeface="Calibri" panose="020F0502020204030204" pitchFamily="34" charset="0"/>
              </a:rPr>
              <a:t> վնասվածքներ պատճառել, սպանել, ազատությունից ապօրինի զրկել և այլն։</a:t>
            </a:r>
            <a:endParaRPr lang="hy-AM" sz="1600" b="1" dirty="0">
              <a:solidFill>
                <a:srgbClr val="002060"/>
              </a:solidFill>
              <a:ea typeface="Calibri" panose="020F0502020204030204" pitchFamily="34" charset="0"/>
              <a:cs typeface="Calibri" panose="020F0502020204030204" pitchFamily="34" charset="0"/>
            </a:endParaRPr>
          </a:p>
          <a:p>
            <a:pPr algn="just">
              <a:buFont typeface="Wingdings" panose="05000000000000000000" pitchFamily="2" charset="2"/>
              <a:buChar char="q"/>
            </a:pPr>
            <a:r>
              <a:rPr lang="hy-AM" sz="1600" b="1" dirty="0">
                <a:solidFill>
                  <a:srgbClr val="002060"/>
                </a:solidFill>
                <a:ea typeface="Calibri" panose="020F0502020204030204" pitchFamily="34" charset="0"/>
                <a:cs typeface="Calibri" panose="020F0502020204030204" pitchFamily="34" charset="0"/>
              </a:rPr>
              <a:t>Հոգեբանական բռնություն՝ </a:t>
            </a:r>
            <a:r>
              <a:rPr lang="hy-AM" sz="1600" dirty="0">
                <a:solidFill>
                  <a:srgbClr val="002060"/>
                </a:solidFill>
                <a:ea typeface="Calibri" panose="020F0502020204030204" pitchFamily="34" charset="0"/>
                <a:cs typeface="Calibri" panose="020F0502020204030204" pitchFamily="34" charset="0"/>
              </a:rPr>
              <a:t>ֆիզիկական, սեռական կամ տնտեսական բռնություն գործադրելու իրական սպառնալիքը, այնպիսի գործողություններ կատարելը, որոնք հիմնավոր վախ են առաջացնում անձի կամ նրա ընտանիքի անդամի մոտ կամ  նրա առնչությամբ, արժանապատվության նվաստացումը, վերահսկողություն կամ հսկողության սահմանումը, արտաքին աշխարհի հետ կապի սահմանափակումը, շանտաժը, արատավորող տեղեկատվություն հրապարակելու սպառնալիքը՝ անկախ այն հանգամանքից, թե այդ տեղեկատվությունն իրականությանը համապատասխանում է, թե՝ ոչ։</a:t>
            </a:r>
          </a:p>
        </p:txBody>
      </p:sp>
    </p:spTree>
    <p:extLst>
      <p:ext uri="{BB962C8B-B14F-4D97-AF65-F5344CB8AC3E}">
        <p14:creationId xmlns:p14="http://schemas.microsoft.com/office/powerpoint/2010/main" val="270014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9043" y="435995"/>
            <a:ext cx="3562449" cy="389712"/>
          </a:xfrm>
        </p:spPr>
        <p:txBody>
          <a:bodyPr>
            <a:normAutofit/>
          </a:bodyPr>
          <a:lstStyle/>
          <a:p>
            <a:r>
              <a:rPr lang="hy-AM" sz="1800" b="1" dirty="0">
                <a:solidFill>
                  <a:schemeClr val="accent2">
                    <a:lumMod val="75000"/>
                  </a:schemeClr>
                </a:solidFill>
              </a:rPr>
              <a:t>Բռնության տեսակները</a:t>
            </a:r>
            <a:endParaRPr lang="en-US" sz="1800" b="1" dirty="0">
              <a:solidFill>
                <a:schemeClr val="accent2">
                  <a:lumMod val="75000"/>
                </a:schemeClr>
              </a:solidFill>
            </a:endParaRPr>
          </a:p>
        </p:txBody>
      </p:sp>
      <p:sp>
        <p:nvSpPr>
          <p:cNvPr id="5" name="Text Placeholder 3">
            <a:extLst>
              <a:ext uri="{FF2B5EF4-FFF2-40B4-BE49-F238E27FC236}">
                <a16:creationId xmlns:a16="http://schemas.microsoft.com/office/drawing/2014/main" id="{0D5D5C3E-5D07-4116-377B-C84CBE3FC91D}"/>
              </a:ext>
            </a:extLst>
          </p:cNvPr>
          <p:cNvSpPr txBox="1">
            <a:spLocks/>
          </p:cNvSpPr>
          <p:nvPr/>
        </p:nvSpPr>
        <p:spPr>
          <a:xfrm>
            <a:off x="467544" y="1131590"/>
            <a:ext cx="8058764" cy="2448271"/>
          </a:xfrm>
          <a:prstGeom prst="rect">
            <a:avLst/>
          </a:prstGeom>
          <a:noFill/>
          <a:ln>
            <a:noFill/>
          </a:ln>
        </p:spPr>
        <p:txBody>
          <a:bodyPr spcFirstLastPara="1" vert="horz" wrap="square" lIns="68569" tIns="34275" rIns="68569" bIns="34275"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algn="just">
              <a:buFont typeface="Wingdings" panose="05000000000000000000" pitchFamily="2" charset="2"/>
              <a:buChar char="q"/>
            </a:pPr>
            <a:r>
              <a:rPr lang="hy-AM" sz="1600" b="1" dirty="0">
                <a:solidFill>
                  <a:srgbClr val="002060"/>
                </a:solidFill>
              </a:rPr>
              <a:t>Շահագործում՝</a:t>
            </a:r>
            <a:r>
              <a:rPr lang="hy-AM" sz="1600" dirty="0">
                <a:solidFill>
                  <a:srgbClr val="002060"/>
                </a:solidFill>
              </a:rPr>
              <a:t> երեխայի օգտագործումն ի շահ ուրիշների: Սա ներառում է, բայց չի սահմանափակվում միայն երեխաների աշխատանքով և սեռական շահագործմամբ:</a:t>
            </a:r>
          </a:p>
          <a:p>
            <a:pPr algn="just">
              <a:buFont typeface="Wingdings" panose="05000000000000000000" pitchFamily="2" charset="2"/>
              <a:buChar char="q"/>
            </a:pPr>
            <a:r>
              <a:rPr lang="hy-AM" sz="1600" b="1" dirty="0">
                <a:solidFill>
                  <a:srgbClr val="002060"/>
                </a:solidFill>
                <a:ea typeface="Calibri" panose="020F0502020204030204" pitchFamily="34" charset="0"/>
                <a:cs typeface="Calibri" panose="020F0502020204030204" pitchFamily="34" charset="0"/>
              </a:rPr>
              <a:t>Անտեսում՝ </a:t>
            </a:r>
            <a:r>
              <a:rPr lang="hy-AM" sz="1600" dirty="0">
                <a:solidFill>
                  <a:srgbClr val="002060"/>
                </a:solidFill>
                <a:ea typeface="Calibri" panose="020F0502020204030204" pitchFamily="34" charset="0"/>
                <a:cs typeface="Calibri" panose="020F0502020204030204" pitchFamily="34" charset="0"/>
              </a:rPr>
              <a:t>երեխայի կամ անաշխատունակ և կարիքավոր ծնողների կեցությանն անհրաժեշտ նվազագույն պայմանները (սնունդ, հագուստ, կացարան, կրթություն, բժշկական օգնություն) դիտավորությամբ չբավարարելը, եթե դրանք ապահովելու հնարավորությունն առկա է։</a:t>
            </a:r>
            <a:r>
              <a:rPr lang="en-US" sz="1600" dirty="0">
                <a:solidFill>
                  <a:srgbClr val="002060"/>
                </a:solidFill>
                <a:ea typeface="Calibri" panose="020F0502020204030204" pitchFamily="34" charset="0"/>
                <a:cs typeface="Calibri" panose="020F0502020204030204" pitchFamily="34" charset="0"/>
              </a:rPr>
              <a:t> </a:t>
            </a:r>
            <a:endParaRPr lang="hy-AM" sz="1600" dirty="0">
              <a:solidFill>
                <a:srgbClr val="002060"/>
              </a:solidFill>
            </a:endParaRPr>
          </a:p>
          <a:p>
            <a:pPr algn="just">
              <a:buFont typeface="Wingdings" panose="05000000000000000000" pitchFamily="2" charset="2"/>
              <a:buChar char="q"/>
            </a:pPr>
            <a:r>
              <a:rPr lang="hy-AM" sz="1600" b="1" dirty="0">
                <a:solidFill>
                  <a:srgbClr val="002060"/>
                </a:solidFill>
              </a:rPr>
              <a:t>Սեռական բռնություն՝ </a:t>
            </a:r>
            <a:r>
              <a:rPr lang="hy-AM" sz="1600" dirty="0">
                <a:solidFill>
                  <a:srgbClr val="002060"/>
                </a:solidFill>
              </a:rPr>
              <a:t>սեքսուալ բնույթի բռնի գործողություններ, մարդու կամքին հակառակ ցանկացած սեռական հարաբերություն, սեքսուալ բնույթի գործողություն կամ դրանց փորձը կամ այն այնպիսի հանգամանքներում կատարելը, որոնցում տուժողը համաձայնություն չի տվել</a:t>
            </a:r>
            <a:r>
              <a:rPr lang="en-US" sz="1600" dirty="0">
                <a:solidFill>
                  <a:srgbClr val="002060"/>
                </a:solidFill>
              </a:rPr>
              <a:t>:</a:t>
            </a:r>
          </a:p>
        </p:txBody>
      </p:sp>
      <p:sp>
        <p:nvSpPr>
          <p:cNvPr id="6" name="Content Placeholder 2">
            <a:extLst>
              <a:ext uri="{FF2B5EF4-FFF2-40B4-BE49-F238E27FC236}">
                <a16:creationId xmlns:a16="http://schemas.microsoft.com/office/drawing/2014/main" id="{ADD91EE7-DB17-4D1F-9114-2EEDA2A6CFFB}"/>
              </a:ext>
            </a:extLst>
          </p:cNvPr>
          <p:cNvSpPr txBox="1">
            <a:spLocks/>
          </p:cNvSpPr>
          <p:nvPr/>
        </p:nvSpPr>
        <p:spPr>
          <a:xfrm>
            <a:off x="2455156" y="3955367"/>
            <a:ext cx="6712840" cy="862569"/>
          </a:xfrm>
          <a:prstGeom prst="rect">
            <a:avLst/>
          </a:prstGeom>
          <a:noFill/>
          <a:ln>
            <a:noFill/>
          </a:ln>
        </p:spPr>
        <p:txBody>
          <a:bodyPr spcFirstLastPara="1" vert="horz" wrap="square" lIns="68569" tIns="34275" rIns="68569" bIns="34275"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hy-AM" altLang="en-US" dirty="0">
                <a:solidFill>
                  <a:srgbClr val="C00000"/>
                </a:solidFill>
                <a:latin typeface="Arial" panose="020B0604020202020204" pitchFamily="34" charset="0"/>
                <a:cs typeface="Arial" panose="020B0604020202020204" pitchFamily="34" charset="0"/>
              </a:rPr>
              <a:t>Հ</a:t>
            </a:r>
            <a:r>
              <a:rPr lang="af-ZA" altLang="en-US" dirty="0">
                <a:solidFill>
                  <a:srgbClr val="C00000"/>
                </a:solidFill>
                <a:latin typeface="Arial" panose="020B0604020202020204" pitchFamily="34" charset="0"/>
                <a:cs typeface="Arial" panose="020B0604020202020204" pitchFamily="34" charset="0"/>
              </a:rPr>
              <a:t>Հ-ում սեռական ազատության տարիքը 16 տարեկանն է:</a:t>
            </a:r>
            <a:endParaRPr lang="en-US"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8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81545B-C365-4FF3-9126-8F764AB9A1AD}"/>
              </a:ext>
            </a:extLst>
          </p:cNvPr>
          <p:cNvGrpSpPr/>
          <p:nvPr/>
        </p:nvGrpSpPr>
        <p:grpSpPr>
          <a:xfrm>
            <a:off x="73547" y="498661"/>
            <a:ext cx="3196386" cy="4260072"/>
            <a:chOff x="1949691" y="1635646"/>
            <a:chExt cx="2238061" cy="2952328"/>
          </a:xfrm>
        </p:grpSpPr>
        <p:sp>
          <p:nvSpPr>
            <p:cNvPr id="4" name="Rectangle 3">
              <a:extLst>
                <a:ext uri="{FF2B5EF4-FFF2-40B4-BE49-F238E27FC236}">
                  <a16:creationId xmlns:a16="http://schemas.microsoft.com/office/drawing/2014/main" id="{6B5EA79A-10A0-46D5-B0A9-57C921EA694D}"/>
                </a:ext>
              </a:extLst>
            </p:cNvPr>
            <p:cNvSpPr/>
            <p:nvPr/>
          </p:nvSpPr>
          <p:spPr>
            <a:xfrm>
              <a:off x="2051720" y="1635646"/>
              <a:ext cx="208800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lumMod val="75000"/>
                    <a:lumOff val="25000"/>
                  </a:schemeClr>
                </a:solidFill>
              </a:endParaRPr>
            </a:p>
          </p:txBody>
        </p:sp>
        <p:sp>
          <p:nvSpPr>
            <p:cNvPr id="5" name="Rectangle 4">
              <a:extLst>
                <a:ext uri="{FF2B5EF4-FFF2-40B4-BE49-F238E27FC236}">
                  <a16:creationId xmlns:a16="http://schemas.microsoft.com/office/drawing/2014/main" id="{623BC531-91AE-4634-AFA4-993BA316CC90}"/>
                </a:ext>
              </a:extLst>
            </p:cNvPr>
            <p:cNvSpPr/>
            <p:nvPr/>
          </p:nvSpPr>
          <p:spPr>
            <a:xfrm>
              <a:off x="2051720" y="4515966"/>
              <a:ext cx="208800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lumMod val="75000"/>
                    <a:lumOff val="25000"/>
                  </a:schemeClr>
                </a:solidFill>
              </a:endParaRPr>
            </a:p>
          </p:txBody>
        </p:sp>
        <p:grpSp>
          <p:nvGrpSpPr>
            <p:cNvPr id="6" name="Group 5">
              <a:extLst>
                <a:ext uri="{FF2B5EF4-FFF2-40B4-BE49-F238E27FC236}">
                  <a16:creationId xmlns:a16="http://schemas.microsoft.com/office/drawing/2014/main" id="{B4D5A753-1F7F-4837-A4DA-C04271042864}"/>
                </a:ext>
              </a:extLst>
            </p:cNvPr>
            <p:cNvGrpSpPr/>
            <p:nvPr/>
          </p:nvGrpSpPr>
          <p:grpSpPr>
            <a:xfrm>
              <a:off x="1949691" y="1805082"/>
              <a:ext cx="2238061" cy="2643602"/>
              <a:chOff x="1972135" y="1330362"/>
              <a:chExt cx="3159488" cy="2643602"/>
            </a:xfrm>
          </p:grpSpPr>
          <p:sp>
            <p:nvSpPr>
              <p:cNvPr id="7" name="TextBox 6">
                <a:extLst>
                  <a:ext uri="{FF2B5EF4-FFF2-40B4-BE49-F238E27FC236}">
                    <a16:creationId xmlns:a16="http://schemas.microsoft.com/office/drawing/2014/main" id="{301A1AAE-45AC-4ABA-AE86-7E836700DF73}"/>
                  </a:ext>
                </a:extLst>
              </p:cNvPr>
              <p:cNvSpPr txBox="1"/>
              <p:nvPr/>
            </p:nvSpPr>
            <p:spPr>
              <a:xfrm>
                <a:off x="1972135" y="1478397"/>
                <a:ext cx="3159488" cy="2495567"/>
              </a:xfrm>
              <a:prstGeom prst="rect">
                <a:avLst/>
              </a:prstGeom>
              <a:noFill/>
            </p:spPr>
            <p:txBody>
              <a:bodyPr wrap="square" rtlCol="0">
                <a:spAutoFit/>
              </a:bodyPr>
              <a:lstStyle/>
              <a:p>
                <a:pPr marL="171450" lvl="0" indent="-171450" latinLnBrk="0">
                  <a:buFont typeface="Arial" panose="020B0604020202020204" pitchFamily="34" charset="0"/>
                  <a:buChar char="•"/>
                  <a:defRPr/>
                </a:pPr>
                <a:r>
                  <a:rPr lang="en-US" sz="1200" dirty="0" err="1">
                    <a:solidFill>
                      <a:schemeClr val="bg2">
                        <a:lumMod val="25000"/>
                      </a:schemeClr>
                    </a:solidFill>
                  </a:rPr>
                  <a:t>Վարքի</a:t>
                </a:r>
                <a:r>
                  <a:rPr lang="en-US" sz="1200" dirty="0">
                    <a:solidFill>
                      <a:schemeClr val="bg2">
                        <a:lumMod val="25000"/>
                      </a:schemeClr>
                    </a:solidFill>
                  </a:rPr>
                  <a:t> </a:t>
                </a:r>
                <a:r>
                  <a:rPr lang="en-US" sz="1200" dirty="0" err="1">
                    <a:solidFill>
                      <a:schemeClr val="bg2">
                        <a:lumMod val="25000"/>
                      </a:schemeClr>
                    </a:solidFill>
                  </a:rPr>
                  <a:t>կամ</a:t>
                </a:r>
                <a:r>
                  <a:rPr lang="en-US" sz="1200" dirty="0">
                    <a:solidFill>
                      <a:schemeClr val="bg2">
                        <a:lumMod val="25000"/>
                      </a:schemeClr>
                    </a:solidFill>
                  </a:rPr>
                  <a:t> </a:t>
                </a:r>
                <a:r>
                  <a:rPr lang="en-US" sz="1200" dirty="0" err="1">
                    <a:solidFill>
                      <a:schemeClr val="bg2">
                        <a:lumMod val="25000"/>
                      </a:schemeClr>
                    </a:solidFill>
                  </a:rPr>
                  <a:t>ուսման</a:t>
                </a:r>
                <a:r>
                  <a:rPr lang="en-US" sz="1200" dirty="0">
                    <a:solidFill>
                      <a:schemeClr val="bg2">
                        <a:lumMod val="25000"/>
                      </a:schemeClr>
                    </a:solidFill>
                  </a:rPr>
                  <a:t> </a:t>
                </a:r>
                <a:r>
                  <a:rPr lang="en-US" sz="1200" dirty="0" err="1">
                    <a:solidFill>
                      <a:schemeClr val="bg2">
                        <a:lumMod val="25000"/>
                      </a:schemeClr>
                    </a:solidFill>
                  </a:rPr>
                  <a:t>մեջ</a:t>
                </a:r>
                <a:r>
                  <a:rPr lang="en-US" sz="1200" dirty="0">
                    <a:solidFill>
                      <a:schemeClr val="bg2">
                        <a:lumMod val="25000"/>
                      </a:schemeClr>
                    </a:solidFill>
                  </a:rPr>
                  <a:t> </a:t>
                </a:r>
                <a:r>
                  <a:rPr lang="en-US" sz="1200" dirty="0" err="1">
                    <a:solidFill>
                      <a:schemeClr val="bg2">
                        <a:lumMod val="25000"/>
                      </a:schemeClr>
                    </a:solidFill>
                  </a:rPr>
                  <a:t>ցուցաբերում</a:t>
                </a:r>
                <a:r>
                  <a:rPr lang="en-US" sz="1200" dirty="0">
                    <a:solidFill>
                      <a:schemeClr val="bg2">
                        <a:lumMod val="25000"/>
                      </a:schemeClr>
                    </a:solidFill>
                  </a:rPr>
                  <a:t> է </a:t>
                </a:r>
                <a:r>
                  <a:rPr lang="en-US" sz="1200" dirty="0" err="1">
                    <a:solidFill>
                      <a:schemeClr val="bg2">
                        <a:lumMod val="25000"/>
                      </a:schemeClr>
                    </a:solidFill>
                  </a:rPr>
                  <a:t>հանկարծակի</a:t>
                </a:r>
                <a:r>
                  <a:rPr lang="en-US" sz="1200" dirty="0">
                    <a:solidFill>
                      <a:schemeClr val="bg2">
                        <a:lumMod val="25000"/>
                      </a:schemeClr>
                    </a:solidFill>
                  </a:rPr>
                  <a:t> </a:t>
                </a:r>
                <a:r>
                  <a:rPr lang="en-US" sz="1200" dirty="0" err="1">
                    <a:solidFill>
                      <a:schemeClr val="bg2">
                        <a:lumMod val="25000"/>
                      </a:schemeClr>
                    </a:solidFill>
                  </a:rPr>
                  <a:t>փոփոխություն</a:t>
                </a:r>
                <a:r>
                  <a:rPr lang="hy-AM" sz="1200" dirty="0">
                    <a:solidFill>
                      <a:schemeClr val="bg2">
                        <a:lumMod val="25000"/>
                      </a:schemeClr>
                    </a:solidFill>
                  </a:rPr>
                  <a:t>։</a:t>
                </a:r>
                <a:endParaRPr lang="en-US" sz="1200" dirty="0">
                  <a:solidFill>
                    <a:schemeClr val="bg2">
                      <a:lumMod val="25000"/>
                    </a:schemeClr>
                  </a:solidFill>
                </a:endParaRPr>
              </a:p>
              <a:p>
                <a:pPr marL="171450" lvl="0" indent="-171450" latinLnBrk="0">
                  <a:buFont typeface="Arial" panose="020B0604020202020204" pitchFamily="34" charset="0"/>
                  <a:buChar char="•"/>
                  <a:defRPr/>
                </a:pPr>
                <a:r>
                  <a:rPr lang="en-US" sz="1200" dirty="0" err="1">
                    <a:solidFill>
                      <a:schemeClr val="bg2">
                        <a:lumMod val="25000"/>
                      </a:schemeClr>
                    </a:solidFill>
                  </a:rPr>
                  <a:t>Ունի</a:t>
                </a:r>
                <a:r>
                  <a:rPr lang="en-US" sz="1200" dirty="0">
                    <a:solidFill>
                      <a:schemeClr val="bg2">
                        <a:lumMod val="25000"/>
                      </a:schemeClr>
                    </a:solidFill>
                  </a:rPr>
                  <a:t> </a:t>
                </a:r>
                <a:r>
                  <a:rPr lang="en-US" sz="1200" dirty="0" err="1">
                    <a:solidFill>
                      <a:schemeClr val="bg2">
                        <a:lumMod val="25000"/>
                      </a:schemeClr>
                    </a:solidFill>
                  </a:rPr>
                  <a:t>ուսման</a:t>
                </a:r>
                <a:r>
                  <a:rPr lang="en-US" sz="1200" dirty="0">
                    <a:solidFill>
                      <a:schemeClr val="bg2">
                        <a:lumMod val="25000"/>
                      </a:schemeClr>
                    </a:solidFill>
                  </a:rPr>
                  <a:t> </a:t>
                </a:r>
                <a:r>
                  <a:rPr lang="en-US" sz="1200" dirty="0" err="1">
                    <a:solidFill>
                      <a:schemeClr val="bg2">
                        <a:lumMod val="25000"/>
                      </a:schemeClr>
                    </a:solidFill>
                  </a:rPr>
                  <a:t>խնդիրներ</a:t>
                </a:r>
                <a:r>
                  <a:rPr lang="en-US" sz="1200" dirty="0">
                    <a:solidFill>
                      <a:schemeClr val="bg2">
                        <a:lumMod val="25000"/>
                      </a:schemeClr>
                    </a:solidFill>
                  </a:rPr>
                  <a:t>,</a:t>
                </a:r>
                <a:r>
                  <a:rPr lang="hy-AM" sz="1200" dirty="0">
                    <a:solidFill>
                      <a:schemeClr val="bg2">
                        <a:lumMod val="25000"/>
                      </a:schemeClr>
                    </a:solidFill>
                  </a:rPr>
                  <a:t> </a:t>
                </a:r>
                <a:r>
                  <a:rPr lang="en-US" sz="1200" dirty="0" err="1">
                    <a:solidFill>
                      <a:schemeClr val="bg2">
                        <a:lumMod val="25000"/>
                      </a:schemeClr>
                    </a:solidFill>
                  </a:rPr>
                  <a:t>որոնք</a:t>
                </a:r>
                <a:r>
                  <a:rPr lang="en-US" sz="1200" dirty="0">
                    <a:solidFill>
                      <a:schemeClr val="bg2">
                        <a:lumMod val="25000"/>
                      </a:schemeClr>
                    </a:solidFill>
                  </a:rPr>
                  <a:t> </a:t>
                </a:r>
                <a:r>
                  <a:rPr lang="en-US" sz="1200" dirty="0" err="1">
                    <a:solidFill>
                      <a:schemeClr val="bg2">
                        <a:lumMod val="25000"/>
                      </a:schemeClr>
                    </a:solidFill>
                  </a:rPr>
                  <a:t>ֆիզիկական</a:t>
                </a:r>
                <a:r>
                  <a:rPr lang="en-US" sz="1200" dirty="0">
                    <a:solidFill>
                      <a:schemeClr val="bg2">
                        <a:lumMod val="25000"/>
                      </a:schemeClr>
                    </a:solidFill>
                  </a:rPr>
                  <a:t> </a:t>
                </a:r>
                <a:r>
                  <a:rPr lang="en-US" sz="1200" dirty="0" err="1">
                    <a:solidFill>
                      <a:schemeClr val="bg2">
                        <a:lumMod val="25000"/>
                      </a:schemeClr>
                    </a:solidFill>
                  </a:rPr>
                  <a:t>կամ</a:t>
                </a:r>
                <a:r>
                  <a:rPr lang="en-US" sz="1200" dirty="0">
                    <a:solidFill>
                      <a:schemeClr val="bg2">
                        <a:lumMod val="25000"/>
                      </a:schemeClr>
                    </a:solidFill>
                  </a:rPr>
                  <a:t> </a:t>
                </a:r>
                <a:r>
                  <a:rPr lang="en-US" sz="1200" dirty="0" err="1">
                    <a:solidFill>
                      <a:schemeClr val="bg2">
                        <a:lumMod val="25000"/>
                      </a:schemeClr>
                    </a:solidFill>
                  </a:rPr>
                  <a:t>ինտելեկտուալ</a:t>
                </a:r>
                <a:r>
                  <a:rPr lang="hy-AM" sz="1200" dirty="0">
                    <a:solidFill>
                      <a:schemeClr val="bg2">
                        <a:lumMod val="25000"/>
                      </a:schemeClr>
                    </a:solidFill>
                  </a:rPr>
                  <a:t> </a:t>
                </a:r>
                <a:r>
                  <a:rPr lang="en-US" sz="1200" dirty="0" err="1">
                    <a:solidFill>
                      <a:schemeClr val="bg2">
                        <a:lumMod val="25000"/>
                      </a:schemeClr>
                    </a:solidFill>
                  </a:rPr>
                  <a:t>դժվարություններով</a:t>
                </a:r>
                <a:r>
                  <a:rPr lang="en-US" sz="1200" dirty="0">
                    <a:solidFill>
                      <a:schemeClr val="bg2">
                        <a:lumMod val="25000"/>
                      </a:schemeClr>
                    </a:solidFill>
                  </a:rPr>
                  <a:t> </a:t>
                </a:r>
                <a:r>
                  <a:rPr lang="en-US" sz="1200" dirty="0" err="1">
                    <a:solidFill>
                      <a:schemeClr val="bg2">
                        <a:lumMod val="25000"/>
                      </a:schemeClr>
                    </a:solidFill>
                  </a:rPr>
                  <a:t>պայմանավորված</a:t>
                </a:r>
                <a:r>
                  <a:rPr lang="en-US" sz="1200" dirty="0">
                    <a:solidFill>
                      <a:schemeClr val="bg2">
                        <a:lumMod val="25000"/>
                      </a:schemeClr>
                    </a:solidFill>
                  </a:rPr>
                  <a:t> </a:t>
                </a:r>
                <a:r>
                  <a:rPr lang="en-US" sz="1200" dirty="0" err="1">
                    <a:solidFill>
                      <a:schemeClr val="bg2">
                        <a:lumMod val="25000"/>
                      </a:schemeClr>
                    </a:solidFill>
                  </a:rPr>
                  <a:t>չեն</a:t>
                </a:r>
                <a:r>
                  <a:rPr lang="en-US" sz="1200" dirty="0">
                    <a:solidFill>
                      <a:schemeClr val="bg2">
                        <a:lumMod val="25000"/>
                      </a:schemeClr>
                    </a:solidFill>
                  </a:rPr>
                  <a:t>։</a:t>
                </a:r>
              </a:p>
              <a:p>
                <a:pPr marL="171450" lvl="0" indent="-171450" latinLnBrk="0">
                  <a:buFont typeface="Arial" panose="020B0604020202020204" pitchFamily="34" charset="0"/>
                  <a:buChar char="•"/>
                  <a:defRPr/>
                </a:pPr>
                <a:r>
                  <a:rPr lang="en-US" sz="1200" dirty="0" err="1">
                    <a:solidFill>
                      <a:schemeClr val="bg2">
                        <a:lumMod val="25000"/>
                      </a:schemeClr>
                    </a:solidFill>
                  </a:rPr>
                  <a:t>Շուտ</a:t>
                </a:r>
                <a:r>
                  <a:rPr lang="en-US" sz="1200" dirty="0">
                    <a:solidFill>
                      <a:schemeClr val="bg2">
                        <a:lumMod val="25000"/>
                      </a:schemeClr>
                    </a:solidFill>
                  </a:rPr>
                  <a:t> է </a:t>
                </a:r>
                <a:r>
                  <a:rPr lang="en-US" sz="1200" dirty="0" err="1">
                    <a:solidFill>
                      <a:schemeClr val="bg2">
                        <a:lumMod val="25000"/>
                      </a:schemeClr>
                    </a:solidFill>
                  </a:rPr>
                  <a:t>գալիս</a:t>
                </a:r>
                <a:r>
                  <a:rPr lang="en-US" sz="1200" dirty="0">
                    <a:solidFill>
                      <a:schemeClr val="bg2">
                        <a:lumMod val="25000"/>
                      </a:schemeClr>
                    </a:solidFill>
                  </a:rPr>
                  <a:t> </a:t>
                </a:r>
                <a:r>
                  <a:rPr lang="en-US" sz="1200" dirty="0" err="1">
                    <a:solidFill>
                      <a:schemeClr val="bg2">
                        <a:lumMod val="25000"/>
                      </a:schemeClr>
                    </a:solidFill>
                  </a:rPr>
                  <a:t>դպրոց</a:t>
                </a:r>
                <a:r>
                  <a:rPr lang="en-US" sz="1200" dirty="0">
                    <a:solidFill>
                      <a:schemeClr val="bg2">
                        <a:lumMod val="25000"/>
                      </a:schemeClr>
                    </a:solidFill>
                  </a:rPr>
                  <a:t>, </a:t>
                </a:r>
                <a:r>
                  <a:rPr lang="en-US" sz="1200" dirty="0" err="1">
                    <a:solidFill>
                      <a:schemeClr val="bg2">
                        <a:lumMod val="25000"/>
                      </a:schemeClr>
                    </a:solidFill>
                  </a:rPr>
                  <a:t>երկար</a:t>
                </a:r>
                <a:r>
                  <a:rPr lang="en-US" sz="1200" dirty="0">
                    <a:solidFill>
                      <a:schemeClr val="bg2">
                        <a:lumMod val="25000"/>
                      </a:schemeClr>
                    </a:solidFill>
                  </a:rPr>
                  <a:t> է </a:t>
                </a:r>
                <a:r>
                  <a:rPr lang="en-US" sz="1200" dirty="0" err="1">
                    <a:solidFill>
                      <a:schemeClr val="bg2">
                        <a:lumMod val="25000"/>
                      </a:schemeClr>
                    </a:solidFill>
                  </a:rPr>
                  <a:t>մում</a:t>
                </a:r>
                <a:r>
                  <a:rPr lang="en-US" sz="1200" dirty="0">
                    <a:solidFill>
                      <a:schemeClr val="bg2">
                        <a:lumMod val="25000"/>
                      </a:schemeClr>
                    </a:solidFill>
                  </a:rPr>
                  <a:t> և </a:t>
                </a:r>
                <a:r>
                  <a:rPr lang="en-US" sz="1200" dirty="0" err="1">
                    <a:solidFill>
                      <a:schemeClr val="bg2">
                        <a:lumMod val="25000"/>
                      </a:schemeClr>
                    </a:solidFill>
                  </a:rPr>
                  <a:t>չի</a:t>
                </a:r>
                <a:r>
                  <a:rPr lang="en-US" sz="1200" dirty="0">
                    <a:solidFill>
                      <a:schemeClr val="bg2">
                        <a:lumMod val="25000"/>
                      </a:schemeClr>
                    </a:solidFill>
                  </a:rPr>
                  <a:t> </a:t>
                </a:r>
                <a:r>
                  <a:rPr lang="en-US" sz="1200" dirty="0" err="1">
                    <a:solidFill>
                      <a:schemeClr val="bg2">
                        <a:lumMod val="25000"/>
                      </a:schemeClr>
                    </a:solidFill>
                  </a:rPr>
                  <a:t>ցանկանում</a:t>
                </a:r>
                <a:r>
                  <a:rPr lang="en-US" sz="1200" dirty="0">
                    <a:solidFill>
                      <a:schemeClr val="bg2">
                        <a:lumMod val="25000"/>
                      </a:schemeClr>
                    </a:solidFill>
                  </a:rPr>
                  <a:t> </a:t>
                </a:r>
                <a:r>
                  <a:rPr lang="en-US" sz="1200" dirty="0" err="1">
                    <a:solidFill>
                      <a:schemeClr val="bg2">
                        <a:lumMod val="25000"/>
                      </a:schemeClr>
                    </a:solidFill>
                  </a:rPr>
                  <a:t>տուն</a:t>
                </a:r>
                <a:r>
                  <a:rPr lang="en-US" sz="1200" dirty="0">
                    <a:solidFill>
                      <a:schemeClr val="bg2">
                        <a:lumMod val="25000"/>
                      </a:schemeClr>
                    </a:solidFill>
                  </a:rPr>
                  <a:t> </a:t>
                </a:r>
                <a:r>
                  <a:rPr lang="en-US" sz="1200" dirty="0" err="1">
                    <a:solidFill>
                      <a:schemeClr val="bg2">
                        <a:lumMod val="25000"/>
                      </a:schemeClr>
                    </a:solidFill>
                  </a:rPr>
                  <a:t>գնալ</a:t>
                </a:r>
                <a:r>
                  <a:rPr lang="en-US" sz="1200" dirty="0">
                    <a:solidFill>
                      <a:schemeClr val="bg2">
                        <a:lumMod val="25000"/>
                      </a:schemeClr>
                    </a:solidFill>
                  </a:rPr>
                  <a:t> (</a:t>
                </a:r>
                <a:r>
                  <a:rPr lang="en-US" sz="1200" dirty="0" err="1">
                    <a:solidFill>
                      <a:schemeClr val="bg2">
                        <a:lumMod val="25000"/>
                      </a:schemeClr>
                    </a:solidFill>
                  </a:rPr>
                  <a:t>հիմնականում</a:t>
                </a:r>
                <a:r>
                  <a:rPr lang="en-US" sz="1200" dirty="0">
                    <a:solidFill>
                      <a:schemeClr val="bg2">
                        <a:lumMod val="25000"/>
                      </a:schemeClr>
                    </a:solidFill>
                  </a:rPr>
                  <a:t> </a:t>
                </a:r>
                <a:r>
                  <a:rPr lang="en-US" sz="1200" dirty="0" err="1">
                    <a:solidFill>
                      <a:schemeClr val="bg2">
                        <a:lumMod val="25000"/>
                      </a:schemeClr>
                    </a:solidFill>
                  </a:rPr>
                  <a:t>երբ</a:t>
                </a:r>
                <a:r>
                  <a:rPr lang="en-US" sz="1200" dirty="0">
                    <a:solidFill>
                      <a:schemeClr val="bg2">
                        <a:lumMod val="25000"/>
                      </a:schemeClr>
                    </a:solidFill>
                  </a:rPr>
                  <a:t> </a:t>
                </a:r>
                <a:r>
                  <a:rPr lang="en-US" sz="1200" dirty="0" err="1">
                    <a:solidFill>
                      <a:schemeClr val="bg2">
                        <a:lumMod val="25000"/>
                      </a:schemeClr>
                    </a:solidFill>
                  </a:rPr>
                  <a:t>բռնությունը</a:t>
                </a:r>
                <a:r>
                  <a:rPr lang="en-US" sz="1200" dirty="0">
                    <a:solidFill>
                      <a:schemeClr val="bg2">
                        <a:lumMod val="25000"/>
                      </a:schemeClr>
                    </a:solidFill>
                  </a:rPr>
                  <a:t> </a:t>
                </a:r>
                <a:r>
                  <a:rPr lang="en-US" sz="1200" dirty="0" err="1">
                    <a:solidFill>
                      <a:schemeClr val="bg2">
                        <a:lumMod val="25000"/>
                      </a:schemeClr>
                    </a:solidFill>
                  </a:rPr>
                  <a:t>դպրոցից</a:t>
                </a:r>
                <a:r>
                  <a:rPr lang="en-US" sz="1200" dirty="0">
                    <a:solidFill>
                      <a:schemeClr val="bg2">
                        <a:lumMod val="25000"/>
                      </a:schemeClr>
                    </a:solidFill>
                  </a:rPr>
                  <a:t> </a:t>
                </a:r>
                <a:r>
                  <a:rPr lang="en-US" sz="1200" dirty="0" err="1">
                    <a:solidFill>
                      <a:schemeClr val="bg2">
                        <a:lumMod val="25000"/>
                      </a:schemeClr>
                    </a:solidFill>
                  </a:rPr>
                  <a:t>դուրս</a:t>
                </a:r>
                <a:r>
                  <a:rPr lang="en-US" sz="1200" dirty="0">
                    <a:solidFill>
                      <a:schemeClr val="bg2">
                        <a:lumMod val="25000"/>
                      </a:schemeClr>
                    </a:solidFill>
                  </a:rPr>
                  <a:t> է)։</a:t>
                </a:r>
              </a:p>
              <a:p>
                <a:pPr marL="171450" lvl="0" indent="-171450" latinLnBrk="0">
                  <a:buFont typeface="Arial" panose="020B0604020202020204" pitchFamily="34" charset="0"/>
                  <a:buChar char="•"/>
                  <a:defRPr/>
                </a:pPr>
                <a:r>
                  <a:rPr lang="en-US" sz="1200" dirty="0" err="1">
                    <a:solidFill>
                      <a:schemeClr val="bg2">
                        <a:lumMod val="25000"/>
                      </a:schemeClr>
                    </a:solidFill>
                  </a:rPr>
                  <a:t>Երեխան</a:t>
                </a:r>
                <a:r>
                  <a:rPr lang="en-US" sz="1200" dirty="0">
                    <a:solidFill>
                      <a:schemeClr val="bg2">
                        <a:lumMod val="25000"/>
                      </a:schemeClr>
                    </a:solidFill>
                  </a:rPr>
                  <a:t> </a:t>
                </a:r>
                <a:r>
                  <a:rPr lang="en-US" sz="1200" dirty="0" err="1">
                    <a:solidFill>
                      <a:schemeClr val="bg2">
                        <a:lumMod val="25000"/>
                      </a:schemeClr>
                    </a:solidFill>
                  </a:rPr>
                  <a:t>ունի</a:t>
                </a:r>
                <a:r>
                  <a:rPr lang="en-US" sz="1200" dirty="0">
                    <a:solidFill>
                      <a:schemeClr val="bg2">
                        <a:lumMod val="25000"/>
                      </a:schemeClr>
                    </a:solidFill>
                  </a:rPr>
                  <a:t> </a:t>
                </a:r>
                <a:r>
                  <a:rPr lang="en-US" sz="1200" dirty="0" err="1">
                    <a:solidFill>
                      <a:schemeClr val="bg2">
                        <a:lumMod val="25000"/>
                      </a:schemeClr>
                    </a:solidFill>
                  </a:rPr>
                  <a:t>ֆիզիկական</a:t>
                </a:r>
                <a:r>
                  <a:rPr lang="en-US" sz="1200" dirty="0">
                    <a:solidFill>
                      <a:schemeClr val="bg2">
                        <a:lumMod val="25000"/>
                      </a:schemeClr>
                    </a:solidFill>
                  </a:rPr>
                  <a:t> և/</a:t>
                </a:r>
                <a:r>
                  <a:rPr lang="en-US" sz="1200" dirty="0" err="1">
                    <a:solidFill>
                      <a:schemeClr val="bg2">
                        <a:lumMod val="25000"/>
                      </a:schemeClr>
                    </a:solidFill>
                  </a:rPr>
                  <a:t>կամ</a:t>
                </a:r>
                <a:r>
                  <a:rPr lang="en-US" sz="1200" dirty="0">
                    <a:solidFill>
                      <a:schemeClr val="bg2">
                        <a:lumMod val="25000"/>
                      </a:schemeClr>
                    </a:solidFill>
                  </a:rPr>
                  <a:t> </a:t>
                </a:r>
                <a:r>
                  <a:rPr lang="en-US" sz="1200" dirty="0" err="1">
                    <a:solidFill>
                      <a:schemeClr val="bg2">
                        <a:lumMod val="25000"/>
                      </a:schemeClr>
                    </a:solidFill>
                  </a:rPr>
                  <a:t>առողջական</a:t>
                </a:r>
                <a:r>
                  <a:rPr lang="en-US" sz="1200" dirty="0">
                    <a:solidFill>
                      <a:schemeClr val="bg2">
                        <a:lumMod val="25000"/>
                      </a:schemeClr>
                    </a:solidFill>
                  </a:rPr>
                  <a:t> </a:t>
                </a:r>
                <a:r>
                  <a:rPr lang="en-US" sz="1200" dirty="0" err="1">
                    <a:solidFill>
                      <a:schemeClr val="bg2">
                        <a:lumMod val="25000"/>
                      </a:schemeClr>
                    </a:solidFill>
                  </a:rPr>
                  <a:t>խնդիրներ</a:t>
                </a:r>
                <a:r>
                  <a:rPr lang="en-US" sz="1200" dirty="0">
                    <a:solidFill>
                      <a:schemeClr val="bg2">
                        <a:lumMod val="25000"/>
                      </a:schemeClr>
                    </a:solidFill>
                  </a:rPr>
                  <a:t>, </a:t>
                </a:r>
                <a:r>
                  <a:rPr lang="en-US" sz="1200" dirty="0" err="1">
                    <a:solidFill>
                      <a:schemeClr val="bg2">
                        <a:lumMod val="25000"/>
                      </a:schemeClr>
                    </a:solidFill>
                  </a:rPr>
                  <a:t>որոնք</a:t>
                </a:r>
                <a:r>
                  <a:rPr lang="en-US" sz="1200" dirty="0">
                    <a:solidFill>
                      <a:schemeClr val="bg2">
                        <a:lumMod val="25000"/>
                      </a:schemeClr>
                    </a:solidFill>
                  </a:rPr>
                  <a:t> </a:t>
                </a:r>
                <a:r>
                  <a:rPr lang="en-US" sz="1200" dirty="0" err="1">
                    <a:solidFill>
                      <a:schemeClr val="bg2">
                        <a:lumMod val="25000"/>
                      </a:schemeClr>
                    </a:solidFill>
                  </a:rPr>
                  <a:t>ներկայացվել</a:t>
                </a:r>
                <a:r>
                  <a:rPr lang="en-US" sz="1200" dirty="0">
                    <a:solidFill>
                      <a:schemeClr val="bg2">
                        <a:lumMod val="25000"/>
                      </a:schemeClr>
                    </a:solidFill>
                  </a:rPr>
                  <a:t> </a:t>
                </a:r>
                <a:r>
                  <a:rPr lang="en-US" sz="1200" dirty="0" err="1">
                    <a:solidFill>
                      <a:schemeClr val="bg2">
                        <a:lumMod val="25000"/>
                      </a:schemeClr>
                    </a:solidFill>
                  </a:rPr>
                  <a:t>են</a:t>
                </a:r>
                <a:r>
                  <a:rPr lang="en-US" sz="1200" dirty="0">
                    <a:solidFill>
                      <a:schemeClr val="bg2">
                        <a:lumMod val="25000"/>
                      </a:schemeClr>
                    </a:solidFill>
                  </a:rPr>
                  <a:t> </a:t>
                </a:r>
                <a:r>
                  <a:rPr lang="en-US" sz="1200" dirty="0" err="1">
                    <a:solidFill>
                      <a:schemeClr val="bg2">
                        <a:lumMod val="25000"/>
                      </a:schemeClr>
                    </a:solidFill>
                  </a:rPr>
                  <a:t>ծնողների</a:t>
                </a:r>
                <a:r>
                  <a:rPr lang="en-US" sz="1200" dirty="0">
                    <a:solidFill>
                      <a:schemeClr val="bg2">
                        <a:lumMod val="25000"/>
                      </a:schemeClr>
                    </a:solidFill>
                  </a:rPr>
                  <a:t> </a:t>
                </a:r>
                <a:r>
                  <a:rPr lang="en-US" sz="1200" dirty="0" err="1">
                    <a:solidFill>
                      <a:schemeClr val="bg2">
                        <a:lumMod val="25000"/>
                      </a:schemeClr>
                    </a:solidFill>
                  </a:rPr>
                  <a:t>ուշադրությանը</a:t>
                </a:r>
                <a:r>
                  <a:rPr lang="en-US" sz="1200" dirty="0">
                    <a:solidFill>
                      <a:schemeClr val="bg2">
                        <a:lumMod val="25000"/>
                      </a:schemeClr>
                    </a:solidFill>
                  </a:rPr>
                  <a:t>, </a:t>
                </a:r>
                <a:r>
                  <a:rPr lang="en-US" sz="1200" dirty="0" err="1">
                    <a:solidFill>
                      <a:schemeClr val="bg2">
                        <a:lumMod val="25000"/>
                      </a:schemeClr>
                    </a:solidFill>
                  </a:rPr>
                  <a:t>բայց</a:t>
                </a:r>
                <a:r>
                  <a:rPr lang="en-US" sz="1200" dirty="0">
                    <a:solidFill>
                      <a:schemeClr val="bg2">
                        <a:lumMod val="25000"/>
                      </a:schemeClr>
                    </a:solidFill>
                  </a:rPr>
                  <a:t> </a:t>
                </a:r>
                <a:r>
                  <a:rPr lang="en-US" sz="1200" dirty="0" err="1">
                    <a:solidFill>
                      <a:schemeClr val="bg2">
                        <a:lumMod val="25000"/>
                      </a:schemeClr>
                    </a:solidFill>
                  </a:rPr>
                  <a:t>լուծում</a:t>
                </a:r>
                <a:r>
                  <a:rPr lang="en-US" sz="1200" dirty="0">
                    <a:solidFill>
                      <a:schemeClr val="bg2">
                        <a:lumMod val="25000"/>
                      </a:schemeClr>
                    </a:solidFill>
                  </a:rPr>
                  <a:t> </a:t>
                </a:r>
                <a:r>
                  <a:rPr lang="en-US" sz="1200" dirty="0" err="1">
                    <a:solidFill>
                      <a:schemeClr val="bg2">
                        <a:lumMod val="25000"/>
                      </a:schemeClr>
                    </a:solidFill>
                  </a:rPr>
                  <a:t>չեն</a:t>
                </a:r>
                <a:r>
                  <a:rPr lang="en-US" sz="1200" dirty="0">
                    <a:solidFill>
                      <a:schemeClr val="bg2">
                        <a:lumMod val="25000"/>
                      </a:schemeClr>
                    </a:solidFill>
                  </a:rPr>
                  <a:t> </a:t>
                </a:r>
                <a:r>
                  <a:rPr lang="en-US" sz="1200" dirty="0" err="1">
                    <a:solidFill>
                      <a:schemeClr val="bg2">
                        <a:lumMod val="25000"/>
                      </a:schemeClr>
                    </a:solidFill>
                  </a:rPr>
                  <a:t>ստացել</a:t>
                </a:r>
                <a:r>
                  <a:rPr lang="en-US" sz="1200" dirty="0">
                    <a:solidFill>
                      <a:schemeClr val="bg2">
                        <a:lumMod val="25000"/>
                      </a:schemeClr>
                    </a:solidFill>
                  </a:rPr>
                  <a:t>։</a:t>
                </a:r>
              </a:p>
              <a:p>
                <a:pPr marL="171450" lvl="0" indent="-171450" latinLnBrk="0">
                  <a:buFont typeface="Arial" panose="020B0604020202020204" pitchFamily="34" charset="0"/>
                  <a:buChar char="•"/>
                  <a:defRPr/>
                </a:pPr>
                <a:r>
                  <a:rPr lang="en-US" sz="1200" dirty="0" err="1">
                    <a:solidFill>
                      <a:schemeClr val="bg2">
                        <a:lumMod val="25000"/>
                      </a:schemeClr>
                    </a:solidFill>
                  </a:rPr>
                  <a:t>Միշտ</a:t>
                </a:r>
                <a:r>
                  <a:rPr lang="en-US" sz="1200" dirty="0">
                    <a:solidFill>
                      <a:schemeClr val="bg2">
                        <a:lumMod val="25000"/>
                      </a:schemeClr>
                    </a:solidFill>
                  </a:rPr>
                  <a:t> </a:t>
                </a:r>
                <a:r>
                  <a:rPr lang="en-US" sz="1200" dirty="0" err="1">
                    <a:solidFill>
                      <a:schemeClr val="bg2">
                        <a:lumMod val="25000"/>
                      </a:schemeClr>
                    </a:solidFill>
                  </a:rPr>
                  <a:t>լարված</a:t>
                </a:r>
                <a:r>
                  <a:rPr lang="en-US" sz="1200" dirty="0">
                    <a:solidFill>
                      <a:schemeClr val="bg2">
                        <a:lumMod val="25000"/>
                      </a:schemeClr>
                    </a:solidFill>
                  </a:rPr>
                  <a:t> է, </a:t>
                </a:r>
                <a:r>
                  <a:rPr lang="en-US" sz="1200" dirty="0" err="1">
                    <a:solidFill>
                      <a:schemeClr val="bg2">
                        <a:lumMod val="25000"/>
                      </a:schemeClr>
                    </a:solidFill>
                  </a:rPr>
                  <a:t>տագնապած</a:t>
                </a:r>
                <a:r>
                  <a:rPr lang="en-US" sz="1200" dirty="0">
                    <a:solidFill>
                      <a:schemeClr val="bg2">
                        <a:lumMod val="25000"/>
                      </a:schemeClr>
                    </a:solidFill>
                  </a:rPr>
                  <a:t>, </a:t>
                </a:r>
                <a:r>
                  <a:rPr lang="en-US" sz="1200" dirty="0" err="1">
                    <a:solidFill>
                      <a:schemeClr val="bg2">
                        <a:lumMod val="25000"/>
                      </a:schemeClr>
                    </a:solidFill>
                  </a:rPr>
                  <a:t>կարծես</a:t>
                </a:r>
                <a:r>
                  <a:rPr lang="en-US" sz="1200" dirty="0">
                    <a:solidFill>
                      <a:schemeClr val="bg2">
                        <a:lumMod val="25000"/>
                      </a:schemeClr>
                    </a:solidFill>
                  </a:rPr>
                  <a:t> </a:t>
                </a:r>
                <a:r>
                  <a:rPr lang="en-US" sz="1200" dirty="0" err="1">
                    <a:solidFill>
                      <a:schemeClr val="bg2">
                        <a:lumMod val="25000"/>
                      </a:schemeClr>
                    </a:solidFill>
                  </a:rPr>
                  <a:t>պատրաստվում</a:t>
                </a:r>
                <a:r>
                  <a:rPr lang="en-US" sz="1200" dirty="0">
                    <a:solidFill>
                      <a:schemeClr val="bg2">
                        <a:lumMod val="25000"/>
                      </a:schemeClr>
                    </a:solidFill>
                  </a:rPr>
                  <a:t> է </a:t>
                </a:r>
                <a:r>
                  <a:rPr lang="en-US" sz="1200" dirty="0" err="1">
                    <a:solidFill>
                      <a:schemeClr val="bg2">
                        <a:lumMod val="25000"/>
                      </a:schemeClr>
                    </a:solidFill>
                  </a:rPr>
                  <a:t>մի</a:t>
                </a:r>
                <a:r>
                  <a:rPr lang="en-US" sz="1200" dirty="0">
                    <a:solidFill>
                      <a:schemeClr val="bg2">
                        <a:lumMod val="25000"/>
                      </a:schemeClr>
                    </a:solidFill>
                  </a:rPr>
                  <a:t> </a:t>
                </a:r>
                <a:r>
                  <a:rPr lang="en-US" sz="1200" dirty="0" err="1">
                    <a:solidFill>
                      <a:schemeClr val="bg2">
                        <a:lumMod val="25000"/>
                      </a:schemeClr>
                    </a:solidFill>
                  </a:rPr>
                  <a:t>վատ</a:t>
                </a:r>
                <a:r>
                  <a:rPr lang="en-US" sz="1200" dirty="0">
                    <a:solidFill>
                      <a:schemeClr val="bg2">
                        <a:lumMod val="25000"/>
                      </a:schemeClr>
                    </a:solidFill>
                  </a:rPr>
                  <a:t> </a:t>
                </a:r>
                <a:r>
                  <a:rPr lang="en-US" sz="1200" dirty="0" err="1">
                    <a:solidFill>
                      <a:schemeClr val="bg2">
                        <a:lumMod val="25000"/>
                      </a:schemeClr>
                    </a:solidFill>
                  </a:rPr>
                  <a:t>բանի</a:t>
                </a:r>
                <a:r>
                  <a:rPr lang="en-US" sz="1200" dirty="0">
                    <a:solidFill>
                      <a:schemeClr val="bg2">
                        <a:lumMod val="25000"/>
                      </a:schemeClr>
                    </a:solidFill>
                  </a:rPr>
                  <a:t>։</a:t>
                </a:r>
              </a:p>
              <a:p>
                <a:pPr marL="171450" lvl="0" indent="-171450" latinLnBrk="0">
                  <a:buFont typeface="Arial" panose="020B0604020202020204" pitchFamily="34" charset="0"/>
                  <a:buChar char="•"/>
                  <a:defRPr/>
                </a:pPr>
                <a:r>
                  <a:rPr lang="en-US" sz="1200" dirty="0" err="1">
                    <a:solidFill>
                      <a:schemeClr val="bg2">
                        <a:lumMod val="25000"/>
                      </a:schemeClr>
                    </a:solidFill>
                  </a:rPr>
                  <a:t>Չափից</a:t>
                </a:r>
                <a:r>
                  <a:rPr lang="en-US" sz="1200" dirty="0">
                    <a:solidFill>
                      <a:schemeClr val="bg2">
                        <a:lumMod val="25000"/>
                      </a:schemeClr>
                    </a:solidFill>
                  </a:rPr>
                  <a:t> </a:t>
                </a:r>
                <a:r>
                  <a:rPr lang="en-US" sz="1200" dirty="0" err="1">
                    <a:solidFill>
                      <a:schemeClr val="bg2">
                        <a:lumMod val="25000"/>
                      </a:schemeClr>
                    </a:solidFill>
                  </a:rPr>
                  <a:t>դուրս</a:t>
                </a:r>
                <a:r>
                  <a:rPr lang="en-US" sz="1200" dirty="0">
                    <a:solidFill>
                      <a:schemeClr val="bg2">
                        <a:lumMod val="25000"/>
                      </a:schemeClr>
                    </a:solidFill>
                  </a:rPr>
                  <a:t> </a:t>
                </a:r>
                <a:r>
                  <a:rPr lang="en-US" sz="1200" dirty="0" err="1">
                    <a:solidFill>
                      <a:schemeClr val="bg2">
                        <a:lumMod val="25000"/>
                      </a:schemeClr>
                    </a:solidFill>
                  </a:rPr>
                  <a:t>լսող</a:t>
                </a:r>
                <a:r>
                  <a:rPr lang="en-US" sz="1200" dirty="0">
                    <a:solidFill>
                      <a:schemeClr val="bg2">
                        <a:lumMod val="25000"/>
                      </a:schemeClr>
                    </a:solidFill>
                  </a:rPr>
                  <a:t> ո</a:t>
                </a:r>
                <a:r>
                  <a:rPr lang="hy-AM" sz="1200" dirty="0">
                    <a:solidFill>
                      <a:schemeClr val="bg2">
                        <a:lumMod val="25000"/>
                      </a:schemeClr>
                    </a:solidFill>
                  </a:rPr>
                  <a:t>ւ</a:t>
                </a:r>
                <a:r>
                  <a:rPr lang="en-US" sz="1200" dirty="0">
                    <a:solidFill>
                      <a:schemeClr val="bg2">
                        <a:lumMod val="25000"/>
                      </a:schemeClr>
                    </a:solidFill>
                  </a:rPr>
                  <a:t>   </a:t>
                </a:r>
                <a:r>
                  <a:rPr lang="en-US" sz="1200" dirty="0" err="1">
                    <a:solidFill>
                      <a:schemeClr val="bg2">
                        <a:lumMod val="25000"/>
                      </a:schemeClr>
                    </a:solidFill>
                  </a:rPr>
                  <a:t>հնազանդ</a:t>
                </a:r>
                <a:r>
                  <a:rPr lang="en-US" sz="1200" dirty="0">
                    <a:solidFill>
                      <a:schemeClr val="bg2">
                        <a:lumMod val="25000"/>
                      </a:schemeClr>
                    </a:solidFill>
                  </a:rPr>
                  <a:t> է, </a:t>
                </a:r>
                <a:r>
                  <a:rPr lang="en-US" sz="1200" dirty="0" err="1">
                    <a:solidFill>
                      <a:schemeClr val="bg2">
                        <a:lumMod val="25000"/>
                      </a:schemeClr>
                    </a:solidFill>
                  </a:rPr>
                  <a:t>չափից</a:t>
                </a:r>
                <a:r>
                  <a:rPr lang="en-US" sz="1200" dirty="0">
                    <a:solidFill>
                      <a:schemeClr val="bg2">
                        <a:lumMod val="25000"/>
                      </a:schemeClr>
                    </a:solidFill>
                  </a:rPr>
                  <a:t> </a:t>
                </a:r>
                <a:r>
                  <a:rPr lang="en-US" sz="1200" dirty="0" err="1">
                    <a:solidFill>
                      <a:schemeClr val="bg2">
                        <a:lumMod val="25000"/>
                      </a:schemeClr>
                    </a:solidFill>
                  </a:rPr>
                  <a:t>դուրս</a:t>
                </a:r>
                <a:r>
                  <a:rPr lang="en-US" sz="1200" dirty="0">
                    <a:solidFill>
                      <a:schemeClr val="bg2">
                        <a:lumMod val="25000"/>
                      </a:schemeClr>
                    </a:solidFill>
                  </a:rPr>
                  <a:t> </a:t>
                </a:r>
                <a:r>
                  <a:rPr lang="en-US" sz="1200" dirty="0" err="1">
                    <a:solidFill>
                      <a:schemeClr val="bg2">
                        <a:lumMod val="25000"/>
                      </a:schemeClr>
                    </a:solidFill>
                  </a:rPr>
                  <a:t>կամ</a:t>
                </a:r>
                <a:r>
                  <a:rPr lang="en-US" sz="1200" dirty="0">
                    <a:solidFill>
                      <a:schemeClr val="bg2">
                        <a:lumMod val="25000"/>
                      </a:schemeClr>
                    </a:solidFill>
                  </a:rPr>
                  <a:t> </a:t>
                </a:r>
                <a:r>
                  <a:rPr lang="en-US" sz="1200" dirty="0" err="1">
                    <a:solidFill>
                      <a:schemeClr val="bg2">
                        <a:lumMod val="25000"/>
                      </a:schemeClr>
                    </a:solidFill>
                  </a:rPr>
                  <a:t>չափազանց</a:t>
                </a:r>
                <a:r>
                  <a:rPr lang="en-US" sz="1200" dirty="0">
                    <a:solidFill>
                      <a:schemeClr val="bg2">
                        <a:lumMod val="25000"/>
                      </a:schemeClr>
                    </a:solidFill>
                  </a:rPr>
                  <a:t>     </a:t>
                </a:r>
                <a:r>
                  <a:rPr lang="en-US" sz="1200" dirty="0" err="1">
                    <a:solidFill>
                      <a:schemeClr val="bg2">
                        <a:lumMod val="25000"/>
                      </a:schemeClr>
                    </a:solidFill>
                  </a:rPr>
                  <a:t>պատասխանատու</a:t>
                </a:r>
                <a:r>
                  <a:rPr lang="hy-AM" sz="1200" dirty="0">
                    <a:solidFill>
                      <a:schemeClr val="bg2">
                        <a:lumMod val="25000"/>
                      </a:schemeClr>
                    </a:solidFill>
                  </a:rPr>
                  <a:t>։</a:t>
                </a:r>
                <a:endParaRPr lang="en-US" altLang="ko-KR" sz="1200" dirty="0">
                  <a:solidFill>
                    <a:schemeClr val="bg2">
                      <a:lumMod val="25000"/>
                    </a:schemeClr>
                  </a:solidFill>
                </a:endParaRPr>
              </a:p>
            </p:txBody>
          </p:sp>
          <p:sp>
            <p:nvSpPr>
              <p:cNvPr id="8" name="TextBox 7">
                <a:extLst>
                  <a:ext uri="{FF2B5EF4-FFF2-40B4-BE49-F238E27FC236}">
                    <a16:creationId xmlns:a16="http://schemas.microsoft.com/office/drawing/2014/main" id="{8965D678-28CB-4C06-BEB5-8FDC99D46AC5}"/>
                  </a:ext>
                </a:extLst>
              </p:cNvPr>
              <p:cNvSpPr txBox="1"/>
              <p:nvPr/>
            </p:nvSpPr>
            <p:spPr>
              <a:xfrm>
                <a:off x="2227884" y="1330362"/>
                <a:ext cx="2835931" cy="191967"/>
              </a:xfrm>
              <a:prstGeom prst="rect">
                <a:avLst/>
              </a:prstGeom>
              <a:noFill/>
            </p:spPr>
            <p:txBody>
              <a:bodyPr wrap="square" rtlCol="0">
                <a:spAutoFit/>
              </a:bodyPr>
              <a:lstStyle/>
              <a:p>
                <a:r>
                  <a:rPr lang="hy-AM" altLang="ko-KR" sz="1200" b="1" dirty="0">
                    <a:solidFill>
                      <a:schemeClr val="tx1">
                        <a:lumMod val="75000"/>
                        <a:lumOff val="25000"/>
                      </a:schemeClr>
                    </a:solidFill>
                    <a:cs typeface="Arial" pitchFamily="34" charset="0"/>
                  </a:rPr>
                  <a:t>Երեխա</a:t>
                </a:r>
                <a:endParaRPr lang="ko-KR" altLang="en-US" sz="1200" b="1" dirty="0">
                  <a:solidFill>
                    <a:schemeClr val="tx1">
                      <a:lumMod val="75000"/>
                      <a:lumOff val="25000"/>
                    </a:schemeClr>
                  </a:solidFill>
                  <a:cs typeface="Arial" pitchFamily="34" charset="0"/>
                </a:endParaRPr>
              </a:p>
            </p:txBody>
          </p:sp>
        </p:grpSp>
      </p:grpSp>
      <p:grpSp>
        <p:nvGrpSpPr>
          <p:cNvPr id="9" name="Group 8">
            <a:extLst>
              <a:ext uri="{FF2B5EF4-FFF2-40B4-BE49-F238E27FC236}">
                <a16:creationId xmlns:a16="http://schemas.microsoft.com/office/drawing/2014/main" id="{52F56A92-402A-47DD-B90F-9BF445413D3A}"/>
              </a:ext>
            </a:extLst>
          </p:cNvPr>
          <p:cNvGrpSpPr/>
          <p:nvPr/>
        </p:nvGrpSpPr>
        <p:grpSpPr>
          <a:xfrm>
            <a:off x="3347051" y="513152"/>
            <a:ext cx="3450544" cy="4260071"/>
            <a:chOff x="2051720" y="1635646"/>
            <a:chExt cx="2088000" cy="2952328"/>
          </a:xfrm>
        </p:grpSpPr>
        <p:sp>
          <p:nvSpPr>
            <p:cNvPr id="10" name="Rectangle 9">
              <a:extLst>
                <a:ext uri="{FF2B5EF4-FFF2-40B4-BE49-F238E27FC236}">
                  <a16:creationId xmlns:a16="http://schemas.microsoft.com/office/drawing/2014/main" id="{53576FEF-66AB-4560-B0B1-66CE20CE451D}"/>
                </a:ext>
              </a:extLst>
            </p:cNvPr>
            <p:cNvSpPr/>
            <p:nvPr/>
          </p:nvSpPr>
          <p:spPr>
            <a:xfrm>
              <a:off x="2051720" y="1635646"/>
              <a:ext cx="208800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lumMod val="75000"/>
                    <a:lumOff val="25000"/>
                  </a:schemeClr>
                </a:solidFill>
              </a:endParaRPr>
            </a:p>
          </p:txBody>
        </p:sp>
        <p:sp>
          <p:nvSpPr>
            <p:cNvPr id="11" name="Rectangle 10">
              <a:extLst>
                <a:ext uri="{FF2B5EF4-FFF2-40B4-BE49-F238E27FC236}">
                  <a16:creationId xmlns:a16="http://schemas.microsoft.com/office/drawing/2014/main" id="{921BA8F0-F55C-4BE1-A09D-7B4D02A32176}"/>
                </a:ext>
              </a:extLst>
            </p:cNvPr>
            <p:cNvSpPr/>
            <p:nvPr/>
          </p:nvSpPr>
          <p:spPr>
            <a:xfrm>
              <a:off x="2051720" y="4515966"/>
              <a:ext cx="208800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lumMod val="75000"/>
                    <a:lumOff val="25000"/>
                  </a:schemeClr>
                </a:solidFill>
              </a:endParaRPr>
            </a:p>
          </p:txBody>
        </p:sp>
        <p:grpSp>
          <p:nvGrpSpPr>
            <p:cNvPr id="12" name="Group 11">
              <a:extLst>
                <a:ext uri="{FF2B5EF4-FFF2-40B4-BE49-F238E27FC236}">
                  <a16:creationId xmlns:a16="http://schemas.microsoft.com/office/drawing/2014/main" id="{F096C87B-0278-47A9-8322-EE5A42D0C6E9}"/>
                </a:ext>
              </a:extLst>
            </p:cNvPr>
            <p:cNvGrpSpPr/>
            <p:nvPr/>
          </p:nvGrpSpPr>
          <p:grpSpPr>
            <a:xfrm>
              <a:off x="2053116" y="1805082"/>
              <a:ext cx="2086603" cy="2183168"/>
              <a:chOff x="2118142" y="1330362"/>
              <a:chExt cx="2945675" cy="2183168"/>
            </a:xfrm>
          </p:grpSpPr>
          <p:sp>
            <p:nvSpPr>
              <p:cNvPr id="13" name="TextBox 12">
                <a:extLst>
                  <a:ext uri="{FF2B5EF4-FFF2-40B4-BE49-F238E27FC236}">
                    <a16:creationId xmlns:a16="http://schemas.microsoft.com/office/drawing/2014/main" id="{66EE856E-A747-42AA-A631-F7B7D7195CA8}"/>
                  </a:ext>
                </a:extLst>
              </p:cNvPr>
              <p:cNvSpPr txBox="1"/>
              <p:nvPr/>
            </p:nvSpPr>
            <p:spPr>
              <a:xfrm>
                <a:off x="2118142" y="1572267"/>
                <a:ext cx="2867172" cy="1941263"/>
              </a:xfrm>
              <a:prstGeom prst="rect">
                <a:avLst/>
              </a:prstGeom>
              <a:noFill/>
            </p:spPr>
            <p:txBody>
              <a:bodyPr wrap="square" rtlCol="0">
                <a:spAutoFit/>
              </a:bodyPr>
              <a:lstStyle/>
              <a:p>
                <a:pPr marL="171450" marR="64135" indent="-171450" latinLnBrk="0">
                  <a:lnSpc>
                    <a:spcPct val="115000"/>
                  </a:lnSpc>
                  <a:spcBef>
                    <a:spcPts val="335"/>
                  </a:spcBef>
                  <a:spcAft>
                    <a:spcPts val="0"/>
                  </a:spcAft>
                  <a:buClr>
                    <a:srgbClr val="231F20"/>
                  </a:buClr>
                  <a:buSzPts val="800"/>
                  <a:buFont typeface="Arial" panose="020B0604020202020204" pitchFamily="34" charset="0"/>
                  <a:buChar char="•"/>
                  <a:tabLst>
                    <a:tab pos="208915" algn="l"/>
                  </a:tabLst>
                  <a:defRPr/>
                </a:pPr>
                <a:r>
                  <a:rPr lang="en-US" sz="1100" dirty="0" err="1">
                    <a:solidFill>
                      <a:schemeClr val="bg2">
                        <a:lumMod val="25000"/>
                      </a:schemeClr>
                    </a:solidFill>
                  </a:rPr>
                  <a:t>Երեխայի</a:t>
                </a:r>
                <a:r>
                  <a:rPr lang="en-US" sz="1100" dirty="0">
                    <a:solidFill>
                      <a:schemeClr val="bg2">
                        <a:lumMod val="25000"/>
                      </a:schemeClr>
                    </a:solidFill>
                  </a:rPr>
                  <a:t> </a:t>
                </a:r>
                <a:r>
                  <a:rPr lang="en-US" sz="1100" dirty="0" err="1">
                    <a:solidFill>
                      <a:schemeClr val="bg2">
                        <a:lumMod val="25000"/>
                      </a:schemeClr>
                    </a:solidFill>
                  </a:rPr>
                  <a:t>նկատմամբ</a:t>
                </a:r>
                <a:r>
                  <a:rPr lang="en-US" sz="1100" dirty="0">
                    <a:solidFill>
                      <a:schemeClr val="bg2">
                        <a:lumMod val="25000"/>
                      </a:schemeClr>
                    </a:solidFill>
                  </a:rPr>
                  <a:t> </a:t>
                </a:r>
                <a:r>
                  <a:rPr lang="en-US" sz="1100" dirty="0" err="1">
                    <a:solidFill>
                      <a:schemeClr val="bg2">
                        <a:lumMod val="25000"/>
                      </a:schemeClr>
                    </a:solidFill>
                  </a:rPr>
                  <a:t>նվազ</a:t>
                </a:r>
                <a:r>
                  <a:rPr lang="en-US" sz="1100" dirty="0">
                    <a:solidFill>
                      <a:schemeClr val="bg2">
                        <a:lumMod val="25000"/>
                      </a:schemeClr>
                    </a:solidFill>
                  </a:rPr>
                  <a:t> </a:t>
                </a:r>
                <a:r>
                  <a:rPr lang="en-US" sz="1100" dirty="0" err="1">
                    <a:solidFill>
                      <a:schemeClr val="bg2">
                        <a:lumMod val="25000"/>
                      </a:schemeClr>
                    </a:solidFill>
                  </a:rPr>
                  <a:t>անհանգստություն</a:t>
                </a:r>
                <a:r>
                  <a:rPr lang="en-US" sz="1100" dirty="0">
                    <a:solidFill>
                      <a:schemeClr val="bg2">
                        <a:lumMod val="25000"/>
                      </a:schemeClr>
                    </a:solidFill>
                  </a:rPr>
                  <a:t> է </a:t>
                </a:r>
                <a:r>
                  <a:rPr lang="en-US" sz="1100" dirty="0" err="1">
                    <a:solidFill>
                      <a:schemeClr val="bg2">
                        <a:lumMod val="25000"/>
                      </a:schemeClr>
                    </a:solidFill>
                  </a:rPr>
                  <a:t>ցուցաբերում</a:t>
                </a:r>
                <a:r>
                  <a:rPr lang="en-US" sz="1100" dirty="0">
                    <a:solidFill>
                      <a:schemeClr val="bg2">
                        <a:lumMod val="25000"/>
                      </a:schemeClr>
                    </a:solidFill>
                  </a:rPr>
                  <a:t>, </a:t>
                </a:r>
                <a:r>
                  <a:rPr lang="en-US" sz="1100" dirty="0" err="1">
                    <a:solidFill>
                      <a:schemeClr val="bg2">
                        <a:lumMod val="25000"/>
                      </a:schemeClr>
                    </a:solidFill>
                  </a:rPr>
                  <a:t>հազվադեպ</a:t>
                </a:r>
                <a:r>
                  <a:rPr lang="en-US" sz="1100" dirty="0">
                    <a:solidFill>
                      <a:schemeClr val="bg2">
                        <a:lumMod val="25000"/>
                      </a:schemeClr>
                    </a:solidFill>
                  </a:rPr>
                  <a:t> է </a:t>
                </a:r>
                <a:r>
                  <a:rPr lang="en-US" sz="1100" dirty="0" err="1">
                    <a:solidFill>
                      <a:schemeClr val="bg2">
                        <a:lumMod val="25000"/>
                      </a:schemeClr>
                    </a:solidFill>
                  </a:rPr>
                  <a:t>արձագանքում</a:t>
                </a:r>
                <a:r>
                  <a:rPr lang="en-US" sz="1100" dirty="0">
                    <a:solidFill>
                      <a:schemeClr val="bg2">
                        <a:lumMod val="25000"/>
                      </a:schemeClr>
                    </a:solidFill>
                  </a:rPr>
                  <a:t> </a:t>
                </a:r>
                <a:r>
                  <a:rPr lang="en-US" sz="1100" dirty="0" err="1">
                    <a:solidFill>
                      <a:schemeClr val="bg2">
                        <a:lumMod val="25000"/>
                      </a:schemeClr>
                    </a:solidFill>
                  </a:rPr>
                  <a:t>ծնողներին</a:t>
                </a:r>
                <a:r>
                  <a:rPr lang="en-US" sz="1100" dirty="0">
                    <a:solidFill>
                      <a:schemeClr val="bg2">
                        <a:lumMod val="25000"/>
                      </a:schemeClr>
                    </a:solidFill>
                  </a:rPr>
                  <a:t> </a:t>
                </a:r>
                <a:r>
                  <a:rPr lang="en-US" sz="1100" dirty="0" err="1">
                    <a:solidFill>
                      <a:schemeClr val="bg2">
                        <a:lumMod val="25000"/>
                      </a:schemeClr>
                    </a:solidFill>
                  </a:rPr>
                  <a:t>ուղղված</a:t>
                </a:r>
                <a:r>
                  <a:rPr lang="en-US" sz="1100" dirty="0">
                    <a:solidFill>
                      <a:schemeClr val="bg2">
                        <a:lumMod val="25000"/>
                      </a:schemeClr>
                    </a:solidFill>
                  </a:rPr>
                  <a:t> </a:t>
                </a:r>
                <a:r>
                  <a:rPr lang="en-US" sz="1100" dirty="0" err="1">
                    <a:solidFill>
                      <a:schemeClr val="bg2">
                        <a:lumMod val="25000"/>
                      </a:schemeClr>
                    </a:solidFill>
                  </a:rPr>
                  <a:t>հարցադրումներին</a:t>
                </a:r>
                <a:r>
                  <a:rPr lang="en-US" sz="1100" dirty="0">
                    <a:solidFill>
                      <a:schemeClr val="bg2">
                        <a:lumMod val="25000"/>
                      </a:schemeClr>
                    </a:solidFill>
                  </a:rPr>
                  <a:t> </a:t>
                </a:r>
                <a:r>
                  <a:rPr lang="en-US" sz="1100" dirty="0" err="1">
                    <a:solidFill>
                      <a:schemeClr val="bg2">
                        <a:lumMod val="25000"/>
                      </a:schemeClr>
                    </a:solidFill>
                  </a:rPr>
                  <a:t>կամ</a:t>
                </a:r>
                <a:r>
                  <a:rPr lang="en-US" sz="1100" dirty="0">
                    <a:solidFill>
                      <a:schemeClr val="bg2">
                        <a:lumMod val="25000"/>
                      </a:schemeClr>
                    </a:solidFill>
                  </a:rPr>
                  <a:t> </a:t>
                </a:r>
                <a:r>
                  <a:rPr lang="en-US" sz="1100" dirty="0" err="1">
                    <a:solidFill>
                      <a:schemeClr val="bg2">
                        <a:lumMod val="25000"/>
                      </a:schemeClr>
                    </a:solidFill>
                  </a:rPr>
                  <a:t>տնայցերին</a:t>
                </a:r>
                <a:r>
                  <a:rPr lang="en-US" sz="1100" dirty="0">
                    <a:solidFill>
                      <a:schemeClr val="bg2">
                        <a:lumMod val="25000"/>
                      </a:schemeClr>
                    </a:solidFill>
                  </a:rPr>
                  <a:t>։</a:t>
                </a:r>
              </a:p>
              <a:p>
                <a:pPr marL="171450" marR="64135" indent="-171450" latinLnBrk="0">
                  <a:lnSpc>
                    <a:spcPct val="115000"/>
                  </a:lnSpc>
                  <a:spcAft>
                    <a:spcPts val="0"/>
                  </a:spcAft>
                  <a:buClr>
                    <a:srgbClr val="231F20"/>
                  </a:buClr>
                  <a:buSzPts val="800"/>
                  <a:buFont typeface="Arial" panose="020B0604020202020204" pitchFamily="34" charset="0"/>
                  <a:buChar char="•"/>
                  <a:tabLst>
                    <a:tab pos="208915" algn="l"/>
                  </a:tabLst>
                  <a:defRPr/>
                </a:pPr>
                <a:r>
                  <a:rPr lang="en-US" sz="1100" dirty="0" err="1">
                    <a:solidFill>
                      <a:schemeClr val="bg2">
                        <a:lumMod val="25000"/>
                      </a:schemeClr>
                    </a:solidFill>
                  </a:rPr>
                  <a:t>Երեխայի</a:t>
                </a:r>
                <a:r>
                  <a:rPr lang="en-US" sz="1100" dirty="0">
                    <a:solidFill>
                      <a:schemeClr val="bg2">
                        <a:lumMod val="25000"/>
                      </a:schemeClr>
                    </a:solidFill>
                  </a:rPr>
                  <a:t> </a:t>
                </a:r>
                <a:r>
                  <a:rPr lang="en-US" sz="1100" dirty="0" err="1">
                    <a:solidFill>
                      <a:schemeClr val="bg2">
                        <a:lumMod val="25000"/>
                      </a:schemeClr>
                    </a:solidFill>
                  </a:rPr>
                  <a:t>վտանգածին</a:t>
                </a:r>
                <a:r>
                  <a:rPr lang="en-US" sz="1100" dirty="0">
                    <a:solidFill>
                      <a:schemeClr val="bg2">
                        <a:lumMod val="25000"/>
                      </a:schemeClr>
                    </a:solidFill>
                  </a:rPr>
                  <a:t> </a:t>
                </a:r>
                <a:r>
                  <a:rPr lang="en-US" sz="1100" dirty="0" err="1">
                    <a:solidFill>
                      <a:schemeClr val="bg2">
                        <a:lumMod val="25000"/>
                      </a:schemeClr>
                    </a:solidFill>
                  </a:rPr>
                  <a:t>վարքը</a:t>
                </a:r>
                <a:r>
                  <a:rPr lang="en-US" sz="1100" dirty="0">
                    <a:solidFill>
                      <a:schemeClr val="bg2">
                        <a:lumMod val="25000"/>
                      </a:schemeClr>
                    </a:solidFill>
                  </a:rPr>
                  <a:t> </a:t>
                </a:r>
                <a:r>
                  <a:rPr lang="en-US" sz="1100" dirty="0" err="1">
                    <a:solidFill>
                      <a:schemeClr val="bg2">
                        <a:lumMod val="25000"/>
                      </a:schemeClr>
                    </a:solidFill>
                  </a:rPr>
                  <a:t>թողնում</a:t>
                </a:r>
                <a:r>
                  <a:rPr lang="en-US" sz="1100" dirty="0">
                    <a:solidFill>
                      <a:schemeClr val="bg2">
                        <a:lumMod val="25000"/>
                      </a:schemeClr>
                    </a:solidFill>
                  </a:rPr>
                  <a:t> է </a:t>
                </a:r>
                <a:r>
                  <a:rPr lang="en-US" sz="1100" dirty="0" err="1">
                    <a:solidFill>
                      <a:schemeClr val="bg2">
                        <a:lumMod val="25000"/>
                      </a:schemeClr>
                    </a:solidFill>
                  </a:rPr>
                  <a:t>առանց</a:t>
                </a:r>
                <a:r>
                  <a:rPr lang="en-US" sz="1100" dirty="0">
                    <a:solidFill>
                      <a:schemeClr val="bg2">
                        <a:lumMod val="25000"/>
                      </a:schemeClr>
                    </a:solidFill>
                  </a:rPr>
                  <a:t> </a:t>
                </a:r>
                <a:r>
                  <a:rPr lang="en-US" sz="1100" dirty="0" err="1">
                    <a:solidFill>
                      <a:schemeClr val="bg2">
                        <a:lumMod val="25000"/>
                      </a:schemeClr>
                    </a:solidFill>
                  </a:rPr>
                  <a:t>հսկողության</a:t>
                </a:r>
                <a:r>
                  <a:rPr lang="en-US" sz="1100" dirty="0">
                    <a:solidFill>
                      <a:schemeClr val="bg2">
                        <a:lumMod val="25000"/>
                      </a:schemeClr>
                    </a:solidFill>
                  </a:rPr>
                  <a:t>։</a:t>
                </a:r>
              </a:p>
              <a:p>
                <a:pPr marL="171450" indent="-171450" latinLnBrk="0">
                  <a:lnSpc>
                    <a:spcPct val="115000"/>
                  </a:lnSpc>
                  <a:buClr>
                    <a:srgbClr val="231F20"/>
                  </a:buClr>
                  <a:buSzPts val="800"/>
                  <a:buFont typeface="Arial" panose="020B0604020202020204" pitchFamily="34" charset="0"/>
                  <a:buChar char="•"/>
                  <a:tabLst>
                    <a:tab pos="208280" algn="l"/>
                  </a:tabLst>
                  <a:defRPr/>
                </a:pPr>
                <a:r>
                  <a:rPr lang="en-US" sz="1100" dirty="0" err="1">
                    <a:solidFill>
                      <a:schemeClr val="bg2">
                        <a:lumMod val="25000"/>
                      </a:schemeClr>
                    </a:solidFill>
                  </a:rPr>
                  <a:t>Մեղադրում</a:t>
                </a:r>
                <a:r>
                  <a:rPr lang="en-US" sz="1100" dirty="0">
                    <a:solidFill>
                      <a:schemeClr val="bg2">
                        <a:lumMod val="25000"/>
                      </a:schemeClr>
                    </a:solidFill>
                  </a:rPr>
                  <a:t> է </a:t>
                </a:r>
                <a:r>
                  <a:rPr lang="en-US" sz="1100" dirty="0" err="1">
                    <a:solidFill>
                      <a:schemeClr val="bg2">
                        <a:lumMod val="25000"/>
                      </a:schemeClr>
                    </a:solidFill>
                  </a:rPr>
                  <a:t>երեխային</a:t>
                </a:r>
                <a:r>
                  <a:rPr lang="hy-AM" sz="1100" dirty="0">
                    <a:solidFill>
                      <a:schemeClr val="bg2">
                        <a:lumMod val="25000"/>
                      </a:schemeClr>
                    </a:solidFill>
                  </a:rPr>
                  <a:t> </a:t>
                </a:r>
                <a:r>
                  <a:rPr lang="en-US" sz="1100" dirty="0" err="1">
                    <a:solidFill>
                      <a:schemeClr val="bg2">
                        <a:lumMod val="25000"/>
                      </a:schemeClr>
                    </a:solidFill>
                  </a:rPr>
                  <a:t>դպրոցում</a:t>
                </a:r>
                <a:r>
                  <a:rPr lang="en-US" sz="1100" dirty="0">
                    <a:solidFill>
                      <a:schemeClr val="bg2">
                        <a:lumMod val="25000"/>
                      </a:schemeClr>
                    </a:solidFill>
                  </a:rPr>
                  <a:t> </a:t>
                </a:r>
                <a:r>
                  <a:rPr lang="en-US" sz="1100" dirty="0" err="1">
                    <a:solidFill>
                      <a:schemeClr val="bg2">
                        <a:lumMod val="25000"/>
                      </a:schemeClr>
                    </a:solidFill>
                  </a:rPr>
                  <a:t>կամ</a:t>
                </a:r>
                <a:r>
                  <a:rPr lang="en-US" sz="1100" dirty="0">
                    <a:solidFill>
                      <a:schemeClr val="bg2">
                        <a:lumMod val="25000"/>
                      </a:schemeClr>
                    </a:solidFill>
                  </a:rPr>
                  <a:t> </a:t>
                </a:r>
                <a:r>
                  <a:rPr lang="en-US" sz="1100" dirty="0" err="1">
                    <a:solidFill>
                      <a:schemeClr val="bg2">
                        <a:lumMod val="25000"/>
                      </a:schemeClr>
                    </a:solidFill>
                  </a:rPr>
                  <a:t>տանը</a:t>
                </a:r>
                <a:r>
                  <a:rPr lang="en-US" sz="1100" dirty="0">
                    <a:solidFill>
                      <a:schemeClr val="bg2">
                        <a:lumMod val="25000"/>
                      </a:schemeClr>
                    </a:solidFill>
                  </a:rPr>
                  <a:t> </a:t>
                </a:r>
                <a:r>
                  <a:rPr lang="en-US" sz="1100" dirty="0" err="1">
                    <a:solidFill>
                      <a:schemeClr val="bg2">
                        <a:lumMod val="25000"/>
                      </a:schemeClr>
                    </a:solidFill>
                  </a:rPr>
                  <a:t>ունեցած</a:t>
                </a:r>
                <a:r>
                  <a:rPr lang="en-US" sz="1100" dirty="0">
                    <a:solidFill>
                      <a:schemeClr val="bg2">
                        <a:lumMod val="25000"/>
                      </a:schemeClr>
                    </a:solidFill>
                  </a:rPr>
                  <a:t> </a:t>
                </a:r>
                <a:r>
                  <a:rPr lang="en-US" sz="1100" dirty="0" err="1">
                    <a:solidFill>
                      <a:schemeClr val="bg2">
                        <a:lumMod val="25000"/>
                      </a:schemeClr>
                    </a:solidFill>
                  </a:rPr>
                  <a:t>խնդիրների</a:t>
                </a:r>
                <a:r>
                  <a:rPr lang="en-US" sz="1100" dirty="0">
                    <a:solidFill>
                      <a:schemeClr val="bg2">
                        <a:lumMod val="25000"/>
                      </a:schemeClr>
                    </a:solidFill>
                  </a:rPr>
                  <a:t> </a:t>
                </a:r>
                <a:r>
                  <a:rPr lang="en-US" sz="1100" dirty="0" err="1">
                    <a:solidFill>
                      <a:schemeClr val="bg2">
                        <a:lumMod val="25000"/>
                      </a:schemeClr>
                    </a:solidFill>
                  </a:rPr>
                  <a:t>համար</a:t>
                </a:r>
                <a:r>
                  <a:rPr lang="en-US" sz="1100" dirty="0">
                    <a:solidFill>
                      <a:schemeClr val="bg2">
                        <a:lumMod val="25000"/>
                      </a:schemeClr>
                    </a:solidFill>
                  </a:rPr>
                  <a:t>։</a:t>
                </a:r>
              </a:p>
              <a:p>
                <a:pPr marL="171450" indent="-171450" latinLnBrk="0">
                  <a:lnSpc>
                    <a:spcPct val="115000"/>
                  </a:lnSpc>
                  <a:buClr>
                    <a:srgbClr val="231F20"/>
                  </a:buClr>
                  <a:buSzPts val="800"/>
                  <a:buFont typeface="Arial" panose="020B0604020202020204" pitchFamily="34" charset="0"/>
                  <a:buChar char="•"/>
                  <a:tabLst>
                    <a:tab pos="208280" algn="l"/>
                  </a:tabLst>
                  <a:defRPr/>
                </a:pPr>
                <a:r>
                  <a:rPr lang="en-US" sz="1100" dirty="0" err="1">
                    <a:solidFill>
                      <a:schemeClr val="bg2">
                        <a:lumMod val="25000"/>
                      </a:schemeClr>
                    </a:solidFill>
                  </a:rPr>
                  <a:t>Երեխային</a:t>
                </a:r>
                <a:r>
                  <a:rPr lang="en-US" sz="1100" dirty="0">
                    <a:solidFill>
                      <a:schemeClr val="bg2">
                        <a:lumMod val="25000"/>
                      </a:schemeClr>
                    </a:solidFill>
                  </a:rPr>
                  <a:t> </a:t>
                </a:r>
                <a:r>
                  <a:rPr lang="en-US" sz="1100" dirty="0" err="1">
                    <a:solidFill>
                      <a:schemeClr val="bg2">
                        <a:lumMod val="25000"/>
                      </a:schemeClr>
                    </a:solidFill>
                  </a:rPr>
                  <a:t>բեռ</a:t>
                </a:r>
                <a:r>
                  <a:rPr lang="en-US" sz="1100" dirty="0">
                    <a:solidFill>
                      <a:schemeClr val="bg2">
                        <a:lumMod val="25000"/>
                      </a:schemeClr>
                    </a:solidFill>
                  </a:rPr>
                  <a:t> է </a:t>
                </a:r>
                <a:r>
                  <a:rPr lang="en-US" sz="1100" dirty="0" err="1">
                    <a:solidFill>
                      <a:schemeClr val="bg2">
                        <a:lumMod val="25000"/>
                      </a:schemeClr>
                    </a:solidFill>
                  </a:rPr>
                  <a:t>համարում</a:t>
                </a:r>
                <a:r>
                  <a:rPr lang="en-US" sz="1100" dirty="0">
                    <a:solidFill>
                      <a:schemeClr val="bg2">
                        <a:lumMod val="25000"/>
                      </a:schemeClr>
                    </a:solidFill>
                  </a:rPr>
                  <a:t>, </a:t>
                </a:r>
                <a:r>
                  <a:rPr lang="en-US" sz="1100" dirty="0" err="1">
                    <a:solidFill>
                      <a:schemeClr val="bg2">
                        <a:lumMod val="25000"/>
                      </a:schemeClr>
                    </a:solidFill>
                  </a:rPr>
                  <a:t>չի</a:t>
                </a:r>
                <a:r>
                  <a:rPr lang="en-US" sz="1100" dirty="0">
                    <a:solidFill>
                      <a:schemeClr val="bg2">
                        <a:lumMod val="25000"/>
                      </a:schemeClr>
                    </a:solidFill>
                  </a:rPr>
                  <a:t> </a:t>
                </a:r>
                <a:r>
                  <a:rPr lang="en-US" sz="1100" dirty="0" err="1">
                    <a:solidFill>
                      <a:schemeClr val="bg2">
                        <a:lumMod val="25000"/>
                      </a:schemeClr>
                    </a:solidFill>
                  </a:rPr>
                  <a:t>արժևորում</a:t>
                </a:r>
                <a:r>
                  <a:rPr lang="en-US" sz="1100" dirty="0">
                    <a:solidFill>
                      <a:schemeClr val="bg2">
                        <a:lumMod val="25000"/>
                      </a:schemeClr>
                    </a:solidFill>
                  </a:rPr>
                  <a:t>։</a:t>
                </a:r>
              </a:p>
              <a:p>
                <a:pPr marL="171450" marR="64135" indent="-171450" latinLnBrk="0">
                  <a:lnSpc>
                    <a:spcPct val="115000"/>
                  </a:lnSpc>
                  <a:spcBef>
                    <a:spcPts val="5"/>
                  </a:spcBef>
                  <a:spcAft>
                    <a:spcPts val="0"/>
                  </a:spcAft>
                  <a:buClr>
                    <a:srgbClr val="231F20"/>
                  </a:buClr>
                  <a:buSzPts val="800"/>
                  <a:buFont typeface="Arial" panose="020B0604020202020204" pitchFamily="34" charset="0"/>
                  <a:buChar char="•"/>
                  <a:tabLst>
                    <a:tab pos="208915" algn="l"/>
                  </a:tabLst>
                  <a:defRPr/>
                </a:pPr>
                <a:r>
                  <a:rPr lang="en-US" sz="1100" dirty="0" err="1">
                    <a:solidFill>
                      <a:schemeClr val="bg2">
                        <a:lumMod val="25000"/>
                      </a:schemeClr>
                    </a:solidFill>
                  </a:rPr>
                  <a:t>Երեխայի</a:t>
                </a:r>
                <a:r>
                  <a:rPr lang="en-US" sz="1100" dirty="0">
                    <a:solidFill>
                      <a:schemeClr val="bg2">
                        <a:lumMod val="25000"/>
                      </a:schemeClr>
                    </a:solidFill>
                  </a:rPr>
                  <a:t> </a:t>
                </a:r>
                <a:r>
                  <a:rPr lang="en-US" sz="1100" dirty="0" err="1">
                    <a:solidFill>
                      <a:schemeClr val="bg2">
                        <a:lumMod val="25000"/>
                      </a:schemeClr>
                    </a:solidFill>
                  </a:rPr>
                  <a:t>նկատմամբ</a:t>
                </a:r>
                <a:r>
                  <a:rPr lang="en-US" sz="1100" dirty="0">
                    <a:solidFill>
                      <a:schemeClr val="bg2">
                        <a:lumMod val="25000"/>
                      </a:schemeClr>
                    </a:solidFill>
                  </a:rPr>
                  <a:t> </a:t>
                </a:r>
                <a:r>
                  <a:rPr lang="en-US" sz="1100" dirty="0" err="1">
                    <a:solidFill>
                      <a:schemeClr val="bg2">
                        <a:lumMod val="25000"/>
                      </a:schemeClr>
                    </a:solidFill>
                  </a:rPr>
                  <a:t>պահանջները</a:t>
                </a:r>
                <a:r>
                  <a:rPr lang="en-US" sz="1100" dirty="0">
                    <a:solidFill>
                      <a:schemeClr val="bg2">
                        <a:lumMod val="25000"/>
                      </a:schemeClr>
                    </a:solidFill>
                  </a:rPr>
                  <a:t> </a:t>
                </a:r>
                <a:r>
                  <a:rPr lang="en-US" sz="1100" dirty="0" err="1">
                    <a:solidFill>
                      <a:schemeClr val="bg2">
                        <a:lumMod val="25000"/>
                      </a:schemeClr>
                    </a:solidFill>
                  </a:rPr>
                  <a:t>բացարձակապես</a:t>
                </a:r>
                <a:r>
                  <a:rPr lang="en-US" sz="1100" dirty="0">
                    <a:solidFill>
                      <a:schemeClr val="bg2">
                        <a:lumMod val="25000"/>
                      </a:schemeClr>
                    </a:solidFill>
                  </a:rPr>
                  <a:t> </a:t>
                </a:r>
                <a:r>
                  <a:rPr lang="en-US" sz="1100" dirty="0" err="1">
                    <a:solidFill>
                      <a:schemeClr val="bg2">
                        <a:lumMod val="25000"/>
                      </a:schemeClr>
                    </a:solidFill>
                  </a:rPr>
                  <a:t>չեն</a:t>
                </a:r>
                <a:r>
                  <a:rPr lang="en-US" sz="1100" dirty="0">
                    <a:solidFill>
                      <a:schemeClr val="bg2">
                        <a:lumMod val="25000"/>
                      </a:schemeClr>
                    </a:solidFill>
                  </a:rPr>
                  <a:t> </a:t>
                </a:r>
                <a:r>
                  <a:rPr lang="en-US" sz="1100" dirty="0" err="1">
                    <a:solidFill>
                      <a:schemeClr val="bg2">
                        <a:lumMod val="25000"/>
                      </a:schemeClr>
                    </a:solidFill>
                  </a:rPr>
                  <a:t>համապատասխանում</a:t>
                </a:r>
                <a:r>
                  <a:rPr lang="en-US" sz="1100" dirty="0">
                    <a:solidFill>
                      <a:schemeClr val="bg2">
                        <a:lumMod val="25000"/>
                      </a:schemeClr>
                    </a:solidFill>
                  </a:rPr>
                  <a:t> </a:t>
                </a:r>
                <a:r>
                  <a:rPr lang="en-US" sz="1100" dirty="0" err="1">
                    <a:solidFill>
                      <a:schemeClr val="bg2">
                        <a:lumMod val="25000"/>
                      </a:schemeClr>
                    </a:solidFill>
                  </a:rPr>
                  <a:t>նրա</a:t>
                </a:r>
                <a:r>
                  <a:rPr lang="en-US" sz="1100" dirty="0">
                    <a:solidFill>
                      <a:schemeClr val="bg2">
                        <a:lumMod val="25000"/>
                      </a:schemeClr>
                    </a:solidFill>
                  </a:rPr>
                  <a:t> </a:t>
                </a:r>
                <a:r>
                  <a:rPr lang="en-US" sz="1100" dirty="0" err="1">
                    <a:solidFill>
                      <a:schemeClr val="bg2">
                        <a:lumMod val="25000"/>
                      </a:schemeClr>
                    </a:solidFill>
                  </a:rPr>
                  <a:t>իրական</a:t>
                </a:r>
                <a:r>
                  <a:rPr lang="en-US" sz="1100" dirty="0">
                    <a:solidFill>
                      <a:schemeClr val="bg2">
                        <a:lumMod val="25000"/>
                      </a:schemeClr>
                    </a:solidFill>
                  </a:rPr>
                  <a:t> </a:t>
                </a:r>
                <a:r>
                  <a:rPr lang="en-US" sz="1100" dirty="0" err="1">
                    <a:solidFill>
                      <a:schemeClr val="bg2">
                        <a:lumMod val="25000"/>
                      </a:schemeClr>
                    </a:solidFill>
                  </a:rPr>
                  <a:t>հնարավորո</a:t>
                </a:r>
                <a:r>
                  <a:rPr lang="hy-AM" sz="1100" dirty="0">
                    <a:solidFill>
                      <a:schemeClr val="bg2">
                        <a:lumMod val="25000"/>
                      </a:schemeClr>
                    </a:solidFill>
                  </a:rPr>
                  <a:t>ւ</a:t>
                </a:r>
                <a:r>
                  <a:rPr lang="en-US" sz="1100" dirty="0" err="1">
                    <a:solidFill>
                      <a:schemeClr val="bg2">
                        <a:lumMod val="25000"/>
                      </a:schemeClr>
                    </a:solidFill>
                  </a:rPr>
                  <a:t>թյուններին</a:t>
                </a:r>
                <a:r>
                  <a:rPr lang="en-US" sz="1100" dirty="0">
                    <a:solidFill>
                      <a:schemeClr val="bg2">
                        <a:lumMod val="25000"/>
                      </a:schemeClr>
                    </a:solidFill>
                  </a:rPr>
                  <a:t> և </a:t>
                </a:r>
                <a:r>
                  <a:rPr lang="en-US" sz="1100" dirty="0" err="1">
                    <a:solidFill>
                      <a:schemeClr val="bg2">
                        <a:lumMod val="25000"/>
                      </a:schemeClr>
                    </a:solidFill>
                  </a:rPr>
                  <a:t>անտեսում</a:t>
                </a:r>
                <a:r>
                  <a:rPr lang="en-US" sz="1100" dirty="0">
                    <a:solidFill>
                      <a:schemeClr val="bg2">
                        <a:lumMod val="25000"/>
                      </a:schemeClr>
                    </a:solidFill>
                  </a:rPr>
                  <a:t> </a:t>
                </a:r>
                <a:r>
                  <a:rPr lang="en-US" sz="1100" dirty="0" err="1">
                    <a:solidFill>
                      <a:schemeClr val="bg2">
                        <a:lumMod val="25000"/>
                      </a:schemeClr>
                    </a:solidFill>
                  </a:rPr>
                  <a:t>են</a:t>
                </a:r>
                <a:r>
                  <a:rPr lang="en-US" sz="1100" dirty="0">
                    <a:solidFill>
                      <a:schemeClr val="bg2">
                        <a:lumMod val="25000"/>
                      </a:schemeClr>
                    </a:solidFill>
                  </a:rPr>
                  <a:t> </a:t>
                </a:r>
                <a:r>
                  <a:rPr lang="en-US" sz="1100" dirty="0" err="1">
                    <a:solidFill>
                      <a:schemeClr val="bg2">
                        <a:lumMod val="25000"/>
                      </a:schemeClr>
                    </a:solidFill>
                  </a:rPr>
                  <a:t>երեխայի</a:t>
                </a:r>
                <a:r>
                  <a:rPr lang="en-US" sz="1100" dirty="0">
                    <a:solidFill>
                      <a:schemeClr val="bg2">
                        <a:lumMod val="25000"/>
                      </a:schemeClr>
                    </a:solidFill>
                  </a:rPr>
                  <a:t> </a:t>
                </a:r>
                <a:r>
                  <a:rPr lang="en-US" sz="1100" dirty="0" err="1">
                    <a:solidFill>
                      <a:schemeClr val="bg2">
                        <a:lumMod val="25000"/>
                      </a:schemeClr>
                    </a:solidFill>
                  </a:rPr>
                  <a:t>ջանքերը</a:t>
                </a:r>
                <a:r>
                  <a:rPr lang="en-US" sz="1100" dirty="0">
                    <a:solidFill>
                      <a:schemeClr val="bg2">
                        <a:lumMod val="25000"/>
                      </a:schemeClr>
                    </a:solidFill>
                  </a:rPr>
                  <a:t> և </a:t>
                </a:r>
                <a:r>
                  <a:rPr lang="en-US" sz="1100" dirty="0" err="1">
                    <a:solidFill>
                      <a:schemeClr val="bg2">
                        <a:lumMod val="25000"/>
                      </a:schemeClr>
                    </a:solidFill>
                  </a:rPr>
                  <a:t>կարիքները</a:t>
                </a:r>
                <a:r>
                  <a:rPr lang="en-US" sz="1100" dirty="0">
                    <a:solidFill>
                      <a:schemeClr val="bg2">
                        <a:lumMod val="25000"/>
                      </a:schemeClr>
                    </a:solidFill>
                  </a:rPr>
                  <a:t>։</a:t>
                </a:r>
              </a:p>
            </p:txBody>
          </p:sp>
          <p:sp>
            <p:nvSpPr>
              <p:cNvPr id="14" name="TextBox 13">
                <a:extLst>
                  <a:ext uri="{FF2B5EF4-FFF2-40B4-BE49-F238E27FC236}">
                    <a16:creationId xmlns:a16="http://schemas.microsoft.com/office/drawing/2014/main" id="{8BA796CC-700B-43B0-AAE1-55824F3A5A7A}"/>
                  </a:ext>
                </a:extLst>
              </p:cNvPr>
              <p:cNvSpPr txBox="1"/>
              <p:nvPr/>
            </p:nvSpPr>
            <p:spPr>
              <a:xfrm>
                <a:off x="2227885" y="1330362"/>
                <a:ext cx="2835932" cy="195504"/>
              </a:xfrm>
              <a:prstGeom prst="rect">
                <a:avLst/>
              </a:prstGeom>
              <a:noFill/>
            </p:spPr>
            <p:txBody>
              <a:bodyPr wrap="square" rtlCol="0">
                <a:spAutoFit/>
              </a:bodyPr>
              <a:lstStyle/>
              <a:p>
                <a:pPr marL="100965" algn="l">
                  <a:lnSpc>
                    <a:spcPct val="115000"/>
                  </a:lnSpc>
                  <a:spcBef>
                    <a:spcPts val="405"/>
                  </a:spcBef>
                  <a:spcAft>
                    <a:spcPts val="0"/>
                  </a:spcAft>
                </a:pPr>
                <a:r>
                  <a:rPr lang="en-US" sz="1200" b="1" dirty="0" err="1">
                    <a:solidFill>
                      <a:schemeClr val="bg2">
                        <a:lumMod val="25000"/>
                      </a:schemeClr>
                    </a:solidFill>
                    <a:effectLst/>
                  </a:rPr>
                  <a:t>Ծնող</a:t>
                </a:r>
                <a:r>
                  <a:rPr lang="en-US" sz="1200" b="1" spc="10" dirty="0">
                    <a:solidFill>
                      <a:schemeClr val="bg2">
                        <a:lumMod val="25000"/>
                      </a:schemeClr>
                    </a:solidFill>
                    <a:effectLst/>
                  </a:rPr>
                  <a:t> </a:t>
                </a:r>
                <a:r>
                  <a:rPr lang="en-US" sz="1200" b="1" dirty="0" err="1">
                    <a:solidFill>
                      <a:schemeClr val="bg2">
                        <a:lumMod val="25000"/>
                      </a:schemeClr>
                    </a:solidFill>
                    <a:effectLst/>
                  </a:rPr>
                  <a:t>կամ</a:t>
                </a:r>
                <a:r>
                  <a:rPr lang="en-US" sz="1200" b="1" spc="10" dirty="0">
                    <a:solidFill>
                      <a:schemeClr val="bg2">
                        <a:lumMod val="25000"/>
                      </a:schemeClr>
                    </a:solidFill>
                    <a:effectLst/>
                  </a:rPr>
                  <a:t> </a:t>
                </a:r>
                <a:r>
                  <a:rPr lang="en-US" sz="1200" b="1" spc="-10" dirty="0" err="1">
                    <a:solidFill>
                      <a:schemeClr val="bg2">
                        <a:lumMod val="25000"/>
                      </a:schemeClr>
                    </a:solidFill>
                    <a:effectLst/>
                  </a:rPr>
                  <a:t>խնամակալ</a:t>
                </a:r>
                <a:endParaRPr lang="en-US" sz="1200" b="1" dirty="0">
                  <a:solidFill>
                    <a:schemeClr val="bg2">
                      <a:lumMod val="25000"/>
                    </a:schemeClr>
                  </a:solidFill>
                  <a:effectLst/>
                  <a:latin typeface="DejaVu Sans Condensed"/>
                  <a:ea typeface="DejaVu Sans Condensed"/>
                  <a:cs typeface="DejaVu Sans Condensed"/>
                </a:endParaRPr>
              </a:p>
            </p:txBody>
          </p:sp>
        </p:grpSp>
      </p:grpSp>
      <p:grpSp>
        <p:nvGrpSpPr>
          <p:cNvPr id="15" name="Group 14">
            <a:extLst>
              <a:ext uri="{FF2B5EF4-FFF2-40B4-BE49-F238E27FC236}">
                <a16:creationId xmlns:a16="http://schemas.microsoft.com/office/drawing/2014/main" id="{EB2996B4-3AD8-4083-8A3B-7E2BA7BE02A5}"/>
              </a:ext>
            </a:extLst>
          </p:cNvPr>
          <p:cNvGrpSpPr/>
          <p:nvPr/>
        </p:nvGrpSpPr>
        <p:grpSpPr>
          <a:xfrm>
            <a:off x="6955141" y="513152"/>
            <a:ext cx="2066333" cy="4260071"/>
            <a:chOff x="2027912" y="1635646"/>
            <a:chExt cx="2111808" cy="2952328"/>
          </a:xfrm>
        </p:grpSpPr>
        <p:sp>
          <p:nvSpPr>
            <p:cNvPr id="16" name="Rectangle 15">
              <a:extLst>
                <a:ext uri="{FF2B5EF4-FFF2-40B4-BE49-F238E27FC236}">
                  <a16:creationId xmlns:a16="http://schemas.microsoft.com/office/drawing/2014/main" id="{BC0295EC-A274-422A-A98C-56DDCEFD0545}"/>
                </a:ext>
              </a:extLst>
            </p:cNvPr>
            <p:cNvSpPr/>
            <p:nvPr/>
          </p:nvSpPr>
          <p:spPr>
            <a:xfrm>
              <a:off x="2051720" y="1635646"/>
              <a:ext cx="208800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lumMod val="75000"/>
                    <a:lumOff val="25000"/>
                  </a:schemeClr>
                </a:solidFill>
              </a:endParaRPr>
            </a:p>
          </p:txBody>
        </p:sp>
        <p:sp>
          <p:nvSpPr>
            <p:cNvPr id="17" name="Rectangle 16">
              <a:extLst>
                <a:ext uri="{FF2B5EF4-FFF2-40B4-BE49-F238E27FC236}">
                  <a16:creationId xmlns:a16="http://schemas.microsoft.com/office/drawing/2014/main" id="{FFD5AB34-08EF-40FF-B483-D3899197FEBA}"/>
                </a:ext>
              </a:extLst>
            </p:cNvPr>
            <p:cNvSpPr/>
            <p:nvPr/>
          </p:nvSpPr>
          <p:spPr>
            <a:xfrm>
              <a:off x="2051720" y="4515966"/>
              <a:ext cx="208800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lumMod val="75000"/>
                    <a:lumOff val="25000"/>
                  </a:schemeClr>
                </a:solidFill>
              </a:endParaRPr>
            </a:p>
          </p:txBody>
        </p:sp>
        <p:grpSp>
          <p:nvGrpSpPr>
            <p:cNvPr id="18" name="Group 17">
              <a:extLst>
                <a:ext uri="{FF2B5EF4-FFF2-40B4-BE49-F238E27FC236}">
                  <a16:creationId xmlns:a16="http://schemas.microsoft.com/office/drawing/2014/main" id="{2B4226FA-17F8-4964-9899-1987197EE080}"/>
                </a:ext>
              </a:extLst>
            </p:cNvPr>
            <p:cNvGrpSpPr/>
            <p:nvPr/>
          </p:nvGrpSpPr>
          <p:grpSpPr>
            <a:xfrm>
              <a:off x="2027912" y="1762617"/>
              <a:ext cx="2111808" cy="555618"/>
              <a:chOff x="2082560" y="1287897"/>
              <a:chExt cx="2981256" cy="555618"/>
            </a:xfrm>
          </p:grpSpPr>
          <p:sp>
            <p:nvSpPr>
              <p:cNvPr id="19" name="TextBox 18">
                <a:extLst>
                  <a:ext uri="{FF2B5EF4-FFF2-40B4-BE49-F238E27FC236}">
                    <a16:creationId xmlns:a16="http://schemas.microsoft.com/office/drawing/2014/main" id="{D4D466A6-CA14-4C88-ADAC-12EC836E4636}"/>
                  </a:ext>
                </a:extLst>
              </p:cNvPr>
              <p:cNvSpPr txBox="1"/>
              <p:nvPr/>
            </p:nvSpPr>
            <p:spPr>
              <a:xfrm>
                <a:off x="2227884" y="1649178"/>
                <a:ext cx="2835932" cy="194337"/>
              </a:xfrm>
              <a:prstGeom prst="rect">
                <a:avLst/>
              </a:prstGeom>
              <a:noFill/>
            </p:spPr>
            <p:txBody>
              <a:bodyPr wrap="square" rtlCol="0">
                <a:spAutoFit/>
              </a:bodyPr>
              <a:lstStyle/>
              <a:p>
                <a:endParaRPr lang="en-US" altLang="ko-KR" sz="1200"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E619B4DB-6168-4EDF-A637-389B18D7B350}"/>
                  </a:ext>
                </a:extLst>
              </p:cNvPr>
              <p:cNvSpPr txBox="1"/>
              <p:nvPr/>
            </p:nvSpPr>
            <p:spPr>
              <a:xfrm>
                <a:off x="2082560" y="1287897"/>
                <a:ext cx="2630898" cy="381000"/>
              </a:xfrm>
              <a:prstGeom prst="rect">
                <a:avLst/>
              </a:prstGeom>
              <a:noFill/>
            </p:spPr>
            <p:txBody>
              <a:bodyPr wrap="square" rtlCol="0">
                <a:spAutoFit/>
              </a:bodyPr>
              <a:lstStyle/>
              <a:p>
                <a:pPr marL="279400" indent="-192405" algn="ctr">
                  <a:lnSpc>
                    <a:spcPct val="115000"/>
                  </a:lnSpc>
                  <a:spcBef>
                    <a:spcPts val="445"/>
                  </a:spcBef>
                  <a:spcAft>
                    <a:spcPts val="0"/>
                  </a:spcAft>
                </a:pPr>
                <a:r>
                  <a:rPr lang="en-US" sz="1200" b="1" dirty="0" err="1">
                    <a:solidFill>
                      <a:schemeClr val="bg2">
                        <a:lumMod val="25000"/>
                      </a:schemeClr>
                    </a:solidFill>
                    <a:effectLst/>
                  </a:rPr>
                  <a:t>Երեխա</a:t>
                </a:r>
                <a:r>
                  <a:rPr lang="en-US" sz="1200" b="1" dirty="0">
                    <a:solidFill>
                      <a:schemeClr val="bg2">
                        <a:lumMod val="25000"/>
                      </a:schemeClr>
                    </a:solidFill>
                    <a:effectLst/>
                  </a:rPr>
                  <a:t>,</a:t>
                </a:r>
                <a:r>
                  <a:rPr lang="en-US" sz="1200" b="1" spc="-75" dirty="0">
                    <a:solidFill>
                      <a:schemeClr val="bg2">
                        <a:lumMod val="25000"/>
                      </a:schemeClr>
                    </a:solidFill>
                    <a:effectLst/>
                  </a:rPr>
                  <a:t> </a:t>
                </a:r>
                <a:r>
                  <a:rPr lang="en-US" sz="1200" b="1" dirty="0" err="1">
                    <a:solidFill>
                      <a:schemeClr val="bg2">
                        <a:lumMod val="25000"/>
                      </a:schemeClr>
                    </a:solidFill>
                    <a:effectLst/>
                  </a:rPr>
                  <a:t>ծնող</a:t>
                </a:r>
                <a:r>
                  <a:rPr lang="en-US" sz="1200" b="1" spc="-70" dirty="0">
                    <a:solidFill>
                      <a:schemeClr val="bg2">
                        <a:lumMod val="25000"/>
                      </a:schemeClr>
                    </a:solidFill>
                    <a:effectLst/>
                  </a:rPr>
                  <a:t> </a:t>
                </a:r>
                <a:r>
                  <a:rPr lang="en-US" sz="1200" b="1" dirty="0" err="1">
                    <a:solidFill>
                      <a:schemeClr val="bg2">
                        <a:lumMod val="25000"/>
                      </a:schemeClr>
                    </a:solidFill>
                    <a:effectLst/>
                  </a:rPr>
                  <a:t>կամ</a:t>
                </a:r>
                <a:r>
                  <a:rPr lang="en-US" sz="1200" b="1" dirty="0">
                    <a:solidFill>
                      <a:schemeClr val="bg2">
                        <a:lumMod val="25000"/>
                      </a:schemeClr>
                    </a:solidFill>
                    <a:effectLst/>
                  </a:rPr>
                  <a:t> </a:t>
                </a:r>
                <a:endParaRPr lang="hy-AM" sz="1200" b="1" dirty="0">
                  <a:solidFill>
                    <a:schemeClr val="bg2">
                      <a:lumMod val="25000"/>
                    </a:schemeClr>
                  </a:solidFill>
                  <a:effectLst/>
                </a:endParaRPr>
              </a:p>
              <a:p>
                <a:pPr marL="279400" indent="-192405" algn="ctr">
                  <a:lnSpc>
                    <a:spcPct val="115000"/>
                  </a:lnSpc>
                  <a:spcBef>
                    <a:spcPts val="445"/>
                  </a:spcBef>
                  <a:spcAft>
                    <a:spcPts val="0"/>
                  </a:spcAft>
                </a:pPr>
                <a:r>
                  <a:rPr lang="en-US" sz="1200" b="1" spc="-10" dirty="0" err="1">
                    <a:solidFill>
                      <a:schemeClr val="bg2">
                        <a:lumMod val="25000"/>
                      </a:schemeClr>
                    </a:solidFill>
                    <a:effectLst/>
                  </a:rPr>
                  <a:t>խնամակալ</a:t>
                </a:r>
                <a:endParaRPr lang="en-US" sz="1200" b="1" dirty="0">
                  <a:solidFill>
                    <a:schemeClr val="bg2">
                      <a:lumMod val="25000"/>
                    </a:schemeClr>
                  </a:solidFill>
                  <a:effectLst/>
                  <a:latin typeface="DejaVu Sans Condensed"/>
                  <a:ea typeface="DejaVu Sans Condensed"/>
                  <a:cs typeface="DejaVu Sans Condensed"/>
                </a:endParaRPr>
              </a:p>
            </p:txBody>
          </p:sp>
        </p:grpSp>
      </p:grpSp>
      <p:sp>
        <p:nvSpPr>
          <p:cNvPr id="21" name="TextBox 4">
            <a:extLst>
              <a:ext uri="{FF2B5EF4-FFF2-40B4-BE49-F238E27FC236}">
                <a16:creationId xmlns:a16="http://schemas.microsoft.com/office/drawing/2014/main" id="{D3E233EC-7133-41FD-9D32-D9D0746F7225}"/>
              </a:ext>
            </a:extLst>
          </p:cNvPr>
          <p:cNvSpPr txBox="1"/>
          <p:nvPr/>
        </p:nvSpPr>
        <p:spPr>
          <a:xfrm>
            <a:off x="6886542" y="1386832"/>
            <a:ext cx="2304256" cy="1358962"/>
          </a:xfrm>
          <a:prstGeom prst="rect">
            <a:avLst/>
          </a:prstGeom>
        </p:spPr>
        <p:txBody>
          <a:bodyPr wrap="square" lIns="0" tIns="0" rIns="0" bIns="0" rtlCol="0" anchor="t">
            <a:spAutoFit/>
          </a:bodyPr>
          <a:lstStyle/>
          <a:p>
            <a:pPr marL="171450" marR="67310" lvl="0" indent="-171450" latinLnBrk="0">
              <a:lnSpc>
                <a:spcPct val="115000"/>
              </a:lnSpc>
              <a:spcBef>
                <a:spcPts val="335"/>
              </a:spcBef>
              <a:spcAft>
                <a:spcPts val="0"/>
              </a:spcAft>
              <a:buClr>
                <a:srgbClr val="231F20"/>
              </a:buClr>
              <a:buSzPts val="800"/>
              <a:buFont typeface="Arial" panose="020B0604020202020204" pitchFamily="34" charset="0"/>
              <a:buChar char="•"/>
              <a:tabLst>
                <a:tab pos="208915" algn="l"/>
              </a:tabLst>
              <a:defRPr/>
            </a:pPr>
            <a:r>
              <a:rPr lang="en-US" sz="1100" dirty="0" err="1">
                <a:solidFill>
                  <a:schemeClr val="bg2">
                    <a:lumMod val="25000"/>
                  </a:schemeClr>
                </a:solidFill>
              </a:rPr>
              <a:t>Հազվադեպ</a:t>
            </a:r>
            <a:r>
              <a:rPr lang="en-US" sz="1100" dirty="0">
                <a:solidFill>
                  <a:schemeClr val="bg2">
                    <a:lumMod val="25000"/>
                  </a:schemeClr>
                </a:solidFill>
              </a:rPr>
              <a:t> </a:t>
            </a:r>
            <a:r>
              <a:rPr lang="en-US" sz="1100" dirty="0" err="1">
                <a:solidFill>
                  <a:schemeClr val="bg2">
                    <a:lumMod val="25000"/>
                  </a:schemeClr>
                </a:solidFill>
              </a:rPr>
              <a:t>են</a:t>
            </a:r>
            <a:r>
              <a:rPr lang="en-US" sz="1100" dirty="0">
                <a:solidFill>
                  <a:schemeClr val="bg2">
                    <a:lumMod val="25000"/>
                  </a:schemeClr>
                </a:solidFill>
              </a:rPr>
              <a:t> </a:t>
            </a:r>
            <a:r>
              <a:rPr lang="en-US" sz="1100" dirty="0" err="1">
                <a:solidFill>
                  <a:schemeClr val="bg2">
                    <a:lumMod val="25000"/>
                  </a:schemeClr>
                </a:solidFill>
              </a:rPr>
              <a:t>գրկում</a:t>
            </a:r>
            <a:r>
              <a:rPr lang="en-US" sz="1100" dirty="0">
                <a:solidFill>
                  <a:schemeClr val="bg2">
                    <a:lumMod val="25000"/>
                  </a:schemeClr>
                </a:solidFill>
              </a:rPr>
              <a:t> </a:t>
            </a:r>
            <a:r>
              <a:rPr lang="en-US" sz="1100" dirty="0" err="1">
                <a:solidFill>
                  <a:schemeClr val="bg2">
                    <a:lumMod val="25000"/>
                  </a:schemeClr>
                </a:solidFill>
              </a:rPr>
              <a:t>իրար</a:t>
            </a:r>
            <a:r>
              <a:rPr lang="en-US" sz="1100" dirty="0">
                <a:solidFill>
                  <a:schemeClr val="bg2">
                    <a:lumMod val="25000"/>
                  </a:schemeClr>
                </a:solidFill>
              </a:rPr>
              <a:t>, </a:t>
            </a:r>
            <a:r>
              <a:rPr lang="en-US" sz="1100" dirty="0" err="1">
                <a:solidFill>
                  <a:schemeClr val="bg2">
                    <a:lumMod val="25000"/>
                  </a:schemeClr>
                </a:solidFill>
              </a:rPr>
              <a:t>նայում</a:t>
            </a:r>
            <a:r>
              <a:rPr lang="en-US" sz="1100" dirty="0">
                <a:solidFill>
                  <a:schemeClr val="bg2">
                    <a:lumMod val="25000"/>
                  </a:schemeClr>
                </a:solidFill>
              </a:rPr>
              <a:t> </a:t>
            </a:r>
            <a:r>
              <a:rPr lang="en-US" sz="1100" dirty="0" err="1">
                <a:solidFill>
                  <a:schemeClr val="bg2">
                    <a:lumMod val="25000"/>
                  </a:schemeClr>
                </a:solidFill>
              </a:rPr>
              <a:t>միմյանց</a:t>
            </a:r>
            <a:r>
              <a:rPr lang="en-US" sz="1100" dirty="0">
                <a:solidFill>
                  <a:schemeClr val="bg2">
                    <a:lumMod val="25000"/>
                  </a:schemeClr>
                </a:solidFill>
              </a:rPr>
              <a:t>։</a:t>
            </a:r>
          </a:p>
          <a:p>
            <a:pPr marL="171450" lvl="0" indent="-171450" latinLnBrk="0">
              <a:lnSpc>
                <a:spcPct val="115000"/>
              </a:lnSpc>
              <a:buClr>
                <a:srgbClr val="231F20"/>
              </a:buClr>
              <a:buSzPts val="800"/>
              <a:buFont typeface="Arial" panose="020B0604020202020204" pitchFamily="34" charset="0"/>
              <a:buChar char="•"/>
              <a:tabLst>
                <a:tab pos="208280" algn="l"/>
              </a:tabLst>
              <a:defRPr/>
            </a:pPr>
            <a:r>
              <a:rPr lang="en-US" sz="1100" dirty="0" err="1">
                <a:solidFill>
                  <a:schemeClr val="bg2">
                    <a:lumMod val="25000"/>
                  </a:schemeClr>
                </a:solidFill>
              </a:rPr>
              <a:t>Ունեն</a:t>
            </a:r>
            <a:r>
              <a:rPr lang="en-US" sz="1100" dirty="0">
                <a:solidFill>
                  <a:schemeClr val="bg2">
                    <a:lumMod val="25000"/>
                  </a:schemeClr>
                </a:solidFill>
              </a:rPr>
              <a:t> </a:t>
            </a:r>
            <a:r>
              <a:rPr lang="en-US" sz="1100" dirty="0" err="1">
                <a:solidFill>
                  <a:schemeClr val="bg2">
                    <a:lumMod val="25000"/>
                  </a:schemeClr>
                </a:solidFill>
              </a:rPr>
              <a:t>լարված</a:t>
            </a:r>
            <a:r>
              <a:rPr lang="en-US" sz="1100" dirty="0">
                <a:solidFill>
                  <a:schemeClr val="bg2">
                    <a:lumMod val="25000"/>
                  </a:schemeClr>
                </a:solidFill>
              </a:rPr>
              <a:t> </a:t>
            </a:r>
            <a:r>
              <a:rPr lang="en-US" sz="1100" dirty="0" err="1">
                <a:solidFill>
                  <a:schemeClr val="bg2">
                    <a:lumMod val="25000"/>
                  </a:schemeClr>
                </a:solidFill>
              </a:rPr>
              <a:t>կամ</a:t>
            </a:r>
            <a:endParaRPr lang="en-US" sz="1100" dirty="0">
              <a:solidFill>
                <a:schemeClr val="bg2">
                  <a:lumMod val="25000"/>
                </a:schemeClr>
              </a:solidFill>
            </a:endParaRPr>
          </a:p>
          <a:p>
            <a:pPr marL="171450" marR="67310" indent="-171450" latinLnBrk="0">
              <a:lnSpc>
                <a:spcPct val="115000"/>
              </a:lnSpc>
              <a:spcBef>
                <a:spcPts val="70"/>
              </a:spcBef>
              <a:spcAft>
                <a:spcPts val="0"/>
              </a:spcAft>
              <a:buClr>
                <a:srgbClr val="231F20"/>
              </a:buClr>
              <a:buSzPts val="800"/>
              <a:buFont typeface="Arial" panose="020B0604020202020204" pitchFamily="34" charset="0"/>
              <a:buChar char="•"/>
              <a:tabLst>
                <a:tab pos="969010" algn="l"/>
              </a:tabLst>
              <a:defRPr/>
            </a:pPr>
            <a:r>
              <a:rPr lang="en-US" sz="1100" dirty="0" err="1">
                <a:solidFill>
                  <a:schemeClr val="bg2">
                    <a:lumMod val="25000"/>
                  </a:schemeClr>
                </a:solidFill>
              </a:rPr>
              <a:t>կոնֆլիկտային</a:t>
            </a:r>
            <a:r>
              <a:rPr lang="en-US" sz="1100" dirty="0">
                <a:solidFill>
                  <a:schemeClr val="bg2">
                    <a:lumMod val="25000"/>
                  </a:schemeClr>
                </a:solidFill>
              </a:rPr>
              <a:t> </a:t>
            </a:r>
            <a:r>
              <a:rPr lang="en-US" sz="1100" dirty="0" err="1">
                <a:solidFill>
                  <a:schemeClr val="bg2">
                    <a:lumMod val="25000"/>
                  </a:schemeClr>
                </a:solidFill>
              </a:rPr>
              <a:t>հարաբերություններ</a:t>
            </a:r>
            <a:r>
              <a:rPr lang="en-US" sz="1100" dirty="0">
                <a:solidFill>
                  <a:schemeClr val="bg2">
                    <a:lumMod val="25000"/>
                  </a:schemeClr>
                </a:solidFill>
              </a:rPr>
              <a:t>,</a:t>
            </a:r>
            <a:r>
              <a:rPr lang="hy-AM" sz="1100" dirty="0">
                <a:solidFill>
                  <a:schemeClr val="bg2">
                    <a:lumMod val="25000"/>
                  </a:schemeClr>
                </a:solidFill>
              </a:rPr>
              <a:t> </a:t>
            </a:r>
            <a:r>
              <a:rPr lang="en-US" sz="1100" dirty="0" err="1">
                <a:solidFill>
                  <a:schemeClr val="bg2">
                    <a:lumMod val="25000"/>
                  </a:schemeClr>
                </a:solidFill>
              </a:rPr>
              <a:t>արտահայտում</a:t>
            </a:r>
            <a:r>
              <a:rPr lang="en-US" sz="1100" dirty="0">
                <a:solidFill>
                  <a:schemeClr val="bg2">
                    <a:lumMod val="25000"/>
                  </a:schemeClr>
                </a:solidFill>
              </a:rPr>
              <a:t> </a:t>
            </a:r>
            <a:r>
              <a:rPr lang="en-US" sz="1100" dirty="0" err="1">
                <a:solidFill>
                  <a:schemeClr val="bg2">
                    <a:lumMod val="25000"/>
                  </a:schemeClr>
                </a:solidFill>
              </a:rPr>
              <a:t>են</a:t>
            </a:r>
            <a:r>
              <a:rPr lang="en-US" sz="1100" dirty="0">
                <a:solidFill>
                  <a:schemeClr val="bg2">
                    <a:lumMod val="25000"/>
                  </a:schemeClr>
                </a:solidFill>
              </a:rPr>
              <a:t> </a:t>
            </a:r>
            <a:r>
              <a:rPr lang="en-US" sz="1100" dirty="0" err="1">
                <a:solidFill>
                  <a:schemeClr val="bg2">
                    <a:lumMod val="25000"/>
                  </a:schemeClr>
                </a:solidFill>
              </a:rPr>
              <a:t>հակակրանք</a:t>
            </a:r>
            <a:r>
              <a:rPr lang="en-US" sz="1100" dirty="0">
                <a:solidFill>
                  <a:schemeClr val="bg2">
                    <a:lumMod val="25000"/>
                  </a:schemeClr>
                </a:solidFill>
              </a:rPr>
              <a:t> </a:t>
            </a:r>
            <a:r>
              <a:rPr lang="en-US" sz="1100" dirty="0" err="1">
                <a:solidFill>
                  <a:schemeClr val="bg2">
                    <a:lumMod val="25000"/>
                  </a:schemeClr>
                </a:solidFill>
              </a:rPr>
              <a:t>միմյանց</a:t>
            </a:r>
            <a:r>
              <a:rPr lang="en-US" sz="1100" dirty="0">
                <a:solidFill>
                  <a:schemeClr val="bg2">
                    <a:lumMod val="25000"/>
                  </a:schemeClr>
                </a:solidFill>
              </a:rPr>
              <a:t> </a:t>
            </a:r>
            <a:r>
              <a:rPr lang="en-US" sz="1100" dirty="0" err="1">
                <a:solidFill>
                  <a:schemeClr val="bg2">
                    <a:lumMod val="25000"/>
                  </a:schemeClr>
                </a:solidFill>
              </a:rPr>
              <a:t>հանդեպ</a:t>
            </a:r>
            <a:r>
              <a:rPr lang="en-US" sz="1100" dirty="0">
                <a:solidFill>
                  <a:schemeClr val="bg2">
                    <a:lumMod val="25000"/>
                  </a:schemeClr>
                </a:solidFill>
              </a:rPr>
              <a:t>։</a:t>
            </a:r>
          </a:p>
        </p:txBody>
      </p:sp>
    </p:spTree>
    <p:extLst>
      <p:ext uri="{BB962C8B-B14F-4D97-AF65-F5344CB8AC3E}">
        <p14:creationId xmlns:p14="http://schemas.microsoft.com/office/powerpoint/2010/main" val="2322535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32DB172-0D34-483F-9DE0-415F8ADD9394}"/>
              </a:ext>
            </a:extLst>
          </p:cNvPr>
          <p:cNvGraphicFramePr>
            <a:graphicFrameLocks noGrp="1"/>
          </p:cNvGraphicFramePr>
          <p:nvPr>
            <p:extLst>
              <p:ext uri="{D42A27DB-BD31-4B8C-83A1-F6EECF244321}">
                <p14:modId xmlns:p14="http://schemas.microsoft.com/office/powerpoint/2010/main" val="1744463975"/>
              </p:ext>
            </p:extLst>
          </p:nvPr>
        </p:nvGraphicFramePr>
        <p:xfrm>
          <a:off x="1127092" y="1131590"/>
          <a:ext cx="6889816" cy="3670262"/>
        </p:xfrm>
        <a:graphic>
          <a:graphicData uri="http://schemas.openxmlformats.org/drawingml/2006/table">
            <a:tbl>
              <a:tblPr firstRow="1" bandRow="1">
                <a:tableStyleId>{5C22544A-7EE6-4342-B048-85BDC9FD1C3A}</a:tableStyleId>
              </a:tblPr>
              <a:tblGrid>
                <a:gridCol w="3384376">
                  <a:extLst>
                    <a:ext uri="{9D8B030D-6E8A-4147-A177-3AD203B41FA5}">
                      <a16:colId xmlns:a16="http://schemas.microsoft.com/office/drawing/2014/main" val="20000"/>
                    </a:ext>
                  </a:extLst>
                </a:gridCol>
                <a:gridCol w="3505440">
                  <a:extLst>
                    <a:ext uri="{9D8B030D-6E8A-4147-A177-3AD203B41FA5}">
                      <a16:colId xmlns:a16="http://schemas.microsoft.com/office/drawing/2014/main" val="20001"/>
                    </a:ext>
                  </a:extLst>
                </a:gridCol>
              </a:tblGrid>
              <a:tr h="367658">
                <a:tc>
                  <a:txBody>
                    <a:bodyPr/>
                    <a:lstStyle/>
                    <a:p>
                      <a:pPr algn="ctr"/>
                      <a:r>
                        <a:rPr lang="en-US" dirty="0" err="1">
                          <a:solidFill>
                            <a:schemeClr val="tx1"/>
                          </a:solidFill>
                        </a:rPr>
                        <a:t>Ֆիզիկական</a:t>
                      </a:r>
                      <a:endParaRPr lang="en-US" dirty="0">
                        <a:solidFill>
                          <a:schemeClr val="tx1"/>
                        </a:solidFill>
                      </a:endParaRPr>
                    </a:p>
                  </a:txBody>
                  <a:tcPr/>
                </a:tc>
                <a:tc>
                  <a:txBody>
                    <a:bodyPr/>
                    <a:lstStyle/>
                    <a:p>
                      <a:pPr algn="ctr"/>
                      <a:r>
                        <a:rPr lang="en-US" dirty="0" err="1">
                          <a:solidFill>
                            <a:schemeClr val="tx1"/>
                          </a:solidFill>
                        </a:rPr>
                        <a:t>Վարքային</a:t>
                      </a:r>
                      <a:r>
                        <a:rPr lang="en-US" dirty="0">
                          <a:solidFill>
                            <a:schemeClr val="tx1"/>
                          </a:solidFill>
                        </a:rPr>
                        <a:t>/</a:t>
                      </a:r>
                      <a:r>
                        <a:rPr lang="hy-AM" dirty="0">
                          <a:solidFill>
                            <a:schemeClr val="tx1"/>
                          </a:solidFill>
                        </a:rPr>
                        <a:t>հուզական</a:t>
                      </a:r>
                      <a:endParaRPr lang="en-US" dirty="0">
                        <a:solidFill>
                          <a:schemeClr val="tx1"/>
                        </a:solidFill>
                      </a:endParaRPr>
                    </a:p>
                  </a:txBody>
                  <a:tcPr/>
                </a:tc>
                <a:extLst>
                  <a:ext uri="{0D108BD9-81ED-4DB2-BD59-A6C34878D82A}">
                    <a16:rowId xmlns:a16="http://schemas.microsoft.com/office/drawing/2014/main" val="10000"/>
                  </a:ext>
                </a:extLst>
              </a:tr>
              <a:tr h="5380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Մ</a:t>
                      </a:r>
                      <a:r>
                        <a:rPr lang="hy-AM" sz="1200" dirty="0"/>
                        <a:t>արմնի վրա չպատճառաբանված</a:t>
                      </a:r>
                      <a:r>
                        <a:rPr lang="en-US" sz="1200" dirty="0"/>
                        <a:t>, </a:t>
                      </a:r>
                      <a:r>
                        <a:rPr lang="hy-AM" sz="1200" dirty="0"/>
                        <a:t>չբացատրված արյունազեղումներ</a:t>
                      </a:r>
                      <a:endParaRPr lang="en-US" sz="1200" dirty="0"/>
                    </a:p>
                  </a:txBody>
                  <a:tcPr/>
                </a:tc>
                <a:tc>
                  <a:txBody>
                    <a:bodyPr/>
                    <a:lstStyle/>
                    <a:p>
                      <a:r>
                        <a:rPr lang="en-US" sz="1200" dirty="0"/>
                        <a:t>Ի</a:t>
                      </a:r>
                      <a:r>
                        <a:rPr lang="hy-AM" sz="1200" dirty="0"/>
                        <a:t>րեն վնասող վարքագիծ</a:t>
                      </a:r>
                      <a:endParaRPr lang="en-US" sz="1200" dirty="0"/>
                    </a:p>
                  </a:txBody>
                  <a:tcPr/>
                </a:tc>
                <a:extLst>
                  <a:ext uri="{0D108BD9-81ED-4DB2-BD59-A6C34878D82A}">
                    <a16:rowId xmlns:a16="http://schemas.microsoft.com/office/drawing/2014/main" val="10001"/>
                  </a:ext>
                </a:extLst>
              </a:tr>
              <a:tr h="360040">
                <a:tc>
                  <a:txBody>
                    <a:bodyPr/>
                    <a:lstStyle/>
                    <a:p>
                      <a:pPr>
                        <a:defRPr/>
                      </a:pPr>
                      <a:r>
                        <a:rPr lang="en-US" sz="1200" dirty="0"/>
                        <a:t>Վ</a:t>
                      </a:r>
                      <a:r>
                        <a:rPr lang="hy-AM" sz="1200" dirty="0"/>
                        <a:t>երքերի հետքեր</a:t>
                      </a:r>
                      <a:endParaRPr lang="en-US" sz="1200" dirty="0"/>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Ի</a:t>
                      </a:r>
                      <a:r>
                        <a:rPr lang="hy-AM" sz="1200" dirty="0"/>
                        <a:t>նքնամփոփություն/կաշկանդվածություն, կպչուն մտքեր/</a:t>
                      </a:r>
                      <a:endParaRPr lang="en-US" sz="1200" dirty="0"/>
                    </a:p>
                  </a:txBody>
                  <a:tcPr/>
                </a:tc>
                <a:extLst>
                  <a:ext uri="{0D108BD9-81ED-4DB2-BD59-A6C34878D82A}">
                    <a16:rowId xmlns:a16="http://schemas.microsoft.com/office/drawing/2014/main" val="10002"/>
                  </a:ext>
                </a:extLst>
              </a:tr>
              <a:tr h="293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Ք</a:t>
                      </a:r>
                      <a:r>
                        <a:rPr lang="hy-AM" sz="1200" dirty="0"/>
                        <a:t>երծվածքներ</a:t>
                      </a:r>
                      <a:endParaRPr lang="en-US" sz="1200" dirty="0"/>
                    </a:p>
                    <a:p>
                      <a:endParaRPr lang="en-US" sz="1200" dirty="0"/>
                    </a:p>
                  </a:txBody>
                  <a:tcPr/>
                </a:tc>
                <a:tc>
                  <a:txBody>
                    <a:bodyPr/>
                    <a:lstStyle/>
                    <a:p>
                      <a:r>
                        <a:rPr lang="en-US" sz="1200" dirty="0"/>
                        <a:t>Ա</a:t>
                      </a:r>
                      <a:r>
                        <a:rPr lang="hy-AM" sz="1200" dirty="0"/>
                        <a:t>գրեսիվություն</a:t>
                      </a:r>
                      <a:endParaRPr lang="en-US" sz="1200" dirty="0"/>
                    </a:p>
                  </a:txBody>
                  <a:tcPr/>
                </a:tc>
                <a:extLst>
                  <a:ext uri="{0D108BD9-81ED-4DB2-BD59-A6C34878D82A}">
                    <a16:rowId xmlns:a16="http://schemas.microsoft.com/office/drawing/2014/main" val="10003"/>
                  </a:ext>
                </a:extLst>
              </a:tr>
              <a:tr h="2986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Պ</a:t>
                      </a:r>
                      <a:r>
                        <a:rPr lang="hy-AM" sz="1200" dirty="0"/>
                        <a:t>ատռվածքներ</a:t>
                      </a:r>
                      <a:r>
                        <a:rPr lang="en-US" sz="1200" dirty="0"/>
                        <a:t> </a:t>
                      </a:r>
                    </a:p>
                    <a:p>
                      <a:endParaRPr lang="en-US" sz="1200" dirty="0"/>
                    </a:p>
                  </a:txBody>
                  <a:tcPr/>
                </a:tc>
                <a:tc>
                  <a:txBody>
                    <a:bodyPr/>
                    <a:lstStyle/>
                    <a:p>
                      <a:r>
                        <a:rPr lang="en-US" sz="1200" dirty="0"/>
                        <a:t>Խ</a:t>
                      </a:r>
                      <a:r>
                        <a:rPr lang="hy-AM" sz="1200" dirty="0"/>
                        <a:t>ուսափում է ֆիզիկական շփումից</a:t>
                      </a:r>
                      <a:endParaRPr lang="en-US" sz="1200" dirty="0"/>
                    </a:p>
                  </a:txBody>
                  <a:tcPr/>
                </a:tc>
                <a:extLst>
                  <a:ext uri="{0D108BD9-81ED-4DB2-BD59-A6C34878D82A}">
                    <a16:rowId xmlns:a16="http://schemas.microsoft.com/office/drawing/2014/main" val="10004"/>
                  </a:ext>
                </a:extLst>
              </a:tr>
              <a:tr h="37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Ծ</a:t>
                      </a:r>
                      <a:r>
                        <a:rPr lang="hy-AM" sz="1200" dirty="0"/>
                        <a:t>խախոտի մնացորդից առաջացած այրվածքներ</a:t>
                      </a:r>
                      <a:endParaRPr lang="en-US" sz="1200" dirty="0"/>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Ե</a:t>
                      </a:r>
                      <a:r>
                        <a:rPr lang="hy-AM" sz="1200" dirty="0"/>
                        <a:t>ղանակին չհամապատասխանող փակ հագուստ է</a:t>
                      </a:r>
                      <a:r>
                        <a:rPr lang="en-US" sz="1200" dirty="0"/>
                        <a:t> </a:t>
                      </a:r>
                      <a:r>
                        <a:rPr lang="hy-AM" sz="1200" dirty="0"/>
                        <a:t>կրում</a:t>
                      </a:r>
                    </a:p>
                    <a:p>
                      <a:endParaRPr lang="en-US" sz="1200" dirty="0"/>
                    </a:p>
                  </a:txBody>
                  <a:tcPr/>
                </a:tc>
                <a:extLst>
                  <a:ext uri="{0D108BD9-81ED-4DB2-BD59-A6C34878D82A}">
                    <a16:rowId xmlns:a16="http://schemas.microsoft.com/office/drawing/2014/main" val="10005"/>
                  </a:ext>
                </a:extLst>
              </a:tr>
              <a:tr h="381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Կ</a:t>
                      </a:r>
                      <a:r>
                        <a:rPr lang="hy-AM" sz="1200" dirty="0"/>
                        <a:t>ոտրվածքներ</a:t>
                      </a:r>
                      <a:endParaRPr lang="en-US" sz="1200" dirty="0"/>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Դ</a:t>
                      </a:r>
                      <a:r>
                        <a:rPr lang="hy-AM" sz="1200" dirty="0"/>
                        <a:t>ժվարությամբ է քայլում, զգացվում է, որ ցավեր ունի</a:t>
                      </a:r>
                      <a:endParaRPr lang="en-US" sz="1200" dirty="0"/>
                    </a:p>
                  </a:txBody>
                  <a:tcPr/>
                </a:tc>
                <a:extLst>
                  <a:ext uri="{0D108BD9-81ED-4DB2-BD59-A6C34878D82A}">
                    <a16:rowId xmlns:a16="http://schemas.microsoft.com/office/drawing/2014/main" val="10006"/>
                  </a:ext>
                </a:extLst>
              </a:tr>
              <a:tr h="295650">
                <a:tc>
                  <a:txBody>
                    <a:bodyPr/>
                    <a:lstStyle/>
                    <a:p>
                      <a:r>
                        <a:rPr lang="en-US" sz="1200" dirty="0"/>
                        <a:t>Կ</a:t>
                      </a:r>
                      <a:r>
                        <a:rPr lang="hy-AM" sz="1200" dirty="0"/>
                        <a:t>ապտուկներ</a:t>
                      </a:r>
                      <a:endParaRPr lang="en-US" sz="1200" dirty="0"/>
                    </a:p>
                  </a:txBody>
                  <a:tcPr/>
                </a:tc>
                <a:tc>
                  <a:txBody>
                    <a:bodyPr/>
                    <a:lstStyle/>
                    <a:p>
                      <a:endParaRPr lang="en-US" sz="1200" dirty="0"/>
                    </a:p>
                  </a:txBody>
                  <a:tcPr/>
                </a:tc>
                <a:extLst>
                  <a:ext uri="{0D108BD9-81ED-4DB2-BD59-A6C34878D82A}">
                    <a16:rowId xmlns:a16="http://schemas.microsoft.com/office/drawing/2014/main" val="10007"/>
                  </a:ext>
                </a:extLst>
              </a:tr>
            </a:tbl>
          </a:graphicData>
        </a:graphic>
      </p:graphicFrame>
      <p:sp>
        <p:nvSpPr>
          <p:cNvPr id="4" name="Title 2">
            <a:extLst>
              <a:ext uri="{FF2B5EF4-FFF2-40B4-BE49-F238E27FC236}">
                <a16:creationId xmlns:a16="http://schemas.microsoft.com/office/drawing/2014/main" id="{EE63A408-907D-4CAA-A82A-E21E2C30AF63}"/>
              </a:ext>
            </a:extLst>
          </p:cNvPr>
          <p:cNvSpPr>
            <a:spLocks noGrp="1"/>
          </p:cNvSpPr>
          <p:nvPr>
            <p:ph type="title"/>
          </p:nvPr>
        </p:nvSpPr>
        <p:spPr>
          <a:xfrm>
            <a:off x="2934" y="81885"/>
            <a:ext cx="9144000" cy="884466"/>
          </a:xfrm>
        </p:spPr>
        <p:txBody>
          <a:bodyPr>
            <a:noAutofit/>
          </a:bodyPr>
          <a:lstStyle/>
          <a:p>
            <a:r>
              <a:rPr lang="hy-AM" sz="2000" b="1" dirty="0">
                <a:solidFill>
                  <a:schemeClr val="tx1"/>
                </a:solidFill>
              </a:rPr>
              <a:t>Ֆիզիկական բռնության նշանները  </a:t>
            </a:r>
            <a:endParaRPr lang="en-US" sz="2000" b="1" dirty="0">
              <a:solidFill>
                <a:schemeClr val="tx1"/>
              </a:solidFill>
            </a:endParaRPr>
          </a:p>
        </p:txBody>
      </p:sp>
    </p:spTree>
    <p:extLst>
      <p:ext uri="{BB962C8B-B14F-4D97-AF65-F5344CB8AC3E}">
        <p14:creationId xmlns:p14="http://schemas.microsoft.com/office/powerpoint/2010/main" val="381519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116B1B8-6EF8-4232-B3B5-8B6B1FAFE2B4}"/>
              </a:ext>
            </a:extLst>
          </p:cNvPr>
          <p:cNvGraphicFramePr>
            <a:graphicFrameLocks noGrp="1"/>
          </p:cNvGraphicFramePr>
          <p:nvPr>
            <p:extLst>
              <p:ext uri="{D42A27DB-BD31-4B8C-83A1-F6EECF244321}">
                <p14:modId xmlns:p14="http://schemas.microsoft.com/office/powerpoint/2010/main" val="525730019"/>
              </p:ext>
            </p:extLst>
          </p:nvPr>
        </p:nvGraphicFramePr>
        <p:xfrm>
          <a:off x="827584" y="1203598"/>
          <a:ext cx="7632848" cy="3501518"/>
        </p:xfrm>
        <a:graphic>
          <a:graphicData uri="http://schemas.openxmlformats.org/drawingml/2006/table">
            <a:tbl>
              <a:tblPr firstRow="1" bandRow="1">
                <a:tableStyleId>{F5AB1C69-6EDB-4FF4-983F-18BD219EF322}</a:tableStyleId>
              </a:tblPr>
              <a:tblGrid>
                <a:gridCol w="2911499">
                  <a:extLst>
                    <a:ext uri="{9D8B030D-6E8A-4147-A177-3AD203B41FA5}">
                      <a16:colId xmlns:a16="http://schemas.microsoft.com/office/drawing/2014/main" val="20000"/>
                    </a:ext>
                  </a:extLst>
                </a:gridCol>
                <a:gridCol w="4721349">
                  <a:extLst>
                    <a:ext uri="{9D8B030D-6E8A-4147-A177-3AD203B41FA5}">
                      <a16:colId xmlns:a16="http://schemas.microsoft.com/office/drawing/2014/main" val="20001"/>
                    </a:ext>
                  </a:extLst>
                </a:gridCol>
              </a:tblGrid>
              <a:tr h="303543">
                <a:tc>
                  <a:txBody>
                    <a:bodyPr/>
                    <a:lstStyle/>
                    <a:p>
                      <a:pPr algn="ctr"/>
                      <a:r>
                        <a:rPr lang="en-US" sz="1800" dirty="0" err="1">
                          <a:solidFill>
                            <a:schemeClr val="tx1"/>
                          </a:solidFill>
                        </a:rPr>
                        <a:t>Ֆիզիկական</a:t>
                      </a:r>
                      <a:endParaRPr lang="en-US" sz="1800" dirty="0">
                        <a:solidFill>
                          <a:schemeClr val="tx1"/>
                        </a:solidFill>
                      </a:endParaRPr>
                    </a:p>
                  </a:txBody>
                  <a:tcPr/>
                </a:tc>
                <a:tc>
                  <a:txBody>
                    <a:bodyPr/>
                    <a:lstStyle/>
                    <a:p>
                      <a:pPr algn="ctr"/>
                      <a:r>
                        <a:rPr lang="en-US" sz="1800" dirty="0" err="1">
                          <a:solidFill>
                            <a:schemeClr val="tx1"/>
                          </a:solidFill>
                        </a:rPr>
                        <a:t>Վարքային</a:t>
                      </a:r>
                      <a:r>
                        <a:rPr lang="en-US" sz="1800" dirty="0">
                          <a:solidFill>
                            <a:schemeClr val="tx1"/>
                          </a:solidFill>
                        </a:rPr>
                        <a:t>/</a:t>
                      </a:r>
                      <a:r>
                        <a:rPr lang="hy-AM" sz="1800" dirty="0">
                          <a:solidFill>
                            <a:schemeClr val="tx1"/>
                          </a:solidFill>
                        </a:rPr>
                        <a:t>հուզական</a:t>
                      </a:r>
                      <a:endParaRPr lang="en-US" sz="1800" dirty="0">
                        <a:solidFill>
                          <a:schemeClr val="tx1"/>
                        </a:solidFill>
                      </a:endParaRPr>
                    </a:p>
                  </a:txBody>
                  <a:tcPr/>
                </a:tc>
                <a:extLst>
                  <a:ext uri="{0D108BD9-81ED-4DB2-BD59-A6C34878D82A}">
                    <a16:rowId xmlns:a16="http://schemas.microsoft.com/office/drawing/2014/main" val="10000"/>
                  </a:ext>
                </a:extLst>
              </a:tr>
              <a:tr h="553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dk1"/>
                          </a:solidFill>
                          <a:latin typeface="+mn-lt"/>
                          <a:ea typeface="+mn-ea"/>
                          <a:cs typeface="+mn-cs"/>
                        </a:rPr>
                        <a:t>Սեռական</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օրգանների</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շրջանու</a:t>
                      </a:r>
                      <a:r>
                        <a:rPr lang="hy-AM" sz="1200" kern="1200" dirty="0">
                          <a:solidFill>
                            <a:schemeClr val="dk1"/>
                          </a:solidFill>
                          <a:latin typeface="+mn-lt"/>
                          <a:ea typeface="+mn-ea"/>
                          <a:cs typeface="+mn-cs"/>
                        </a:rPr>
                        <a:t>մ </a:t>
                      </a:r>
                      <a:r>
                        <a:rPr lang="en-US" sz="1200" kern="1200" dirty="0" err="1">
                          <a:solidFill>
                            <a:schemeClr val="dk1"/>
                          </a:solidFill>
                          <a:latin typeface="+mn-lt"/>
                          <a:ea typeface="+mn-ea"/>
                          <a:cs typeface="+mn-cs"/>
                        </a:rPr>
                        <a:t>կարմրություն</a:t>
                      </a:r>
                      <a:r>
                        <a:rPr lang="hy-AM" sz="1200" kern="1200" dirty="0">
                          <a:solidFill>
                            <a:schemeClr val="dk1"/>
                          </a:solidFill>
                          <a:latin typeface="+mn-lt"/>
                          <a:ea typeface="+mn-ea"/>
                          <a:cs typeface="+mn-cs"/>
                        </a:rPr>
                        <a:t> </a:t>
                      </a:r>
                      <a:r>
                        <a:rPr lang="en-US" sz="1200" kern="1200" dirty="0">
                          <a:solidFill>
                            <a:schemeClr val="dk1"/>
                          </a:solidFill>
                          <a:latin typeface="+mn-lt"/>
                          <a:ea typeface="+mn-ea"/>
                          <a:cs typeface="+mn-cs"/>
                        </a:rPr>
                        <a:t>/</a:t>
                      </a:r>
                      <a:r>
                        <a:rPr lang="en-US" sz="1200" kern="1200" dirty="0" err="1">
                          <a:solidFill>
                            <a:schemeClr val="dk1"/>
                          </a:solidFill>
                          <a:latin typeface="+mn-lt"/>
                          <a:ea typeface="+mn-ea"/>
                          <a:cs typeface="+mn-cs"/>
                        </a:rPr>
                        <a:t>քրոնիկ</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քոր</a:t>
                      </a:r>
                      <a:endParaRPr lang="en-US" sz="1200" kern="1200" dirty="0">
                        <a:solidFill>
                          <a:schemeClr val="dk1"/>
                        </a:solidFill>
                        <a:latin typeface="+mn-lt"/>
                        <a:ea typeface="+mn-ea"/>
                        <a:cs typeface="+mn-cs"/>
                      </a:endParaRPr>
                    </a:p>
                  </a:txBody>
                  <a:tcPr/>
                </a:tc>
                <a:tc>
                  <a:txBody>
                    <a:bodyPr/>
                    <a:lstStyle/>
                    <a:p>
                      <a:r>
                        <a:rPr lang="en-US" sz="1200" dirty="0" err="1"/>
                        <a:t>Ինքնավնասում</a:t>
                      </a:r>
                      <a:r>
                        <a:rPr lang="hy-AM" sz="1200" dirty="0"/>
                        <a:t>, փախուստ/տանից հեռանալ</a:t>
                      </a:r>
                      <a:endParaRPr lang="en-US" sz="1200" dirty="0"/>
                    </a:p>
                  </a:txBody>
                  <a:tcPr/>
                </a:tc>
                <a:extLst>
                  <a:ext uri="{0D108BD9-81ED-4DB2-BD59-A6C34878D82A}">
                    <a16:rowId xmlns:a16="http://schemas.microsoft.com/office/drawing/2014/main" val="10001"/>
                  </a:ext>
                </a:extLst>
              </a:tr>
              <a:tr h="393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dk1"/>
                          </a:solidFill>
                          <a:latin typeface="+mn-lt"/>
                          <a:ea typeface="+mn-ea"/>
                          <a:cs typeface="+mn-cs"/>
                        </a:rPr>
                        <a:t>Անհանգստություն</a:t>
                      </a:r>
                      <a:r>
                        <a:rPr lang="hy-AM" sz="1200" kern="1200" dirty="0">
                          <a:solidFill>
                            <a:schemeClr val="dk1"/>
                          </a:solidFill>
                          <a:latin typeface="+mn-lt"/>
                          <a:ea typeface="+mn-ea"/>
                          <a:cs typeface="+mn-cs"/>
                        </a:rPr>
                        <a:t>/ դժվարություն</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քայլելիս</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կամ</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նստելիս</a:t>
                      </a:r>
                      <a:endParaRPr lang="en-US" sz="120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Ա</a:t>
                      </a:r>
                      <a:r>
                        <a:rPr lang="en-US" sz="1200" kern="1200" dirty="0" err="1">
                          <a:solidFill>
                            <a:schemeClr val="dk1"/>
                          </a:solidFill>
                          <a:latin typeface="+mn-lt"/>
                          <a:ea typeface="+mn-ea"/>
                          <a:cs typeface="+mn-cs"/>
                        </a:rPr>
                        <a:t>խորժակ</a:t>
                      </a:r>
                      <a:r>
                        <a:rPr lang="hy-AM" sz="1200" kern="1200" dirty="0">
                          <a:solidFill>
                            <a:schemeClr val="dk1"/>
                          </a:solidFill>
                          <a:latin typeface="+mn-lt"/>
                          <a:ea typeface="+mn-ea"/>
                          <a:cs typeface="+mn-cs"/>
                        </a:rPr>
                        <a:t>ի պակաս, կամ </a:t>
                      </a:r>
                      <a:r>
                        <a:rPr lang="en-US" sz="1200" kern="1200" dirty="0" err="1">
                          <a:solidFill>
                            <a:schemeClr val="dk1"/>
                          </a:solidFill>
                          <a:latin typeface="+mn-lt"/>
                          <a:ea typeface="+mn-ea"/>
                          <a:cs typeface="+mn-cs"/>
                        </a:rPr>
                        <a:t>չափից</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շատ</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ուտել</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553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Մ</a:t>
                      </a:r>
                      <a:r>
                        <a:rPr lang="en-US" sz="1200" kern="1200" dirty="0" err="1">
                          <a:solidFill>
                            <a:schemeClr val="dk1"/>
                          </a:solidFill>
                          <a:latin typeface="+mn-lt"/>
                          <a:ea typeface="+mn-ea"/>
                          <a:cs typeface="+mn-cs"/>
                        </a:rPr>
                        <a:t>ղձավանջներ</a:t>
                      </a:r>
                      <a:r>
                        <a:rPr lang="en-US" sz="1200" kern="1200" dirty="0">
                          <a:solidFill>
                            <a:schemeClr val="dk1"/>
                          </a:solidFill>
                          <a:latin typeface="+mn-lt"/>
                          <a:ea typeface="+mn-ea"/>
                          <a:cs typeface="+mn-cs"/>
                        </a:rPr>
                        <a:t>, </a:t>
                      </a:r>
                      <a:endParaRPr lang="hy-AM" sz="1200" kern="1200" dirty="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գիշերամիզություն</a:t>
                      </a:r>
                      <a:endParaRPr lang="en-US" sz="120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Ցածր ինքնագնահատական և հուզական դրսևորումներ (պարբերաբար լաց լինել, ամաչկոտություն և այլն)</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10003"/>
                  </a:ext>
                </a:extLst>
              </a:tr>
              <a:tr h="553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Հ</a:t>
                      </a:r>
                      <a:r>
                        <a:rPr lang="en-US" sz="1200" kern="1200" dirty="0" err="1">
                          <a:solidFill>
                            <a:schemeClr val="dk1"/>
                          </a:solidFill>
                          <a:latin typeface="+mn-lt"/>
                          <a:ea typeface="+mn-ea"/>
                          <a:cs typeface="+mn-cs"/>
                        </a:rPr>
                        <a:t>ղիություն</a:t>
                      </a:r>
                      <a:endParaRPr lang="en-US" sz="120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Բ</a:t>
                      </a:r>
                      <a:r>
                        <a:rPr lang="en-US" sz="1200" kern="1200" dirty="0" err="1">
                          <a:solidFill>
                            <a:schemeClr val="dk1"/>
                          </a:solidFill>
                          <a:latin typeface="+mn-lt"/>
                          <a:ea typeface="+mn-ea"/>
                          <a:cs typeface="+mn-cs"/>
                        </a:rPr>
                        <a:t>ացահայտ</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սեռական</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վարքագիծ</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խաղ</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կամ</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խոսակցություն</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որը</a:t>
                      </a:r>
                      <a:r>
                        <a:rPr lang="en-US" sz="1200" kern="1200" dirty="0">
                          <a:solidFill>
                            <a:schemeClr val="dk1"/>
                          </a:solidFill>
                          <a:latin typeface="+mn-lt"/>
                          <a:ea typeface="+mn-ea"/>
                          <a:cs typeface="+mn-cs"/>
                        </a:rPr>
                        <a:t> </a:t>
                      </a:r>
                      <a:r>
                        <a:rPr lang="hy-AM" sz="1200" kern="1200" dirty="0">
                          <a:solidFill>
                            <a:schemeClr val="dk1"/>
                          </a:solidFill>
                          <a:latin typeface="+mn-lt"/>
                          <a:ea typeface="+mn-ea"/>
                          <a:cs typeface="+mn-cs"/>
                        </a:rPr>
                        <a:t>չի համապատասխանում</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երեխայի</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տարիքին</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10004"/>
                  </a:ext>
                </a:extLst>
              </a:tr>
              <a:tr h="393733">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dk1"/>
                          </a:solidFill>
                          <a:latin typeface="+mn-lt"/>
                          <a:ea typeface="+mn-ea"/>
                          <a:cs typeface="+mn-cs"/>
                        </a:rPr>
                        <a:t>Դեպրեսիա</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վարքի</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հանկարծակի</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փոփոխություններ</a:t>
                      </a:r>
                      <a:r>
                        <a:rPr lang="en-US" sz="1200" kern="1200" dirty="0">
                          <a:solidFill>
                            <a:schemeClr val="dk1"/>
                          </a:solidFill>
                          <a:latin typeface="+mn-lt"/>
                          <a:ea typeface="+mn-ea"/>
                          <a:cs typeface="+mn-cs"/>
                        </a:rPr>
                        <a:t>, </a:t>
                      </a:r>
                      <a:r>
                        <a:rPr lang="en-US" sz="1200" kern="1200" dirty="0" err="1">
                          <a:solidFill>
                            <a:schemeClr val="dk1"/>
                          </a:solidFill>
                          <a:latin typeface="+mn-lt"/>
                          <a:ea typeface="+mn-ea"/>
                          <a:cs typeface="+mn-cs"/>
                        </a:rPr>
                        <a:t>մեկուսացված</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10005"/>
                  </a:ext>
                </a:extLst>
              </a:tr>
              <a:tr h="559670">
                <a:tc>
                  <a:txBody>
                    <a:bodyPr/>
                    <a:lstStyle/>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dk1"/>
                          </a:solidFill>
                          <a:latin typeface="+mn-lt"/>
                          <a:ea typeface="+mn-ea"/>
                          <a:cs typeface="+mn-cs"/>
                        </a:rPr>
                        <a:t>Անհանգիստ շարժումներ, տարբեր վախեր, կենտրոնանալու դժվարություններ դասի ընթացքում, ագրեսիվություն</a:t>
                      </a:r>
                    </a:p>
                  </a:txBody>
                  <a:tcPr/>
                </a:tc>
                <a:extLst>
                  <a:ext uri="{0D108BD9-81ED-4DB2-BD59-A6C34878D82A}">
                    <a16:rowId xmlns:a16="http://schemas.microsoft.com/office/drawing/2014/main" val="2596156932"/>
                  </a:ext>
                </a:extLst>
              </a:tr>
            </a:tbl>
          </a:graphicData>
        </a:graphic>
      </p:graphicFrame>
      <p:sp>
        <p:nvSpPr>
          <p:cNvPr id="5" name="Title 2">
            <a:extLst>
              <a:ext uri="{FF2B5EF4-FFF2-40B4-BE49-F238E27FC236}">
                <a16:creationId xmlns:a16="http://schemas.microsoft.com/office/drawing/2014/main" id="{2E793646-CDBC-4462-9DDD-5D2B949CB48A}"/>
              </a:ext>
            </a:extLst>
          </p:cNvPr>
          <p:cNvSpPr>
            <a:spLocks noGrp="1"/>
          </p:cNvSpPr>
          <p:nvPr>
            <p:ph type="title"/>
          </p:nvPr>
        </p:nvSpPr>
        <p:spPr>
          <a:xfrm>
            <a:off x="0" y="195486"/>
            <a:ext cx="9144000" cy="884466"/>
          </a:xfrm>
        </p:spPr>
        <p:txBody>
          <a:bodyPr>
            <a:noAutofit/>
          </a:bodyPr>
          <a:lstStyle/>
          <a:p>
            <a:r>
              <a:rPr lang="hy-AM" sz="2000" b="1" dirty="0">
                <a:solidFill>
                  <a:schemeClr val="tx1"/>
                </a:solidFill>
              </a:rPr>
              <a:t>Սեռական բռնության նշանները  </a:t>
            </a:r>
            <a:endParaRPr lang="en-US" sz="2000" b="1" dirty="0">
              <a:solidFill>
                <a:schemeClr val="tx1"/>
              </a:solidFill>
            </a:endParaRPr>
          </a:p>
        </p:txBody>
      </p:sp>
    </p:spTree>
    <p:extLst>
      <p:ext uri="{BB962C8B-B14F-4D97-AF65-F5344CB8AC3E}">
        <p14:creationId xmlns:p14="http://schemas.microsoft.com/office/powerpoint/2010/main" val="38937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B3DD9D6-7B8A-47FA-8611-8B894517FD26}"/>
              </a:ext>
            </a:extLst>
          </p:cNvPr>
          <p:cNvGraphicFramePr>
            <a:graphicFrameLocks noGrp="1"/>
          </p:cNvGraphicFramePr>
          <p:nvPr>
            <p:extLst>
              <p:ext uri="{D42A27DB-BD31-4B8C-83A1-F6EECF244321}">
                <p14:modId xmlns:p14="http://schemas.microsoft.com/office/powerpoint/2010/main" val="1386506427"/>
              </p:ext>
            </p:extLst>
          </p:nvPr>
        </p:nvGraphicFramePr>
        <p:xfrm>
          <a:off x="1043608" y="1491630"/>
          <a:ext cx="6912768" cy="2899804"/>
        </p:xfrm>
        <a:graphic>
          <a:graphicData uri="http://schemas.openxmlformats.org/drawingml/2006/table">
            <a:tbl>
              <a:tblPr firstRow="1" bandRow="1">
                <a:tableStyleId>{21E4AEA4-8DFA-4A89-87EB-49C32662AFE0}</a:tableStyleId>
              </a:tblPr>
              <a:tblGrid>
                <a:gridCol w="3369974">
                  <a:extLst>
                    <a:ext uri="{9D8B030D-6E8A-4147-A177-3AD203B41FA5}">
                      <a16:colId xmlns:a16="http://schemas.microsoft.com/office/drawing/2014/main" val="20000"/>
                    </a:ext>
                  </a:extLst>
                </a:gridCol>
                <a:gridCol w="3542794">
                  <a:extLst>
                    <a:ext uri="{9D8B030D-6E8A-4147-A177-3AD203B41FA5}">
                      <a16:colId xmlns:a16="http://schemas.microsoft.com/office/drawing/2014/main" val="20001"/>
                    </a:ext>
                  </a:extLst>
                </a:gridCol>
              </a:tblGrid>
              <a:tr h="482117">
                <a:tc>
                  <a:txBody>
                    <a:bodyPr/>
                    <a:lstStyle/>
                    <a:p>
                      <a:pPr algn="ctr"/>
                      <a:r>
                        <a:rPr lang="en-US" sz="1800" dirty="0" err="1">
                          <a:solidFill>
                            <a:schemeClr val="tx1"/>
                          </a:solidFill>
                        </a:rPr>
                        <a:t>Ֆիզիկական</a:t>
                      </a:r>
                      <a:endParaRPr lang="en-US" sz="1800" dirty="0">
                        <a:solidFill>
                          <a:schemeClr val="tx1"/>
                        </a:solidFill>
                      </a:endParaRPr>
                    </a:p>
                  </a:txBody>
                  <a:tcPr/>
                </a:tc>
                <a:tc>
                  <a:txBody>
                    <a:bodyPr/>
                    <a:lstStyle/>
                    <a:p>
                      <a:pPr algn="ctr"/>
                      <a:r>
                        <a:rPr lang="en-US" sz="1800" dirty="0" err="1">
                          <a:solidFill>
                            <a:schemeClr val="tx1"/>
                          </a:solidFill>
                        </a:rPr>
                        <a:t>Վարքային</a:t>
                      </a:r>
                      <a:r>
                        <a:rPr lang="en-US" sz="1800" dirty="0">
                          <a:solidFill>
                            <a:schemeClr val="tx1"/>
                          </a:solidFill>
                        </a:rPr>
                        <a:t>/</a:t>
                      </a:r>
                      <a:r>
                        <a:rPr lang="hy-AM" sz="1800" dirty="0">
                          <a:solidFill>
                            <a:schemeClr val="tx1"/>
                          </a:solidFill>
                        </a:rPr>
                        <a:t>հուզական</a:t>
                      </a:r>
                      <a:endParaRPr lang="en-US" sz="1800" dirty="0">
                        <a:solidFill>
                          <a:schemeClr val="tx1"/>
                        </a:solidFill>
                      </a:endParaRPr>
                    </a:p>
                  </a:txBody>
                  <a:tcPr/>
                </a:tc>
                <a:extLst>
                  <a:ext uri="{0D108BD9-81ED-4DB2-BD59-A6C34878D82A}">
                    <a16:rowId xmlns:a16="http://schemas.microsoft.com/office/drawing/2014/main" val="10000"/>
                  </a:ext>
                </a:extLst>
              </a:tr>
              <a:tr h="373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Խ</a:t>
                      </a:r>
                      <a:r>
                        <a:rPr lang="hy-AM" sz="1400" dirty="0"/>
                        <a:t>ոսքի խանգարումներ</a:t>
                      </a:r>
                      <a:endParaRPr lang="en-US" sz="1400" dirty="0"/>
                    </a:p>
                  </a:txBody>
                  <a:tcPr/>
                </a:tc>
                <a:tc>
                  <a:txBody>
                    <a:bodyPr/>
                    <a:lstStyle/>
                    <a:p>
                      <a:r>
                        <a:rPr lang="en-US" sz="1400" dirty="0"/>
                        <a:t>Վ</a:t>
                      </a:r>
                      <a:r>
                        <a:rPr lang="hy-AM" sz="1400" dirty="0"/>
                        <a:t>ատ սովորույթներ</a:t>
                      </a:r>
                      <a:endParaRPr lang="en-US" sz="1400" dirty="0"/>
                    </a:p>
                  </a:txBody>
                  <a:tcPr/>
                </a:tc>
                <a:extLst>
                  <a:ext uri="{0D108BD9-81ED-4DB2-BD59-A6C34878D82A}">
                    <a16:rowId xmlns:a16="http://schemas.microsoft.com/office/drawing/2014/main" val="10001"/>
                  </a:ext>
                </a:extLst>
              </a:tr>
              <a:tr h="432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Ն</a:t>
                      </a:r>
                      <a:r>
                        <a:rPr lang="hy-AM" sz="1400" dirty="0"/>
                        <a:t>յարդային խանգարումներ</a:t>
                      </a:r>
                      <a:endParaRPr lang="en-US" sz="1400" dirty="0"/>
                    </a:p>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Հ</a:t>
                      </a:r>
                      <a:r>
                        <a:rPr lang="hy-AM" sz="1400" kern="1200" dirty="0">
                          <a:solidFill>
                            <a:schemeClr val="dk1"/>
                          </a:solidFill>
                          <a:latin typeface="+mn-lt"/>
                          <a:ea typeface="+mn-ea"/>
                          <a:cs typeface="+mn-cs"/>
                        </a:rPr>
                        <a:t>ակասոցիալական կամ բացասական վարքագիծ</a:t>
                      </a:r>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489952">
                <a:tc>
                  <a:txBody>
                    <a:bodyPr/>
                    <a:lstStyle/>
                    <a:p>
                      <a:r>
                        <a:rPr lang="en-US" sz="1400" dirty="0"/>
                        <a:t>Ա</a:t>
                      </a:r>
                      <a:r>
                        <a:rPr lang="hy-AM" sz="1400" dirty="0"/>
                        <a:t>ռողջական վիճակի վատթարացում</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latin typeface="+mn-lt"/>
                          <a:ea typeface="+mn-ea"/>
                          <a:cs typeface="+mn-cs"/>
                        </a:rPr>
                        <a:t>Վախ</a:t>
                      </a:r>
                      <a:r>
                        <a:rPr lang="en-US" sz="1400" kern="1200" dirty="0">
                          <a:solidFill>
                            <a:schemeClr val="dk1"/>
                          </a:solidFill>
                          <a:latin typeface="+mn-lt"/>
                          <a:ea typeface="+mn-ea"/>
                          <a:cs typeface="+mn-cs"/>
                        </a:rPr>
                        <a:t>, </a:t>
                      </a:r>
                      <a:r>
                        <a:rPr lang="en-US" sz="1400" kern="1200" dirty="0" err="1">
                          <a:solidFill>
                            <a:schemeClr val="dk1"/>
                          </a:solidFill>
                          <a:latin typeface="+mn-lt"/>
                          <a:ea typeface="+mn-ea"/>
                          <a:cs typeface="+mn-cs"/>
                        </a:rPr>
                        <a:t>անհանգստություն</a:t>
                      </a:r>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10003"/>
                  </a:ext>
                </a:extLst>
              </a:tr>
              <a:tr h="432048">
                <a:tc>
                  <a:txBody>
                    <a:bodyPr/>
                    <a:lstStyle/>
                    <a:p>
                      <a:r>
                        <a:rPr lang="en-US" sz="1400" dirty="0" err="1"/>
                        <a:t>Քաշի</a:t>
                      </a:r>
                      <a:r>
                        <a:rPr lang="en-US" sz="1400" dirty="0"/>
                        <a:t> </a:t>
                      </a:r>
                      <a:r>
                        <a:rPr lang="en-US" sz="1400" dirty="0" err="1"/>
                        <a:t>նվազում</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latin typeface="+mn-lt"/>
                          <a:ea typeface="+mn-ea"/>
                          <a:cs typeface="+mn-cs"/>
                        </a:rPr>
                        <a:t>Մերժում</a:t>
                      </a:r>
                      <a:r>
                        <a:rPr lang="en-US" sz="1400" kern="1200" dirty="0">
                          <a:solidFill>
                            <a:schemeClr val="dk1"/>
                          </a:solidFill>
                          <a:latin typeface="+mn-lt"/>
                          <a:ea typeface="+mn-ea"/>
                          <a:cs typeface="+mn-cs"/>
                        </a:rPr>
                        <a:t>, </a:t>
                      </a:r>
                      <a:r>
                        <a:rPr lang="en-US" sz="1400" kern="1200" dirty="0" err="1">
                          <a:solidFill>
                            <a:schemeClr val="dk1"/>
                          </a:solidFill>
                          <a:latin typeface="+mn-lt"/>
                          <a:ea typeface="+mn-ea"/>
                          <a:cs typeface="+mn-cs"/>
                        </a:rPr>
                        <a:t>մեկուսացում</a:t>
                      </a:r>
                      <a:r>
                        <a:rPr lang="en-US" sz="1400" kern="1200" dirty="0">
                          <a:solidFill>
                            <a:schemeClr val="dk1"/>
                          </a:solidFill>
                          <a:latin typeface="+mn-lt"/>
                          <a:ea typeface="+mn-ea"/>
                          <a:cs typeface="+mn-cs"/>
                        </a:rPr>
                        <a:t>, </a:t>
                      </a:r>
                      <a:r>
                        <a:rPr lang="en-US" sz="1400" kern="1200" dirty="0" err="1">
                          <a:solidFill>
                            <a:schemeClr val="dk1"/>
                          </a:solidFill>
                          <a:latin typeface="+mn-lt"/>
                          <a:ea typeface="+mn-ea"/>
                          <a:cs typeface="+mn-cs"/>
                        </a:rPr>
                        <a:t>անտարբերություն</a:t>
                      </a:r>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10004"/>
                  </a:ext>
                </a:extLst>
              </a:tr>
              <a:tr h="504056">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Չ</a:t>
                      </a:r>
                      <a:r>
                        <a:rPr lang="hy-AM" sz="1400" kern="1200" dirty="0">
                          <a:solidFill>
                            <a:schemeClr val="dk1"/>
                          </a:solidFill>
                          <a:latin typeface="+mn-lt"/>
                          <a:ea typeface="+mn-ea"/>
                          <a:cs typeface="+mn-cs"/>
                        </a:rPr>
                        <a:t>ափազանց պասիվություն կամ չափազանց ակտիվություն</a:t>
                      </a:r>
                      <a:endParaRPr lang="en-US" sz="1400" kern="1200" dirty="0">
                        <a:solidFill>
                          <a:schemeClr val="dk1"/>
                        </a:solidFill>
                        <a:latin typeface="+mn-lt"/>
                        <a:ea typeface="+mn-ea"/>
                        <a:cs typeface="+mn-cs"/>
                      </a:endParaRPr>
                    </a:p>
                  </a:txBody>
                  <a:tcPr/>
                </a:tc>
                <a:extLst>
                  <a:ext uri="{0D108BD9-81ED-4DB2-BD59-A6C34878D82A}">
                    <a16:rowId xmlns:a16="http://schemas.microsoft.com/office/drawing/2014/main" val="10005"/>
                  </a:ext>
                </a:extLst>
              </a:tr>
            </a:tbl>
          </a:graphicData>
        </a:graphic>
      </p:graphicFrame>
      <p:sp>
        <p:nvSpPr>
          <p:cNvPr id="4" name="Title 2">
            <a:extLst>
              <a:ext uri="{FF2B5EF4-FFF2-40B4-BE49-F238E27FC236}">
                <a16:creationId xmlns:a16="http://schemas.microsoft.com/office/drawing/2014/main" id="{D640341B-1019-4AFF-8FA3-D7244DA6E6A7}"/>
              </a:ext>
            </a:extLst>
          </p:cNvPr>
          <p:cNvSpPr>
            <a:spLocks noGrp="1"/>
          </p:cNvSpPr>
          <p:nvPr>
            <p:ph type="title"/>
          </p:nvPr>
        </p:nvSpPr>
        <p:spPr>
          <a:xfrm>
            <a:off x="0" y="309833"/>
            <a:ext cx="9144000" cy="884466"/>
          </a:xfrm>
        </p:spPr>
        <p:txBody>
          <a:bodyPr>
            <a:noAutofit/>
          </a:bodyPr>
          <a:lstStyle/>
          <a:p>
            <a:r>
              <a:rPr lang="hy-AM" sz="2000" b="1" dirty="0">
                <a:solidFill>
                  <a:schemeClr val="tx1"/>
                </a:solidFill>
              </a:rPr>
              <a:t>Հոգեբանական բռնության նշանները  </a:t>
            </a:r>
            <a:endParaRPr lang="en-US" sz="2000" b="1" dirty="0">
              <a:solidFill>
                <a:schemeClr val="tx1"/>
              </a:solidFill>
            </a:endParaRPr>
          </a:p>
        </p:txBody>
      </p:sp>
    </p:spTree>
    <p:extLst>
      <p:ext uri="{BB962C8B-B14F-4D97-AF65-F5344CB8AC3E}">
        <p14:creationId xmlns:p14="http://schemas.microsoft.com/office/powerpoint/2010/main" val="32538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2;p25">
            <a:extLst>
              <a:ext uri="{FF2B5EF4-FFF2-40B4-BE49-F238E27FC236}">
                <a16:creationId xmlns:a16="http://schemas.microsoft.com/office/drawing/2014/main" id="{94B47D2D-9CFA-403A-AB3C-0BB472AC70B1}"/>
              </a:ext>
            </a:extLst>
          </p:cNvPr>
          <p:cNvSpPr txBox="1">
            <a:spLocks/>
          </p:cNvSpPr>
          <p:nvPr/>
        </p:nvSpPr>
        <p:spPr>
          <a:xfrm>
            <a:off x="611560" y="1635646"/>
            <a:ext cx="4974059" cy="1262976"/>
          </a:xfrm>
          <a:prstGeom prst="rect">
            <a:avLst/>
          </a:prstGeom>
          <a:noFill/>
          <a:ln>
            <a:noFill/>
          </a:ln>
        </p:spPr>
        <p:txBody>
          <a:bodyPr spcFirstLastPara="1" vert="horz" wrap="square" lIns="68569" tIns="34275" rIns="68569" bIns="34275"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06079" indent="-1006079" algn="just">
              <a:lnSpc>
                <a:spcPct val="115000"/>
              </a:lnSpc>
              <a:spcBef>
                <a:spcPts val="0"/>
              </a:spcBef>
              <a:buSzPts val="1840"/>
              <a:buNone/>
            </a:pPr>
            <a:r>
              <a:rPr lang="hy-AM" sz="1600" b="1" dirty="0">
                <a:solidFill>
                  <a:schemeClr val="dk1"/>
                </a:solidFill>
              </a:rPr>
              <a:t>Հրահանգ</a:t>
            </a:r>
          </a:p>
          <a:p>
            <a:pPr marL="1006079" indent="-1006079" algn="just">
              <a:lnSpc>
                <a:spcPct val="115000"/>
              </a:lnSpc>
              <a:spcBef>
                <a:spcPts val="450"/>
              </a:spcBef>
              <a:buSzPts val="1840"/>
              <a:buNone/>
            </a:pPr>
            <a:r>
              <a:rPr lang="hy-AM" sz="1600" b="1" dirty="0"/>
              <a:t> </a:t>
            </a:r>
            <a:r>
              <a:rPr lang="hy-AM" sz="1600" dirty="0">
                <a:solidFill>
                  <a:schemeClr val="dk1"/>
                </a:solidFill>
              </a:rPr>
              <a:t>Նշե՛ք Ձեզ բնութագրող մեկ հատկանիշ:</a:t>
            </a:r>
            <a:endParaRPr lang="hy-AM" sz="1800" dirty="0"/>
          </a:p>
        </p:txBody>
      </p:sp>
      <p:sp>
        <p:nvSpPr>
          <p:cNvPr id="13" name="TextBox 12">
            <a:extLst>
              <a:ext uri="{FF2B5EF4-FFF2-40B4-BE49-F238E27FC236}">
                <a16:creationId xmlns:a16="http://schemas.microsoft.com/office/drawing/2014/main" id="{082F08F9-0E59-49A2-B137-47897B9D6D1D}"/>
              </a:ext>
            </a:extLst>
          </p:cNvPr>
          <p:cNvSpPr txBox="1"/>
          <p:nvPr/>
        </p:nvSpPr>
        <p:spPr>
          <a:xfrm>
            <a:off x="812589" y="987574"/>
            <a:ext cx="4572000" cy="400110"/>
          </a:xfrm>
          <a:prstGeom prst="rect">
            <a:avLst/>
          </a:prstGeom>
          <a:noFill/>
        </p:spPr>
        <p:txBody>
          <a:bodyPr wrap="square">
            <a:spAutoFit/>
          </a:bodyPr>
          <a:lstStyle/>
          <a:p>
            <a:r>
              <a:rPr lang="hy-AM" sz="2000" b="1" dirty="0">
                <a:solidFill>
                  <a:schemeClr val="bg2">
                    <a:lumMod val="25000"/>
                  </a:schemeClr>
                </a:solidFill>
              </a:rPr>
              <a:t>ԾԱՆՈԹՈՒԹՅՈՒՆ</a:t>
            </a:r>
            <a:endParaRPr lang="en-US" sz="2000" dirty="0"/>
          </a:p>
        </p:txBody>
      </p:sp>
      <p:sp>
        <p:nvSpPr>
          <p:cNvPr id="14" name="Google Shape;195;p25">
            <a:extLst>
              <a:ext uri="{FF2B5EF4-FFF2-40B4-BE49-F238E27FC236}">
                <a16:creationId xmlns:a16="http://schemas.microsoft.com/office/drawing/2014/main" id="{1D5ABD54-EB65-4C40-BD00-801362812FFD}"/>
              </a:ext>
            </a:extLst>
          </p:cNvPr>
          <p:cNvSpPr/>
          <p:nvPr/>
        </p:nvSpPr>
        <p:spPr>
          <a:xfrm>
            <a:off x="8148288" y="291448"/>
            <a:ext cx="1076601" cy="322660"/>
          </a:xfrm>
          <a:prstGeom prst="rect">
            <a:avLst/>
          </a:prstGeom>
          <a:noFill/>
          <a:ln>
            <a:noFill/>
          </a:ln>
        </p:spPr>
        <p:txBody>
          <a:bodyPr spcFirstLastPara="1" wrap="square" lIns="68569" tIns="34275" rIns="68569" bIns="34275" anchor="t" anchorCtr="0">
            <a:noAutofit/>
          </a:bodyPr>
          <a:lstStyle/>
          <a:p>
            <a:pPr>
              <a:buClr>
                <a:srgbClr val="E3E7F1"/>
              </a:buClr>
              <a:buSzPts val="2200"/>
            </a:pPr>
            <a:r>
              <a:rPr lang="ru-RU" sz="1650" b="1" dirty="0">
                <a:solidFill>
                  <a:schemeClr val="tx2">
                    <a:lumMod val="75000"/>
                  </a:schemeClr>
                </a:solidFill>
                <a:latin typeface="Calibri"/>
                <a:ea typeface="Calibri"/>
                <a:cs typeface="Calibri"/>
                <a:sym typeface="Calibri"/>
              </a:rPr>
              <a:t> </a:t>
            </a:r>
            <a:r>
              <a:rPr lang="en-US" sz="1650" dirty="0">
                <a:solidFill>
                  <a:schemeClr val="tx2">
                    <a:lumMod val="75000"/>
                  </a:schemeClr>
                </a:solidFill>
                <a:latin typeface="Calibri"/>
                <a:ea typeface="Calibri"/>
                <a:cs typeface="Calibri"/>
                <a:sym typeface="Calibri"/>
              </a:rPr>
              <a:t>1</a:t>
            </a:r>
            <a:r>
              <a:rPr lang="en-US" sz="1500" dirty="0">
                <a:solidFill>
                  <a:schemeClr val="tx2">
                    <a:lumMod val="75000"/>
                  </a:schemeClr>
                </a:solidFill>
                <a:latin typeface="Calibri"/>
                <a:ea typeface="Calibri"/>
                <a:cs typeface="Calibri"/>
                <a:sym typeface="Calibri"/>
              </a:rPr>
              <a:t>0</a:t>
            </a:r>
            <a:r>
              <a:rPr lang="ru-RU" sz="1500" dirty="0">
                <a:solidFill>
                  <a:schemeClr val="tx2">
                    <a:lumMod val="75000"/>
                  </a:schemeClr>
                </a:solidFill>
                <a:latin typeface="Calibri"/>
                <a:ea typeface="Calibri"/>
                <a:cs typeface="Calibri"/>
                <a:sym typeface="Calibri"/>
              </a:rPr>
              <a:t> րոպե</a:t>
            </a:r>
            <a:endParaRPr sz="1500" dirty="0">
              <a:solidFill>
                <a:schemeClr val="tx2">
                  <a:lumMod val="75000"/>
                </a:schemeClr>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23CFD9B5-408D-42B2-9C5E-CDE2EB961344}"/>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4248" y="3075806"/>
            <a:ext cx="2175487" cy="1519958"/>
          </a:xfrm>
          <a:prstGeom prst="rect">
            <a:avLst/>
          </a:prstGeom>
        </p:spPr>
      </p:pic>
      <p:pic>
        <p:nvPicPr>
          <p:cNvPr id="16" name="Picture 6">
            <a:extLst>
              <a:ext uri="{FF2B5EF4-FFF2-40B4-BE49-F238E27FC236}">
                <a16:creationId xmlns:a16="http://schemas.microsoft.com/office/drawing/2014/main" id="{ED9C4FE0-3468-4624-A144-CC8BA3B5C97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696152" y="235274"/>
            <a:ext cx="452136" cy="420486"/>
          </a:xfrm>
          <a:prstGeom prst="rect">
            <a:avLst/>
          </a:prstGeom>
        </p:spPr>
      </p:pic>
      <p:sp>
        <p:nvSpPr>
          <p:cNvPr id="9" name="TextBox 8">
            <a:extLst>
              <a:ext uri="{FF2B5EF4-FFF2-40B4-BE49-F238E27FC236}">
                <a16:creationId xmlns:a16="http://schemas.microsoft.com/office/drawing/2014/main" id="{38E57DDE-736B-415C-9AB5-6A57C9710A0A}"/>
              </a:ext>
            </a:extLst>
          </p:cNvPr>
          <p:cNvSpPr txBox="1"/>
          <p:nvPr/>
        </p:nvSpPr>
        <p:spPr>
          <a:xfrm>
            <a:off x="7812360" y="0"/>
            <a:ext cx="1978475" cy="276999"/>
          </a:xfrm>
          <a:prstGeom prst="rect">
            <a:avLst/>
          </a:prstGeom>
          <a:noFill/>
        </p:spPr>
        <p:txBody>
          <a:bodyPr wrap="square">
            <a:spAutoFit/>
          </a:bodyPr>
          <a:lstStyle/>
          <a:p>
            <a:r>
              <a:rPr lang="en-US" sz="1200" b="1" dirty="0" err="1"/>
              <a:t>Վարժություն</a:t>
            </a:r>
            <a:r>
              <a:rPr lang="en-US" sz="1200" b="1" dirty="0"/>
              <a:t> 1</a:t>
            </a:r>
          </a:p>
        </p:txBody>
      </p:sp>
    </p:spTree>
    <p:extLst>
      <p:ext uri="{BB962C8B-B14F-4D97-AF65-F5344CB8AC3E}">
        <p14:creationId xmlns:p14="http://schemas.microsoft.com/office/powerpoint/2010/main" val="1694820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272D780-FA98-4D44-BD34-9430C162D23F}"/>
              </a:ext>
            </a:extLst>
          </p:cNvPr>
          <p:cNvGraphicFramePr>
            <a:graphicFrameLocks noGrp="1"/>
          </p:cNvGraphicFramePr>
          <p:nvPr>
            <p:extLst>
              <p:ext uri="{D42A27DB-BD31-4B8C-83A1-F6EECF244321}">
                <p14:modId xmlns:p14="http://schemas.microsoft.com/office/powerpoint/2010/main" val="2140842961"/>
              </p:ext>
            </p:extLst>
          </p:nvPr>
        </p:nvGraphicFramePr>
        <p:xfrm>
          <a:off x="971600" y="1347614"/>
          <a:ext cx="7056784" cy="3252013"/>
        </p:xfrm>
        <a:graphic>
          <a:graphicData uri="http://schemas.openxmlformats.org/drawingml/2006/table">
            <a:tbl>
              <a:tblPr firstRow="1" bandRow="1">
                <a:tableStyleId>{00A15C55-8517-42AA-B614-E9B94910E393}</a:tableStyleId>
              </a:tblPr>
              <a:tblGrid>
                <a:gridCol w="3311513">
                  <a:extLst>
                    <a:ext uri="{9D8B030D-6E8A-4147-A177-3AD203B41FA5}">
                      <a16:colId xmlns:a16="http://schemas.microsoft.com/office/drawing/2014/main" val="20000"/>
                    </a:ext>
                  </a:extLst>
                </a:gridCol>
                <a:gridCol w="3745271">
                  <a:extLst>
                    <a:ext uri="{9D8B030D-6E8A-4147-A177-3AD203B41FA5}">
                      <a16:colId xmlns:a16="http://schemas.microsoft.com/office/drawing/2014/main" val="20001"/>
                    </a:ext>
                  </a:extLst>
                </a:gridCol>
              </a:tblGrid>
              <a:tr h="378851">
                <a:tc>
                  <a:txBody>
                    <a:bodyPr/>
                    <a:lstStyle/>
                    <a:p>
                      <a:pPr algn="ctr"/>
                      <a:r>
                        <a:rPr lang="en-US" sz="1800" dirty="0" err="1">
                          <a:solidFill>
                            <a:schemeClr val="tx1"/>
                          </a:solidFill>
                        </a:rPr>
                        <a:t>Ֆիզիկական</a:t>
                      </a:r>
                      <a:endParaRPr lang="en-US" sz="1800" dirty="0">
                        <a:solidFill>
                          <a:schemeClr val="tx1"/>
                        </a:solidFill>
                      </a:endParaRPr>
                    </a:p>
                  </a:txBody>
                  <a:tcPr/>
                </a:tc>
                <a:tc>
                  <a:txBody>
                    <a:bodyPr/>
                    <a:lstStyle/>
                    <a:p>
                      <a:pPr algn="ctr"/>
                      <a:r>
                        <a:rPr lang="en-US" sz="1800" dirty="0" err="1">
                          <a:solidFill>
                            <a:schemeClr val="tx1"/>
                          </a:solidFill>
                        </a:rPr>
                        <a:t>Վարքային</a:t>
                      </a:r>
                      <a:r>
                        <a:rPr lang="en-US" sz="1800" dirty="0">
                          <a:solidFill>
                            <a:schemeClr val="tx1"/>
                          </a:solidFill>
                        </a:rPr>
                        <a:t>/</a:t>
                      </a:r>
                      <a:r>
                        <a:rPr lang="hy-AM" sz="1800" dirty="0">
                          <a:solidFill>
                            <a:schemeClr val="tx1"/>
                          </a:solidFill>
                        </a:rPr>
                        <a:t>հուզական</a:t>
                      </a:r>
                      <a:endParaRPr lang="en-US" sz="1800" dirty="0">
                        <a:solidFill>
                          <a:schemeClr val="tx1"/>
                        </a:solidFill>
                      </a:endParaRPr>
                    </a:p>
                  </a:txBody>
                  <a:tcPr/>
                </a:tc>
                <a:extLst>
                  <a:ext uri="{0D108BD9-81ED-4DB2-BD59-A6C34878D82A}">
                    <a16:rowId xmlns:a16="http://schemas.microsoft.com/office/drawing/2014/main" val="10000"/>
                  </a:ext>
                </a:extLst>
              </a:tr>
              <a:tr h="578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Շ</a:t>
                      </a:r>
                      <a:r>
                        <a:rPr lang="hy-AM" sz="1400" dirty="0"/>
                        <a:t>ատ նիհար, թերքաշ, անընդհատ քաղցած </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y-AM" sz="1400" dirty="0"/>
                        <a:t>Ե</a:t>
                      </a:r>
                      <a:r>
                        <a:rPr lang="en-US" sz="1400" dirty="0" err="1"/>
                        <a:t>րբեմն</a:t>
                      </a:r>
                      <a:r>
                        <a:rPr lang="en-US" sz="1400" dirty="0"/>
                        <a:t> </a:t>
                      </a:r>
                      <a:r>
                        <a:rPr lang="en-US" sz="1400" dirty="0" err="1"/>
                        <a:t>ուրիշ</a:t>
                      </a:r>
                      <a:r>
                        <a:rPr lang="en-US" sz="1400" dirty="0"/>
                        <a:t> </a:t>
                      </a:r>
                      <a:r>
                        <a:rPr lang="en-US" sz="1400" dirty="0" err="1"/>
                        <a:t>երեխաներից</a:t>
                      </a:r>
                      <a:r>
                        <a:rPr lang="en-US" sz="1400" dirty="0"/>
                        <a:t> </a:t>
                      </a:r>
                      <a:r>
                        <a:rPr lang="en-US" sz="1400" dirty="0" err="1"/>
                        <a:t>ուտելիք</a:t>
                      </a:r>
                      <a:r>
                        <a:rPr lang="en-US" sz="1400" dirty="0"/>
                        <a:t> </a:t>
                      </a:r>
                      <a:r>
                        <a:rPr lang="en-US" sz="1400" dirty="0" err="1"/>
                        <a:t>գողանալը</a:t>
                      </a:r>
                      <a:endParaRPr lang="en-US" sz="1400" dirty="0"/>
                    </a:p>
                  </a:txBody>
                  <a:tcPr/>
                </a:tc>
                <a:extLst>
                  <a:ext uri="{0D108BD9-81ED-4DB2-BD59-A6C34878D82A}">
                    <a16:rowId xmlns:a16="http://schemas.microsoft.com/office/drawing/2014/main" val="10001"/>
                  </a:ext>
                </a:extLst>
              </a:tr>
              <a:tr h="5974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err="1"/>
                        <a:t>Ու</a:t>
                      </a:r>
                      <a:r>
                        <a:rPr lang="hy-AM" sz="1400" dirty="0"/>
                        <a:t>շացած ֆիզիկական/մտավոր զարգացում, զարգացման հապաղում</a:t>
                      </a: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y-AM" sz="1400" dirty="0"/>
                        <a:t>Ա</a:t>
                      </a:r>
                      <a:r>
                        <a:rPr lang="en-US" sz="1400" dirty="0" err="1"/>
                        <a:t>նընդհատ</a:t>
                      </a:r>
                      <a:r>
                        <a:rPr lang="en-US" sz="1400" dirty="0"/>
                        <a:t> </a:t>
                      </a:r>
                      <a:r>
                        <a:rPr lang="en-US" sz="1400" dirty="0" err="1"/>
                        <a:t>հոգնած</a:t>
                      </a:r>
                      <a:r>
                        <a:rPr lang="en-US" sz="1400" dirty="0"/>
                        <a:t> </a:t>
                      </a:r>
                      <a:r>
                        <a:rPr lang="en-US" sz="1400" dirty="0" err="1"/>
                        <a:t>լինելուց</a:t>
                      </a:r>
                      <a:r>
                        <a:rPr lang="en-US" sz="1400" dirty="0"/>
                        <a:t>, </a:t>
                      </a:r>
                      <a:r>
                        <a:rPr lang="en-US" sz="1400" dirty="0" err="1"/>
                        <a:t>թուլությունից</a:t>
                      </a:r>
                      <a:r>
                        <a:rPr lang="en-US" sz="1400" dirty="0"/>
                        <a:t>, </a:t>
                      </a:r>
                      <a:r>
                        <a:rPr lang="en-US" sz="1400" dirty="0" err="1"/>
                        <a:t>քնկոտությունից</a:t>
                      </a:r>
                      <a:r>
                        <a:rPr lang="en-US" sz="1400" dirty="0"/>
                        <a:t> և </a:t>
                      </a:r>
                      <a:r>
                        <a:rPr lang="en-US" sz="1400" dirty="0" err="1"/>
                        <a:t>կենտրոնանալու</a:t>
                      </a:r>
                      <a:r>
                        <a:rPr lang="en-US" sz="1400" dirty="0"/>
                        <a:t> </a:t>
                      </a:r>
                      <a:r>
                        <a:rPr lang="en-US" sz="1400" dirty="0" err="1"/>
                        <a:t>անկարողությունից</a:t>
                      </a:r>
                      <a:r>
                        <a:rPr lang="hy-AM" sz="1400" dirty="0"/>
                        <a:t> բողոքելը</a:t>
                      </a:r>
                      <a:endParaRPr lang="en-US" sz="1400" dirty="0"/>
                    </a:p>
                  </a:txBody>
                  <a:tcPr/>
                </a:tc>
                <a:extLst>
                  <a:ext uri="{0D108BD9-81ED-4DB2-BD59-A6C34878D82A}">
                    <a16:rowId xmlns:a16="http://schemas.microsoft.com/office/drawing/2014/main" val="10002"/>
                  </a:ext>
                </a:extLst>
              </a:tr>
              <a:tr h="831747">
                <a:tc>
                  <a:txBody>
                    <a:bodyPr/>
                    <a:lstStyle/>
                    <a:p>
                      <a:r>
                        <a:rPr lang="hy-AM" sz="1400" dirty="0"/>
                        <a:t>Լ</a:t>
                      </a:r>
                      <a:r>
                        <a:rPr lang="en-US" sz="1400" dirty="0" err="1"/>
                        <a:t>քված</a:t>
                      </a:r>
                      <a:r>
                        <a:rPr lang="en-US" sz="1400" dirty="0"/>
                        <a:t> </a:t>
                      </a:r>
                      <a:r>
                        <a:rPr lang="en-US" sz="1400" dirty="0" err="1"/>
                        <a:t>կամ</a:t>
                      </a:r>
                      <a:r>
                        <a:rPr lang="en-US" sz="1400" dirty="0"/>
                        <a:t> </a:t>
                      </a:r>
                      <a:r>
                        <a:rPr lang="en-US" sz="1400" dirty="0" err="1"/>
                        <a:t>մենակ</a:t>
                      </a:r>
                      <a:r>
                        <a:rPr lang="hy-AM" sz="1400" dirty="0"/>
                        <a:t> թողնված երկար </a:t>
                      </a:r>
                      <a:r>
                        <a:rPr lang="en-US" sz="1400" dirty="0" err="1"/>
                        <a:t>ժամանակով</a:t>
                      </a:r>
                      <a:endParaRPr lang="en-US" sz="1400" dirty="0"/>
                    </a:p>
                  </a:txBody>
                  <a:tcPr/>
                </a:tc>
                <a:tc>
                  <a:txBody>
                    <a:bodyPr/>
                    <a:lstStyle/>
                    <a:p>
                      <a:r>
                        <a:rPr lang="en-US" sz="1400" dirty="0" err="1"/>
                        <a:t>Անձնական</a:t>
                      </a:r>
                      <a:r>
                        <a:rPr lang="en-US" sz="1400" dirty="0"/>
                        <a:t> </a:t>
                      </a:r>
                      <a:r>
                        <a:rPr lang="en-US" sz="1400" dirty="0" err="1"/>
                        <a:t>հիգիենայի</a:t>
                      </a:r>
                      <a:r>
                        <a:rPr lang="en-US" sz="1400" dirty="0"/>
                        <a:t> </a:t>
                      </a:r>
                      <a:r>
                        <a:rPr lang="en-US" sz="1400" dirty="0" err="1"/>
                        <a:t>բացակայություն</a:t>
                      </a:r>
                      <a:r>
                        <a:rPr lang="en-US" sz="1400" dirty="0"/>
                        <a:t>, </a:t>
                      </a:r>
                      <a:r>
                        <a:rPr lang="en-US" sz="1400" dirty="0" err="1"/>
                        <a:t>ներառյալ</a:t>
                      </a:r>
                      <a:r>
                        <a:rPr lang="hy-AM" sz="1400" dirty="0"/>
                        <a:t>՝</a:t>
                      </a:r>
                      <a:r>
                        <a:rPr lang="en-US" sz="1400" dirty="0"/>
                        <a:t> </a:t>
                      </a:r>
                      <a:r>
                        <a:rPr lang="en-US" sz="1400" dirty="0" err="1"/>
                        <a:t>կեղտոտ</a:t>
                      </a:r>
                      <a:r>
                        <a:rPr lang="en-US" sz="1400" dirty="0"/>
                        <a:t> </a:t>
                      </a:r>
                      <a:r>
                        <a:rPr lang="en-US" sz="1400" dirty="0" err="1"/>
                        <a:t>մազերը</a:t>
                      </a:r>
                      <a:r>
                        <a:rPr lang="en-US" sz="1400" dirty="0"/>
                        <a:t>, </a:t>
                      </a:r>
                      <a:r>
                        <a:rPr lang="en-US" sz="1400" dirty="0" err="1"/>
                        <a:t>մարմնի</a:t>
                      </a:r>
                      <a:r>
                        <a:rPr lang="en-US" sz="1400" dirty="0"/>
                        <a:t> </a:t>
                      </a:r>
                      <a:r>
                        <a:rPr lang="en-US" sz="1400" dirty="0" err="1"/>
                        <a:t>հոտը</a:t>
                      </a:r>
                      <a:r>
                        <a:rPr lang="en-US" sz="1400" dirty="0"/>
                        <a:t> և </a:t>
                      </a:r>
                      <a:r>
                        <a:rPr lang="hy-AM" sz="1400" dirty="0"/>
                        <a:t>անհամապատասխան </a:t>
                      </a:r>
                      <a:r>
                        <a:rPr lang="en-US" sz="1400" dirty="0" err="1"/>
                        <a:t>հագուստը</a:t>
                      </a:r>
                      <a:endParaRPr lang="en-US" sz="1400" dirty="0"/>
                    </a:p>
                  </a:txBody>
                  <a:tcPr/>
                </a:tc>
                <a:extLst>
                  <a:ext uri="{0D108BD9-81ED-4DB2-BD59-A6C34878D82A}">
                    <a16:rowId xmlns:a16="http://schemas.microsoft.com/office/drawing/2014/main" val="10003"/>
                  </a:ext>
                </a:extLst>
              </a:tr>
              <a:tr h="360040">
                <a:tc>
                  <a:txBody>
                    <a:bodyPr/>
                    <a:lstStyle/>
                    <a:p>
                      <a:r>
                        <a:rPr lang="en-US" sz="1400" dirty="0" err="1"/>
                        <a:t>Հաճախակի</a:t>
                      </a:r>
                      <a:r>
                        <a:rPr lang="en-US" sz="1400" dirty="0"/>
                        <a:t> </a:t>
                      </a:r>
                      <a:r>
                        <a:rPr lang="en-US" sz="1400" dirty="0" err="1"/>
                        <a:t>հիվանդություն</a:t>
                      </a:r>
                      <a:r>
                        <a:rPr lang="hy-AM" sz="1400" dirty="0"/>
                        <a:t>ներ, քրոնիկ հոսպիտալացում</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4"/>
                  </a:ext>
                </a:extLst>
              </a:tr>
            </a:tbl>
          </a:graphicData>
        </a:graphic>
      </p:graphicFrame>
      <p:sp>
        <p:nvSpPr>
          <p:cNvPr id="4" name="Title 2">
            <a:extLst>
              <a:ext uri="{FF2B5EF4-FFF2-40B4-BE49-F238E27FC236}">
                <a16:creationId xmlns:a16="http://schemas.microsoft.com/office/drawing/2014/main" id="{3C27A4FA-827C-4D6D-A1C6-926BCD33C870}"/>
              </a:ext>
            </a:extLst>
          </p:cNvPr>
          <p:cNvSpPr>
            <a:spLocks noGrp="1"/>
          </p:cNvSpPr>
          <p:nvPr>
            <p:ph type="title"/>
          </p:nvPr>
        </p:nvSpPr>
        <p:spPr>
          <a:xfrm>
            <a:off x="-180528" y="195486"/>
            <a:ext cx="9144000" cy="884466"/>
          </a:xfrm>
        </p:spPr>
        <p:txBody>
          <a:bodyPr>
            <a:noAutofit/>
          </a:bodyPr>
          <a:lstStyle/>
          <a:p>
            <a:r>
              <a:rPr lang="hy-AM" sz="2000" b="1" dirty="0">
                <a:solidFill>
                  <a:schemeClr val="tx1"/>
                </a:solidFill>
              </a:rPr>
              <a:t>Անտեսման նշանները  </a:t>
            </a:r>
            <a:endParaRPr lang="en-US" sz="2000" b="1" dirty="0">
              <a:solidFill>
                <a:schemeClr val="tx1"/>
              </a:solidFill>
            </a:endParaRPr>
          </a:p>
        </p:txBody>
      </p:sp>
    </p:spTree>
    <p:extLst>
      <p:ext uri="{BB962C8B-B14F-4D97-AF65-F5344CB8AC3E}">
        <p14:creationId xmlns:p14="http://schemas.microsoft.com/office/powerpoint/2010/main" val="23235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F5CED9C-40CC-4BD1-926B-F8DBF5C99484}"/>
              </a:ext>
            </a:extLst>
          </p:cNvPr>
          <p:cNvSpPr txBox="1"/>
          <p:nvPr/>
        </p:nvSpPr>
        <p:spPr>
          <a:xfrm>
            <a:off x="2096532" y="273459"/>
            <a:ext cx="4632960" cy="523220"/>
          </a:xfrm>
          <a:prstGeom prst="rect">
            <a:avLst/>
          </a:prstGeom>
          <a:noFill/>
        </p:spPr>
        <p:txBody>
          <a:bodyPr wrap="square">
            <a:spAutoFit/>
          </a:bodyPr>
          <a:lstStyle/>
          <a:p>
            <a:pPr algn="ctr"/>
            <a:r>
              <a:rPr lang="hy-AM" sz="2800" b="1" dirty="0">
                <a:solidFill>
                  <a:schemeClr val="accent2">
                    <a:lumMod val="75000"/>
                  </a:schemeClr>
                </a:solidFill>
              </a:rPr>
              <a:t>Ի՞նչ է բուլինգը</a:t>
            </a:r>
            <a:endParaRPr lang="en-US" sz="2800" dirty="0"/>
          </a:p>
        </p:txBody>
      </p:sp>
      <p:sp>
        <p:nvSpPr>
          <p:cNvPr id="14" name="Text Placeholder 3">
            <a:extLst>
              <a:ext uri="{FF2B5EF4-FFF2-40B4-BE49-F238E27FC236}">
                <a16:creationId xmlns:a16="http://schemas.microsoft.com/office/drawing/2014/main" id="{25C809E2-4B8B-4ABF-AD14-897D4FE90925}"/>
              </a:ext>
            </a:extLst>
          </p:cNvPr>
          <p:cNvSpPr txBox="1">
            <a:spLocks/>
          </p:cNvSpPr>
          <p:nvPr/>
        </p:nvSpPr>
        <p:spPr>
          <a:xfrm>
            <a:off x="464902" y="915566"/>
            <a:ext cx="8390605" cy="2088232"/>
          </a:xfrm>
          <a:prstGeom prst="rect">
            <a:avLst/>
          </a:prstGeom>
        </p:spPr>
        <p:txBody>
          <a:bodyPr>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latinLnBrk="0">
              <a:lnSpc>
                <a:spcPct val="150000"/>
              </a:lnSpc>
              <a:buFont typeface="Arial" pitchFamily="34" charset="0"/>
              <a:buNone/>
            </a:pPr>
            <a:r>
              <a:rPr lang="hy-AM" sz="1400" dirty="0">
                <a:cs typeface="Arial" panose="020B0604020202020204" pitchFamily="34" charset="0"/>
              </a:rPr>
              <a:t>Բուլինգը վարքագծի դրսևորում է, երբ մեկը կամ մի քանիսը, օգտագործելով անձնական կախվածությունը, անօգնականությունը, վիճակի խոցելիությունը, իշխանության կամ ուժի անհավասարությունը, պարբերաբար դիտավորյալ դրսևորում են բացասական (տհաճ կամ վիրավորական) վարքագիծ՝ բանավոր կամ գրավոր արտահայտության, ֆիզիկական կամ հոգեբանական բռնության գործադրմամբ, ներառյալ կիբերբուլինգը</a:t>
            </a:r>
            <a:r>
              <a:rPr lang="en-US" sz="1400" dirty="0">
                <a:cs typeface="Arial" panose="020B0604020202020204" pitchFamily="34" charset="0"/>
              </a:rPr>
              <a:t> </a:t>
            </a:r>
            <a:r>
              <a:rPr lang="hy-AM" sz="1400" dirty="0">
                <a:cs typeface="Arial" panose="020B0604020202020204" pitchFamily="34" charset="0"/>
              </a:rPr>
              <a:t>(տեղի է ունենում առցանց միջավայրում՝ էլեկտրոնային սարքավորումների օգտագործմամբ):</a:t>
            </a:r>
            <a:endParaRPr lang="en-US" sz="1400" dirty="0">
              <a:cs typeface="Arial" panose="020B0604020202020204" pitchFamily="34" charset="0"/>
            </a:endParaRPr>
          </a:p>
        </p:txBody>
      </p:sp>
      <p:pic>
        <p:nvPicPr>
          <p:cNvPr id="6" name="Picture 5">
            <a:extLst>
              <a:ext uri="{FF2B5EF4-FFF2-40B4-BE49-F238E27FC236}">
                <a16:creationId xmlns:a16="http://schemas.microsoft.com/office/drawing/2014/main" id="{6ACABB6B-B65B-45F9-9148-3F81E916BDF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56503" y="3211061"/>
            <a:ext cx="1276319" cy="1397370"/>
          </a:xfrm>
          <a:prstGeom prst="rect">
            <a:avLst/>
          </a:prstGeom>
        </p:spPr>
      </p:pic>
      <p:pic>
        <p:nvPicPr>
          <p:cNvPr id="23" name="Picture 22">
            <a:extLst>
              <a:ext uri="{FF2B5EF4-FFF2-40B4-BE49-F238E27FC236}">
                <a16:creationId xmlns:a16="http://schemas.microsoft.com/office/drawing/2014/main" id="{27788B21-95B6-4349-988E-3AFFDB4DBDD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32170" y="3212772"/>
            <a:ext cx="1213718" cy="1410210"/>
          </a:xfrm>
          <a:prstGeom prst="rect">
            <a:avLst/>
          </a:prstGeom>
        </p:spPr>
      </p:pic>
      <p:pic>
        <p:nvPicPr>
          <p:cNvPr id="19" name="Picture 18">
            <a:extLst>
              <a:ext uri="{FF2B5EF4-FFF2-40B4-BE49-F238E27FC236}">
                <a16:creationId xmlns:a16="http://schemas.microsoft.com/office/drawing/2014/main" id="{C4D3934C-4106-468C-A228-AFE1110399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7064" y="3193156"/>
            <a:ext cx="1276320" cy="1448650"/>
          </a:xfrm>
          <a:prstGeom prst="rect">
            <a:avLst/>
          </a:prstGeom>
        </p:spPr>
      </p:pic>
      <p:pic>
        <p:nvPicPr>
          <p:cNvPr id="21" name="Picture 20">
            <a:extLst>
              <a:ext uri="{FF2B5EF4-FFF2-40B4-BE49-F238E27FC236}">
                <a16:creationId xmlns:a16="http://schemas.microsoft.com/office/drawing/2014/main" id="{AB0F73A8-E5D4-4676-9F10-7E593D45508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3766" y="3179459"/>
            <a:ext cx="1276319" cy="1443523"/>
          </a:xfrm>
          <a:prstGeom prst="rect">
            <a:avLst/>
          </a:prstGeom>
        </p:spPr>
      </p:pic>
      <p:pic>
        <p:nvPicPr>
          <p:cNvPr id="26" name="Picture 25">
            <a:extLst>
              <a:ext uri="{FF2B5EF4-FFF2-40B4-BE49-F238E27FC236}">
                <a16:creationId xmlns:a16="http://schemas.microsoft.com/office/drawing/2014/main" id="{4877AABD-3F1E-428B-AAF2-7A2C706C1D0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20046" y="3205046"/>
            <a:ext cx="1276319" cy="1392347"/>
          </a:xfrm>
          <a:prstGeom prst="rect">
            <a:avLst/>
          </a:prstGeom>
        </p:spPr>
      </p:pic>
    </p:spTree>
    <p:extLst>
      <p:ext uri="{BB962C8B-B14F-4D97-AF65-F5344CB8AC3E}">
        <p14:creationId xmlns:p14="http://schemas.microsoft.com/office/powerpoint/2010/main" val="3214965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9043" y="435995"/>
            <a:ext cx="3562449" cy="389712"/>
          </a:xfrm>
        </p:spPr>
        <p:txBody>
          <a:bodyPr>
            <a:normAutofit/>
          </a:bodyPr>
          <a:lstStyle/>
          <a:p>
            <a:pPr algn="ctr"/>
            <a:r>
              <a:rPr lang="hy-AM" sz="1800" b="1" dirty="0">
                <a:solidFill>
                  <a:schemeClr val="accent2">
                    <a:lumMod val="75000"/>
                  </a:schemeClr>
                </a:solidFill>
              </a:rPr>
              <a:t>Բուլինգի տեսակները</a:t>
            </a:r>
            <a:r>
              <a:rPr lang="en-US" sz="1800" b="1" dirty="0">
                <a:solidFill>
                  <a:schemeClr val="accent2">
                    <a:lumMod val="75000"/>
                  </a:schemeClr>
                </a:solidFill>
              </a:rPr>
              <a:t>*</a:t>
            </a:r>
          </a:p>
        </p:txBody>
      </p:sp>
      <p:sp>
        <p:nvSpPr>
          <p:cNvPr id="5" name="Text Placeholder 3">
            <a:extLst>
              <a:ext uri="{FF2B5EF4-FFF2-40B4-BE49-F238E27FC236}">
                <a16:creationId xmlns:a16="http://schemas.microsoft.com/office/drawing/2014/main" id="{0D5D5C3E-5D07-4116-377B-C84CBE3FC91D}"/>
              </a:ext>
            </a:extLst>
          </p:cNvPr>
          <p:cNvSpPr txBox="1">
            <a:spLocks/>
          </p:cNvSpPr>
          <p:nvPr/>
        </p:nvSpPr>
        <p:spPr>
          <a:xfrm>
            <a:off x="323528" y="891081"/>
            <a:ext cx="8058764" cy="3816424"/>
          </a:xfrm>
          <a:prstGeom prst="rect">
            <a:avLst/>
          </a:prstGeom>
          <a:noFill/>
          <a:ln>
            <a:noFill/>
          </a:ln>
        </p:spPr>
        <p:txBody>
          <a:bodyPr spcFirstLastPara="1" vert="horz" wrap="square" lIns="68569" tIns="34275" rIns="68569" bIns="34275"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algn="just">
              <a:buFont typeface="Wingdings" panose="05000000000000000000" pitchFamily="2" charset="2"/>
              <a:buChar char="q"/>
            </a:pPr>
            <a:r>
              <a:rPr lang="hy-AM" sz="1600" b="1" dirty="0">
                <a:solidFill>
                  <a:schemeClr val="tx2">
                    <a:lumMod val="75000"/>
                  </a:schemeClr>
                </a:solidFill>
                <a:latin typeface="Calibri" panose="020F0502020204030204" pitchFamily="34" charset="0"/>
                <a:ea typeface="DejaVu Sans Condensed"/>
                <a:cs typeface="Calibri" panose="020F0502020204030204" pitchFamily="34" charset="0"/>
              </a:rPr>
              <a:t>Ֆիզիկական բուլինգ: </a:t>
            </a:r>
            <a:r>
              <a:rPr lang="hy-AM" sz="1600" dirty="0">
                <a:solidFill>
                  <a:schemeClr val="tx2">
                    <a:lumMod val="75000"/>
                  </a:schemeClr>
                </a:solidFill>
                <a:latin typeface="Calibri" panose="020F0502020204030204" pitchFamily="34" charset="0"/>
                <a:ea typeface="DejaVu Sans Condensed"/>
                <a:cs typeface="Calibri" panose="020F0502020204030204" pitchFamily="34" charset="0"/>
              </a:rPr>
              <a:t>Բուլերը վախեցնում կամ ֆիզիկապես վնասում է զոհին: Դրսևորումները ներառում են , բայց չեն սահմանափակվում այնպիսի արարքներով, ինչպիսիք են հրելը, հարվածելը, ապտակելը, ծեծելը, խեղդելը, առողջությանը տարբեր աստիճանի վնասվածքներ հասցնելը, ազատությունից ապօրինի զրկելը:</a:t>
            </a:r>
          </a:p>
          <a:p>
            <a:pPr algn="just">
              <a:buFont typeface="Wingdings" panose="05000000000000000000" pitchFamily="2" charset="2"/>
              <a:buChar char="q"/>
            </a:pPr>
            <a:r>
              <a:rPr lang="hy-AM" sz="1600" b="1" dirty="0">
                <a:solidFill>
                  <a:schemeClr val="tx2">
                    <a:lumMod val="75000"/>
                  </a:schemeClr>
                </a:solidFill>
                <a:latin typeface="Calibri" panose="020F0502020204030204" pitchFamily="34" charset="0"/>
                <a:ea typeface="DejaVu Sans Condensed"/>
                <a:cs typeface="Calibri" panose="020F0502020204030204" pitchFamily="34" charset="0"/>
              </a:rPr>
              <a:t>Վերբալ (բանավոր) բուլինգ: </a:t>
            </a:r>
            <a:r>
              <a:rPr lang="hy-AM" sz="1600" dirty="0">
                <a:solidFill>
                  <a:schemeClr val="tx2">
                    <a:lumMod val="75000"/>
                  </a:schemeClr>
                </a:solidFill>
                <a:latin typeface="Calibri" panose="020F0502020204030204" pitchFamily="34" charset="0"/>
                <a:ea typeface="DejaVu Sans Condensed"/>
                <a:cs typeface="Calibri" panose="020F0502020204030204" pitchFamily="34" charset="0"/>
              </a:rPr>
              <a:t>Բուլերը վիրավորում կամ ծաղրում է զոհին: Գործողությունները ներառում են երեխային պարբերաբար քննադատելը, նրա վրա բղավելը, նրան ծաղրելը, վիրավորելը, նսեմացնելը </a:t>
            </a:r>
            <a:r>
              <a:rPr lang="hy-AM" sz="1600" b="1" dirty="0">
                <a:solidFill>
                  <a:schemeClr val="tx2">
                    <a:lumMod val="75000"/>
                  </a:schemeClr>
                </a:solidFill>
                <a:latin typeface="Calibri" panose="020F0502020204030204" pitchFamily="34" charset="0"/>
                <a:ea typeface="DejaVu Sans Condensed"/>
                <a:cs typeface="Calibri" panose="020F0502020204030204" pitchFamily="34" charset="0"/>
              </a:rPr>
              <a:t>(</a:t>
            </a:r>
            <a:r>
              <a:rPr lang="hy-AM" sz="1600" dirty="0">
                <a:solidFill>
                  <a:schemeClr val="tx2">
                    <a:lumMod val="75000"/>
                  </a:schemeClr>
                </a:solidFill>
                <a:latin typeface="Calibri" panose="020F0502020204030204" pitchFamily="34" charset="0"/>
                <a:ea typeface="DejaVu Sans Condensed"/>
                <a:cs typeface="Calibri" panose="020F0502020204030204" pitchFamily="34" charset="0"/>
              </a:rPr>
              <a:t>օրինակ՝ վիրավորական, անպատշաճ խոսքեր ասելը, անհարմար կամ ամոթալի/ ծիծաղելի վիճակի մեջ դնելը և այլն</a:t>
            </a:r>
            <a:r>
              <a:rPr lang="hy-AM" sz="1600" b="1" dirty="0">
                <a:solidFill>
                  <a:schemeClr val="tx2">
                    <a:lumMod val="75000"/>
                  </a:schemeClr>
                </a:solidFill>
                <a:latin typeface="Calibri" panose="020F0502020204030204" pitchFamily="34" charset="0"/>
                <a:ea typeface="DejaVu Sans Condensed"/>
                <a:cs typeface="Calibri" panose="020F0502020204030204" pitchFamily="34" charset="0"/>
              </a:rPr>
              <a:t>):</a:t>
            </a:r>
          </a:p>
          <a:p>
            <a:pPr algn="just">
              <a:buFont typeface="Wingdings" panose="05000000000000000000" pitchFamily="2" charset="2"/>
              <a:buChar char="q"/>
            </a:pPr>
            <a:r>
              <a:rPr lang="hy-AM" sz="1600" b="1" dirty="0">
                <a:solidFill>
                  <a:schemeClr val="tx2">
                    <a:lumMod val="75000"/>
                  </a:schemeClr>
                </a:solidFill>
                <a:latin typeface="Calibri" panose="020F0502020204030204" pitchFamily="34" charset="0"/>
                <a:ea typeface="DejaVu Sans Condensed"/>
                <a:cs typeface="Calibri" panose="020F0502020204030204" pitchFamily="34" charset="0"/>
              </a:rPr>
              <a:t>Սոցիալական բուլինգ: </a:t>
            </a:r>
            <a:r>
              <a:rPr lang="hy-AM" sz="1600" dirty="0">
                <a:solidFill>
                  <a:schemeClr val="tx2">
                    <a:lumMod val="75000"/>
                  </a:schemeClr>
                </a:solidFill>
                <a:latin typeface="Calibri" panose="020F0502020204030204" pitchFamily="34" charset="0"/>
                <a:ea typeface="DejaVu Sans Condensed"/>
                <a:cs typeface="Calibri" panose="020F0502020204030204" pitchFamily="34" charset="0"/>
              </a:rPr>
              <a:t>Երբեմն անվանում են թաքնված բուլինգ: Հաճախ դժվար ճանաչելի է, քանի որ կարող է տեղի ունենալ զոհի թիկունքում: Բուլերը երեխայի հարաբերություններին կամ հեղինակությանը վնաս է պատճառում կեղծ լուրեր, բամբասանքներ տարածելու, խմբերից, իրադարձություններից դուրս թողնելու, նվաստացուցիչ մականուններ օգտագործելու, խմբի ներկայությամբ նվաստացնելու, հանդիմանելու միջոցով:</a:t>
            </a:r>
            <a:endParaRPr lang="ru-RU" sz="1400" dirty="0">
              <a:solidFill>
                <a:schemeClr val="tx2">
                  <a:lumMod val="75000"/>
                </a:schemeClr>
              </a:solidFill>
              <a:latin typeface="Calibri" panose="020F0502020204030204" pitchFamily="34" charset="0"/>
              <a:ea typeface="DejaVu Sans Condensed"/>
              <a:cs typeface="Calibri" panose="020F0502020204030204" pitchFamily="34" charset="0"/>
            </a:endParaRPr>
          </a:p>
        </p:txBody>
      </p:sp>
    </p:spTree>
    <p:extLst>
      <p:ext uri="{BB962C8B-B14F-4D97-AF65-F5344CB8AC3E}">
        <p14:creationId xmlns:p14="http://schemas.microsoft.com/office/powerpoint/2010/main" val="1026017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9043" y="435995"/>
            <a:ext cx="3562449" cy="389712"/>
          </a:xfrm>
        </p:spPr>
        <p:txBody>
          <a:bodyPr>
            <a:normAutofit/>
          </a:bodyPr>
          <a:lstStyle/>
          <a:p>
            <a:pPr algn="ctr"/>
            <a:r>
              <a:rPr lang="hy-AM" sz="1800" b="1" dirty="0">
                <a:solidFill>
                  <a:schemeClr val="accent2">
                    <a:lumMod val="75000"/>
                  </a:schemeClr>
                </a:solidFill>
              </a:rPr>
              <a:t>Բուլինգի տեսակները</a:t>
            </a:r>
            <a:r>
              <a:rPr lang="en-US" sz="1800" b="1" dirty="0">
                <a:solidFill>
                  <a:schemeClr val="accent2">
                    <a:lumMod val="75000"/>
                  </a:schemeClr>
                </a:solidFill>
              </a:rPr>
              <a:t>*</a:t>
            </a:r>
          </a:p>
        </p:txBody>
      </p:sp>
      <p:sp>
        <p:nvSpPr>
          <p:cNvPr id="5" name="Text Placeholder 3">
            <a:extLst>
              <a:ext uri="{FF2B5EF4-FFF2-40B4-BE49-F238E27FC236}">
                <a16:creationId xmlns:a16="http://schemas.microsoft.com/office/drawing/2014/main" id="{0D5D5C3E-5D07-4116-377B-C84CBE3FC91D}"/>
              </a:ext>
            </a:extLst>
          </p:cNvPr>
          <p:cNvSpPr txBox="1">
            <a:spLocks/>
          </p:cNvSpPr>
          <p:nvPr/>
        </p:nvSpPr>
        <p:spPr>
          <a:xfrm>
            <a:off x="542618" y="1131590"/>
            <a:ext cx="8058764" cy="3573365"/>
          </a:xfrm>
          <a:prstGeom prst="rect">
            <a:avLst/>
          </a:prstGeom>
          <a:noFill/>
          <a:ln>
            <a:noFill/>
          </a:ln>
        </p:spPr>
        <p:txBody>
          <a:bodyPr spcFirstLastPara="1" vert="horz" wrap="square" lIns="68569" tIns="34275" rIns="68569" bIns="34275"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53975" marR="53340" algn="just">
              <a:lnSpc>
                <a:spcPct val="120000"/>
              </a:lnSpc>
              <a:spcBef>
                <a:spcPts val="478"/>
              </a:spcBef>
              <a:buFont typeface="Wingdings" panose="05000000000000000000" pitchFamily="2" charset="2"/>
              <a:buChar char="q"/>
            </a:pPr>
            <a:r>
              <a:rPr lang="hy-AM" sz="1600" b="1" dirty="0">
                <a:solidFill>
                  <a:schemeClr val="tx2">
                    <a:lumMod val="75000"/>
                  </a:schemeClr>
                </a:solidFill>
                <a:latin typeface="+mj-lt"/>
                <a:ea typeface="DejaVu Sans Condensed"/>
                <a:cs typeface="DejaVu Sans Condensed"/>
              </a:rPr>
              <a:t>Տնտեսական բուլինգ կամ շորթում:</a:t>
            </a:r>
            <a:r>
              <a:rPr lang="hy-AM" sz="1600" dirty="0">
                <a:solidFill>
                  <a:schemeClr val="tx2">
                    <a:lumMod val="75000"/>
                  </a:schemeClr>
                </a:solidFill>
                <a:latin typeface="+mj-lt"/>
                <a:ea typeface="DejaVu Sans Condensed"/>
                <a:cs typeface="DejaVu Sans Condensed"/>
              </a:rPr>
              <a:t> Բուլերը գումարի պահանջներ է ներկայացնում զոհին, սպառնում (երբ թիրախավորված անձը չի կատարում պահանջը), ստիպում իրեր գողանալ, իր համար:</a:t>
            </a:r>
          </a:p>
          <a:p>
            <a:pPr marL="53975" marR="53340" algn="just">
              <a:lnSpc>
                <a:spcPct val="120000"/>
              </a:lnSpc>
              <a:spcBef>
                <a:spcPts val="478"/>
              </a:spcBef>
              <a:buFont typeface="Wingdings" panose="05000000000000000000" pitchFamily="2" charset="2"/>
              <a:buChar char="q"/>
            </a:pPr>
            <a:r>
              <a:rPr lang="hy-AM" sz="1600" b="1" dirty="0">
                <a:solidFill>
                  <a:schemeClr val="tx2">
                    <a:lumMod val="75000"/>
                  </a:schemeClr>
                </a:solidFill>
                <a:latin typeface="+mj-lt"/>
                <a:ea typeface="DejaVu Sans Condensed"/>
                <a:cs typeface="DejaVu Sans Condensed"/>
              </a:rPr>
              <a:t>Կիբերբուլինգ:</a:t>
            </a:r>
            <a:r>
              <a:rPr lang="hy-AM" sz="1600" dirty="0">
                <a:solidFill>
                  <a:schemeClr val="tx2">
                    <a:lumMod val="75000"/>
                  </a:schemeClr>
                </a:solidFill>
                <a:latin typeface="+mj-lt"/>
                <a:ea typeface="DejaVu Sans Condensed"/>
                <a:cs typeface="DejaVu Sans Condensed"/>
              </a:rPr>
              <a:t> Բուլերը թվային տեխնոլոգիաներ է օգտագործում թիրախավորված անձին էմոցիոնալ, սոցիալական վնաս պատճառելու համար: Կիբերբուլինգը նույնպես ծաղր, վիրավորանք, սպառնալիք է պարոնակում, սակայն տեղի է ունենում համացանցային միջավայրում: Ի տարբերություն մյուս տեսակների՝ դժվար է վերահսկել, քանի որ կարող է տեղի ունենալ անընդմեջ՝ օրվա ցանկացած ժամի: Բուլերը կարող է անանուն գործել ՝ թիրախավորված անձի հանդեպ կատարելով առցանց ոտնձգություն՝ նպատակ ունենալով նվաստացնելու, հոգեբանական ճնշման ենթարկելու, հետապնդելու և ահաբեկելու նրան:</a:t>
            </a:r>
            <a:endParaRPr lang="ru-RU" sz="1600" dirty="0">
              <a:solidFill>
                <a:schemeClr val="tx2">
                  <a:lumMod val="75000"/>
                </a:schemeClr>
              </a:solidFill>
              <a:latin typeface="+mj-lt"/>
              <a:ea typeface="DejaVu Sans Condensed"/>
              <a:cs typeface="DejaVu Sans Condensed"/>
            </a:endParaRPr>
          </a:p>
          <a:p>
            <a:pPr marL="53975" marR="53340" algn="just">
              <a:lnSpc>
                <a:spcPct val="120000"/>
              </a:lnSpc>
              <a:spcBef>
                <a:spcPts val="478"/>
              </a:spcBef>
            </a:pPr>
            <a:endParaRPr lang="ru-RU" sz="1600" dirty="0">
              <a:solidFill>
                <a:schemeClr val="tx2">
                  <a:lumMod val="75000"/>
                </a:schemeClr>
              </a:solidFill>
              <a:latin typeface="+mj-lt"/>
              <a:ea typeface="DejaVu Sans Condensed"/>
              <a:cs typeface="DejaVu Sans Condensed"/>
            </a:endParaRPr>
          </a:p>
        </p:txBody>
      </p:sp>
    </p:spTree>
    <p:extLst>
      <p:ext uri="{BB962C8B-B14F-4D97-AF65-F5344CB8AC3E}">
        <p14:creationId xmlns:p14="http://schemas.microsoft.com/office/powerpoint/2010/main" val="87737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35024-CB1A-48CC-AF36-A57F2E96F8B0}"/>
              </a:ext>
            </a:extLst>
          </p:cNvPr>
          <p:cNvSpPr>
            <a:spLocks noGrp="1"/>
          </p:cNvSpPr>
          <p:nvPr>
            <p:ph type="title"/>
          </p:nvPr>
        </p:nvSpPr>
        <p:spPr>
          <a:xfrm>
            <a:off x="1543952" y="605872"/>
            <a:ext cx="7524328" cy="884466"/>
          </a:xfrm>
        </p:spPr>
        <p:txBody>
          <a:bodyPr/>
          <a:lstStyle/>
          <a:p>
            <a:r>
              <a:rPr lang="en-US" sz="2800" b="1" dirty="0" err="1"/>
              <a:t>Դեպքերի</a:t>
            </a:r>
            <a:r>
              <a:rPr lang="en-US" sz="2800" b="1" dirty="0"/>
              <a:t> </a:t>
            </a:r>
            <a:r>
              <a:rPr lang="en-US" sz="2800" b="1" dirty="0" err="1"/>
              <a:t>քննարկում</a:t>
            </a:r>
            <a:endParaRPr lang="en-US" sz="2800" dirty="0"/>
          </a:p>
        </p:txBody>
      </p:sp>
      <p:sp>
        <p:nvSpPr>
          <p:cNvPr id="17" name="Rectangle 16">
            <a:extLst>
              <a:ext uri="{FF2B5EF4-FFF2-40B4-BE49-F238E27FC236}">
                <a16:creationId xmlns:a16="http://schemas.microsoft.com/office/drawing/2014/main" id="{6043F9C3-F66A-4725-B8AF-5A9418B11444}"/>
              </a:ext>
            </a:extLst>
          </p:cNvPr>
          <p:cNvSpPr/>
          <p:nvPr/>
        </p:nvSpPr>
        <p:spPr>
          <a:xfrm>
            <a:off x="1187623" y="1689813"/>
            <a:ext cx="7524328" cy="1161472"/>
          </a:xfrm>
          <a:prstGeom prst="rect">
            <a:avLst/>
          </a:prstGeom>
        </p:spPr>
        <p:txBody>
          <a:bodyPr wrap="square">
            <a:spAutoFit/>
          </a:bodyPr>
          <a:lstStyle/>
          <a:p>
            <a:pPr>
              <a:lnSpc>
                <a:spcPct val="150000"/>
              </a:lnSpc>
            </a:pPr>
            <a:r>
              <a:rPr lang="hy-AM" sz="1350" dirty="0">
                <a:latin typeface="Arial" panose="020B0604020202020204" pitchFamily="34" charset="0"/>
                <a:ea typeface="Calibri" panose="020F0502020204030204" pitchFamily="34" charset="0"/>
                <a:cs typeface="Arial" panose="020B0604020202020204" pitchFamily="34" charset="0"/>
              </a:rPr>
              <a:t>     </a:t>
            </a:r>
            <a:r>
              <a:rPr lang="en-US" sz="135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Արդյո</a:t>
            </a:r>
            <a:r>
              <a:rPr lang="hy-AM" sz="1600" dirty="0">
                <a:latin typeface="GHEA Grapalat" panose="02000506050000020003" pitchFamily="50" charset="0"/>
                <a:ea typeface="Calibri" panose="020F0502020204030204" pitchFamily="34" charset="0"/>
                <a:cs typeface="Calibri" panose="020F0502020204030204" pitchFamily="34" charset="0"/>
              </a:rPr>
              <a:t>՞</a:t>
            </a:r>
            <a:r>
              <a:rPr lang="en-US" sz="1600" dirty="0">
                <a:latin typeface="GHEA Grapalat" panose="02000506050000020003" pitchFamily="50" charset="0"/>
                <a:ea typeface="Calibri" panose="020F0502020204030204" pitchFamily="34" charset="0"/>
                <a:cs typeface="Calibri" panose="020F0502020204030204" pitchFamily="34" charset="0"/>
              </a:rPr>
              <a:t>ք </a:t>
            </a:r>
            <a:r>
              <a:rPr lang="en-US" sz="1600" dirty="0" err="1">
                <a:latin typeface="GHEA Grapalat" panose="02000506050000020003" pitchFamily="50" charset="0"/>
                <a:ea typeface="Calibri" panose="020F0502020204030204" pitchFamily="34" charset="0"/>
                <a:cs typeface="Calibri" panose="020F0502020204030204" pitchFamily="34" charset="0"/>
              </a:rPr>
              <a:t>նկարագրված</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երեխան</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բռնության</a:t>
            </a:r>
            <a:r>
              <a:rPr lang="en-US" sz="1600" dirty="0">
                <a:latin typeface="GHEA Grapalat" panose="02000506050000020003" pitchFamily="50" charset="0"/>
                <a:ea typeface="Calibri" panose="020F0502020204030204" pitchFamily="34" charset="0"/>
                <a:cs typeface="Calibri" panose="020F0502020204030204" pitchFamily="34" charset="0"/>
              </a:rPr>
              <a:t> է </a:t>
            </a:r>
            <a:r>
              <a:rPr lang="en-US" sz="1600" dirty="0" err="1">
                <a:latin typeface="GHEA Grapalat" panose="02000506050000020003" pitchFamily="50" charset="0"/>
                <a:ea typeface="Calibri" panose="020F0502020204030204" pitchFamily="34" charset="0"/>
                <a:cs typeface="Calibri" panose="020F0502020204030204" pitchFamily="34" charset="0"/>
              </a:rPr>
              <a:t>ենթարկվում</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Ինչո՞ւ</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ինչու</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ոչ</a:t>
            </a:r>
            <a:r>
              <a:rPr lang="en-US" sz="1600" dirty="0">
                <a:latin typeface="GHEA Grapalat" panose="02000506050000020003" pitchFamily="50" charset="0"/>
                <a:ea typeface="Calibri" panose="020F0502020204030204" pitchFamily="34" charset="0"/>
                <a:cs typeface="Calibri" panose="020F0502020204030204" pitchFamily="34"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hy-AM"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Ի՞նչ</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անհանգստացնող</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նշաններ</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եք</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նկատում</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նկարագրված</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իրավիճակում</a:t>
            </a:r>
            <a:r>
              <a:rPr lang="en-US" sz="1600" dirty="0">
                <a:latin typeface="GHEA Grapalat" panose="02000506050000020003" pitchFamily="50" charset="0"/>
                <a:ea typeface="Calibri" panose="020F0502020204030204" pitchFamily="34" charset="0"/>
                <a:cs typeface="Calibri" panose="020F0502020204030204" pitchFamily="34" charset="0"/>
              </a:rPr>
              <a:t>։</a:t>
            </a:r>
            <a:endParaRPr lang="hy-AM" sz="1600" dirty="0">
              <a:latin typeface="GHEA Grapalat" panose="02000506050000020003" pitchFamily="50" charset="0"/>
              <a:ea typeface="Calibri" panose="020F0502020204030204" pitchFamily="34" charset="0"/>
              <a:cs typeface="Calibri" panose="020F0502020204030204" pitchFamily="34" charset="0"/>
            </a:endParaRPr>
          </a:p>
          <a:p>
            <a:pPr>
              <a:lnSpc>
                <a:spcPct val="150000"/>
              </a:lnSpc>
            </a:pPr>
            <a:r>
              <a:rPr lang="hy-AM"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Ի՞նչ</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տեսակի</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բռնություն</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կարող</a:t>
            </a:r>
            <a:r>
              <a:rPr lang="en-US" sz="1600" dirty="0">
                <a:latin typeface="GHEA Grapalat" panose="02000506050000020003" pitchFamily="50" charset="0"/>
                <a:ea typeface="Calibri" panose="020F0502020204030204" pitchFamily="34" charset="0"/>
                <a:cs typeface="Calibri" panose="020F0502020204030204" pitchFamily="34" charset="0"/>
              </a:rPr>
              <a:t> է </a:t>
            </a:r>
            <a:r>
              <a:rPr lang="en-US" sz="1600" dirty="0" err="1">
                <a:latin typeface="GHEA Grapalat" panose="02000506050000020003" pitchFamily="50" charset="0"/>
                <a:ea typeface="Calibri" panose="020F0502020204030204" pitchFamily="34" charset="0"/>
                <a:cs typeface="Calibri" panose="020F0502020204030204" pitchFamily="34" charset="0"/>
              </a:rPr>
              <a:t>տեղի</a:t>
            </a:r>
            <a:r>
              <a:rPr lang="en-US" sz="1600" dirty="0">
                <a:latin typeface="GHEA Grapalat" panose="02000506050000020003" pitchFamily="50" charset="0"/>
                <a:ea typeface="Calibri" panose="020F0502020204030204" pitchFamily="34" charset="0"/>
                <a:cs typeface="Calibri" panose="020F0502020204030204" pitchFamily="34" charset="0"/>
              </a:rPr>
              <a:t> </a:t>
            </a:r>
            <a:r>
              <a:rPr lang="en-US" sz="1600" dirty="0" err="1">
                <a:latin typeface="GHEA Grapalat" panose="02000506050000020003" pitchFamily="50" charset="0"/>
                <a:ea typeface="Calibri" panose="020F0502020204030204" pitchFamily="34" charset="0"/>
                <a:cs typeface="Calibri" panose="020F0502020204030204" pitchFamily="34" charset="0"/>
              </a:rPr>
              <a:t>ունենալ</a:t>
            </a:r>
            <a:r>
              <a:rPr lang="en-US" sz="1600" dirty="0">
                <a:latin typeface="GHEA Grapalat" panose="02000506050000020003" pitchFamily="50" charset="0"/>
                <a:ea typeface="Calibri" panose="020F0502020204030204" pitchFamily="34" charset="0"/>
                <a:cs typeface="Calibri" panose="020F0502020204030204" pitchFamily="34"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Google Shape;206;p26">
            <a:extLst>
              <a:ext uri="{FF2B5EF4-FFF2-40B4-BE49-F238E27FC236}">
                <a16:creationId xmlns:a16="http://schemas.microsoft.com/office/drawing/2014/main" id="{0E86E6F4-2619-4333-9F7A-B1321CDE8A06}"/>
              </a:ext>
            </a:extLst>
          </p:cNvPr>
          <p:cNvSpPr/>
          <p:nvPr/>
        </p:nvSpPr>
        <p:spPr>
          <a:xfrm>
            <a:off x="8329727" y="442233"/>
            <a:ext cx="764449" cy="230833"/>
          </a:xfrm>
          <a:prstGeom prst="rect">
            <a:avLst/>
          </a:prstGeom>
          <a:noFill/>
          <a:ln>
            <a:noFill/>
          </a:ln>
        </p:spPr>
        <p:txBody>
          <a:bodyPr spcFirstLastPara="1" wrap="square" lIns="45713" tIns="22850" rIns="45713" bIns="22850" anchor="t" anchorCtr="0">
            <a:noAutofit/>
          </a:bodyPr>
          <a:lstStyle/>
          <a:p>
            <a:pPr>
              <a:buClr>
                <a:schemeClr val="dk1"/>
              </a:buClr>
              <a:buSzPts val="2200"/>
            </a:pPr>
            <a:r>
              <a:rPr lang="ru-RU" sz="1100" b="1" dirty="0">
                <a:solidFill>
                  <a:schemeClr val="dk1"/>
                </a:solidFill>
                <a:latin typeface="Arial" panose="020B0604020202020204" pitchFamily="34" charset="0"/>
                <a:ea typeface="Calibri"/>
                <a:cs typeface="Arial" panose="020B0604020202020204" pitchFamily="34" charset="0"/>
                <a:sym typeface="Calibri"/>
              </a:rPr>
              <a:t> </a:t>
            </a:r>
            <a:r>
              <a:rPr lang="en-US" sz="1200" b="1" dirty="0">
                <a:solidFill>
                  <a:schemeClr val="bg2">
                    <a:lumMod val="25000"/>
                  </a:schemeClr>
                </a:solidFill>
                <a:latin typeface="Arial" panose="020B0604020202020204" pitchFamily="34" charset="0"/>
                <a:ea typeface="Calibri"/>
                <a:cs typeface="Arial" panose="020B0604020202020204" pitchFamily="34" charset="0"/>
                <a:sym typeface="Calibri"/>
              </a:rPr>
              <a:t>1</a:t>
            </a:r>
            <a:r>
              <a:rPr lang="en-US" sz="1200" dirty="0">
                <a:solidFill>
                  <a:schemeClr val="bg2">
                    <a:lumMod val="25000"/>
                  </a:schemeClr>
                </a:solidFill>
                <a:latin typeface="Arial" panose="020B0604020202020204" pitchFamily="34" charset="0"/>
                <a:ea typeface="Calibri"/>
                <a:cs typeface="Arial" panose="020B0604020202020204" pitchFamily="34" charset="0"/>
                <a:sym typeface="Calibri"/>
              </a:rPr>
              <a:t>0</a:t>
            </a:r>
            <a:r>
              <a:rPr lang="ru-RU" sz="12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2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0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24" name="Picture 6">
            <a:extLst>
              <a:ext uri="{FF2B5EF4-FFF2-40B4-BE49-F238E27FC236}">
                <a16:creationId xmlns:a16="http://schemas.microsoft.com/office/drawing/2014/main" id="{5BF0D3D2-ACF8-4D03-938F-3E6F126DE08B}"/>
              </a:ext>
            </a:extLst>
          </p:cNvPr>
          <p:cNvPicPr>
            <a:picLocks noChangeAspect="1"/>
          </p:cNvPicPr>
          <p:nvPr/>
        </p:nvPicPr>
        <p:blipFill>
          <a:blip r:embed="rId2" cstate="email">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7934166" y="414424"/>
            <a:ext cx="413424" cy="384484"/>
          </a:xfrm>
          <a:prstGeom prst="rect">
            <a:avLst/>
          </a:prstGeom>
        </p:spPr>
      </p:pic>
      <p:pic>
        <p:nvPicPr>
          <p:cNvPr id="4098" name="Picture 2" descr="What is Training | Govt Certification| Vskills Tutorials">
            <a:extLst>
              <a:ext uri="{FF2B5EF4-FFF2-40B4-BE49-F238E27FC236}">
                <a16:creationId xmlns:a16="http://schemas.microsoft.com/office/drawing/2014/main" id="{845D94E7-2111-4470-975D-9A3C8B03C7D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45951" y="3656632"/>
            <a:ext cx="2648225" cy="1486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745862-FA7A-4D55-9E9B-2745759804A0}"/>
              </a:ext>
            </a:extLst>
          </p:cNvPr>
          <p:cNvSpPr txBox="1"/>
          <p:nvPr/>
        </p:nvSpPr>
        <p:spPr>
          <a:xfrm>
            <a:off x="6901078" y="143694"/>
            <a:ext cx="2242922" cy="276999"/>
          </a:xfrm>
          <a:prstGeom prst="rect">
            <a:avLst/>
          </a:prstGeom>
          <a:noFill/>
        </p:spPr>
        <p:txBody>
          <a:bodyPr wrap="none" rtlCol="0">
            <a:spAutoFit/>
          </a:bodyPr>
          <a:lstStyle/>
          <a:p>
            <a:r>
              <a:rPr lang="hy-AM" sz="1200" b="1" dirty="0">
                <a:effectLst/>
                <a:latin typeface="GHEA Grapalat" panose="02000506050000020003" pitchFamily="50" charset="0"/>
                <a:ea typeface="GHEA Grapalat" panose="02000506050000020003" pitchFamily="50" charset="0"/>
                <a:cs typeface="Tahoma" panose="020B0604030504040204" pitchFamily="34" charset="0"/>
              </a:rPr>
              <a:t>Գործնական աշխատանք </a:t>
            </a:r>
            <a:r>
              <a:rPr lang="en-US" sz="1200" b="1" dirty="0">
                <a:effectLst/>
                <a:latin typeface="GHEA Grapalat" panose="02000506050000020003" pitchFamily="50" charset="0"/>
                <a:ea typeface="GHEA Grapalat" panose="02000506050000020003" pitchFamily="50" charset="0"/>
                <a:cs typeface="Tahoma" panose="020B0604030504040204" pitchFamily="34" charset="0"/>
              </a:rPr>
              <a:t>3</a:t>
            </a:r>
            <a:r>
              <a:rPr lang="hy-AM" sz="1200" b="1" dirty="0">
                <a:effectLst/>
                <a:latin typeface="GHEA Grapalat" panose="02000506050000020003" pitchFamily="50" charset="0"/>
                <a:ea typeface="GHEA Grapalat" panose="02000506050000020003" pitchFamily="50" charset="0"/>
                <a:cs typeface="Tahoma" panose="020B0604030504040204" pitchFamily="34" charset="0"/>
              </a:rPr>
              <a:t>.</a:t>
            </a:r>
            <a:endParaRPr lang="en-US" sz="1200" b="1" dirty="0"/>
          </a:p>
        </p:txBody>
      </p:sp>
    </p:spTree>
    <p:extLst>
      <p:ext uri="{BB962C8B-B14F-4D97-AF65-F5344CB8AC3E}">
        <p14:creationId xmlns:p14="http://schemas.microsoft.com/office/powerpoint/2010/main" val="23618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8" name="Google Shape;238;p29"/>
          <p:cNvSpPr/>
          <p:nvPr/>
        </p:nvSpPr>
        <p:spPr>
          <a:xfrm>
            <a:off x="5652120" y="275948"/>
            <a:ext cx="1846923" cy="365630"/>
          </a:xfrm>
          <a:prstGeom prst="rect">
            <a:avLst/>
          </a:prstGeom>
          <a:noFill/>
          <a:ln>
            <a:noFill/>
          </a:ln>
        </p:spPr>
        <p:txBody>
          <a:bodyPr spcFirstLastPara="1" wrap="square" lIns="68569" tIns="34275" rIns="68569" bIns="34275" anchor="t" anchorCtr="0">
            <a:noAutofit/>
          </a:bodyPr>
          <a:lstStyle/>
          <a:p>
            <a:pPr algn="just">
              <a:lnSpc>
                <a:spcPct val="107000"/>
              </a:lnSpc>
            </a:pPr>
            <a:r>
              <a:rPr lang="hy-AM" b="1" cap="all" dirty="0">
                <a:solidFill>
                  <a:schemeClr val="accent2">
                    <a:lumMod val="75000"/>
                  </a:schemeClr>
                </a:solidFill>
                <a:latin typeface="+mj-lt"/>
                <a:ea typeface="+mj-ea"/>
                <a:cs typeface="+mj-cs"/>
              </a:rPr>
              <a:t>ամփոփում</a:t>
            </a:r>
            <a:endParaRPr b="1" cap="all" dirty="0">
              <a:solidFill>
                <a:schemeClr val="accent2">
                  <a:lumMod val="75000"/>
                </a:schemeClr>
              </a:solidFill>
              <a:latin typeface="+mj-lt"/>
              <a:ea typeface="+mj-ea"/>
              <a:cs typeface="+mj-cs"/>
              <a:sym typeface="Calibri"/>
            </a:endParaRPr>
          </a:p>
        </p:txBody>
      </p:sp>
      <p:sp>
        <p:nvSpPr>
          <p:cNvPr id="2" name="Text Placeholder 1"/>
          <p:cNvSpPr>
            <a:spLocks noGrp="1"/>
          </p:cNvSpPr>
          <p:nvPr>
            <p:ph type="body" idx="1"/>
          </p:nvPr>
        </p:nvSpPr>
        <p:spPr>
          <a:xfrm>
            <a:off x="107504" y="1059582"/>
            <a:ext cx="8636775" cy="3683365"/>
          </a:xfrm>
        </p:spPr>
        <p:txBody>
          <a:bodyPr>
            <a:noAutofit/>
          </a:bodyPr>
          <a:lstStyle/>
          <a:p>
            <a:pPr marL="28575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Երեխաների հանդեպ բռնության բոլոր ձևերը կարող են ունենալ կարճաժամկետ և երկարաժամկետ բացասական հետևանքներ երեխաների բարեկեցության և առողջության վրա: </a:t>
            </a:r>
          </a:p>
          <a:p>
            <a:pPr marL="28575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Երեխաների և երեխաների պաշտպանության մասին որոշ համոզմունքներ առասպելներ են/միֆեր, իսկ մյուսները՝ փաստ:</a:t>
            </a:r>
          </a:p>
          <a:p>
            <a:pPr marL="28575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Մենք կարող ենք սովորել ճանաչել անտեսման, բռնության և չարաշահման նշանները և քայլեր ձեռնարկել երեխաներին պաշտպանելու համար:</a:t>
            </a:r>
            <a:endParaRPr lang="en-US" sz="1400" dirty="0">
              <a:cs typeface="Arial" panose="020B0604020202020204" pitchFamily="34" charset="0"/>
            </a:endParaRPr>
          </a:p>
          <a:p>
            <a:pPr marL="28575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Ուսումնական հաստատության անձնակազմը պետք է դիտարկի տարբեր գործոնները և նշանները՝ երեխայի հանդեպ բռնությունը հայտնաբերելու համար։ </a:t>
            </a:r>
            <a:r>
              <a:rPr lang="hy-AM" sz="1400" b="1" dirty="0">
                <a:cs typeface="Arial" panose="020B0604020202020204" pitchFamily="34" charset="0"/>
              </a:rPr>
              <a:t>Մենք ի պաշտոնե պարտավոր ենք դա անել։</a:t>
            </a:r>
            <a:endParaRPr lang="en-US" sz="1400" b="1" dirty="0">
              <a:cs typeface="Arial" panose="020B0604020202020204" pitchFamily="34" charset="0"/>
            </a:endParaRPr>
          </a:p>
          <a:p>
            <a:pPr marL="28575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Չարաշահման կամ բռնության նշաններն ու վարքագիծը, որը մենք նկատում ենք, վստահ ցուցումներ չեն և անհրաժեշտ է հետագա հետաքննություն:</a:t>
            </a:r>
            <a:endParaRPr lang="en-US" sz="1400" dirty="0">
              <a:cs typeface="Arial" panose="020B0604020202020204" pitchFamily="34" charset="0"/>
            </a:endParaRPr>
          </a:p>
          <a:p>
            <a:endParaRPr lang="en-US" sz="1500" dirty="0"/>
          </a:p>
        </p:txBody>
      </p:sp>
      <p:sp>
        <p:nvSpPr>
          <p:cNvPr id="5" name="Isosceles Triangle 4">
            <a:extLst>
              <a:ext uri="{FF2B5EF4-FFF2-40B4-BE49-F238E27FC236}">
                <a16:creationId xmlns:a16="http://schemas.microsoft.com/office/drawing/2014/main" id="{A099A604-EF02-44E0-9855-4E57DC1262C7}"/>
              </a:ext>
            </a:extLst>
          </p:cNvPr>
          <p:cNvSpPr/>
          <p:nvPr/>
        </p:nvSpPr>
        <p:spPr>
          <a:xfrm rot="10800000">
            <a:off x="6876256" y="51720"/>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6" name="Isosceles Triangle 5">
            <a:extLst>
              <a:ext uri="{FF2B5EF4-FFF2-40B4-BE49-F238E27FC236}">
                <a16:creationId xmlns:a16="http://schemas.microsoft.com/office/drawing/2014/main" id="{9814ECD9-59B8-486D-AB27-EA35B6E55CE0}"/>
              </a:ext>
            </a:extLst>
          </p:cNvPr>
          <p:cNvSpPr/>
          <p:nvPr/>
        </p:nvSpPr>
        <p:spPr>
          <a:xfrm rot="10800000">
            <a:off x="7171012" y="151679"/>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Rectangle 6">
            <a:extLst>
              <a:ext uri="{FF2B5EF4-FFF2-40B4-BE49-F238E27FC236}">
                <a16:creationId xmlns:a16="http://schemas.microsoft.com/office/drawing/2014/main" id="{36708B2E-DE76-4E2D-A333-3FC3637AC8FE}"/>
              </a:ext>
            </a:extLst>
          </p:cNvPr>
          <p:cNvSpPr/>
          <p:nvPr/>
        </p:nvSpPr>
        <p:spPr>
          <a:xfrm>
            <a:off x="1367644" y="4887105"/>
            <a:ext cx="6408712" cy="2738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253364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8" name="Google Shape;238;p29"/>
          <p:cNvSpPr/>
          <p:nvPr/>
        </p:nvSpPr>
        <p:spPr>
          <a:xfrm>
            <a:off x="5503062" y="280348"/>
            <a:ext cx="1846923" cy="365630"/>
          </a:xfrm>
          <a:prstGeom prst="rect">
            <a:avLst/>
          </a:prstGeom>
          <a:noFill/>
          <a:ln>
            <a:noFill/>
          </a:ln>
        </p:spPr>
        <p:txBody>
          <a:bodyPr spcFirstLastPara="1" wrap="square" lIns="68569" tIns="34275" rIns="68569" bIns="34275" anchor="t" anchorCtr="0">
            <a:noAutofit/>
          </a:bodyPr>
          <a:lstStyle/>
          <a:p>
            <a:pPr algn="just">
              <a:lnSpc>
                <a:spcPct val="107000"/>
              </a:lnSpc>
            </a:pPr>
            <a:r>
              <a:rPr lang="hy-AM" b="1" cap="all" dirty="0">
                <a:solidFill>
                  <a:schemeClr val="accent2">
                    <a:lumMod val="75000"/>
                  </a:schemeClr>
                </a:solidFill>
                <a:latin typeface="+mj-lt"/>
                <a:ea typeface="+mj-ea"/>
                <a:cs typeface="+mj-cs"/>
              </a:rPr>
              <a:t>ամփոփում</a:t>
            </a:r>
            <a:endParaRPr b="1" cap="all" dirty="0">
              <a:solidFill>
                <a:schemeClr val="accent2">
                  <a:lumMod val="75000"/>
                </a:schemeClr>
              </a:solidFill>
              <a:latin typeface="+mj-lt"/>
              <a:ea typeface="+mj-ea"/>
              <a:cs typeface="+mj-cs"/>
              <a:sym typeface="Calibri"/>
            </a:endParaRPr>
          </a:p>
        </p:txBody>
      </p:sp>
      <p:sp>
        <p:nvSpPr>
          <p:cNvPr id="2" name="Text Placeholder 1"/>
          <p:cNvSpPr>
            <a:spLocks noGrp="1"/>
          </p:cNvSpPr>
          <p:nvPr>
            <p:ph type="body" idx="1"/>
          </p:nvPr>
        </p:nvSpPr>
        <p:spPr>
          <a:xfrm>
            <a:off x="326557" y="856815"/>
            <a:ext cx="8490886" cy="3635992"/>
          </a:xfrm>
        </p:spPr>
        <p:txBody>
          <a:bodyPr>
            <a:noAutofit/>
          </a:bodyPr>
          <a:lstStyle/>
          <a:p>
            <a:pPr marL="92583" indent="0">
              <a:buNone/>
            </a:pPr>
            <a:r>
              <a:rPr lang="hy-AM" sz="1500" b="1" dirty="0"/>
              <a:t>Փաստեր՝</a:t>
            </a:r>
          </a:p>
          <a:p>
            <a:pPr marL="92583" indent="0">
              <a:buNone/>
            </a:pPr>
            <a:endParaRPr lang="en-US" sz="600" dirty="0"/>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Երեխաների նկատմամբ բռնությունը համաշխարհային խնդիր է։</a:t>
            </a: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Աղջիկներն ու տղաները կարող են բռնության զոհ դառնալ։</a:t>
            </a:r>
            <a:endParaRPr lang="en-US" sz="1400" dirty="0">
              <a:cs typeface="Arial" panose="020B0604020202020204" pitchFamily="34" charset="0"/>
            </a:endParaRP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Երեխաները սովորաբար գիտեն իրենց բռնարարին: </a:t>
            </a:r>
            <a:endParaRPr lang="en-US" sz="1400" dirty="0">
              <a:cs typeface="Arial" panose="020B0604020202020204" pitchFamily="34" charset="0"/>
            </a:endParaRP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Ծնողները/խնամակալները և ուսուցիչները գործադրում են երեխաների նկատմամբ բռնությունների մեծ մասը:</a:t>
            </a: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Բռնարարները կարող են ընկերանալ զոհերի և նրանց ընտանիքի հետ։ </a:t>
            </a:r>
            <a:endParaRPr lang="en-US" sz="1400" dirty="0">
              <a:cs typeface="Arial" panose="020B0604020202020204" pitchFamily="34" charset="0"/>
            </a:endParaRP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Երեխաները միշտ չէ, որ բարձրաձայնում են, կիսվում են, որ բռնության են ենթարկվել։</a:t>
            </a:r>
            <a:endParaRPr lang="en-US" sz="1400" dirty="0">
              <a:cs typeface="Arial" panose="020B0604020202020204" pitchFamily="34" charset="0"/>
            </a:endParaRP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Երեխաների հանդեպ բռնությունը օրենքի խախտում է։</a:t>
            </a:r>
            <a:endParaRPr lang="en-US" sz="1400" dirty="0">
              <a:cs typeface="Arial" panose="020B0604020202020204" pitchFamily="34" charset="0"/>
            </a:endParaRPr>
          </a:p>
          <a:p>
            <a:pPr marL="285750" lvl="0" indent="-285750" algn="just" latinLnBrk="0">
              <a:lnSpc>
                <a:spcPct val="150000"/>
              </a:lnSpc>
              <a:spcBef>
                <a:spcPct val="20000"/>
              </a:spcBef>
              <a:buFont typeface="Arial" panose="020B0604020202020204" pitchFamily="34" charset="0"/>
              <a:buChar char="•"/>
            </a:pPr>
            <a:r>
              <a:rPr lang="hy-AM" sz="1400" dirty="0">
                <a:cs typeface="Arial" panose="020B0604020202020204" pitchFamily="34" charset="0"/>
              </a:rPr>
              <a:t>Ծնողները/խնամակալներն անչափ կարևոր են և կարող են օգնել երեխաների համար անվտանգ միջավայր ապահովելուն։</a:t>
            </a:r>
            <a:endParaRPr lang="en-US" sz="1400" dirty="0">
              <a:cs typeface="Arial" panose="020B0604020202020204" pitchFamily="34" charset="0"/>
            </a:endParaRPr>
          </a:p>
        </p:txBody>
      </p:sp>
      <p:sp>
        <p:nvSpPr>
          <p:cNvPr id="5" name="Isosceles Triangle 4">
            <a:extLst>
              <a:ext uri="{FF2B5EF4-FFF2-40B4-BE49-F238E27FC236}">
                <a16:creationId xmlns:a16="http://schemas.microsoft.com/office/drawing/2014/main" id="{3E432B0C-C6F4-46B0-AF02-9175C4197072}"/>
              </a:ext>
            </a:extLst>
          </p:cNvPr>
          <p:cNvSpPr/>
          <p:nvPr/>
        </p:nvSpPr>
        <p:spPr>
          <a:xfrm rot="10800000">
            <a:off x="6876256" y="51720"/>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6" name="Isosceles Triangle 5">
            <a:extLst>
              <a:ext uri="{FF2B5EF4-FFF2-40B4-BE49-F238E27FC236}">
                <a16:creationId xmlns:a16="http://schemas.microsoft.com/office/drawing/2014/main" id="{0B684A72-7081-455B-8B9E-B58471B95163}"/>
              </a:ext>
            </a:extLst>
          </p:cNvPr>
          <p:cNvSpPr/>
          <p:nvPr/>
        </p:nvSpPr>
        <p:spPr>
          <a:xfrm rot="10800000">
            <a:off x="7171012" y="151679"/>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Rectangle 6">
            <a:extLst>
              <a:ext uri="{FF2B5EF4-FFF2-40B4-BE49-F238E27FC236}">
                <a16:creationId xmlns:a16="http://schemas.microsoft.com/office/drawing/2014/main" id="{DC13D064-E168-4D1A-B7EA-4148215299F2}"/>
              </a:ext>
            </a:extLst>
          </p:cNvPr>
          <p:cNvSpPr/>
          <p:nvPr/>
        </p:nvSpPr>
        <p:spPr>
          <a:xfrm>
            <a:off x="1367644" y="4887105"/>
            <a:ext cx="6408712" cy="2738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340342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1749-47ED-4B1D-822C-821C2833F86A}"/>
              </a:ext>
            </a:extLst>
          </p:cNvPr>
          <p:cNvSpPr/>
          <p:nvPr/>
        </p:nvSpPr>
        <p:spPr>
          <a:xfrm>
            <a:off x="0" y="0"/>
            <a:ext cx="3023320" cy="5143500"/>
          </a:xfrm>
          <a:prstGeom prst="rect">
            <a:avLst/>
          </a:prstGeom>
          <a:solidFill>
            <a:srgbClr val="F0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a:extLst>
              <a:ext uri="{FF2B5EF4-FFF2-40B4-BE49-F238E27FC236}">
                <a16:creationId xmlns:a16="http://schemas.microsoft.com/office/drawing/2014/main" id="{67AA402F-6279-41EE-A308-6BFB118223EF}"/>
              </a:ext>
            </a:extLst>
          </p:cNvPr>
          <p:cNvSpPr txBox="1"/>
          <p:nvPr/>
        </p:nvSpPr>
        <p:spPr>
          <a:xfrm>
            <a:off x="0" y="1275606"/>
            <a:ext cx="2889814" cy="2032288"/>
          </a:xfrm>
          <a:prstGeom prst="rect">
            <a:avLst/>
          </a:prstGeom>
          <a:noFill/>
        </p:spPr>
        <p:txBody>
          <a:bodyPr wrap="square" rtlCol="0">
            <a:spAutoFit/>
          </a:bodyPr>
          <a:lstStyle/>
          <a:p>
            <a:pPr marL="1006079" indent="-1006079" algn="ctr">
              <a:lnSpc>
                <a:spcPct val="115000"/>
              </a:lnSpc>
              <a:spcBef>
                <a:spcPts val="0"/>
              </a:spcBef>
              <a:buSzPts val="1840"/>
              <a:buNone/>
            </a:pPr>
            <a:r>
              <a:rPr lang="ru-RU" sz="2800" b="1" dirty="0">
                <a:solidFill>
                  <a:schemeClr val="bg1"/>
                </a:solidFill>
              </a:rPr>
              <a:t>Ե</a:t>
            </a:r>
            <a:r>
              <a:rPr lang="hy-AM" sz="2800" b="1" dirty="0">
                <a:solidFill>
                  <a:schemeClr val="bg1"/>
                </a:solidFill>
              </a:rPr>
              <a:t>րեխաների</a:t>
            </a:r>
          </a:p>
          <a:p>
            <a:pPr marL="1006079" indent="-1006079" algn="ctr">
              <a:lnSpc>
                <a:spcPct val="115000"/>
              </a:lnSpc>
              <a:spcBef>
                <a:spcPts val="0"/>
              </a:spcBef>
              <a:buSzPts val="1840"/>
              <a:buNone/>
            </a:pPr>
            <a:r>
              <a:rPr lang="hy-AM" sz="2800" b="1" dirty="0">
                <a:solidFill>
                  <a:schemeClr val="bg1"/>
                </a:solidFill>
              </a:rPr>
              <a:t>իրավունքների</a:t>
            </a:r>
          </a:p>
          <a:p>
            <a:pPr marL="1006079" indent="-1006079" algn="ctr">
              <a:lnSpc>
                <a:spcPct val="115000"/>
              </a:lnSpc>
              <a:spcBef>
                <a:spcPts val="0"/>
              </a:spcBef>
              <a:buSzPts val="1840"/>
              <a:buNone/>
            </a:pPr>
            <a:r>
              <a:rPr lang="hy-AM" sz="2800" b="1" dirty="0">
                <a:solidFill>
                  <a:schemeClr val="bg1"/>
                </a:solidFill>
              </a:rPr>
              <a:t>մասին </a:t>
            </a:r>
          </a:p>
          <a:p>
            <a:pPr marL="1006079" indent="-1006079" algn="ctr">
              <a:lnSpc>
                <a:spcPct val="115000"/>
              </a:lnSpc>
              <a:spcBef>
                <a:spcPts val="0"/>
              </a:spcBef>
              <a:buSzPts val="1840"/>
              <a:buNone/>
            </a:pPr>
            <a:r>
              <a:rPr lang="hy-AM" sz="2800" b="1" dirty="0">
                <a:solidFill>
                  <a:schemeClr val="bg1"/>
                </a:solidFill>
              </a:rPr>
              <a:t>ՀՀ օրենք</a:t>
            </a:r>
            <a:endParaRPr lang="hy-AM" sz="2400" b="1" dirty="0">
              <a:solidFill>
                <a:schemeClr val="bg1"/>
              </a:solidFill>
            </a:endParaRPr>
          </a:p>
        </p:txBody>
      </p:sp>
      <p:pic>
        <p:nvPicPr>
          <p:cNvPr id="13" name="Picture 6">
            <a:extLst>
              <a:ext uri="{FF2B5EF4-FFF2-40B4-BE49-F238E27FC236}">
                <a16:creationId xmlns:a16="http://schemas.microsoft.com/office/drawing/2014/main" id="{DC113E3E-840C-4E21-9DF2-EF79DEA42A95}"/>
              </a:ext>
            </a:extLst>
          </p:cNvPr>
          <p:cNvPicPr>
            <a:picLocks noChangeAspect="1"/>
          </p:cNvPicPr>
          <p:nvPr/>
        </p:nvPicPr>
        <p:blipFill>
          <a:blip r:embed="rId2" cstate="email">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a:xfrm>
            <a:off x="7888932" y="322473"/>
            <a:ext cx="452136" cy="420486"/>
          </a:xfrm>
          <a:prstGeom prst="rect">
            <a:avLst/>
          </a:prstGeom>
        </p:spPr>
      </p:pic>
      <p:sp>
        <p:nvSpPr>
          <p:cNvPr id="14" name="TextBox 13">
            <a:extLst>
              <a:ext uri="{FF2B5EF4-FFF2-40B4-BE49-F238E27FC236}">
                <a16:creationId xmlns:a16="http://schemas.microsoft.com/office/drawing/2014/main" id="{4A49B74C-1014-4093-B9C0-5D9352A7FCB1}"/>
              </a:ext>
            </a:extLst>
          </p:cNvPr>
          <p:cNvSpPr txBox="1"/>
          <p:nvPr/>
        </p:nvSpPr>
        <p:spPr>
          <a:xfrm>
            <a:off x="7795554" y="91800"/>
            <a:ext cx="1348446" cy="276999"/>
          </a:xfrm>
          <a:prstGeom prst="rect">
            <a:avLst/>
          </a:prstGeom>
          <a:noFill/>
        </p:spPr>
        <p:txBody>
          <a:bodyPr wrap="none" rtlCol="0">
            <a:spAutoFit/>
          </a:bodyPr>
          <a:lstStyle/>
          <a:p>
            <a:r>
              <a:rPr lang="en-US" sz="1200" b="1" dirty="0" err="1"/>
              <a:t>Վարժություն</a:t>
            </a:r>
            <a:r>
              <a:rPr lang="en-US" sz="1200" b="1" dirty="0"/>
              <a:t> 3</a:t>
            </a:r>
          </a:p>
        </p:txBody>
      </p:sp>
      <p:sp>
        <p:nvSpPr>
          <p:cNvPr id="15" name="Google Shape;206;p26">
            <a:extLst>
              <a:ext uri="{FF2B5EF4-FFF2-40B4-BE49-F238E27FC236}">
                <a16:creationId xmlns:a16="http://schemas.microsoft.com/office/drawing/2014/main" id="{16E51136-61D4-4FC2-9EDA-BF1258C17E89}"/>
              </a:ext>
            </a:extLst>
          </p:cNvPr>
          <p:cNvSpPr/>
          <p:nvPr/>
        </p:nvSpPr>
        <p:spPr>
          <a:xfrm>
            <a:off x="8322068" y="368799"/>
            <a:ext cx="930452"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1</a:t>
            </a:r>
            <a:r>
              <a:rPr lang="en-US" sz="1400" dirty="0">
                <a:solidFill>
                  <a:schemeClr val="bg2">
                    <a:lumMod val="25000"/>
                  </a:schemeClr>
                </a:solidFill>
                <a:latin typeface="Arial" panose="020B0604020202020204" pitchFamily="34" charset="0"/>
                <a:ea typeface="Calibri"/>
                <a:cs typeface="Arial" panose="020B0604020202020204" pitchFamily="34" charset="0"/>
                <a:sym typeface="Calibri"/>
              </a:rPr>
              <a:t>0</a:t>
            </a: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9" name="Picture 3" descr="C:\Users\Anahit\Desktop\images.jpg">
            <a:extLst>
              <a:ext uri="{FF2B5EF4-FFF2-40B4-BE49-F238E27FC236}">
                <a16:creationId xmlns:a16="http://schemas.microsoft.com/office/drawing/2014/main" id="{65B44D2C-516C-4CAF-AFCF-4D148BFED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384" y="1928288"/>
            <a:ext cx="3829073" cy="2423171"/>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92;p25">
            <a:extLst>
              <a:ext uri="{FF2B5EF4-FFF2-40B4-BE49-F238E27FC236}">
                <a16:creationId xmlns:a16="http://schemas.microsoft.com/office/drawing/2014/main" id="{B1AB11D4-B0F3-45A1-B807-BC4963F279FA}"/>
              </a:ext>
            </a:extLst>
          </p:cNvPr>
          <p:cNvSpPr txBox="1">
            <a:spLocks/>
          </p:cNvSpPr>
          <p:nvPr/>
        </p:nvSpPr>
        <p:spPr>
          <a:xfrm>
            <a:off x="3428933" y="792041"/>
            <a:ext cx="4133973" cy="1080119"/>
          </a:xfrm>
          <a:prstGeom prst="rect">
            <a:avLst/>
          </a:prstGeom>
          <a:solidFill>
            <a:schemeClr val="bg1"/>
          </a:solidFill>
          <a:ln>
            <a:noFill/>
          </a:ln>
        </p:spPr>
        <p:txBody>
          <a:bodyPr spcFirstLastPara="1" vert="horz" wrap="square" lIns="68569" tIns="34275" rIns="68569" bIns="34275"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61722" indent="0" algn="ctr">
              <a:buNone/>
            </a:pPr>
            <a:r>
              <a:rPr lang="en-US" sz="2400" dirty="0">
                <a:solidFill>
                  <a:schemeClr val="accent2">
                    <a:lumMod val="75000"/>
                  </a:schemeClr>
                </a:solidFill>
                <a:latin typeface="Arial" panose="020B0604020202020204" pitchFamily="34" charset="0"/>
                <a:cs typeface="Arial" panose="020B0604020202020204" pitchFamily="34" charset="0"/>
              </a:rPr>
              <a:t>Ի</a:t>
            </a:r>
            <a:r>
              <a:rPr lang="hy-AM" sz="2400"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a:t>
            </a:r>
            <a:r>
              <a:rPr lang="en-US" sz="2400" dirty="0" err="1">
                <a:solidFill>
                  <a:schemeClr val="accent2">
                    <a:lumMod val="75000"/>
                  </a:schemeClr>
                </a:solidFill>
                <a:latin typeface="Arial" panose="020B0604020202020204" pitchFamily="34" charset="0"/>
                <a:cs typeface="Arial" panose="020B0604020202020204" pitchFamily="34" charset="0"/>
              </a:rPr>
              <a:t>նչ</a:t>
            </a:r>
            <a:r>
              <a:rPr lang="en-US" sz="2400" dirty="0">
                <a:solidFill>
                  <a:schemeClr val="accent2">
                    <a:lumMod val="75000"/>
                  </a:schemeClr>
                </a:solidFill>
                <a:latin typeface="Arial" panose="020B0604020202020204" pitchFamily="34" charset="0"/>
                <a:cs typeface="Arial" panose="020B0604020202020204" pitchFamily="34" charset="0"/>
              </a:rPr>
              <a:t> է </a:t>
            </a:r>
            <a:r>
              <a:rPr lang="en-US" sz="2400" dirty="0" err="1">
                <a:solidFill>
                  <a:schemeClr val="accent2">
                    <a:lumMod val="75000"/>
                  </a:schemeClr>
                </a:solidFill>
                <a:latin typeface="Arial" panose="020B0604020202020204" pitchFamily="34" charset="0"/>
                <a:cs typeface="Arial" panose="020B0604020202020204" pitchFamily="34" charset="0"/>
              </a:rPr>
              <a:t>Ձեզ</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համար</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երեխայի</a:t>
            </a:r>
            <a:r>
              <a:rPr lang="en-US" sz="2400" dirty="0">
                <a:solidFill>
                  <a:schemeClr val="accent2">
                    <a:lumMod val="75000"/>
                  </a:schemeClr>
                </a:solidFill>
                <a:latin typeface="Arial" panose="020B0604020202020204" pitchFamily="34" charset="0"/>
                <a:cs typeface="Arial" panose="020B0604020202020204" pitchFamily="34" charset="0"/>
              </a:rPr>
              <a:t> </a:t>
            </a:r>
            <a:r>
              <a:rPr lang="en-US" sz="2400" dirty="0" err="1">
                <a:solidFill>
                  <a:schemeClr val="accent2">
                    <a:lumMod val="75000"/>
                  </a:schemeClr>
                </a:solidFill>
                <a:latin typeface="Arial" panose="020B0604020202020204" pitchFamily="34" charset="0"/>
                <a:cs typeface="Arial" panose="020B0604020202020204" pitchFamily="34" charset="0"/>
              </a:rPr>
              <a:t>իրավունքը</a:t>
            </a:r>
            <a:r>
              <a:rPr lang="hy-AM" sz="2400" dirty="0">
                <a:solidFill>
                  <a:srgbClr val="C00000"/>
                </a:solidFill>
                <a:latin typeface="Arial" panose="020B0604020202020204" pitchFamily="34" charset="0"/>
                <a:cs typeface="Arial" panose="020B0604020202020204" pitchFamily="34" charset="0"/>
              </a:rPr>
              <a:t>։</a:t>
            </a:r>
            <a:endParaRPr lang="hy-AM" sz="2400" dirty="0"/>
          </a:p>
        </p:txBody>
      </p:sp>
    </p:spTree>
    <p:extLst>
      <p:ext uri="{BB962C8B-B14F-4D97-AF65-F5344CB8AC3E}">
        <p14:creationId xmlns:p14="http://schemas.microsoft.com/office/powerpoint/2010/main" val="641686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15689-B301-4711-8D25-05834B9AF8FF}"/>
              </a:ext>
            </a:extLst>
          </p:cNvPr>
          <p:cNvSpPr>
            <a:spLocks noGrp="1"/>
          </p:cNvSpPr>
          <p:nvPr>
            <p:ph type="sldNum" sz="quarter" idx="12"/>
          </p:nvPr>
        </p:nvSpPr>
        <p:spPr/>
        <p:txBody>
          <a:bodyPr/>
          <a:lstStyle/>
          <a:p>
            <a:pPr algn="r"/>
            <a:endParaRPr lang="ru-RU" dirty="0"/>
          </a:p>
        </p:txBody>
      </p:sp>
      <p:sp>
        <p:nvSpPr>
          <p:cNvPr id="3" name="Google Shape;192;p25">
            <a:extLst>
              <a:ext uri="{FF2B5EF4-FFF2-40B4-BE49-F238E27FC236}">
                <a16:creationId xmlns:a16="http://schemas.microsoft.com/office/drawing/2014/main" id="{0D53796A-225A-4667-ADFC-975CA31654B6}"/>
              </a:ext>
            </a:extLst>
          </p:cNvPr>
          <p:cNvSpPr txBox="1">
            <a:spLocks/>
          </p:cNvSpPr>
          <p:nvPr/>
        </p:nvSpPr>
        <p:spPr>
          <a:xfrm>
            <a:off x="835576" y="1611099"/>
            <a:ext cx="7512269" cy="2725340"/>
          </a:xfrm>
          <a:prstGeom prst="rect">
            <a:avLst/>
          </a:prstGeom>
          <a:solidFill>
            <a:schemeClr val="bg1"/>
          </a:solidFill>
          <a:ln>
            <a:noFill/>
          </a:ln>
        </p:spPr>
        <p:txBody>
          <a:bodyPr spcFirstLastPara="1" wrap="square" lIns="68569" tIns="34275" rIns="68569" bIns="34275"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50000"/>
              </a:lnSpc>
              <a:spcBef>
                <a:spcPts val="0"/>
              </a:spcBef>
              <a:buSzPct val="100000"/>
              <a:buFont typeface="Wingdings" panose="05000000000000000000" pitchFamily="2" charset="2"/>
              <a:buChar char="q"/>
            </a:pPr>
            <a:r>
              <a:rPr lang="ru-RU" sz="2100" dirty="0">
                <a:solidFill>
                  <a:schemeClr val="bg2">
                    <a:lumMod val="25000"/>
                  </a:schemeClr>
                </a:solidFill>
                <a:latin typeface="Arial" panose="020B0604020202020204" pitchFamily="34" charset="0"/>
                <a:cs typeface="Arial" panose="020B0604020202020204" pitchFamily="34" charset="0"/>
              </a:rPr>
              <a:t>Ե</a:t>
            </a:r>
            <a:r>
              <a:rPr lang="hy-AM" sz="2100" dirty="0">
                <a:solidFill>
                  <a:schemeClr val="bg2">
                    <a:lumMod val="25000"/>
                  </a:schemeClr>
                </a:solidFill>
                <a:latin typeface="Arial" panose="020B0604020202020204" pitchFamily="34" charset="0"/>
                <a:cs typeface="Arial" panose="020B0604020202020204" pitchFamily="34" charset="0"/>
              </a:rPr>
              <a:t>րեխաների իրավունքների մասին ՀՀ օրենք</a:t>
            </a:r>
            <a:endParaRPr lang="en-US" sz="2100" dirty="0">
              <a:solidFill>
                <a:schemeClr val="bg2">
                  <a:lumMod val="25000"/>
                </a:schemeClr>
              </a:solidFill>
              <a:latin typeface="Arial" panose="020B0604020202020204" pitchFamily="34" charset="0"/>
              <a:cs typeface="Arial" panose="020B0604020202020204" pitchFamily="34" charset="0"/>
            </a:endParaRPr>
          </a:p>
          <a:p>
            <a:pPr>
              <a:lnSpc>
                <a:spcPct val="150000"/>
              </a:lnSpc>
              <a:spcBef>
                <a:spcPts val="0"/>
              </a:spcBef>
              <a:buSzPct val="100000"/>
              <a:buFont typeface="Wingdings" panose="05000000000000000000" pitchFamily="2" charset="2"/>
              <a:buChar char="q"/>
            </a:pPr>
            <a:r>
              <a:rPr lang="en-US" sz="2100" dirty="0">
                <a:solidFill>
                  <a:schemeClr val="bg2">
                    <a:lumMod val="25000"/>
                  </a:schemeClr>
                </a:solidFill>
                <a:latin typeface="Arial" panose="020B0604020202020204" pitchFamily="34" charset="0"/>
                <a:cs typeface="Arial" panose="020B0604020202020204" pitchFamily="34" charset="0"/>
              </a:rPr>
              <a:t>ՀՀ </a:t>
            </a:r>
            <a:r>
              <a:rPr lang="en-US" sz="2100" dirty="0" err="1">
                <a:solidFill>
                  <a:schemeClr val="bg2">
                    <a:lumMod val="25000"/>
                  </a:schemeClr>
                </a:solidFill>
                <a:latin typeface="Arial" panose="020B0604020202020204" pitchFamily="34" charset="0"/>
                <a:cs typeface="Arial" panose="020B0604020202020204" pitchFamily="34" charset="0"/>
              </a:rPr>
              <a:t>սահմանադրություն</a:t>
            </a:r>
            <a:endParaRPr lang="en-US" sz="2100" dirty="0">
              <a:solidFill>
                <a:schemeClr val="bg2">
                  <a:lumMod val="25000"/>
                </a:schemeClr>
              </a:solidFill>
              <a:latin typeface="Arial" panose="020B0604020202020204" pitchFamily="34" charset="0"/>
              <a:cs typeface="Arial" panose="020B0604020202020204" pitchFamily="34" charset="0"/>
            </a:endParaRPr>
          </a:p>
          <a:p>
            <a:pPr>
              <a:lnSpc>
                <a:spcPct val="150000"/>
              </a:lnSpc>
              <a:spcBef>
                <a:spcPts val="0"/>
              </a:spcBef>
              <a:buSzPct val="100000"/>
              <a:buFont typeface="Wingdings" panose="05000000000000000000" pitchFamily="2" charset="2"/>
              <a:buChar char="q"/>
            </a:pPr>
            <a:r>
              <a:rPr lang="hy-AM" sz="2100" dirty="0">
                <a:solidFill>
                  <a:schemeClr val="bg2">
                    <a:lumMod val="25000"/>
                  </a:schemeClr>
                </a:solidFill>
                <a:latin typeface="Arial" panose="020B0604020202020204" pitchFamily="34" charset="0"/>
                <a:cs typeface="Arial" panose="020B0604020202020204" pitchFamily="34" charset="0"/>
              </a:rPr>
              <a:t>ՀՀ ընտանեկան օրենսգիրք</a:t>
            </a:r>
            <a:endParaRPr lang="en-US" sz="2100" dirty="0">
              <a:solidFill>
                <a:schemeClr val="bg2">
                  <a:lumMod val="25000"/>
                </a:schemeClr>
              </a:solidFill>
              <a:latin typeface="Arial" panose="020B0604020202020204" pitchFamily="34" charset="0"/>
              <a:cs typeface="Arial" panose="020B0604020202020204" pitchFamily="34" charset="0"/>
            </a:endParaRPr>
          </a:p>
          <a:p>
            <a:pPr>
              <a:lnSpc>
                <a:spcPct val="150000"/>
              </a:lnSpc>
              <a:spcBef>
                <a:spcPts val="0"/>
              </a:spcBef>
              <a:buSzPct val="100000"/>
              <a:buFont typeface="Wingdings" panose="05000000000000000000" pitchFamily="2" charset="2"/>
              <a:buChar char="q"/>
            </a:pPr>
            <a:r>
              <a:rPr lang="hy-AM" sz="2100" dirty="0">
                <a:solidFill>
                  <a:schemeClr val="bg2">
                    <a:lumMod val="25000"/>
                  </a:schemeClr>
                </a:solidFill>
                <a:latin typeface="Arial" panose="020B0604020202020204" pitchFamily="34" charset="0"/>
                <a:ea typeface="Times New Roman" pitchFamily="18" charset="0"/>
                <a:cs typeface="Arial" panose="020B0604020202020204" pitchFamily="34" charset="0"/>
              </a:rPr>
              <a:t>ՄԱԿ-ի </a:t>
            </a:r>
            <a:r>
              <a:rPr lang="en-US" sz="2100" dirty="0">
                <a:solidFill>
                  <a:schemeClr val="bg2">
                    <a:lumMod val="25000"/>
                  </a:schemeClr>
                </a:solidFill>
                <a:latin typeface="Arial" panose="020B0604020202020204" pitchFamily="34" charset="0"/>
                <a:ea typeface="Times New Roman" pitchFamily="18" charset="0"/>
                <a:cs typeface="Arial" panose="020B0604020202020204" pitchFamily="34" charset="0"/>
              </a:rPr>
              <a:t>ե</a:t>
            </a:r>
            <a:r>
              <a:rPr lang="hy-AM" sz="2100" dirty="0">
                <a:solidFill>
                  <a:schemeClr val="bg2">
                    <a:lumMod val="25000"/>
                  </a:schemeClr>
                </a:solidFill>
                <a:latin typeface="Arial" panose="020B0604020202020204" pitchFamily="34" charset="0"/>
                <a:ea typeface="Times New Roman" pitchFamily="18" charset="0"/>
                <a:cs typeface="Arial" panose="020B0604020202020204" pitchFamily="34" charset="0"/>
              </a:rPr>
              <a:t>րեխայի իրավունքների մասին կոնվենցիա</a:t>
            </a:r>
            <a:endParaRPr lang="en-US" sz="2100" dirty="0">
              <a:solidFill>
                <a:schemeClr val="bg2">
                  <a:lumMod val="25000"/>
                </a:schemeClr>
              </a:solidFill>
              <a:latin typeface="Arial" panose="020B0604020202020204" pitchFamily="34" charset="0"/>
              <a:ea typeface="Times New Roman" pitchFamily="18" charset="0"/>
              <a:cs typeface="Arial" panose="020B0604020202020204" pitchFamily="34" charset="0"/>
            </a:endParaRPr>
          </a:p>
          <a:p>
            <a:pPr>
              <a:lnSpc>
                <a:spcPct val="150000"/>
              </a:lnSpc>
              <a:spcBef>
                <a:spcPts val="0"/>
              </a:spcBef>
              <a:buSzPct val="100000"/>
              <a:buFont typeface="Wingdings" panose="05000000000000000000" pitchFamily="2" charset="2"/>
              <a:buChar char="q"/>
            </a:pPr>
            <a:r>
              <a:rPr lang="en-US" sz="2100" dirty="0">
                <a:solidFill>
                  <a:schemeClr val="bg2">
                    <a:lumMod val="25000"/>
                  </a:schemeClr>
                </a:solidFill>
                <a:latin typeface="Arial" panose="020B0604020202020204" pitchFamily="34" charset="0"/>
                <a:cs typeface="Arial" panose="020B0604020202020204" pitchFamily="34" charset="0"/>
              </a:rPr>
              <a:t>ՀՀ </a:t>
            </a:r>
            <a:r>
              <a:rPr lang="hy-AM" sz="2100" dirty="0">
                <a:solidFill>
                  <a:schemeClr val="bg2">
                    <a:lumMod val="25000"/>
                  </a:schemeClr>
                </a:solidFill>
                <a:latin typeface="Arial" panose="020B0604020202020204" pitchFamily="34" charset="0"/>
                <a:cs typeface="Arial" panose="020B0604020202020204" pitchFamily="34" charset="0"/>
              </a:rPr>
              <a:t>քրեական օրենսգիրք</a:t>
            </a:r>
          </a:p>
        </p:txBody>
      </p:sp>
      <p:sp>
        <p:nvSpPr>
          <p:cNvPr id="4" name="TextBox 3">
            <a:extLst>
              <a:ext uri="{FF2B5EF4-FFF2-40B4-BE49-F238E27FC236}">
                <a16:creationId xmlns:a16="http://schemas.microsoft.com/office/drawing/2014/main" id="{219D4438-79A5-4974-8D0A-7CBDCB411622}"/>
              </a:ext>
            </a:extLst>
          </p:cNvPr>
          <p:cNvSpPr txBox="1"/>
          <p:nvPr/>
        </p:nvSpPr>
        <p:spPr>
          <a:xfrm>
            <a:off x="1691680" y="391562"/>
            <a:ext cx="5985934" cy="830997"/>
          </a:xfrm>
          <a:prstGeom prst="rect">
            <a:avLst/>
          </a:prstGeom>
          <a:noFill/>
        </p:spPr>
        <p:txBody>
          <a:bodyPr wrap="none" rtlCol="0">
            <a:spAutoFit/>
          </a:bodyPr>
          <a:lstStyle/>
          <a:p>
            <a:r>
              <a:rPr lang="en-US" sz="2400" b="1" dirty="0">
                <a:solidFill>
                  <a:schemeClr val="bg2">
                    <a:lumMod val="25000"/>
                  </a:schemeClr>
                </a:solidFill>
                <a:ea typeface="+mj-ea"/>
                <a:cs typeface="+mj-cs"/>
              </a:rPr>
              <a:t>ՀՀ </a:t>
            </a:r>
            <a:r>
              <a:rPr lang="en-US" sz="2400" b="1" dirty="0" err="1">
                <a:solidFill>
                  <a:schemeClr val="bg2">
                    <a:lumMod val="25000"/>
                  </a:schemeClr>
                </a:solidFill>
                <a:ea typeface="+mj-ea"/>
                <a:cs typeface="+mj-cs"/>
              </a:rPr>
              <a:t>օրենսդրական</a:t>
            </a:r>
            <a:r>
              <a:rPr lang="en-US" sz="2400" b="1" dirty="0">
                <a:solidFill>
                  <a:schemeClr val="bg2">
                    <a:lumMod val="25000"/>
                  </a:schemeClr>
                </a:solidFill>
                <a:ea typeface="+mj-ea"/>
                <a:cs typeface="+mj-cs"/>
              </a:rPr>
              <a:t> </a:t>
            </a:r>
            <a:r>
              <a:rPr lang="en-US" sz="2400" b="1" dirty="0" err="1">
                <a:solidFill>
                  <a:schemeClr val="bg2">
                    <a:lumMod val="25000"/>
                  </a:schemeClr>
                </a:solidFill>
                <a:ea typeface="+mj-ea"/>
                <a:cs typeface="+mj-cs"/>
              </a:rPr>
              <a:t>դաշտի</a:t>
            </a:r>
            <a:r>
              <a:rPr lang="en-US" sz="2400" b="1" dirty="0">
                <a:solidFill>
                  <a:schemeClr val="bg2">
                    <a:lumMod val="25000"/>
                  </a:schemeClr>
                </a:solidFill>
                <a:ea typeface="+mj-ea"/>
                <a:cs typeface="+mj-cs"/>
              </a:rPr>
              <a:t> </a:t>
            </a:r>
            <a:r>
              <a:rPr lang="en-US" sz="2400" b="1" dirty="0" err="1">
                <a:solidFill>
                  <a:schemeClr val="bg2">
                    <a:lumMod val="25000"/>
                  </a:schemeClr>
                </a:solidFill>
                <a:ea typeface="+mj-ea"/>
                <a:cs typeface="+mj-cs"/>
              </a:rPr>
              <a:t>հիմնական</a:t>
            </a:r>
            <a:r>
              <a:rPr lang="en-US" sz="2400" b="1" dirty="0">
                <a:solidFill>
                  <a:schemeClr val="bg2">
                    <a:lumMod val="25000"/>
                  </a:schemeClr>
                </a:solidFill>
                <a:ea typeface="+mj-ea"/>
                <a:cs typeface="+mj-cs"/>
              </a:rPr>
              <a:t> </a:t>
            </a:r>
            <a:endParaRPr lang="hy-AM" sz="2400" b="1" dirty="0">
              <a:solidFill>
                <a:schemeClr val="bg2">
                  <a:lumMod val="25000"/>
                </a:schemeClr>
              </a:solidFill>
              <a:ea typeface="+mj-ea"/>
              <a:cs typeface="+mj-cs"/>
            </a:endParaRPr>
          </a:p>
          <a:p>
            <a:pPr algn="ctr"/>
            <a:r>
              <a:rPr lang="en-US" sz="2400" b="1" dirty="0" err="1">
                <a:solidFill>
                  <a:schemeClr val="bg2">
                    <a:lumMod val="25000"/>
                  </a:schemeClr>
                </a:solidFill>
                <a:ea typeface="+mj-ea"/>
                <a:cs typeface="+mj-cs"/>
              </a:rPr>
              <a:t>կարգավորումները</a:t>
            </a:r>
            <a:endParaRPr lang="en-US" sz="2400" b="1" dirty="0">
              <a:solidFill>
                <a:schemeClr val="bg2">
                  <a:lumMod val="25000"/>
                </a:schemeClr>
              </a:solidFill>
              <a:ea typeface="+mj-ea"/>
              <a:cs typeface="+mj-cs"/>
            </a:endParaRPr>
          </a:p>
        </p:txBody>
      </p:sp>
    </p:spTree>
    <p:extLst>
      <p:ext uri="{BB962C8B-B14F-4D97-AF65-F5344CB8AC3E}">
        <p14:creationId xmlns:p14="http://schemas.microsoft.com/office/powerpoint/2010/main" val="228409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976" y="195485"/>
            <a:ext cx="6084168" cy="633199"/>
          </a:xfrm>
        </p:spPr>
        <p:txBody>
          <a:bodyPr/>
          <a:lstStyle/>
          <a:p>
            <a:r>
              <a:rPr lang="en-US" sz="1800" b="1" dirty="0">
                <a:solidFill>
                  <a:schemeClr val="bg2">
                    <a:lumMod val="10000"/>
                  </a:schemeClr>
                </a:solidFill>
                <a:effectLst/>
                <a:latin typeface="GHEA Grapalat" panose="02000506050000020003" pitchFamily="50" charset="0"/>
                <a:ea typeface="Times New Roman" panose="02020603050405020304" pitchFamily="18" charset="0"/>
                <a:cs typeface="Times New Roman" panose="02020603050405020304" pitchFamily="18" charset="0"/>
              </a:rPr>
              <a:t>ԵՐԵԽԱՅԻ ԻՐԱՎՈՒՆՔՆԵՐԻ ՄԱՍԻՆ</a:t>
            </a:r>
            <a:r>
              <a:rPr lang="hy-AM" sz="1800" b="1"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 </a:t>
            </a:r>
            <a:r>
              <a:rPr lang="hy-AM" sz="1800" b="1" dirty="0">
                <a:solidFill>
                  <a:schemeClr val="bg2">
                    <a:lumMod val="10000"/>
                  </a:schemeClr>
                </a:solidFill>
                <a:latin typeface="GHEA Grapalat" panose="02000506050000020003" pitchFamily="50" charset="0"/>
                <a:cs typeface="Times New Roman" panose="02020603050405020304" pitchFamily="18" charset="0"/>
              </a:rPr>
              <a:t>ՕՐԵՆՔ</a:t>
            </a:r>
            <a:endParaRPr lang="ko-KR" altLang="en-US" sz="1800" b="1" dirty="0">
              <a:solidFill>
                <a:schemeClr val="bg2">
                  <a:lumMod val="10000"/>
                </a:schemeClr>
              </a:solidFill>
              <a:latin typeface="GHEA Grapalat" panose="02000506050000020003" pitchFamily="50" charset="0"/>
              <a:cs typeface="Times New Roman" panose="02020603050405020304" pitchFamily="18" charset="0"/>
            </a:endParaRPr>
          </a:p>
        </p:txBody>
      </p:sp>
      <p:grpSp>
        <p:nvGrpSpPr>
          <p:cNvPr id="5" name="Group 4">
            <a:extLst>
              <a:ext uri="{FF2B5EF4-FFF2-40B4-BE49-F238E27FC236}">
                <a16:creationId xmlns:a16="http://schemas.microsoft.com/office/drawing/2014/main" id="{CE750B86-02C5-47BE-BFA2-599F96935B6B}"/>
              </a:ext>
            </a:extLst>
          </p:cNvPr>
          <p:cNvGrpSpPr/>
          <p:nvPr/>
        </p:nvGrpSpPr>
        <p:grpSpPr>
          <a:xfrm>
            <a:off x="32411" y="1011037"/>
            <a:ext cx="8586011" cy="3337731"/>
            <a:chOff x="-511126" y="1052875"/>
            <a:chExt cx="8586011" cy="2576919"/>
          </a:xfrm>
        </p:grpSpPr>
        <p:sp>
          <p:nvSpPr>
            <p:cNvPr id="22" name="TextBox 21"/>
            <p:cNvSpPr txBox="1"/>
            <p:nvPr/>
          </p:nvSpPr>
          <p:spPr>
            <a:xfrm>
              <a:off x="-306360" y="3225838"/>
              <a:ext cx="8381245" cy="403956"/>
            </a:xfrm>
            <a:prstGeom prst="rect">
              <a:avLst/>
            </a:prstGeom>
            <a:noFill/>
          </p:spPr>
          <p:txBody>
            <a:bodyPr wrap="square" tIns="0" bIns="0" rtlCol="0" anchor="ctr">
              <a:spAutoFit/>
            </a:bodyPr>
            <a:lstStyle/>
            <a:p>
              <a:pPr algn="ctr"/>
              <a:r>
                <a:rPr lang="hy-AM" altLang="ko-KR" b="1" dirty="0">
                  <a:solidFill>
                    <a:schemeClr val="accent6">
                      <a:lumMod val="50000"/>
                    </a:schemeClr>
                  </a:solidFill>
                  <a:cs typeface="Arial" pitchFamily="34" charset="0"/>
                </a:rPr>
                <a:t>Հոդված 14․ </a:t>
              </a:r>
              <a:r>
                <a:rPr lang="en-US" sz="1600" b="1" dirty="0" err="1">
                  <a:solidFill>
                    <a:srgbClr val="000000"/>
                  </a:solidFill>
                  <a:effectLst/>
                  <a:ea typeface="Times New Roman" panose="02020603050405020304" pitchFamily="18" charset="0"/>
                  <a:cs typeface="Times New Roman" panose="02020603050405020304" pitchFamily="18" charset="0"/>
                </a:rPr>
                <a:t>Երեխայի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իրավունքների</a:t>
              </a:r>
              <a:r>
                <a:rPr lang="en-US" sz="1600" b="1" dirty="0">
                  <a:solidFill>
                    <a:srgbClr val="000000"/>
                  </a:solidFill>
                  <a:effectLst/>
                  <a:ea typeface="Times New Roman" panose="02020603050405020304" pitchFamily="18" charset="0"/>
                </a:rPr>
                <a:t> </a:t>
              </a:r>
              <a:r>
                <a:rPr lang="en-US" sz="1600" b="1" dirty="0">
                  <a:solidFill>
                    <a:srgbClr val="000000"/>
                  </a:solidFill>
                  <a:effectLst/>
                  <a:ea typeface="Times New Roman" panose="02020603050405020304" pitchFamily="18" charset="0"/>
                  <a:cs typeface="Arial Unicode" panose="020B0604020202020204" pitchFamily="34" charset="0"/>
                </a:rPr>
                <a:t>և</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Arial Unicode" panose="020B0604020202020204" pitchFamily="34" charset="0"/>
                </a:rPr>
                <a:t>օրինական</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Arial Unicode" panose="020B0604020202020204" pitchFamily="34" charset="0"/>
                </a:rPr>
                <a:t>շահերի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Arial Unicode" panose="020B0604020202020204" pitchFamily="34" charset="0"/>
                </a:rPr>
                <a:t>պաշտպանությունը</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Arial Unicode" panose="020B0604020202020204" pitchFamily="34" charset="0"/>
                </a:rPr>
                <a:t>ծնողների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Arial Unicode" panose="020B0604020202020204" pitchFamily="34" charset="0"/>
                </a:rPr>
                <a:t>կողմի</a:t>
              </a:r>
              <a:r>
                <a:rPr lang="en-US" sz="1600" b="1" dirty="0" err="1">
                  <a:solidFill>
                    <a:srgbClr val="000000"/>
                  </a:solidFill>
                  <a:effectLst/>
                  <a:ea typeface="Times New Roman" panose="02020603050405020304" pitchFamily="18" charset="0"/>
                  <a:cs typeface="Times New Roman" panose="02020603050405020304" pitchFamily="18" charset="0"/>
                </a:rPr>
                <a:t>ց</a:t>
              </a:r>
              <a:endParaRPr lang="en-US" altLang="ko-KR" sz="1600" b="1" dirty="0">
                <a:solidFill>
                  <a:schemeClr val="accent6">
                    <a:lumMod val="50000"/>
                  </a:schemeClr>
                </a:solidFill>
                <a:cs typeface="Arial" pitchFamily="34" charset="0"/>
              </a:endParaRPr>
            </a:p>
          </p:txBody>
        </p:sp>
        <p:sp>
          <p:nvSpPr>
            <p:cNvPr id="24" name="TextBox 23"/>
            <p:cNvSpPr txBox="1"/>
            <p:nvPr/>
          </p:nvSpPr>
          <p:spPr>
            <a:xfrm>
              <a:off x="-418938" y="2187904"/>
              <a:ext cx="5108865" cy="213859"/>
            </a:xfrm>
            <a:prstGeom prst="rect">
              <a:avLst/>
            </a:prstGeom>
            <a:noFill/>
          </p:spPr>
          <p:txBody>
            <a:bodyPr wrap="square" tIns="0" bIns="0" rtlCol="0" anchor="ctr">
              <a:spAutoFit/>
            </a:bodyPr>
            <a:lstStyle/>
            <a:p>
              <a:pPr algn="ctr"/>
              <a:r>
                <a:rPr lang="hy-AM" altLang="ko-KR" b="1" dirty="0">
                  <a:solidFill>
                    <a:schemeClr val="accent3"/>
                  </a:solidFill>
                  <a:cs typeface="Arial" pitchFamily="34" charset="0"/>
                </a:rPr>
                <a:t>Հոդված 11․ </a:t>
              </a:r>
              <a:r>
                <a:rPr lang="en-US" sz="1600" b="1" dirty="0" err="1">
                  <a:solidFill>
                    <a:srgbClr val="000000"/>
                  </a:solidFill>
                  <a:effectLst/>
                  <a:ea typeface="Times New Roman" panose="02020603050405020304" pitchFamily="18" charset="0"/>
                  <a:cs typeface="Times New Roman" panose="02020603050405020304" pitchFamily="18" charset="0"/>
                </a:rPr>
                <a:t>Երեխայի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կրթության</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իրավունքը</a:t>
              </a:r>
              <a:endParaRPr lang="en-US" altLang="ko-KR" b="1" dirty="0">
                <a:solidFill>
                  <a:schemeClr val="accent3"/>
                </a:solidFill>
                <a:cs typeface="Arial" pitchFamily="34" charset="0"/>
              </a:endParaRPr>
            </a:p>
          </p:txBody>
        </p:sp>
        <p:sp>
          <p:nvSpPr>
            <p:cNvPr id="25" name="TextBox 24"/>
            <p:cNvSpPr txBox="1"/>
            <p:nvPr/>
          </p:nvSpPr>
          <p:spPr>
            <a:xfrm>
              <a:off x="-306360" y="1811659"/>
              <a:ext cx="6389599" cy="213859"/>
            </a:xfrm>
            <a:prstGeom prst="rect">
              <a:avLst/>
            </a:prstGeom>
            <a:noFill/>
          </p:spPr>
          <p:txBody>
            <a:bodyPr wrap="square" tIns="0" bIns="0" rtlCol="0" anchor="ctr">
              <a:spAutoFit/>
            </a:bodyPr>
            <a:lstStyle/>
            <a:p>
              <a:pPr algn="ctr"/>
              <a:r>
                <a:rPr lang="hy-AM" altLang="ko-KR" b="1" dirty="0">
                  <a:solidFill>
                    <a:schemeClr val="accent4"/>
                  </a:solidFill>
                  <a:cs typeface="Arial" pitchFamily="34" charset="0"/>
                </a:rPr>
                <a:t>Հոդված 7․ </a:t>
              </a:r>
              <a:r>
                <a:rPr lang="hy-AM" sz="1600" b="1" dirty="0">
                  <a:cs typeface="Arial" panose="020B0604020202020204" pitchFamily="34" charset="0"/>
                </a:rPr>
                <a:t>Երեխայի առողջության պահպանման իրավունք</a:t>
              </a:r>
              <a:endParaRPr lang="en-US" altLang="ko-KR" b="1" dirty="0">
                <a:solidFill>
                  <a:schemeClr val="tx1">
                    <a:lumMod val="75000"/>
                    <a:lumOff val="25000"/>
                  </a:schemeClr>
                </a:solidFill>
                <a:cs typeface="Arial" pitchFamily="34" charset="0"/>
              </a:endParaRPr>
            </a:p>
          </p:txBody>
        </p:sp>
        <p:sp>
          <p:nvSpPr>
            <p:cNvPr id="26" name="TextBox 25"/>
            <p:cNvSpPr txBox="1"/>
            <p:nvPr/>
          </p:nvSpPr>
          <p:spPr>
            <a:xfrm>
              <a:off x="-354487" y="1439764"/>
              <a:ext cx="6308053" cy="213859"/>
            </a:xfrm>
            <a:prstGeom prst="rect">
              <a:avLst/>
            </a:prstGeom>
            <a:noFill/>
          </p:spPr>
          <p:txBody>
            <a:bodyPr wrap="square" tIns="0" bIns="0" rtlCol="0" anchor="ctr">
              <a:spAutoFit/>
            </a:bodyPr>
            <a:lstStyle/>
            <a:p>
              <a:pPr algn="ctr"/>
              <a:r>
                <a:rPr lang="hy-AM" altLang="ko-KR" b="1" dirty="0">
                  <a:solidFill>
                    <a:schemeClr val="accent5"/>
                  </a:solidFill>
                  <a:cs typeface="Arial" pitchFamily="34" charset="0"/>
                </a:rPr>
                <a:t>Հոդված </a:t>
              </a:r>
              <a:r>
                <a:rPr lang="en-US" altLang="ko-KR" b="1" dirty="0">
                  <a:solidFill>
                    <a:schemeClr val="accent5"/>
                  </a:solidFill>
                  <a:cs typeface="Arial" pitchFamily="34" charset="0"/>
                </a:rPr>
                <a:t>5</a:t>
              </a:r>
              <a:r>
                <a:rPr lang="hy-AM" altLang="ko-KR" b="1" dirty="0">
                  <a:solidFill>
                    <a:schemeClr val="accent5"/>
                  </a:solidFill>
                  <a:cs typeface="Arial" pitchFamily="34" charset="0"/>
                </a:rPr>
                <a:t>․ </a:t>
              </a:r>
              <a:r>
                <a:rPr lang="hy-AM" sz="1600" b="1" dirty="0">
                  <a:cs typeface="Arial" panose="020B0604020202020204" pitchFamily="34" charset="0"/>
                </a:rPr>
                <a:t>Յուրաքանչյուր երեխա ունի կյանքի իրավունք</a:t>
              </a:r>
              <a:r>
                <a:rPr lang="en-US" altLang="ko-KR" sz="1600" b="1" dirty="0">
                  <a:solidFill>
                    <a:schemeClr val="tx1">
                      <a:lumMod val="65000"/>
                      <a:lumOff val="35000"/>
                    </a:schemeClr>
                  </a:solidFill>
                  <a:cs typeface="Arial" pitchFamily="34" charset="0"/>
                </a:rPr>
                <a:t> </a:t>
              </a:r>
              <a:endParaRPr lang="en-US" altLang="ko-KR" b="1" dirty="0">
                <a:solidFill>
                  <a:schemeClr val="tx1">
                    <a:lumMod val="75000"/>
                    <a:lumOff val="25000"/>
                  </a:schemeClr>
                </a:solidFill>
                <a:cs typeface="Arial" pitchFamily="34" charset="0"/>
              </a:endParaRPr>
            </a:p>
          </p:txBody>
        </p:sp>
        <p:sp>
          <p:nvSpPr>
            <p:cNvPr id="27" name="TextBox 26"/>
            <p:cNvSpPr txBox="1"/>
            <p:nvPr/>
          </p:nvSpPr>
          <p:spPr>
            <a:xfrm>
              <a:off x="-511126" y="1052875"/>
              <a:ext cx="5777524" cy="276999"/>
            </a:xfrm>
            <a:prstGeom prst="rect">
              <a:avLst/>
            </a:prstGeom>
            <a:noFill/>
          </p:spPr>
          <p:txBody>
            <a:bodyPr wrap="square" tIns="0" bIns="0" rtlCol="0" anchor="ctr">
              <a:spAutoFit/>
            </a:bodyPr>
            <a:lstStyle/>
            <a:p>
              <a:pPr algn="ctr"/>
              <a:r>
                <a:rPr lang="hy-AM" altLang="ko-KR" b="1" dirty="0">
                  <a:solidFill>
                    <a:schemeClr val="accent6">
                      <a:lumMod val="50000"/>
                    </a:schemeClr>
                  </a:solidFill>
                  <a:cs typeface="Arial" pitchFamily="34" charset="0"/>
                </a:rPr>
                <a:t>Հոդված </a:t>
              </a:r>
              <a:r>
                <a:rPr lang="en-US" altLang="ko-KR" b="1" dirty="0">
                  <a:solidFill>
                    <a:schemeClr val="accent6">
                      <a:lumMod val="50000"/>
                    </a:schemeClr>
                  </a:solidFill>
                  <a:cs typeface="Arial" pitchFamily="34" charset="0"/>
                </a:rPr>
                <a:t>4</a:t>
              </a:r>
              <a:r>
                <a:rPr lang="hy-AM" altLang="ko-KR" b="1" dirty="0">
                  <a:solidFill>
                    <a:schemeClr val="accent6">
                      <a:lumMod val="50000"/>
                    </a:schemeClr>
                  </a:solidFill>
                  <a:cs typeface="Arial" pitchFamily="34" charset="0"/>
                </a:rPr>
                <a:t>․ </a:t>
              </a:r>
              <a:r>
                <a:rPr lang="hy-AM" altLang="ko-KR" sz="1600" b="1" dirty="0">
                  <a:cs typeface="Arial" pitchFamily="34" charset="0"/>
                </a:rPr>
                <a:t>Երեխաների իրավահավասարություն</a:t>
              </a:r>
              <a:endParaRPr lang="en-US" altLang="ko-KR" b="1" dirty="0">
                <a:cs typeface="Arial" pitchFamily="34" charset="0"/>
              </a:endParaRPr>
            </a:p>
          </p:txBody>
        </p:sp>
        <p:sp>
          <p:nvSpPr>
            <p:cNvPr id="49" name="TextBox 48">
              <a:extLst>
                <a:ext uri="{FF2B5EF4-FFF2-40B4-BE49-F238E27FC236}">
                  <a16:creationId xmlns:a16="http://schemas.microsoft.com/office/drawing/2014/main" id="{CEA20E5E-18AD-44B5-A85D-6C49389E7BA6}"/>
                </a:ext>
              </a:extLst>
            </p:cNvPr>
            <p:cNvSpPr txBox="1"/>
            <p:nvPr/>
          </p:nvSpPr>
          <p:spPr>
            <a:xfrm>
              <a:off x="-466883" y="2510127"/>
              <a:ext cx="6389599" cy="213859"/>
            </a:xfrm>
            <a:prstGeom prst="rect">
              <a:avLst/>
            </a:prstGeom>
            <a:noFill/>
          </p:spPr>
          <p:txBody>
            <a:bodyPr wrap="square" tIns="0" bIns="0" rtlCol="0" anchor="ctr">
              <a:spAutoFit/>
            </a:bodyPr>
            <a:lstStyle/>
            <a:p>
              <a:pPr algn="ctr"/>
              <a:r>
                <a:rPr lang="hy-AM" altLang="ko-KR" b="1" dirty="0">
                  <a:solidFill>
                    <a:schemeClr val="accent2">
                      <a:lumMod val="75000"/>
                    </a:schemeClr>
                  </a:solidFill>
                  <a:cs typeface="Arial" pitchFamily="34" charset="0"/>
                </a:rPr>
                <a:t>Հոդված 12․ </a:t>
              </a:r>
              <a:r>
                <a:rPr lang="en-US" sz="1600" b="1" dirty="0" err="1">
                  <a:solidFill>
                    <a:srgbClr val="000000"/>
                  </a:solidFill>
                  <a:effectLst/>
                  <a:ea typeface="Times New Roman" panose="02020603050405020304" pitchFamily="18" charset="0"/>
                  <a:cs typeface="Times New Roman" panose="02020603050405020304" pitchFamily="18" charset="0"/>
                </a:rPr>
                <a:t>Ընտանիքում</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ապրելու</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երեխայի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իրավունքը</a:t>
              </a:r>
              <a:r>
                <a:rPr lang="hy-AM" altLang="ko-KR" sz="1600" b="1" dirty="0">
                  <a:solidFill>
                    <a:schemeClr val="accent2">
                      <a:lumMod val="75000"/>
                    </a:schemeClr>
                  </a:solidFill>
                  <a:cs typeface="Arial" pitchFamily="34" charset="0"/>
                </a:rPr>
                <a:t> </a:t>
              </a:r>
              <a:endParaRPr lang="en-US" altLang="ko-KR" sz="1600" b="1" dirty="0">
                <a:solidFill>
                  <a:schemeClr val="accent2">
                    <a:lumMod val="75000"/>
                  </a:schemeClr>
                </a:solidFill>
                <a:cs typeface="Arial" pitchFamily="34" charset="0"/>
              </a:endParaRPr>
            </a:p>
          </p:txBody>
        </p:sp>
        <p:sp>
          <p:nvSpPr>
            <p:cNvPr id="53" name="TextBox 52">
              <a:extLst>
                <a:ext uri="{FF2B5EF4-FFF2-40B4-BE49-F238E27FC236}">
                  <a16:creationId xmlns:a16="http://schemas.microsoft.com/office/drawing/2014/main" id="{A897B47B-EEFF-4A93-966D-0FDC05840E49}"/>
                </a:ext>
              </a:extLst>
            </p:cNvPr>
            <p:cNvSpPr txBox="1"/>
            <p:nvPr/>
          </p:nvSpPr>
          <p:spPr>
            <a:xfrm>
              <a:off x="-466883" y="2864772"/>
              <a:ext cx="7898812" cy="213859"/>
            </a:xfrm>
            <a:prstGeom prst="rect">
              <a:avLst/>
            </a:prstGeom>
            <a:noFill/>
          </p:spPr>
          <p:txBody>
            <a:bodyPr wrap="square" tIns="0" bIns="0" rtlCol="0" anchor="ctr">
              <a:spAutoFit/>
            </a:bodyPr>
            <a:lstStyle/>
            <a:p>
              <a:pPr algn="ctr"/>
              <a:r>
                <a:rPr lang="hy-AM" altLang="ko-KR" b="1" dirty="0">
                  <a:solidFill>
                    <a:srgbClr val="E62949"/>
                  </a:solidFill>
                  <a:cs typeface="Arial" pitchFamily="34" charset="0"/>
                </a:rPr>
                <a:t>Հոդված 13․ </a:t>
              </a:r>
              <a:r>
                <a:rPr lang="en-US" sz="1600" b="1" dirty="0" err="1">
                  <a:solidFill>
                    <a:srgbClr val="000000"/>
                  </a:solidFill>
                  <a:effectLst/>
                  <a:ea typeface="Times New Roman" panose="02020603050405020304" pitchFamily="18" charset="0"/>
                  <a:cs typeface="Times New Roman" panose="02020603050405020304" pitchFamily="18" charset="0"/>
                </a:rPr>
                <a:t>Երեխայի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իրավունքների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պաշտպանությունն</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ընտանիքում</a:t>
              </a:r>
              <a:r>
                <a:rPr lang="hy-AM" altLang="ko-KR" sz="1600" b="1" dirty="0">
                  <a:solidFill>
                    <a:srgbClr val="E62949"/>
                  </a:solidFill>
                  <a:cs typeface="Arial" pitchFamily="34" charset="0"/>
                </a:rPr>
                <a:t> </a:t>
              </a:r>
              <a:endParaRPr lang="en-US" altLang="ko-KR" sz="1600" b="1" dirty="0">
                <a:solidFill>
                  <a:srgbClr val="E62949"/>
                </a:solidFill>
                <a:cs typeface="Arial" pitchFamily="34" charset="0"/>
              </a:endParaRPr>
            </a:p>
          </p:txBody>
        </p:sp>
      </p:grpSp>
    </p:spTree>
    <p:extLst>
      <p:ext uri="{BB962C8B-B14F-4D97-AF65-F5344CB8AC3E}">
        <p14:creationId xmlns:p14="http://schemas.microsoft.com/office/powerpoint/2010/main" val="2946031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p:cNvCxnSpPr>
            <a:stCxn id="2" idx="2"/>
          </p:cNvCxnSpPr>
          <p:nvPr/>
        </p:nvCxnSpPr>
        <p:spPr>
          <a:xfrm flipH="1">
            <a:off x="6227308" y="1629226"/>
            <a:ext cx="6600" cy="766268"/>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10" idx="0"/>
          </p:cNvCxnSpPr>
          <p:nvPr/>
        </p:nvCxnSpPr>
        <p:spPr>
          <a:xfrm>
            <a:off x="6227308" y="2450138"/>
            <a:ext cx="6600" cy="714515"/>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94872" y="1225531"/>
            <a:ext cx="993448" cy="1137048"/>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291804" y="2397908"/>
            <a:ext cx="1044116" cy="54644"/>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6324797" y="2504937"/>
            <a:ext cx="1044116" cy="970615"/>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6" idx="3"/>
          </p:cNvCxnSpPr>
          <p:nvPr/>
        </p:nvCxnSpPr>
        <p:spPr>
          <a:xfrm>
            <a:off x="5189792" y="1233182"/>
            <a:ext cx="993448" cy="1137048"/>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2" idx="3"/>
          </p:cNvCxnSpPr>
          <p:nvPr/>
        </p:nvCxnSpPr>
        <p:spPr>
          <a:xfrm>
            <a:off x="5189792" y="2396939"/>
            <a:ext cx="1044116" cy="54644"/>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1" idx="3"/>
          </p:cNvCxnSpPr>
          <p:nvPr/>
        </p:nvCxnSpPr>
        <p:spPr>
          <a:xfrm flipV="1">
            <a:off x="5189792" y="2590082"/>
            <a:ext cx="1044116" cy="970615"/>
          </a:xfrm>
          <a:prstGeom prst="line">
            <a:avLst/>
          </a:prstGeom>
          <a:ln w="254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itle 16"/>
          <p:cNvSpPr>
            <a:spLocks noGrp="1"/>
          </p:cNvSpPr>
          <p:nvPr>
            <p:ph type="title"/>
          </p:nvPr>
        </p:nvSpPr>
        <p:spPr>
          <a:xfrm>
            <a:off x="179512" y="1687284"/>
            <a:ext cx="3923928" cy="884466"/>
          </a:xfrm>
        </p:spPr>
        <p:txBody>
          <a:bodyPr/>
          <a:lstStyle/>
          <a:p>
            <a:pPr algn="ctr">
              <a:lnSpc>
                <a:spcPct val="170000"/>
              </a:lnSpc>
            </a:pPr>
            <a:r>
              <a:rPr lang="hy-AM" sz="2000" b="1" dirty="0">
                <a:solidFill>
                  <a:schemeClr val="tx1"/>
                </a:solidFill>
                <a:latin typeface="Arial" panose="020B0604020202020204" pitchFamily="34" charset="0"/>
                <a:cs typeface="Arial" panose="020B0604020202020204" pitchFamily="34" charset="0"/>
              </a:rPr>
              <a:t>ՄԻԱՍԻՆ ԱՇԽԱՏԵԼՈՒ</a:t>
            </a:r>
            <a:br>
              <a:rPr lang="hy-AM" sz="2000" b="1" dirty="0">
                <a:solidFill>
                  <a:schemeClr val="tx1"/>
                </a:solidFill>
                <a:latin typeface="Arial" panose="020B0604020202020204" pitchFamily="34" charset="0"/>
                <a:cs typeface="Arial" panose="020B0604020202020204" pitchFamily="34" charset="0"/>
              </a:rPr>
            </a:br>
            <a:r>
              <a:rPr lang="hy-AM" sz="2000" b="1" dirty="0">
                <a:solidFill>
                  <a:schemeClr val="tx1"/>
                </a:solidFill>
                <a:latin typeface="Arial" panose="020B0604020202020204" pitchFamily="34" charset="0"/>
                <a:cs typeface="Arial" panose="020B0604020202020204" pitchFamily="34" charset="0"/>
              </a:rPr>
              <a:t> ՆԱԽԱՊԱՅՄԱՆՆԵՐԸ</a:t>
            </a:r>
            <a:endParaRPr lang="en-US" sz="2000" b="1" dirty="0">
              <a:solidFill>
                <a:schemeClr val="tx1"/>
              </a:solidFill>
            </a:endParaRPr>
          </a:p>
        </p:txBody>
      </p:sp>
      <p:grpSp>
        <p:nvGrpSpPr>
          <p:cNvPr id="3" name="Group 2">
            <a:extLst>
              <a:ext uri="{FF2B5EF4-FFF2-40B4-BE49-F238E27FC236}">
                <a16:creationId xmlns:a16="http://schemas.microsoft.com/office/drawing/2014/main" id="{E51BD822-D6CF-46DC-8FE0-6372211D6C1A}"/>
              </a:ext>
            </a:extLst>
          </p:cNvPr>
          <p:cNvGrpSpPr/>
          <p:nvPr/>
        </p:nvGrpSpPr>
        <p:grpSpPr>
          <a:xfrm>
            <a:off x="4397704" y="837138"/>
            <a:ext cx="3672408" cy="3119603"/>
            <a:chOff x="611560" y="1151461"/>
            <a:chExt cx="3672408" cy="3119603"/>
          </a:xfrm>
        </p:grpSpPr>
        <p:pic>
          <p:nvPicPr>
            <p:cNvPr id="5" name="Picture 3" descr="D:\KBM-정애\014-Fullppt\PNG이미지\노트북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3512" y="2192920"/>
              <a:ext cx="1267168" cy="1088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1720" y="1151461"/>
              <a:ext cx="792088" cy="79208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6" name="Rectangle 5"/>
            <p:cNvSpPr/>
            <p:nvPr/>
          </p:nvSpPr>
          <p:spPr>
            <a:xfrm>
              <a:off x="611560" y="1151461"/>
              <a:ext cx="792088" cy="7920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Rectangle 6"/>
            <p:cNvSpPr/>
            <p:nvPr/>
          </p:nvSpPr>
          <p:spPr>
            <a:xfrm>
              <a:off x="3491880" y="1151461"/>
              <a:ext cx="792088" cy="7920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Rectangle 7"/>
            <p:cNvSpPr/>
            <p:nvPr/>
          </p:nvSpPr>
          <p:spPr>
            <a:xfrm>
              <a:off x="3491880" y="2315218"/>
              <a:ext cx="792088" cy="7920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9" name="Rectangle 8"/>
            <p:cNvSpPr/>
            <p:nvPr/>
          </p:nvSpPr>
          <p:spPr>
            <a:xfrm>
              <a:off x="3491880" y="3478976"/>
              <a:ext cx="792088" cy="79208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Rectangle 9"/>
            <p:cNvSpPr/>
            <p:nvPr/>
          </p:nvSpPr>
          <p:spPr>
            <a:xfrm>
              <a:off x="2051720" y="3478976"/>
              <a:ext cx="792088" cy="79208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 name="Rectangle 10"/>
            <p:cNvSpPr/>
            <p:nvPr/>
          </p:nvSpPr>
          <p:spPr>
            <a:xfrm>
              <a:off x="611560" y="3478976"/>
              <a:ext cx="792088" cy="7920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2" name="Rectangle 11"/>
            <p:cNvSpPr/>
            <p:nvPr/>
          </p:nvSpPr>
          <p:spPr>
            <a:xfrm>
              <a:off x="611560" y="2315218"/>
              <a:ext cx="792088" cy="7920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pic>
        <p:nvPicPr>
          <p:cNvPr id="40" name="Picture 4">
            <a:extLst>
              <a:ext uri="{FF2B5EF4-FFF2-40B4-BE49-F238E27FC236}">
                <a16:creationId xmlns:a16="http://schemas.microsoft.com/office/drawing/2014/main" id="{834541D4-F93B-431E-83E1-D2CFFE35516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5970354" y="983826"/>
            <a:ext cx="661150" cy="530741"/>
          </a:xfrm>
          <a:prstGeom prst="rect">
            <a:avLst/>
          </a:prstGeom>
        </p:spPr>
      </p:pic>
      <p:pic>
        <p:nvPicPr>
          <p:cNvPr id="42" name="Picture 5">
            <a:extLst>
              <a:ext uri="{FF2B5EF4-FFF2-40B4-BE49-F238E27FC236}">
                <a16:creationId xmlns:a16="http://schemas.microsoft.com/office/drawing/2014/main" id="{2657B322-CF83-4D48-BA62-3856E13DA2F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7329362" y="3173602"/>
            <a:ext cx="716591" cy="666429"/>
          </a:xfrm>
          <a:prstGeom prst="rect">
            <a:avLst/>
          </a:prstGeom>
        </p:spPr>
      </p:pic>
      <p:pic>
        <p:nvPicPr>
          <p:cNvPr id="44" name="Picture 3">
            <a:extLst>
              <a:ext uri="{FF2B5EF4-FFF2-40B4-BE49-F238E27FC236}">
                <a16:creationId xmlns:a16="http://schemas.microsoft.com/office/drawing/2014/main" id="{192C6393-C861-469C-B442-AD52821BEE4E}"/>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7288320" y="802650"/>
            <a:ext cx="861356" cy="767891"/>
          </a:xfrm>
          <a:prstGeom prst="rect">
            <a:avLst/>
          </a:prstGeom>
        </p:spPr>
      </p:pic>
      <p:pic>
        <p:nvPicPr>
          <p:cNvPr id="45" name="Picture 3">
            <a:extLst>
              <a:ext uri="{FF2B5EF4-FFF2-40B4-BE49-F238E27FC236}">
                <a16:creationId xmlns:a16="http://schemas.microsoft.com/office/drawing/2014/main" id="{3A387F2F-0CCB-4AD2-817D-67A2D52F1C3A}"/>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7375930" y="2084905"/>
            <a:ext cx="621178" cy="621178"/>
          </a:xfrm>
          <a:prstGeom prst="rect">
            <a:avLst/>
          </a:prstGeom>
        </p:spPr>
      </p:pic>
      <p:pic>
        <p:nvPicPr>
          <p:cNvPr id="46" name="Graphic 45" descr="Ear with solid fill">
            <a:extLst>
              <a:ext uri="{FF2B5EF4-FFF2-40B4-BE49-F238E27FC236}">
                <a16:creationId xmlns:a16="http://schemas.microsoft.com/office/drawing/2014/main" id="{65370E8B-E255-42D4-9887-22F510CF642F}"/>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2252" y="2028273"/>
            <a:ext cx="683913" cy="683913"/>
          </a:xfrm>
          <a:prstGeom prst="rect">
            <a:avLst/>
          </a:prstGeom>
        </p:spPr>
      </p:pic>
      <p:pic>
        <p:nvPicPr>
          <p:cNvPr id="47" name="Picture 3">
            <a:extLst>
              <a:ext uri="{FF2B5EF4-FFF2-40B4-BE49-F238E27FC236}">
                <a16:creationId xmlns:a16="http://schemas.microsoft.com/office/drawing/2014/main" id="{86D7E554-50C0-483B-B0C4-8DD1FD0BF37E}"/>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5959768" y="3243004"/>
            <a:ext cx="565493" cy="635385"/>
          </a:xfrm>
          <a:prstGeom prst="rect">
            <a:avLst/>
          </a:prstGeom>
          <a:effectLst>
            <a:glow rad="127000">
              <a:schemeClr val="accent2">
                <a:lumMod val="60000"/>
                <a:lumOff val="40000"/>
              </a:schemeClr>
            </a:glow>
          </a:effectLst>
        </p:spPr>
      </p:pic>
      <p:pic>
        <p:nvPicPr>
          <p:cNvPr id="52" name="Picture 6">
            <a:extLst>
              <a:ext uri="{FF2B5EF4-FFF2-40B4-BE49-F238E27FC236}">
                <a16:creationId xmlns:a16="http://schemas.microsoft.com/office/drawing/2014/main" id="{F0386395-B5D0-45A1-A91D-75ACDBE4B1EF}"/>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a:xfrm>
            <a:off x="4531326" y="887860"/>
            <a:ext cx="718341" cy="799424"/>
          </a:xfrm>
          <a:prstGeom prst="rect">
            <a:avLst/>
          </a:prstGeom>
        </p:spPr>
      </p:pic>
      <p:pic>
        <p:nvPicPr>
          <p:cNvPr id="53" name="Picture 2">
            <a:extLst>
              <a:ext uri="{FF2B5EF4-FFF2-40B4-BE49-F238E27FC236}">
                <a16:creationId xmlns:a16="http://schemas.microsoft.com/office/drawing/2014/main" id="{AD1576BF-7264-4C0E-BCC9-5FDAB4AC331E}"/>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a:xfrm>
            <a:off x="4336262" y="3124926"/>
            <a:ext cx="941608" cy="929101"/>
          </a:xfrm>
          <a:prstGeom prst="rect">
            <a:avLst/>
          </a:prstGeom>
        </p:spPr>
      </p:pic>
    </p:spTree>
    <p:extLst>
      <p:ext uri="{BB962C8B-B14F-4D97-AF65-F5344CB8AC3E}">
        <p14:creationId xmlns:p14="http://schemas.microsoft.com/office/powerpoint/2010/main" val="3137444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a:xfrm>
            <a:off x="251520" y="483518"/>
            <a:ext cx="8383336" cy="3709309"/>
          </a:xfrm>
        </p:spPr>
        <p:txBody>
          <a:bodyPr>
            <a:noAutofit/>
          </a:bodyPr>
          <a:lstStyle/>
          <a:p>
            <a:pPr marL="92583" indent="0">
              <a:buNone/>
            </a:pPr>
            <a:r>
              <a:rPr lang="hy-AM" sz="1600" b="1" dirty="0">
                <a:solidFill>
                  <a:schemeClr val="tx2">
                    <a:lumMod val="40000"/>
                    <a:lumOff val="60000"/>
                  </a:schemeClr>
                </a:solidFill>
              </a:rPr>
              <a:t>Հոդված 9․</a:t>
            </a:r>
            <a:r>
              <a:rPr lang="hy-AM" sz="1600" b="1" dirty="0"/>
              <a:t> Բռնությունից երեխայի պաշտպանության իրավունքը</a:t>
            </a:r>
            <a:endParaRPr lang="en-US" sz="1600" b="1" dirty="0"/>
          </a:p>
          <a:p>
            <a:pPr algn="ctr"/>
            <a:endParaRPr lang="hy-AM" sz="1500" b="1" dirty="0"/>
          </a:p>
          <a:p>
            <a:pPr marL="92583" algn="just" latinLnBrk="0">
              <a:lnSpc>
                <a:spcPct val="107000"/>
              </a:lnSpc>
              <a:buFont typeface="Wingdings" panose="05000000000000000000" pitchFamily="2" charset="2"/>
              <a:buChar char="v"/>
            </a:pPr>
            <a:r>
              <a:rPr lang="hy-AM" sz="1400" dirty="0">
                <a:cs typeface="Arial" panose="020B0604020202020204" pitchFamily="34" charset="0"/>
              </a:rPr>
              <a:t>Յուրաքանչյուր երեխա ունի ամեն տեսակի (ֆիզիկական, հոգեկան և այլ) </a:t>
            </a:r>
            <a:r>
              <a:rPr lang="hy-AM" sz="1400" u="sng" dirty="0">
                <a:solidFill>
                  <a:schemeClr val="tx2">
                    <a:lumMod val="75000"/>
                  </a:schemeClr>
                </a:solidFill>
                <a:cs typeface="Arial" panose="020B0604020202020204" pitchFamily="34" charset="0"/>
              </a:rPr>
              <a:t>բռնությունից պաշտպանության իրավունք</a:t>
            </a:r>
            <a:r>
              <a:rPr lang="hy-AM" sz="1400" u="sng" dirty="0">
                <a:cs typeface="Arial" panose="020B0604020202020204" pitchFamily="34" charset="0"/>
              </a:rPr>
              <a:t>:</a:t>
            </a:r>
          </a:p>
          <a:p>
            <a:pPr marL="92583" algn="just" latinLnBrk="0">
              <a:lnSpc>
                <a:spcPct val="107000"/>
              </a:lnSpc>
              <a:buFont typeface="Wingdings" panose="05000000000000000000" pitchFamily="2" charset="2"/>
              <a:buChar char="v"/>
            </a:pPr>
            <a:r>
              <a:rPr lang="hy-AM" sz="1400" dirty="0">
                <a:cs typeface="Arial" panose="020B0604020202020204" pitchFamily="34" charset="0"/>
              </a:rPr>
              <a:t>Ցանկացած անձի, այդ թվում` ծնողներին կամ այլ օրինական ներկայացուցիչներին, </a:t>
            </a:r>
            <a:r>
              <a:rPr lang="hy-AM" sz="1400" dirty="0">
                <a:solidFill>
                  <a:srgbClr val="FF0000"/>
                </a:solidFill>
                <a:cs typeface="Arial" panose="020B0604020202020204" pitchFamily="34" charset="0"/>
              </a:rPr>
              <a:t>արգելվում է երեխային ենթարկել բռնության </a:t>
            </a:r>
            <a:r>
              <a:rPr lang="hy-AM" sz="1400" dirty="0">
                <a:cs typeface="Arial" panose="020B0604020202020204" pitchFamily="34" charset="0"/>
              </a:rPr>
              <a:t>կամ նրա արժանապատվությունը նվաստացնող պատժի, կամ նմանօրինակ այլ վերաբերմունքի:</a:t>
            </a:r>
          </a:p>
          <a:p>
            <a:pPr marL="92583" algn="just" latinLnBrk="0">
              <a:lnSpc>
                <a:spcPct val="107000"/>
              </a:lnSpc>
              <a:buFont typeface="Wingdings" panose="05000000000000000000" pitchFamily="2" charset="2"/>
              <a:buChar char="v"/>
            </a:pPr>
            <a:r>
              <a:rPr lang="hy-AM" sz="1400" dirty="0">
                <a:cs typeface="Arial" panose="020B0604020202020204" pitchFamily="34" charset="0"/>
              </a:rPr>
              <a:t>Երեխայի իրավունքների և օրինական շահերի ոտնահարման դեպքում </a:t>
            </a:r>
            <a:r>
              <a:rPr lang="hy-AM" sz="1400" dirty="0">
                <a:solidFill>
                  <a:srgbClr val="FF0000"/>
                </a:solidFill>
                <a:cs typeface="Arial" panose="020B0604020202020204" pitchFamily="34" charset="0"/>
              </a:rPr>
              <a:t>խախտողը պատասխանատվություն է կրում </a:t>
            </a:r>
            <a:r>
              <a:rPr lang="hy-AM" sz="1400" dirty="0">
                <a:cs typeface="Arial" panose="020B0604020202020204" pitchFamily="34" charset="0"/>
              </a:rPr>
              <a:t>Հայաստանի Հանրապետության օրենսդրությամբ սահմանված կարգով:</a:t>
            </a:r>
          </a:p>
          <a:p>
            <a:pPr marL="92583" algn="just" latinLnBrk="0">
              <a:lnSpc>
                <a:spcPct val="107000"/>
              </a:lnSpc>
              <a:buFont typeface="Wingdings" panose="05000000000000000000" pitchFamily="2" charset="2"/>
              <a:buChar char="v"/>
            </a:pPr>
            <a:r>
              <a:rPr lang="hy-AM" sz="1400" u="sng" dirty="0">
                <a:solidFill>
                  <a:schemeClr val="tx2"/>
                </a:solidFill>
                <a:cs typeface="Arial" panose="020B0604020202020204" pitchFamily="34" charset="0"/>
              </a:rPr>
              <a:t>Պետությունն ու նրա համապատասխան մարմիններն իրականացնում են </a:t>
            </a:r>
            <a:r>
              <a:rPr lang="hy-AM" sz="1400" dirty="0">
                <a:cs typeface="Arial" panose="020B0604020202020204" pitchFamily="34" charset="0"/>
              </a:rPr>
              <a:t>երեխայի պաշտպանությունը ցանկացած բռնությունից, շահագործումից, հանցավոր գործունեության մեջ ներգրավելուց, այդ թվում` թմրանյութերի օգտագործումից, դրանց արտադրության կամ առևտրի մեջ ներգրավումից, մուրացկանությունից, անառակությունից, մոլի խաղերից և նրա իրավունքների և օրինական շահերի այլ ոտնահարումից:</a:t>
            </a:r>
            <a:endParaRPr lang="ru-RU" sz="1400" dirty="0">
              <a:cs typeface="Arial" panose="020B0604020202020204" pitchFamily="34" charset="0"/>
            </a:endParaRPr>
          </a:p>
        </p:txBody>
      </p:sp>
    </p:spTree>
    <p:extLst>
      <p:ext uri="{BB962C8B-B14F-4D97-AF65-F5344CB8AC3E}">
        <p14:creationId xmlns:p14="http://schemas.microsoft.com/office/powerpoint/2010/main" val="1959281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a:xfrm>
            <a:off x="323527" y="914833"/>
            <a:ext cx="8028384" cy="1443673"/>
          </a:xfrm>
        </p:spPr>
        <p:txBody>
          <a:bodyPr>
            <a:noAutofit/>
          </a:bodyPr>
          <a:lstStyle/>
          <a:p>
            <a:pPr marL="92583" indent="0" algn="just" latinLnBrk="0">
              <a:buNone/>
            </a:pPr>
            <a:r>
              <a:rPr lang="hy-AM" sz="1600" dirty="0">
                <a:solidFill>
                  <a:schemeClr val="accent1"/>
                </a:solidFill>
                <a:cs typeface="Arial" panose="020B0604020202020204" pitchFamily="34" charset="0"/>
              </a:rPr>
              <a:t>Արգելվում է</a:t>
            </a:r>
            <a:r>
              <a:rPr lang="hy-AM" sz="1600" dirty="0">
                <a:cs typeface="Arial" panose="020B0604020202020204" pitchFamily="34" charset="0"/>
              </a:rPr>
              <a:t> երեխայի առողջության, մտավոր և ֆիզիկական զարգացման, դաստիարակության վրա բացասական ազդեցություն ունեցող, բռնության և դաժանության պաշտամունք քարոզող, մարդկային արժանապատվությունը նսեմացնող, ընտանիքը վարկաբեկող, իրավախախտումներին նպաստող զանգվածային տեղեկատվության և գրականության տարածումը:</a:t>
            </a:r>
            <a:endParaRPr lang="ru-RU" sz="1600" dirty="0">
              <a:cs typeface="Arial" panose="020B0604020202020204" pitchFamily="34" charset="0"/>
            </a:endParaRPr>
          </a:p>
        </p:txBody>
      </p:sp>
      <p:sp>
        <p:nvSpPr>
          <p:cNvPr id="5" name="TextBox 4">
            <a:extLst>
              <a:ext uri="{FF2B5EF4-FFF2-40B4-BE49-F238E27FC236}">
                <a16:creationId xmlns:a16="http://schemas.microsoft.com/office/drawing/2014/main" id="{B24BB78F-47DB-4FD0-8D5E-A480A0700EBA}"/>
              </a:ext>
            </a:extLst>
          </p:cNvPr>
          <p:cNvSpPr txBox="1"/>
          <p:nvPr/>
        </p:nvSpPr>
        <p:spPr>
          <a:xfrm>
            <a:off x="382504" y="386607"/>
            <a:ext cx="8379273" cy="336631"/>
          </a:xfrm>
          <a:prstGeom prst="rect">
            <a:avLst/>
          </a:prstGeom>
          <a:noFill/>
        </p:spPr>
        <p:txBody>
          <a:bodyPr wrap="square" rtlCol="0">
            <a:spAutoFit/>
          </a:bodyPr>
          <a:lstStyle/>
          <a:p>
            <a:pPr>
              <a:lnSpc>
                <a:spcPct val="107000"/>
              </a:lnSpc>
              <a:spcAft>
                <a:spcPts val="800"/>
              </a:spcAft>
            </a:pPr>
            <a:r>
              <a:rPr lang="en-US" sz="1600" b="1" dirty="0" err="1">
                <a:solidFill>
                  <a:schemeClr val="accent4">
                    <a:lumMod val="75000"/>
                  </a:schemeClr>
                </a:solidFill>
                <a:effectLst/>
              </a:rPr>
              <a:t>Հոդված</a:t>
            </a:r>
            <a:r>
              <a:rPr lang="en-US" sz="1600" b="1" dirty="0">
                <a:solidFill>
                  <a:schemeClr val="accent4">
                    <a:lumMod val="75000"/>
                  </a:schemeClr>
                </a:solidFill>
                <a:effectLst/>
              </a:rPr>
              <a:t> 18</a:t>
            </a:r>
            <a:r>
              <a:rPr lang="en-US" sz="1600" b="1" dirty="0">
                <a:effectLst/>
              </a:rPr>
              <a:t>.</a:t>
            </a:r>
            <a:r>
              <a:rPr lang="hy-AM" sz="1600" b="1" dirty="0">
                <a:effectLst/>
              </a:rPr>
              <a:t> </a:t>
            </a:r>
            <a:r>
              <a:rPr lang="en-US" sz="1600" b="1" dirty="0" err="1">
                <a:effectLst/>
              </a:rPr>
              <a:t>Մշակութային</a:t>
            </a:r>
            <a:r>
              <a:rPr lang="en-US" sz="1600" b="1" dirty="0">
                <a:effectLst/>
              </a:rPr>
              <a:t> </a:t>
            </a:r>
            <a:r>
              <a:rPr lang="en-US" sz="1600" b="1" dirty="0" err="1">
                <a:effectLst/>
              </a:rPr>
              <a:t>արժեքներին</a:t>
            </a:r>
            <a:r>
              <a:rPr lang="en-US" sz="1600" b="1" dirty="0">
                <a:effectLst/>
              </a:rPr>
              <a:t> </a:t>
            </a:r>
            <a:r>
              <a:rPr lang="en-US" sz="1600" b="1" dirty="0" err="1">
                <a:effectLst/>
              </a:rPr>
              <a:t>հաղորդակցվելու</a:t>
            </a:r>
            <a:r>
              <a:rPr lang="en-US" sz="1600" b="1" dirty="0">
                <a:effectLst/>
              </a:rPr>
              <a:t> </a:t>
            </a:r>
            <a:r>
              <a:rPr lang="en-US" sz="1600" b="1" dirty="0" err="1">
                <a:effectLst/>
              </a:rPr>
              <a:t>երեխայի</a:t>
            </a:r>
            <a:r>
              <a:rPr lang="en-US" sz="1600" b="1" dirty="0">
                <a:effectLst/>
              </a:rPr>
              <a:t> </a:t>
            </a:r>
            <a:r>
              <a:rPr lang="en-US" sz="1600" b="1" dirty="0" err="1">
                <a:effectLst/>
              </a:rPr>
              <a:t>իրավունք</a:t>
            </a:r>
            <a:endParaRPr lang="en-US" sz="1600" b="1"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B788CE9-05AC-407B-82A5-5AFFCB59B945}"/>
              </a:ext>
            </a:extLst>
          </p:cNvPr>
          <p:cNvSpPr txBox="1"/>
          <p:nvPr/>
        </p:nvSpPr>
        <p:spPr>
          <a:xfrm>
            <a:off x="300154" y="3078328"/>
            <a:ext cx="8244840" cy="1127040"/>
          </a:xfrm>
          <a:prstGeom prst="rect">
            <a:avLst/>
          </a:prstGeom>
          <a:noFill/>
        </p:spPr>
        <p:txBody>
          <a:bodyPr wrap="square">
            <a:spAutoFit/>
          </a:bodyPr>
          <a:lstStyle/>
          <a:p>
            <a:pPr marL="92583" algn="just" latinLnBrk="0">
              <a:lnSpc>
                <a:spcPct val="107000"/>
              </a:lnSpc>
              <a:spcBef>
                <a:spcPts val="270"/>
              </a:spcBef>
              <a:buSzPts val="1656"/>
            </a:pPr>
            <a:r>
              <a:rPr lang="en-US" sz="1600" dirty="0" err="1">
                <a:cs typeface="Arial" panose="020B0604020202020204" pitchFamily="34" charset="0"/>
              </a:rPr>
              <a:t>Յուրաքանչյուր</a:t>
            </a:r>
            <a:r>
              <a:rPr lang="en-US" sz="1600" dirty="0">
                <a:cs typeface="Arial" panose="020B0604020202020204" pitchFamily="34" charset="0"/>
              </a:rPr>
              <a:t> </a:t>
            </a:r>
            <a:r>
              <a:rPr lang="en-US" sz="1600" dirty="0" err="1">
                <a:cs typeface="Arial" panose="020B0604020202020204" pitchFamily="34" charset="0"/>
              </a:rPr>
              <a:t>երեխա</a:t>
            </a:r>
            <a:r>
              <a:rPr lang="en-US" sz="1600" dirty="0">
                <a:cs typeface="Arial" panose="020B0604020202020204" pitchFamily="34" charset="0"/>
              </a:rPr>
              <a:t> </a:t>
            </a:r>
            <a:r>
              <a:rPr lang="en-US" sz="1600" dirty="0" err="1">
                <a:cs typeface="Arial" panose="020B0604020202020204" pitchFamily="34" charset="0"/>
              </a:rPr>
              <a:t>ունի</a:t>
            </a:r>
            <a:r>
              <a:rPr lang="en-US" sz="1600" dirty="0">
                <a:cs typeface="Arial" panose="020B0604020202020204" pitchFamily="34" charset="0"/>
              </a:rPr>
              <a:t> </a:t>
            </a:r>
            <a:r>
              <a:rPr lang="en-US" sz="1600" dirty="0" err="1">
                <a:cs typeface="Arial" panose="020B0604020202020204" pitchFamily="34" charset="0"/>
              </a:rPr>
              <a:t>իր</a:t>
            </a:r>
            <a:r>
              <a:rPr lang="en-US" sz="1600" dirty="0">
                <a:cs typeface="Arial" panose="020B0604020202020204" pitchFamily="34" charset="0"/>
              </a:rPr>
              <a:t> </a:t>
            </a:r>
            <a:r>
              <a:rPr lang="en-US" sz="1600" dirty="0" err="1">
                <a:cs typeface="Arial" panose="020B0604020202020204" pitchFamily="34" charset="0"/>
              </a:rPr>
              <a:t>տարիքային</a:t>
            </a:r>
            <a:r>
              <a:rPr lang="en-US" sz="1600" dirty="0">
                <a:cs typeface="Arial" panose="020B0604020202020204" pitchFamily="34" charset="0"/>
              </a:rPr>
              <a:t> </a:t>
            </a:r>
            <a:r>
              <a:rPr lang="en-US" sz="1600" dirty="0" err="1">
                <a:cs typeface="Arial" panose="020B0604020202020204" pitchFamily="34" charset="0"/>
              </a:rPr>
              <a:t>հնարավորություններին</a:t>
            </a:r>
            <a:r>
              <a:rPr lang="en-US" sz="1600" dirty="0">
                <a:cs typeface="Arial" panose="020B0604020202020204" pitchFamily="34" charset="0"/>
              </a:rPr>
              <a:t>, </a:t>
            </a:r>
            <a:r>
              <a:rPr lang="en-US" sz="1600" dirty="0" err="1">
                <a:cs typeface="Arial" panose="020B0604020202020204" pitchFamily="34" charset="0"/>
              </a:rPr>
              <a:t>զարգացման</a:t>
            </a:r>
            <a:r>
              <a:rPr lang="en-US" sz="1600" dirty="0">
                <a:cs typeface="Arial" panose="020B0604020202020204" pitchFamily="34" charset="0"/>
              </a:rPr>
              <a:t> </a:t>
            </a:r>
            <a:r>
              <a:rPr lang="en-US" sz="1600" dirty="0" err="1">
                <a:cs typeface="Arial" panose="020B0604020202020204" pitchFamily="34" charset="0"/>
              </a:rPr>
              <a:t>առանձնահատկություններին</a:t>
            </a:r>
            <a:r>
              <a:rPr lang="en-US" sz="1600" dirty="0">
                <a:cs typeface="Arial" panose="020B0604020202020204" pitchFamily="34" charset="0"/>
              </a:rPr>
              <a:t> և </a:t>
            </a:r>
            <a:r>
              <a:rPr lang="en-US" sz="1600" dirty="0" err="1">
                <a:cs typeface="Arial" panose="020B0604020202020204" pitchFamily="34" charset="0"/>
              </a:rPr>
              <a:t>ունակություններին</a:t>
            </a:r>
            <a:r>
              <a:rPr lang="en-US" sz="1600" dirty="0">
                <a:cs typeface="Arial" panose="020B0604020202020204" pitchFamily="34" charset="0"/>
              </a:rPr>
              <a:t> </a:t>
            </a:r>
            <a:r>
              <a:rPr lang="en-US" sz="1600" dirty="0" err="1">
                <a:cs typeface="Arial" panose="020B0604020202020204" pitchFamily="34" charset="0"/>
              </a:rPr>
              <a:t>համապատասխան</a:t>
            </a:r>
            <a:r>
              <a:rPr lang="en-US" sz="1600" dirty="0">
                <a:cs typeface="Arial" panose="020B0604020202020204" pitchFamily="34" charset="0"/>
              </a:rPr>
              <a:t> </a:t>
            </a:r>
            <a:r>
              <a:rPr lang="en-US" sz="1600" dirty="0" err="1">
                <a:cs typeface="Arial" panose="020B0604020202020204" pitchFamily="34" charset="0"/>
              </a:rPr>
              <a:t>մասնագիտություն</a:t>
            </a:r>
            <a:r>
              <a:rPr lang="en-US" sz="1600" dirty="0">
                <a:cs typeface="Arial" panose="020B0604020202020204" pitchFamily="34" charset="0"/>
              </a:rPr>
              <a:t> </a:t>
            </a:r>
            <a:r>
              <a:rPr lang="en-US" sz="1600" dirty="0" err="1">
                <a:cs typeface="Arial" panose="020B0604020202020204" pitchFamily="34" charset="0"/>
              </a:rPr>
              <a:t>ստանալու</a:t>
            </a:r>
            <a:r>
              <a:rPr lang="en-US" sz="1600" dirty="0">
                <a:cs typeface="Arial" panose="020B0604020202020204" pitchFamily="34" charset="0"/>
              </a:rPr>
              <a:t>, </a:t>
            </a:r>
            <a:r>
              <a:rPr lang="en-US" sz="1600" dirty="0" err="1">
                <a:cs typeface="Arial" panose="020B0604020202020204" pitchFamily="34" charset="0"/>
              </a:rPr>
              <a:t>օրենքով</a:t>
            </a:r>
            <a:r>
              <a:rPr lang="en-US" sz="1600" dirty="0">
                <a:cs typeface="Arial" panose="020B0604020202020204" pitchFamily="34" charset="0"/>
              </a:rPr>
              <a:t> </a:t>
            </a:r>
            <a:r>
              <a:rPr lang="en-US" sz="1600" dirty="0" err="1">
                <a:cs typeface="Arial" panose="020B0604020202020204" pitchFamily="34" charset="0"/>
              </a:rPr>
              <a:t>չարգելված</a:t>
            </a:r>
            <a:r>
              <a:rPr lang="en-US" sz="1600" dirty="0">
                <a:cs typeface="Arial" panose="020B0604020202020204" pitchFamily="34" charset="0"/>
              </a:rPr>
              <a:t> </a:t>
            </a:r>
            <a:r>
              <a:rPr lang="en-US" sz="1600" dirty="0" err="1">
                <a:cs typeface="Arial" panose="020B0604020202020204" pitchFamily="34" charset="0"/>
              </a:rPr>
              <a:t>աշխատանքային</a:t>
            </a:r>
            <a:r>
              <a:rPr lang="en-US" sz="1600" dirty="0">
                <a:cs typeface="Arial" panose="020B0604020202020204" pitchFamily="34" charset="0"/>
              </a:rPr>
              <a:t> </a:t>
            </a:r>
            <a:r>
              <a:rPr lang="en-US" sz="1600" dirty="0" err="1">
                <a:cs typeface="Arial" panose="020B0604020202020204" pitchFamily="34" charset="0"/>
              </a:rPr>
              <a:t>գործունեություն</a:t>
            </a:r>
            <a:r>
              <a:rPr lang="en-US" sz="1600" dirty="0">
                <a:cs typeface="Arial" panose="020B0604020202020204" pitchFamily="34" charset="0"/>
              </a:rPr>
              <a:t> </a:t>
            </a:r>
            <a:r>
              <a:rPr lang="en-US" sz="1600" dirty="0" err="1">
                <a:cs typeface="Arial" panose="020B0604020202020204" pitchFamily="34" charset="0"/>
              </a:rPr>
              <a:t>ծավալելու</a:t>
            </a:r>
            <a:r>
              <a:rPr lang="en-US" sz="1600" dirty="0">
                <a:cs typeface="Arial" panose="020B0604020202020204" pitchFamily="34" charset="0"/>
              </a:rPr>
              <a:t> </a:t>
            </a:r>
            <a:r>
              <a:rPr lang="en-US" sz="1600" dirty="0" err="1">
                <a:cs typeface="Arial" panose="020B0604020202020204" pitchFamily="34" charset="0"/>
              </a:rPr>
              <a:t>իրավունք</a:t>
            </a:r>
            <a:r>
              <a:rPr lang="en-US" sz="1600" dirty="0">
                <a:cs typeface="Arial" panose="020B0604020202020204" pitchFamily="34" charset="0"/>
              </a:rPr>
              <a:t>:</a:t>
            </a:r>
          </a:p>
        </p:txBody>
      </p:sp>
      <p:sp>
        <p:nvSpPr>
          <p:cNvPr id="8" name="TextBox 7">
            <a:extLst>
              <a:ext uri="{FF2B5EF4-FFF2-40B4-BE49-F238E27FC236}">
                <a16:creationId xmlns:a16="http://schemas.microsoft.com/office/drawing/2014/main" id="{C188163F-0018-4FC2-9C1F-070FACC624F6}"/>
              </a:ext>
            </a:extLst>
          </p:cNvPr>
          <p:cNvSpPr txBox="1"/>
          <p:nvPr/>
        </p:nvSpPr>
        <p:spPr>
          <a:xfrm>
            <a:off x="382504" y="2566865"/>
            <a:ext cx="7740351" cy="615553"/>
          </a:xfrm>
          <a:prstGeom prst="rect">
            <a:avLst/>
          </a:prstGeom>
          <a:noFill/>
        </p:spPr>
        <p:txBody>
          <a:bodyPr wrap="square" rtlCol="0">
            <a:spAutoFit/>
          </a:bodyPr>
          <a:lstStyle/>
          <a:p>
            <a:r>
              <a:rPr lang="hy-AM" altLang="ko-KR" sz="1600" b="1" dirty="0">
                <a:solidFill>
                  <a:srgbClr val="0070C0"/>
                </a:solidFill>
                <a:cs typeface="Arial" pitchFamily="34" charset="0"/>
              </a:rPr>
              <a:t>Հոդված 19․ </a:t>
            </a:r>
            <a:r>
              <a:rPr lang="en-US" sz="1600" b="1" dirty="0" err="1">
                <a:solidFill>
                  <a:srgbClr val="000000"/>
                </a:solidFill>
                <a:effectLst/>
                <a:ea typeface="Times New Roman" panose="02020603050405020304" pitchFamily="18" charset="0"/>
                <a:cs typeface="Times New Roman" panose="02020603050405020304" pitchFamily="18" charset="0"/>
              </a:rPr>
              <a:t>Երեխայի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աշխատանքի</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b="1" dirty="0" err="1">
                <a:solidFill>
                  <a:srgbClr val="000000"/>
                </a:solidFill>
                <a:effectLst/>
                <a:ea typeface="Times New Roman" panose="02020603050405020304" pitchFamily="18" charset="0"/>
                <a:cs typeface="Times New Roman" panose="02020603050405020304" pitchFamily="18" charset="0"/>
              </a:rPr>
              <a:t>իրավունք</a:t>
            </a:r>
            <a:endParaRPr lang="hy-AM" altLang="ko-KR" sz="1600" b="1" dirty="0">
              <a:solidFill>
                <a:srgbClr val="0070C0"/>
              </a:solidFill>
              <a:cs typeface="Arial" pitchFamily="34" charset="0"/>
            </a:endParaRPr>
          </a:p>
          <a:p>
            <a:endParaRPr lang="en-US" dirty="0"/>
          </a:p>
        </p:txBody>
      </p:sp>
    </p:spTree>
    <p:extLst>
      <p:ext uri="{BB962C8B-B14F-4D97-AF65-F5344CB8AC3E}">
        <p14:creationId xmlns:p14="http://schemas.microsoft.com/office/powerpoint/2010/main" val="3361857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4294967295"/>
          </p:nvPr>
        </p:nvSpPr>
        <p:spPr>
          <a:xfrm>
            <a:off x="419893" y="3066223"/>
            <a:ext cx="8329613" cy="1368425"/>
          </a:xfrm>
          <a:prstGeom prst="rect">
            <a:avLst/>
          </a:prstGeom>
        </p:spPr>
        <p:txBody>
          <a:bodyPr>
            <a:noAutofit/>
          </a:bodyPr>
          <a:lstStyle/>
          <a:p>
            <a:pPr marL="92583" indent="0" latinLnBrk="0">
              <a:lnSpc>
                <a:spcPct val="150000"/>
              </a:lnSpc>
              <a:buNone/>
            </a:pPr>
            <a:r>
              <a:rPr lang="hy-AM" sz="1600" b="1" dirty="0">
                <a:solidFill>
                  <a:srgbClr val="FF0000"/>
                </a:solidFill>
                <a:cs typeface="Arial" panose="020B0604020202020204" pitchFamily="34" charset="0"/>
              </a:rPr>
              <a:t>Արգելվում է</a:t>
            </a:r>
            <a:r>
              <a:rPr lang="hy-AM" sz="1600" dirty="0">
                <a:cs typeface="Arial" panose="020B0604020202020204" pitchFamily="34" charset="0"/>
              </a:rPr>
              <a:t> երեխային ներգրավել ռազմական գործողություններին, զինված ընդհարումներին, ինչպես նաև` երեխաների շրջանում պատերազմի և բռնության քարոզչությանը, մանկական ռազմականացված միավորումների ստեղծմանը:</a:t>
            </a:r>
            <a:endParaRPr lang="ru-RU" sz="1600" dirty="0">
              <a:cs typeface="Arial" panose="020B0604020202020204" pitchFamily="34" charset="0"/>
            </a:endParaRPr>
          </a:p>
        </p:txBody>
      </p:sp>
      <p:sp>
        <p:nvSpPr>
          <p:cNvPr id="5" name="TextBox 4">
            <a:extLst>
              <a:ext uri="{FF2B5EF4-FFF2-40B4-BE49-F238E27FC236}">
                <a16:creationId xmlns:a16="http://schemas.microsoft.com/office/drawing/2014/main" id="{C33A028C-9DA6-43B1-B310-6CDB00CCAE8E}"/>
              </a:ext>
            </a:extLst>
          </p:cNvPr>
          <p:cNvSpPr txBox="1"/>
          <p:nvPr/>
        </p:nvSpPr>
        <p:spPr>
          <a:xfrm>
            <a:off x="467544" y="2562499"/>
            <a:ext cx="8762511" cy="338554"/>
          </a:xfrm>
          <a:prstGeom prst="rect">
            <a:avLst/>
          </a:prstGeom>
          <a:noFill/>
        </p:spPr>
        <p:txBody>
          <a:bodyPr wrap="square" rtlCol="0">
            <a:spAutoFit/>
          </a:bodyPr>
          <a:lstStyle/>
          <a:p>
            <a:r>
              <a:rPr lang="hy-AM" sz="1600" b="1" dirty="0">
                <a:solidFill>
                  <a:schemeClr val="accent4">
                    <a:lumMod val="75000"/>
                  </a:schemeClr>
                </a:solidFill>
              </a:rPr>
              <a:t>Հոդված 29</a:t>
            </a:r>
            <a:r>
              <a:rPr lang="hy-AM" sz="1600" b="1" dirty="0"/>
              <a:t>․ Ռազմական գործողություններին երեխայի մասնակցության արգելում </a:t>
            </a:r>
          </a:p>
        </p:txBody>
      </p:sp>
      <p:sp>
        <p:nvSpPr>
          <p:cNvPr id="7" name="TextBox 6">
            <a:extLst>
              <a:ext uri="{FF2B5EF4-FFF2-40B4-BE49-F238E27FC236}">
                <a16:creationId xmlns:a16="http://schemas.microsoft.com/office/drawing/2014/main" id="{46E1CC32-3B19-4222-87F4-E13A82DAA3CE}"/>
              </a:ext>
            </a:extLst>
          </p:cNvPr>
          <p:cNvSpPr txBox="1"/>
          <p:nvPr/>
        </p:nvSpPr>
        <p:spPr>
          <a:xfrm>
            <a:off x="0" y="522505"/>
            <a:ext cx="6242231" cy="246221"/>
          </a:xfrm>
          <a:prstGeom prst="rect">
            <a:avLst/>
          </a:prstGeom>
          <a:noFill/>
        </p:spPr>
        <p:txBody>
          <a:bodyPr wrap="square" tIns="0" bIns="0" rtlCol="0" anchor="ctr">
            <a:spAutoFit/>
          </a:bodyPr>
          <a:lstStyle/>
          <a:p>
            <a:pPr algn="ctr"/>
            <a:r>
              <a:rPr lang="hy-AM" altLang="ko-KR" sz="1600" b="1" dirty="0">
                <a:solidFill>
                  <a:schemeClr val="accent2">
                    <a:lumMod val="75000"/>
                  </a:schemeClr>
                </a:solidFill>
                <a:cs typeface="Arial" pitchFamily="34" charset="0"/>
              </a:rPr>
              <a:t>Հոդված 23․ </a:t>
            </a:r>
            <a:r>
              <a:rPr lang="en-US" sz="1600" b="1" dirty="0" err="1">
                <a:solidFill>
                  <a:srgbClr val="000000"/>
                </a:solidFill>
                <a:effectLst/>
                <a:latin typeface="GHEA Grapalat" panose="02000506050000020003" pitchFamily="50" charset="0"/>
                <a:ea typeface="Times New Roman" panose="02020603050405020304" pitchFamily="18" charset="0"/>
                <a:cs typeface="Times New Roman" panose="02020603050405020304" pitchFamily="18" charset="0"/>
              </a:rPr>
              <a:t>Երեխայի</a:t>
            </a:r>
            <a:r>
              <a:rPr lang="en-US" sz="1600" b="1" dirty="0">
                <a:solidFill>
                  <a:srgbClr val="000000"/>
                </a:solidFill>
                <a:effectLst/>
                <a:latin typeface="GHEA Grapalat" panose="02000506050000020003" pitchFamily="50"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GHEA Grapalat" panose="02000506050000020003" pitchFamily="50" charset="0"/>
                <a:ea typeface="Times New Roman" panose="02020603050405020304" pitchFamily="18" charset="0"/>
                <a:cs typeface="Times New Roman" panose="02020603050405020304" pitchFamily="18" charset="0"/>
              </a:rPr>
              <a:t>անվտանգության</a:t>
            </a:r>
            <a:r>
              <a:rPr lang="en-US" sz="1600" b="1" dirty="0">
                <a:solidFill>
                  <a:srgbClr val="000000"/>
                </a:solidFill>
                <a:effectLst/>
                <a:latin typeface="GHEA Grapalat" panose="02000506050000020003" pitchFamily="50"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GHEA Grapalat" panose="02000506050000020003" pitchFamily="50" charset="0"/>
                <a:ea typeface="Times New Roman" panose="02020603050405020304" pitchFamily="18" charset="0"/>
                <a:cs typeface="Times New Roman" panose="02020603050405020304" pitchFamily="18" charset="0"/>
              </a:rPr>
              <a:t>ապահովում</a:t>
            </a:r>
            <a:endParaRPr lang="en-US" altLang="ko-KR" sz="1600" b="1" dirty="0">
              <a:solidFill>
                <a:schemeClr val="accent2">
                  <a:lumMod val="75000"/>
                </a:schemeClr>
              </a:solidFill>
              <a:cs typeface="Arial" pitchFamily="34" charset="0"/>
            </a:endParaRPr>
          </a:p>
        </p:txBody>
      </p:sp>
      <p:sp>
        <p:nvSpPr>
          <p:cNvPr id="3" name="TextBox 2">
            <a:extLst>
              <a:ext uri="{FF2B5EF4-FFF2-40B4-BE49-F238E27FC236}">
                <a16:creationId xmlns:a16="http://schemas.microsoft.com/office/drawing/2014/main" id="{4E542777-DFE7-4C2D-9DE5-52613B68FBBD}"/>
              </a:ext>
            </a:extLst>
          </p:cNvPr>
          <p:cNvSpPr txBox="1"/>
          <p:nvPr/>
        </p:nvSpPr>
        <p:spPr>
          <a:xfrm>
            <a:off x="478776" y="873322"/>
            <a:ext cx="8341696" cy="1524007"/>
          </a:xfrm>
          <a:prstGeom prst="rect">
            <a:avLst/>
          </a:prstGeom>
          <a:noFill/>
        </p:spPr>
        <p:txBody>
          <a:bodyPr wrap="square" rtlCol="0">
            <a:spAutoFit/>
          </a:bodyPr>
          <a:lstStyle/>
          <a:p>
            <a:pPr latinLnBrk="0">
              <a:lnSpc>
                <a:spcPct val="150000"/>
              </a:lnSpc>
            </a:pPr>
            <a:r>
              <a:rPr lang="en-US" sz="1600" dirty="0" err="1">
                <a:cs typeface="Arial" panose="020B0604020202020204" pitchFamily="34" charset="0"/>
              </a:rPr>
              <a:t>Հայաստանի</a:t>
            </a:r>
            <a:r>
              <a:rPr lang="en-US" sz="1600" dirty="0">
                <a:cs typeface="Arial" panose="020B0604020202020204" pitchFamily="34" charset="0"/>
              </a:rPr>
              <a:t> </a:t>
            </a:r>
            <a:r>
              <a:rPr lang="en-US" sz="1600" dirty="0" err="1">
                <a:cs typeface="Arial" panose="020B0604020202020204" pitchFamily="34" charset="0"/>
              </a:rPr>
              <a:t>Հանրապետությունում</a:t>
            </a:r>
            <a:r>
              <a:rPr lang="en-US" sz="1600" dirty="0">
                <a:cs typeface="Arial" panose="020B0604020202020204" pitchFamily="34" charset="0"/>
              </a:rPr>
              <a:t> </a:t>
            </a:r>
            <a:r>
              <a:rPr lang="en-US" sz="1600" dirty="0" err="1">
                <a:cs typeface="Arial" panose="020B0604020202020204" pitchFamily="34" charset="0"/>
              </a:rPr>
              <a:t>երաշխավորվում</a:t>
            </a:r>
            <a:r>
              <a:rPr lang="en-US" sz="1600" dirty="0">
                <a:cs typeface="Arial" panose="020B0604020202020204" pitchFamily="34" charset="0"/>
              </a:rPr>
              <a:t> է </a:t>
            </a:r>
            <a:r>
              <a:rPr lang="en-US" sz="1600" dirty="0" err="1">
                <a:cs typeface="Arial" panose="020B0604020202020204" pitchFamily="34" charset="0"/>
              </a:rPr>
              <a:t>երեխայի</a:t>
            </a:r>
            <a:r>
              <a:rPr lang="en-US" sz="1600" dirty="0">
                <a:cs typeface="Arial" panose="020B0604020202020204" pitchFamily="34" charset="0"/>
              </a:rPr>
              <a:t> </a:t>
            </a:r>
            <a:r>
              <a:rPr lang="en-US" sz="1600" dirty="0" err="1">
                <a:cs typeface="Arial" panose="020B0604020202020204" pitchFamily="34" charset="0"/>
              </a:rPr>
              <a:t>անվտանգությունը</a:t>
            </a:r>
            <a:r>
              <a:rPr lang="en-US" sz="1600" dirty="0">
                <a:cs typeface="Arial" panose="020B0604020202020204" pitchFamily="34" charset="0"/>
              </a:rPr>
              <a:t>: </a:t>
            </a:r>
            <a:r>
              <a:rPr lang="en-US" sz="1600" dirty="0" err="1">
                <a:cs typeface="Arial" panose="020B0604020202020204" pitchFamily="34" charset="0"/>
              </a:rPr>
              <a:t>Երեխայի</a:t>
            </a:r>
            <a:r>
              <a:rPr lang="en-US" sz="1600" dirty="0">
                <a:cs typeface="Arial" panose="020B0604020202020204" pitchFamily="34" charset="0"/>
              </a:rPr>
              <a:t> </a:t>
            </a:r>
            <a:r>
              <a:rPr lang="en-US" sz="1600" dirty="0" err="1">
                <a:cs typeface="Arial" panose="020B0604020202020204" pitchFamily="34" charset="0"/>
              </a:rPr>
              <a:t>անօրինական</a:t>
            </a:r>
            <a:r>
              <a:rPr lang="en-US" sz="1600" dirty="0">
                <a:cs typeface="Arial" panose="020B0604020202020204" pitchFamily="34" charset="0"/>
              </a:rPr>
              <a:t> </a:t>
            </a:r>
            <a:r>
              <a:rPr lang="en-US" sz="1600" dirty="0" err="1">
                <a:cs typeface="Arial" panose="020B0604020202020204" pitchFamily="34" charset="0"/>
              </a:rPr>
              <a:t>տեղաշարժը</a:t>
            </a:r>
            <a:r>
              <a:rPr lang="en-US" sz="1600" dirty="0">
                <a:cs typeface="Arial" panose="020B0604020202020204" pitchFamily="34" charset="0"/>
              </a:rPr>
              <a:t> (</a:t>
            </a:r>
            <a:r>
              <a:rPr lang="en-US" sz="1600" dirty="0" err="1">
                <a:cs typeface="Arial" panose="020B0604020202020204" pitchFamily="34" charset="0"/>
              </a:rPr>
              <a:t>այդ</a:t>
            </a:r>
            <a:r>
              <a:rPr lang="en-US" sz="1600" dirty="0">
                <a:cs typeface="Arial" panose="020B0604020202020204" pitchFamily="34" charset="0"/>
              </a:rPr>
              <a:t> </a:t>
            </a:r>
            <a:r>
              <a:rPr lang="en-US" sz="1600" dirty="0" err="1">
                <a:cs typeface="Arial" panose="020B0604020202020204" pitchFamily="34" charset="0"/>
              </a:rPr>
              <a:t>թվում</a:t>
            </a:r>
            <a:r>
              <a:rPr lang="en-US" sz="1600" dirty="0">
                <a:cs typeface="Arial" panose="020B0604020202020204" pitchFamily="34" charset="0"/>
              </a:rPr>
              <a:t>` </a:t>
            </a:r>
            <a:r>
              <a:rPr lang="en-US" sz="1600" dirty="0" err="1">
                <a:cs typeface="Arial" panose="020B0604020202020204" pitchFamily="34" charset="0"/>
              </a:rPr>
              <a:t>այլ</a:t>
            </a:r>
            <a:r>
              <a:rPr lang="en-US" sz="1600" dirty="0">
                <a:cs typeface="Arial" panose="020B0604020202020204" pitchFamily="34" charset="0"/>
              </a:rPr>
              <a:t> </a:t>
            </a:r>
            <a:r>
              <a:rPr lang="en-US" sz="1600" dirty="0" err="1">
                <a:cs typeface="Arial" panose="020B0604020202020204" pitchFamily="34" charset="0"/>
              </a:rPr>
              <a:t>պետություններ</a:t>
            </a:r>
            <a:r>
              <a:rPr lang="en-US" sz="1600" dirty="0">
                <a:cs typeface="Arial" panose="020B0604020202020204" pitchFamily="34" charset="0"/>
              </a:rPr>
              <a:t>), </a:t>
            </a:r>
            <a:r>
              <a:rPr lang="en-US" sz="1600" dirty="0" err="1">
                <a:cs typeface="Arial" panose="020B0604020202020204" pitchFamily="34" charset="0"/>
              </a:rPr>
              <a:t>առևանգումը</a:t>
            </a:r>
            <a:r>
              <a:rPr lang="en-US" sz="1600" dirty="0">
                <a:cs typeface="Arial" panose="020B0604020202020204" pitchFamily="34" charset="0"/>
              </a:rPr>
              <a:t>, </a:t>
            </a:r>
            <a:r>
              <a:rPr lang="en-US" sz="1600" dirty="0" err="1">
                <a:cs typeface="Arial" panose="020B0604020202020204" pitchFamily="34" charset="0"/>
              </a:rPr>
              <a:t>առուծախն</a:t>
            </a:r>
            <a:r>
              <a:rPr lang="en-US" sz="1600" dirty="0">
                <a:cs typeface="Arial" panose="020B0604020202020204" pitchFamily="34" charset="0"/>
              </a:rPr>
              <a:t> </a:t>
            </a:r>
            <a:r>
              <a:rPr lang="en-US" sz="1600" dirty="0" err="1">
                <a:cs typeface="Arial" panose="020B0604020202020204" pitchFamily="34" charset="0"/>
              </a:rPr>
              <a:t>առաջացնում</a:t>
            </a:r>
            <a:r>
              <a:rPr lang="en-US" sz="1600" dirty="0">
                <a:cs typeface="Arial" panose="020B0604020202020204" pitchFamily="34" charset="0"/>
              </a:rPr>
              <a:t> է </a:t>
            </a:r>
            <a:r>
              <a:rPr lang="en-US" sz="1600" dirty="0" err="1">
                <a:cs typeface="Arial" panose="020B0604020202020204" pitchFamily="34" charset="0"/>
              </a:rPr>
              <a:t>պատասխանատվություն</a:t>
            </a:r>
            <a:r>
              <a:rPr lang="en-US" sz="1600" dirty="0">
                <a:cs typeface="Arial" panose="020B0604020202020204" pitchFamily="34" charset="0"/>
              </a:rPr>
              <a:t>`</a:t>
            </a:r>
            <a:r>
              <a:rPr lang="hy-AM" sz="1600" dirty="0">
                <a:cs typeface="Arial" panose="020B0604020202020204" pitchFamily="34" charset="0"/>
              </a:rPr>
              <a:t> </a:t>
            </a:r>
            <a:r>
              <a:rPr lang="en-US" sz="1600" dirty="0" err="1">
                <a:cs typeface="Arial" panose="020B0604020202020204" pitchFamily="34" charset="0"/>
              </a:rPr>
              <a:t>Հայաստանի</a:t>
            </a:r>
            <a:r>
              <a:rPr lang="en-US" sz="1600" dirty="0">
                <a:cs typeface="Arial" panose="020B0604020202020204" pitchFamily="34" charset="0"/>
              </a:rPr>
              <a:t> </a:t>
            </a:r>
            <a:r>
              <a:rPr lang="en-US" sz="1600" dirty="0" err="1">
                <a:cs typeface="Arial" panose="020B0604020202020204" pitchFamily="34" charset="0"/>
              </a:rPr>
              <a:t>Հանրապետության</a:t>
            </a:r>
            <a:r>
              <a:rPr lang="en-US" sz="1600" dirty="0">
                <a:cs typeface="Arial" panose="020B0604020202020204" pitchFamily="34" charset="0"/>
              </a:rPr>
              <a:t> </a:t>
            </a:r>
            <a:r>
              <a:rPr lang="en-US" sz="1600" dirty="0" err="1">
                <a:cs typeface="Arial" panose="020B0604020202020204" pitchFamily="34" charset="0"/>
              </a:rPr>
              <a:t>օրենսդրությամբ</a:t>
            </a:r>
            <a:r>
              <a:rPr lang="en-US" sz="1600" dirty="0">
                <a:cs typeface="Arial" panose="020B0604020202020204" pitchFamily="34" charset="0"/>
              </a:rPr>
              <a:t> </a:t>
            </a:r>
            <a:r>
              <a:rPr lang="en-US" sz="1600" dirty="0" err="1">
                <a:cs typeface="Arial" panose="020B0604020202020204" pitchFamily="34" charset="0"/>
              </a:rPr>
              <a:t>սահմանված</a:t>
            </a:r>
            <a:r>
              <a:rPr lang="en-US" sz="1600" dirty="0">
                <a:cs typeface="Arial" panose="020B0604020202020204" pitchFamily="34" charset="0"/>
              </a:rPr>
              <a:t> </a:t>
            </a:r>
            <a:r>
              <a:rPr lang="en-US" sz="1600" dirty="0" err="1">
                <a:cs typeface="Arial" panose="020B0604020202020204" pitchFamily="34" charset="0"/>
              </a:rPr>
              <a:t>կարգով</a:t>
            </a:r>
            <a:r>
              <a:rPr lang="en-US" sz="1600" dirty="0">
                <a:cs typeface="Arial" panose="020B0604020202020204" pitchFamily="34" charset="0"/>
              </a:rPr>
              <a:t>:</a:t>
            </a:r>
          </a:p>
        </p:txBody>
      </p:sp>
    </p:spTree>
    <p:extLst>
      <p:ext uri="{BB962C8B-B14F-4D97-AF65-F5344CB8AC3E}">
        <p14:creationId xmlns:p14="http://schemas.microsoft.com/office/powerpoint/2010/main" val="1993540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a:xfrm>
            <a:off x="395536" y="2139702"/>
            <a:ext cx="3240360" cy="684723"/>
          </a:xfrm>
        </p:spPr>
        <p:txBody>
          <a:bodyPr>
            <a:normAutofit/>
          </a:bodyPr>
          <a:lstStyle/>
          <a:p>
            <a:pPr>
              <a:buFont typeface="Wingdings" panose="05000000000000000000" pitchFamily="2" charset="2"/>
              <a:buChar char="q"/>
            </a:pPr>
            <a:r>
              <a:rPr lang="hy-AM" sz="1600" dirty="0"/>
              <a:t>Համայնքի դերակատարման բացակայում ԵԻՊ օրենքում</a:t>
            </a:r>
            <a:endParaRPr lang="ru-RU" sz="1600" dirty="0"/>
          </a:p>
        </p:txBody>
      </p:sp>
      <p:sp>
        <p:nvSpPr>
          <p:cNvPr id="5" name="Текст 4"/>
          <p:cNvSpPr>
            <a:spLocks noGrp="1"/>
          </p:cNvSpPr>
          <p:nvPr>
            <p:ph type="body" idx="2"/>
          </p:nvPr>
        </p:nvSpPr>
        <p:spPr>
          <a:xfrm>
            <a:off x="4236481" y="2221231"/>
            <a:ext cx="4902775" cy="2330853"/>
          </a:xfrm>
        </p:spPr>
        <p:txBody>
          <a:bodyPr>
            <a:normAutofit fontScale="25000" lnSpcReduction="20000"/>
          </a:bodyPr>
          <a:lstStyle/>
          <a:p>
            <a:pPr algn="just" latinLnBrk="0">
              <a:lnSpc>
                <a:spcPct val="170000"/>
              </a:lnSpc>
              <a:spcBef>
                <a:spcPct val="20000"/>
              </a:spcBef>
              <a:buFont typeface="Wingdings" panose="05000000000000000000" pitchFamily="2" charset="2"/>
              <a:buChar char="q"/>
            </a:pPr>
            <a:r>
              <a:rPr lang="hy-AM" sz="4400" b="1" dirty="0">
                <a:solidFill>
                  <a:schemeClr val="bg2">
                    <a:lumMod val="25000"/>
                  </a:schemeClr>
                </a:solidFill>
                <a:cs typeface="Arial" panose="020B0604020202020204" pitchFamily="34" charset="0"/>
              </a:rPr>
              <a:t>Համայնքի ղեկավարը՝ համագործակցելով երեխայի և ընտանիքի հետ առնչվող կազմակեպությունների և անձանց հետ, իրականացնում է երեխաների նկատմամբ բռնության կամ դրա ռիսկի դեպքերի հայտնաբերմանն ու կանխարգելմանն ուղղված քայլեր և արձագանքում է դրա վերաբերյալ ստացված</a:t>
            </a:r>
            <a:r>
              <a:rPr lang="en-US" sz="4400" b="1" dirty="0">
                <a:solidFill>
                  <a:schemeClr val="bg2">
                    <a:lumMod val="25000"/>
                  </a:schemeClr>
                </a:solidFill>
                <a:cs typeface="Arial" panose="020B0604020202020204" pitchFamily="34" charset="0"/>
              </a:rPr>
              <a:t> </a:t>
            </a:r>
            <a:r>
              <a:rPr lang="hy-AM" sz="4400" b="1" dirty="0">
                <a:solidFill>
                  <a:schemeClr val="bg2">
                    <a:lumMod val="25000"/>
                  </a:schemeClr>
                </a:solidFill>
                <a:cs typeface="Arial" panose="020B0604020202020204" pitchFamily="34" charset="0"/>
              </a:rPr>
              <a:t>ահազանգերին՝ կատարելով տունայց, տեղեկացնելով համապատասխան մարմիններին և կազմակերպություններին կամ ուղղորդելով երեխային այդ մարմիններ կամ կազմակերպություններ։</a:t>
            </a:r>
            <a:endParaRPr lang="ru-RU" sz="4400" b="1" dirty="0">
              <a:solidFill>
                <a:schemeClr val="bg2">
                  <a:lumMod val="25000"/>
                </a:schemeClr>
              </a:solidFill>
              <a:cs typeface="Arial" panose="020B0604020202020204" pitchFamily="34" charset="0"/>
            </a:endParaRPr>
          </a:p>
          <a:p>
            <a:pPr marL="92583" indent="0">
              <a:buNone/>
            </a:pPr>
            <a:endParaRPr lang="ru-RU" dirty="0"/>
          </a:p>
        </p:txBody>
      </p:sp>
      <p:pic>
        <p:nvPicPr>
          <p:cNvPr id="8194" name="Picture 2" descr="C:\Users\Anahit\Desktop\4259843.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87624" y="385571"/>
            <a:ext cx="1563612" cy="14127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nahit\Desktop\satisfied-smile.png">
            <a:extLst>
              <a:ext uri="{FF2B5EF4-FFF2-40B4-BE49-F238E27FC236}">
                <a16:creationId xmlns:a16="http://schemas.microsoft.com/office/drawing/2014/main" id="{E0A8F75C-03A6-49CF-A664-1752F3C4AF0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67651" y="385571"/>
            <a:ext cx="3171203" cy="166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234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a:xfrm>
            <a:off x="539552" y="2283718"/>
            <a:ext cx="3704057" cy="864096"/>
          </a:xfrm>
        </p:spPr>
        <p:txBody>
          <a:bodyPr>
            <a:normAutofit/>
          </a:bodyPr>
          <a:lstStyle/>
          <a:p>
            <a:pPr>
              <a:buFont typeface="Wingdings" panose="05000000000000000000" pitchFamily="2" charset="2"/>
              <a:buChar char="q"/>
            </a:pPr>
            <a:r>
              <a:rPr lang="hy-AM" sz="1600" dirty="0"/>
              <a:t>Մշտադիտարկման պահանջի </a:t>
            </a:r>
            <a:endParaRPr lang="en-US" sz="1600" dirty="0"/>
          </a:p>
          <a:p>
            <a:pPr marL="92583" indent="0">
              <a:buNone/>
            </a:pPr>
            <a:r>
              <a:rPr lang="en-US" sz="1600" dirty="0"/>
              <a:t>     </a:t>
            </a:r>
            <a:r>
              <a:rPr lang="hy-AM" sz="1600" dirty="0"/>
              <a:t>ամրագրման անհրաժեշտություն</a:t>
            </a:r>
            <a:endParaRPr lang="ru-RU" sz="1600" dirty="0"/>
          </a:p>
        </p:txBody>
      </p:sp>
      <p:sp>
        <p:nvSpPr>
          <p:cNvPr id="5" name="Текст 4"/>
          <p:cNvSpPr>
            <a:spLocks noGrp="1"/>
          </p:cNvSpPr>
          <p:nvPr>
            <p:ph type="body" idx="2"/>
          </p:nvPr>
        </p:nvSpPr>
        <p:spPr>
          <a:xfrm>
            <a:off x="4572000" y="2211710"/>
            <a:ext cx="3818504" cy="2052876"/>
          </a:xfrm>
        </p:spPr>
        <p:txBody>
          <a:bodyPr>
            <a:normAutofit/>
          </a:bodyPr>
          <a:lstStyle/>
          <a:p>
            <a:pPr algn="just" latinLnBrk="0">
              <a:lnSpc>
                <a:spcPct val="160000"/>
              </a:lnSpc>
              <a:spcBef>
                <a:spcPct val="20000"/>
              </a:spcBef>
              <a:buFont typeface="Wingdings" panose="05000000000000000000" pitchFamily="2" charset="2"/>
              <a:buChar char="q"/>
            </a:pPr>
            <a:r>
              <a:rPr lang="hy-AM" sz="1100" b="1" dirty="0">
                <a:solidFill>
                  <a:schemeClr val="bg2">
                    <a:lumMod val="25000"/>
                  </a:schemeClr>
                </a:solidFill>
                <a:cs typeface="Arial" panose="020B0604020202020204" pitchFamily="34" charset="0"/>
              </a:rPr>
              <a:t>Համայնքի ղեկավարը երեխայի նկատմամբ բռնության կասկածի դեպքում տեղեկատվությունը փոխանցում է Հայաստանի Հանրապետության ոստիկանություն, ինչպես նաև իրականացնում է երեխայի և նրա ընտանիքի պարբերական մշտադիտարկում։</a:t>
            </a:r>
            <a:endParaRPr lang="ru-RU" sz="1100" b="1" dirty="0">
              <a:solidFill>
                <a:schemeClr val="bg2">
                  <a:lumMod val="25000"/>
                </a:schemeClr>
              </a:solidFill>
              <a:cs typeface="Arial" panose="020B0604020202020204" pitchFamily="34" charset="0"/>
            </a:endParaRPr>
          </a:p>
        </p:txBody>
      </p:sp>
      <p:pic>
        <p:nvPicPr>
          <p:cNvPr id="8194" name="Picture 2" descr="C:\Users\Anahit\Desktop\4259843.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75656" y="385571"/>
            <a:ext cx="1574893" cy="142291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67651" y="385571"/>
            <a:ext cx="3171203" cy="166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525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a:xfrm>
            <a:off x="562979" y="2355726"/>
            <a:ext cx="3497667" cy="887349"/>
          </a:xfrm>
        </p:spPr>
        <p:txBody>
          <a:bodyPr>
            <a:normAutofit/>
          </a:bodyPr>
          <a:lstStyle/>
          <a:p>
            <a:pPr>
              <a:buFont typeface="Wingdings" panose="05000000000000000000" pitchFamily="2" charset="2"/>
              <a:buChar char="q"/>
            </a:pPr>
            <a:r>
              <a:rPr lang="hy-AM" sz="1600" dirty="0"/>
              <a:t>Գնահատման պահանջի ամրագրման անհրաժեշտություն</a:t>
            </a:r>
            <a:endParaRPr lang="ru-RU" sz="1600" dirty="0"/>
          </a:p>
        </p:txBody>
      </p:sp>
      <p:sp>
        <p:nvSpPr>
          <p:cNvPr id="5" name="Текст 4"/>
          <p:cNvSpPr>
            <a:spLocks noGrp="1"/>
          </p:cNvSpPr>
          <p:nvPr>
            <p:ph type="body" idx="2"/>
          </p:nvPr>
        </p:nvSpPr>
        <p:spPr>
          <a:xfrm>
            <a:off x="4740566" y="1940205"/>
            <a:ext cx="3840455" cy="2191957"/>
          </a:xfrm>
        </p:spPr>
        <p:txBody>
          <a:bodyPr>
            <a:normAutofit/>
          </a:bodyPr>
          <a:lstStyle/>
          <a:p>
            <a:pPr algn="just" latinLnBrk="0">
              <a:lnSpc>
                <a:spcPct val="160000"/>
              </a:lnSpc>
              <a:spcBef>
                <a:spcPct val="20000"/>
              </a:spcBef>
              <a:buFont typeface="Wingdings" panose="05000000000000000000" pitchFamily="2" charset="2"/>
              <a:buChar char="q"/>
            </a:pPr>
            <a:r>
              <a:rPr lang="hy-AM" sz="1100" b="1" dirty="0">
                <a:solidFill>
                  <a:schemeClr val="bg2">
                    <a:lumMod val="25000"/>
                  </a:schemeClr>
                </a:solidFill>
                <a:cs typeface="Arial" panose="020B0604020202020204" pitchFamily="34" charset="0"/>
              </a:rPr>
              <a:t>Իրականացնում է երեխայի նկատմամբ բռնության դեպքի կամ դրա ռիսկի գնահատում՝ անհրաժեշտ միջամտությունը որոշելու նպատակով։</a:t>
            </a:r>
            <a:endParaRPr lang="ru-RU" sz="1100" b="1" dirty="0">
              <a:solidFill>
                <a:schemeClr val="bg2">
                  <a:lumMod val="25000"/>
                </a:schemeClr>
              </a:solidFill>
              <a:cs typeface="Arial" panose="020B0604020202020204" pitchFamily="34" charset="0"/>
            </a:endParaRPr>
          </a:p>
        </p:txBody>
      </p:sp>
      <p:pic>
        <p:nvPicPr>
          <p:cNvPr id="8194" name="Picture 2" descr="C:\Users\Anahit\Desktop\4259843.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664" y="535390"/>
            <a:ext cx="1616262" cy="146029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75191" y="535390"/>
            <a:ext cx="3171203" cy="166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92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2"/>
          </p:nvPr>
        </p:nvSpPr>
        <p:spPr>
          <a:xfrm>
            <a:off x="4427984" y="2427734"/>
            <a:ext cx="4511229" cy="2113827"/>
          </a:xfrm>
        </p:spPr>
        <p:txBody>
          <a:bodyPr>
            <a:noAutofit/>
          </a:bodyPr>
          <a:lstStyle/>
          <a:p>
            <a:pPr lvl="0" algn="just" latinLnBrk="0">
              <a:lnSpc>
                <a:spcPct val="160000"/>
              </a:lnSpc>
              <a:spcBef>
                <a:spcPct val="20000"/>
              </a:spcBef>
              <a:buFont typeface="Wingdings" panose="05000000000000000000" pitchFamily="2" charset="2"/>
              <a:buChar char="q"/>
            </a:pPr>
            <a:r>
              <a:rPr lang="hy-AM" sz="1100" b="1" dirty="0">
                <a:solidFill>
                  <a:schemeClr val="bg2">
                    <a:lumMod val="25000"/>
                  </a:schemeClr>
                </a:solidFill>
                <a:cs typeface="Arial" panose="020B0604020202020204" pitchFamily="34" charset="0"/>
              </a:rPr>
              <a:t>Յուրաքանչյուր ոք երեխայի նկատմամբ բռնության կամ շահագործման կամ դրանց ռիսկի վերաբերյալ կասկածներ ունենալու դեպքում պարտավոր է այդ մասին ահազանգել Հայաստանի Հանրապետության ոստիկանությանը կամ համայնքի ղեկավարին։ Ահազանգերի և դրանցով նշված դեպքերի մասին իրավասու մարմիններին տեղեկացնելիս անձի ինքնությունը պահվում է գաղտնի, եթե նման ցանկություն է հայտնել ահազանգող անձը:</a:t>
            </a:r>
            <a:endParaRPr lang="ru-RU" sz="1100" b="1" dirty="0">
              <a:solidFill>
                <a:schemeClr val="bg2">
                  <a:lumMod val="25000"/>
                </a:schemeClr>
              </a:solidFill>
              <a:cs typeface="Arial" panose="020B0604020202020204" pitchFamily="34" charset="0"/>
            </a:endParaRPr>
          </a:p>
        </p:txBody>
      </p:sp>
      <p:pic>
        <p:nvPicPr>
          <p:cNvPr id="8194" name="Picture 2" descr="C:\Users\Anahit\Desktop\4259843.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28385" y="526494"/>
            <a:ext cx="1466710" cy="132517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ahit\Desktop\satisfied-smile.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5147" y="526494"/>
            <a:ext cx="2990469" cy="1569997"/>
          </a:xfrm>
          <a:prstGeom prst="rect">
            <a:avLst/>
          </a:prstGeom>
          <a:noFill/>
          <a:extLst>
            <a:ext uri="{909E8E84-426E-40DD-AFC4-6F175D3DCCD1}">
              <a14:hiddenFill xmlns:a14="http://schemas.microsoft.com/office/drawing/2010/main">
                <a:solidFill>
                  <a:srgbClr val="FFFFFF"/>
                </a:solidFill>
              </a14:hiddenFill>
            </a:ext>
          </a:extLst>
        </p:spPr>
      </p:pic>
      <p:sp>
        <p:nvSpPr>
          <p:cNvPr id="6" name="Текст 3">
            <a:extLst>
              <a:ext uri="{FF2B5EF4-FFF2-40B4-BE49-F238E27FC236}">
                <a16:creationId xmlns:a16="http://schemas.microsoft.com/office/drawing/2014/main" id="{8F73D8B3-BF27-A011-A7E3-64117CBDFC3A}"/>
              </a:ext>
            </a:extLst>
          </p:cNvPr>
          <p:cNvSpPr txBox="1">
            <a:spLocks/>
          </p:cNvSpPr>
          <p:nvPr/>
        </p:nvSpPr>
        <p:spPr>
          <a:xfrm>
            <a:off x="323528" y="2155672"/>
            <a:ext cx="4066793" cy="1062013"/>
          </a:xfrm>
          <a:prstGeom prst="rect">
            <a:avLst/>
          </a:prstGeom>
          <a:noFill/>
          <a:ln>
            <a:noFill/>
          </a:ln>
        </p:spPr>
        <p:txBody>
          <a:bodyPr spcFirstLastPara="1" vert="horz" wrap="square" lIns="68569" tIns="34275" rIns="68569" bIns="34275" rtlCol="0" anchor="ctr" anchorCtr="0">
            <a:norm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a:buFont typeface="Wingdings" panose="05000000000000000000" pitchFamily="2" charset="2"/>
              <a:buChar char="q"/>
            </a:pPr>
            <a:r>
              <a:rPr lang="hy-AM" sz="1600" dirty="0">
                <a:solidFill>
                  <a:schemeClr val="tx1"/>
                </a:solidFill>
              </a:rPr>
              <a:t>Ահազանգման պահանջի ամրագրման անհրաժեշտություն, գաղտնիության ապահովում</a:t>
            </a:r>
            <a:endParaRPr lang="ru-RU" sz="1600" dirty="0">
              <a:solidFill>
                <a:schemeClr val="tx1"/>
              </a:solidFill>
            </a:endParaRPr>
          </a:p>
        </p:txBody>
      </p:sp>
    </p:spTree>
    <p:extLst>
      <p:ext uri="{BB962C8B-B14F-4D97-AF65-F5344CB8AC3E}">
        <p14:creationId xmlns:p14="http://schemas.microsoft.com/office/powerpoint/2010/main" val="36663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DABD8E8A-146F-461A-9363-1C76B1BF9DE3}"/>
              </a:ext>
            </a:extLst>
          </p:cNvPr>
          <p:cNvSpPr txBox="1"/>
          <p:nvPr/>
        </p:nvSpPr>
        <p:spPr>
          <a:xfrm>
            <a:off x="683568" y="297814"/>
            <a:ext cx="6781157" cy="704488"/>
          </a:xfrm>
          <a:prstGeom prst="rect">
            <a:avLst/>
          </a:prstGeom>
        </p:spPr>
        <p:txBody>
          <a:bodyPr wrap="square" lIns="0" tIns="0" rIns="0" bIns="0" rtlCol="0" anchor="t">
            <a:spAutoFit/>
          </a:bodyPr>
          <a:lstStyle/>
          <a:p>
            <a:pPr algn="ctr"/>
            <a:r>
              <a:rPr lang="hy-AM" sz="2000" b="1" dirty="0">
                <a:solidFill>
                  <a:schemeClr val="bg2">
                    <a:lumMod val="25000"/>
                  </a:schemeClr>
                </a:solidFill>
              </a:rPr>
              <a:t>ՀՀ ընտանեկան օրենսգիրք</a:t>
            </a:r>
          </a:p>
          <a:p>
            <a:pPr algn="ctr">
              <a:lnSpc>
                <a:spcPts val="3720"/>
              </a:lnSpc>
            </a:pPr>
            <a:r>
              <a:rPr lang="hy-AM" sz="1400" b="1" dirty="0"/>
              <a:t>Ծնողների իրավունքների ու պարտականությունների հավասարությունը</a:t>
            </a:r>
            <a:endParaRPr lang="hy-AM" sz="1400" dirty="0">
              <a:solidFill>
                <a:schemeClr val="bg2">
                  <a:lumMod val="25000"/>
                </a:schemeClr>
              </a:solidFill>
            </a:endParaRPr>
          </a:p>
        </p:txBody>
      </p:sp>
      <p:pic>
        <p:nvPicPr>
          <p:cNvPr id="7" name="Picture 4" descr="символ аттестата об окончании школы PNG , выпускной, достижение, диплом PNG  рисунок для бесплатной загрузки">
            <a:extLst>
              <a:ext uri="{FF2B5EF4-FFF2-40B4-BE49-F238E27FC236}">
                <a16:creationId xmlns:a16="http://schemas.microsoft.com/office/drawing/2014/main" id="{6303137B-41FA-4A34-B264-124A183E40F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101097" y="1800869"/>
            <a:ext cx="2042903" cy="2042903"/>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AF117165-5017-4439-81C2-7DBB7DFA3B89}"/>
              </a:ext>
            </a:extLst>
          </p:cNvPr>
          <p:cNvSpPr/>
          <p:nvPr/>
        </p:nvSpPr>
        <p:spPr>
          <a:xfrm>
            <a:off x="2843808" y="1193174"/>
            <a:ext cx="3024336" cy="1474517"/>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1905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7528" tIns="247528" rIns="247528" bIns="247528" numCol="1" spcCol="1270" anchor="ctr" anchorCtr="0">
            <a:noAutofit/>
          </a:bodyPr>
          <a:lstStyle/>
          <a:p>
            <a:pPr algn="just">
              <a:spcBef>
                <a:spcPct val="0"/>
              </a:spcBef>
            </a:pPr>
            <a:r>
              <a:rPr lang="hy-AM" sz="1400" dirty="0"/>
              <a:t>Հոդված 49․ </a:t>
            </a:r>
          </a:p>
          <a:p>
            <a:pPr algn="just">
              <a:spcBef>
                <a:spcPct val="0"/>
              </a:spcBef>
            </a:pPr>
            <a:r>
              <a:rPr lang="hy-AM" sz="1400" dirty="0"/>
              <a:t>Ծնողներն ունեն հավասար իրավունքներ և կրում են հավասար պարտականություններ իրենց երեխաների նկատմամբ </a:t>
            </a:r>
          </a:p>
          <a:p>
            <a:pPr algn="just">
              <a:spcBef>
                <a:spcPct val="0"/>
              </a:spcBef>
            </a:pPr>
            <a:r>
              <a:rPr lang="hy-AM" sz="1400" dirty="0"/>
              <a:t>(ծնողական  իրավունքներ)։</a:t>
            </a:r>
            <a:endParaRPr lang="en-US" sz="1400" dirty="0">
              <a:solidFill>
                <a:srgbClr val="000000"/>
              </a:solidFill>
              <a:latin typeface="Sniglet"/>
              <a:ea typeface="Sniglet"/>
              <a:cs typeface="Sniglet"/>
              <a:sym typeface="Sniglet"/>
            </a:endParaRPr>
          </a:p>
        </p:txBody>
      </p:sp>
      <p:sp>
        <p:nvSpPr>
          <p:cNvPr id="32" name="Freeform: Shape 31">
            <a:extLst>
              <a:ext uri="{FF2B5EF4-FFF2-40B4-BE49-F238E27FC236}">
                <a16:creationId xmlns:a16="http://schemas.microsoft.com/office/drawing/2014/main" id="{06136883-BCC5-4CD6-B8AF-C976635EF7A5}"/>
              </a:ext>
            </a:extLst>
          </p:cNvPr>
          <p:cNvSpPr/>
          <p:nvPr/>
        </p:nvSpPr>
        <p:spPr>
          <a:xfrm>
            <a:off x="1043608" y="3282103"/>
            <a:ext cx="3024336" cy="157410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247528" tIns="247528" rIns="247528" bIns="247528" numCol="1" spcCol="1270" anchor="ctr" anchorCtr="0">
            <a:noAutofit/>
          </a:bodyPr>
          <a:lstStyle/>
          <a:p>
            <a:pPr algn="just"/>
            <a:r>
              <a:rPr lang="hy-AM" sz="1400" dirty="0"/>
              <a:t>Հոդված 51․1․</a:t>
            </a:r>
          </a:p>
          <a:p>
            <a:pPr algn="just"/>
            <a:r>
              <a:rPr lang="hy-AM" sz="1400" dirty="0"/>
              <a:t>Ծնողներն իրավունք </a:t>
            </a:r>
          </a:p>
          <a:p>
            <a:pPr algn="just"/>
            <a:r>
              <a:rPr lang="hy-AM" sz="1400" dirty="0"/>
              <a:t>ունեն և պարտավոր են </a:t>
            </a:r>
          </a:p>
          <a:p>
            <a:pPr algn="just"/>
            <a:r>
              <a:rPr lang="hy-AM" sz="1400" dirty="0"/>
              <a:t>հոգ տանել իրենց երեխա-</a:t>
            </a:r>
          </a:p>
          <a:p>
            <a:pPr algn="just"/>
            <a:r>
              <a:rPr lang="hy-AM" sz="1400" dirty="0"/>
              <a:t>ների դաստիարակության, առողջության, լիարժեք ու ներդաշնակ զարգացման մասին:</a:t>
            </a:r>
          </a:p>
        </p:txBody>
      </p:sp>
      <p:sp>
        <p:nvSpPr>
          <p:cNvPr id="33" name="Freeform: Shape 32">
            <a:extLst>
              <a:ext uri="{FF2B5EF4-FFF2-40B4-BE49-F238E27FC236}">
                <a16:creationId xmlns:a16="http://schemas.microsoft.com/office/drawing/2014/main" id="{09B19C49-067E-4584-85A6-B7D991B872A8}"/>
              </a:ext>
            </a:extLst>
          </p:cNvPr>
          <p:cNvSpPr/>
          <p:nvPr/>
        </p:nvSpPr>
        <p:spPr>
          <a:xfrm>
            <a:off x="4355977" y="3282103"/>
            <a:ext cx="2894486" cy="157410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47528" tIns="247528" rIns="247528" bIns="247528" numCol="1" spcCol="1270" anchor="ctr" anchorCtr="0">
            <a:noAutofit/>
          </a:bodyPr>
          <a:lstStyle/>
          <a:p>
            <a:r>
              <a:rPr lang="hy-AM" sz="1400" dirty="0"/>
              <a:t>Հոդված 51․2․</a:t>
            </a:r>
          </a:p>
          <a:p>
            <a:r>
              <a:rPr lang="hy-AM" sz="1400" dirty="0"/>
              <a:t>Ծնողներն իրավունք </a:t>
            </a:r>
          </a:p>
          <a:p>
            <a:r>
              <a:rPr lang="hy-AM" sz="1400" dirty="0"/>
              <a:t>ունեն և պարտավոր են </a:t>
            </a:r>
          </a:p>
          <a:p>
            <a:r>
              <a:rPr lang="hy-AM" sz="1400" dirty="0"/>
              <a:t>հոգ տանել իրենց երեխաների կրթության մասին:</a:t>
            </a:r>
          </a:p>
        </p:txBody>
      </p:sp>
    </p:spTree>
    <p:extLst>
      <p:ext uri="{BB962C8B-B14F-4D97-AF65-F5344CB8AC3E}">
        <p14:creationId xmlns:p14="http://schemas.microsoft.com/office/powerpoint/2010/main" val="2487595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27586" y="735685"/>
            <a:ext cx="7212143" cy="982233"/>
            <a:chOff x="20374" y="1467274"/>
            <a:chExt cx="4844336" cy="1265174"/>
          </a:xfrm>
        </p:grpSpPr>
        <p:sp>
          <p:nvSpPr>
            <p:cNvPr id="9" name="Chevron 8"/>
            <p:cNvSpPr/>
            <p:nvPr/>
          </p:nvSpPr>
          <p:spPr>
            <a:xfrm>
              <a:off x="1888655" y="1807893"/>
              <a:ext cx="1514778" cy="647780"/>
            </a:xfrm>
            <a:prstGeom prst="chevron">
              <a:avLst>
                <a:gd name="adj" fmla="val 4485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0" name="Chevron 9"/>
            <p:cNvSpPr/>
            <p:nvPr/>
          </p:nvSpPr>
          <p:spPr>
            <a:xfrm>
              <a:off x="3403433" y="1807893"/>
              <a:ext cx="1461277" cy="647780"/>
            </a:xfrm>
            <a:prstGeom prst="chevron">
              <a:avLst>
                <a:gd name="adj" fmla="val 4485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8" name="Up Arrow 7"/>
            <p:cNvSpPr/>
            <p:nvPr/>
          </p:nvSpPr>
          <p:spPr>
            <a:xfrm rot="5400000">
              <a:off x="351081" y="1136567"/>
              <a:ext cx="1265174" cy="1926588"/>
            </a:xfrm>
            <a:custGeom>
              <a:avLst/>
              <a:gdLst/>
              <a:ahLst/>
              <a:cxnLst/>
              <a:rect l="l" t="t" r="r" b="b"/>
              <a:pathLst>
                <a:path w="1552788" h="2015662">
                  <a:moveTo>
                    <a:pt x="0" y="736643"/>
                  </a:moveTo>
                  <a:lnTo>
                    <a:pt x="776394" y="0"/>
                  </a:lnTo>
                  <a:lnTo>
                    <a:pt x="1552788" y="736643"/>
                  </a:lnTo>
                  <a:lnTo>
                    <a:pt x="1164591" y="736643"/>
                  </a:lnTo>
                  <a:lnTo>
                    <a:pt x="1164591" y="2015662"/>
                  </a:lnTo>
                  <a:lnTo>
                    <a:pt x="1162556" y="2015662"/>
                  </a:lnTo>
                  <a:lnTo>
                    <a:pt x="776394" y="1669237"/>
                  </a:lnTo>
                  <a:lnTo>
                    <a:pt x="390233" y="2015662"/>
                  </a:lnTo>
                  <a:lnTo>
                    <a:pt x="388197" y="2015662"/>
                  </a:lnTo>
                  <a:lnTo>
                    <a:pt x="388197" y="73664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22" name="TextBox 21"/>
          <p:cNvSpPr txBox="1"/>
          <p:nvPr/>
        </p:nvSpPr>
        <p:spPr>
          <a:xfrm>
            <a:off x="683271" y="2007954"/>
            <a:ext cx="2626513" cy="1931363"/>
          </a:xfrm>
          <a:prstGeom prst="rect">
            <a:avLst/>
          </a:prstGeom>
          <a:noFill/>
        </p:spPr>
        <p:txBody>
          <a:bodyPr wrap="square" tIns="0" bIns="0" rtlCol="0" anchor="ctr">
            <a:spAutoFit/>
          </a:bodyPr>
          <a:lstStyle/>
          <a:p>
            <a:pPr algn="ctr">
              <a:lnSpc>
                <a:spcPts val="1852"/>
              </a:lnSpc>
              <a:spcBef>
                <a:spcPct val="0"/>
              </a:spcBef>
            </a:pPr>
            <a:r>
              <a:rPr lang="hy-AM" sz="1400" dirty="0">
                <a:solidFill>
                  <a:schemeClr val="bg2">
                    <a:lumMod val="25000"/>
                  </a:schemeClr>
                </a:solidFill>
                <a:latin typeface="GHEA Grapalat" panose="02000506050000020003" pitchFamily="50" charset="0"/>
              </a:rPr>
              <a:t>Երեխայի կենսական շահերն ապահովելու նպատակով ծնողները կամ նրանցից մեկը կարող են զրկվել ծնողական իրավունքներից, եթե նրանք</a:t>
            </a:r>
            <a:endParaRPr lang="en-US" sz="1400" dirty="0">
              <a:latin typeface="GHEA Grapalat" panose="02000506050000020003" pitchFamily="50" charset="0"/>
            </a:endParaRPr>
          </a:p>
          <a:p>
            <a:pPr algn="ctr">
              <a:lnSpc>
                <a:spcPts val="1852"/>
              </a:lnSpc>
              <a:spcBef>
                <a:spcPct val="0"/>
              </a:spcBef>
            </a:pPr>
            <a:r>
              <a:rPr lang="hy-AM" sz="1400" b="1" dirty="0">
                <a:solidFill>
                  <a:schemeClr val="bg2">
                    <a:lumMod val="25000"/>
                  </a:schemeClr>
                </a:solidFill>
                <a:latin typeface="GHEA Grapalat" panose="02000506050000020003" pitchFamily="50" charset="0"/>
              </a:rPr>
              <a:t>դաժանաբար են վարվում երեխայի հետ, մասնավորապես`</a:t>
            </a:r>
          </a:p>
        </p:txBody>
      </p:sp>
      <p:sp>
        <p:nvSpPr>
          <p:cNvPr id="25" name="TextBox 24"/>
          <p:cNvSpPr txBox="1"/>
          <p:nvPr/>
        </p:nvSpPr>
        <p:spPr>
          <a:xfrm>
            <a:off x="5833921" y="1983177"/>
            <a:ext cx="2380947" cy="2092881"/>
          </a:xfrm>
          <a:prstGeom prst="rect">
            <a:avLst/>
          </a:prstGeom>
          <a:noFill/>
        </p:spPr>
        <p:txBody>
          <a:bodyPr wrap="square" tIns="0" bIns="0" rtlCol="0" anchor="ctr">
            <a:spAutoFit/>
          </a:bodyPr>
          <a:lstStyle/>
          <a:p>
            <a:pPr lvl="0"/>
            <a:r>
              <a:rPr lang="hy-AM" sz="1200" b="1" dirty="0">
                <a:solidFill>
                  <a:schemeClr val="bg2">
                    <a:lumMod val="25000"/>
                  </a:schemeClr>
                </a:solidFill>
              </a:rPr>
              <a:t>բ. պարբերաբար հոգեբանական բռնություն են գործադրում նրա նկատմամբ, այն է` դիտավորությամբ հոգեկան ուժեղ տառապանք պատճառելը, այդ թվում` ֆիզիկական, սեռական բռնություն գործադրելու սպառնալիքը, արժանապատվության պարբերական</a:t>
            </a:r>
            <a:r>
              <a:rPr lang="en-US" sz="1200" b="1" dirty="0">
                <a:solidFill>
                  <a:schemeClr val="bg2">
                    <a:lumMod val="25000"/>
                  </a:schemeClr>
                </a:solidFill>
              </a:rPr>
              <a:t> </a:t>
            </a:r>
            <a:r>
              <a:rPr lang="hy-AM" sz="1200" b="1" dirty="0">
                <a:solidFill>
                  <a:schemeClr val="bg2">
                    <a:lumMod val="25000"/>
                  </a:schemeClr>
                </a:solidFill>
              </a:rPr>
              <a:t>նվաստացումը</a:t>
            </a:r>
            <a:r>
              <a:rPr lang="en-US" sz="1200" b="1" dirty="0">
                <a:solidFill>
                  <a:schemeClr val="bg2">
                    <a:lumMod val="25000"/>
                  </a:schemeClr>
                </a:solidFill>
              </a:rPr>
              <a:t>:</a:t>
            </a:r>
          </a:p>
          <a:p>
            <a:pPr algn="ctr"/>
            <a:endParaRPr lang="en-US" altLang="ko-KR" sz="1600" b="1" dirty="0">
              <a:solidFill>
                <a:schemeClr val="accent4"/>
              </a:solidFill>
              <a:cs typeface="Arial" pitchFamily="34" charset="0"/>
            </a:endParaRPr>
          </a:p>
        </p:txBody>
      </p:sp>
      <p:sp>
        <p:nvSpPr>
          <p:cNvPr id="26" name="TextBox 25"/>
          <p:cNvSpPr txBox="1"/>
          <p:nvPr/>
        </p:nvSpPr>
        <p:spPr>
          <a:xfrm>
            <a:off x="3573314" y="2007954"/>
            <a:ext cx="1997373" cy="1846659"/>
          </a:xfrm>
          <a:prstGeom prst="rect">
            <a:avLst/>
          </a:prstGeom>
          <a:noFill/>
        </p:spPr>
        <p:txBody>
          <a:bodyPr wrap="square" tIns="0" bIns="0" rtlCol="0" anchor="ctr">
            <a:spAutoFit/>
          </a:bodyPr>
          <a:lstStyle/>
          <a:p>
            <a:pPr lvl="0"/>
            <a:r>
              <a:rPr lang="hy-AM" sz="1200" b="1" dirty="0">
                <a:solidFill>
                  <a:schemeClr val="bg2">
                    <a:lumMod val="25000"/>
                  </a:schemeClr>
                </a:solidFill>
              </a:rPr>
              <a:t>ա. պարբերաբար այնպիսի ֆիզիկական բռնություն են գործադրում նրա նկատմամբ, որը չի պարունակում Հայաստանի Հանրապետության քրեական օրենսգրքով նախատեսված հանցակազմի հատկանիշներ</a:t>
            </a:r>
            <a:endParaRPr lang="en-US" sz="1200" b="1" dirty="0">
              <a:solidFill>
                <a:schemeClr val="bg2">
                  <a:lumMod val="25000"/>
                </a:schemeClr>
              </a:solidFill>
            </a:endParaRPr>
          </a:p>
        </p:txBody>
      </p:sp>
      <p:cxnSp>
        <p:nvCxnSpPr>
          <p:cNvPr id="35" name="Straight Connector 34"/>
          <p:cNvCxnSpPr/>
          <p:nvPr/>
        </p:nvCxnSpPr>
        <p:spPr>
          <a:xfrm>
            <a:off x="4572000" y="1534581"/>
            <a:ext cx="0" cy="32235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04248" y="1503041"/>
            <a:ext cx="0" cy="3223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35696" y="1544328"/>
            <a:ext cx="0" cy="3223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Box 17">
            <a:extLst>
              <a:ext uri="{FF2B5EF4-FFF2-40B4-BE49-F238E27FC236}">
                <a16:creationId xmlns:a16="http://schemas.microsoft.com/office/drawing/2014/main" id="{83EAED11-356C-40BE-942A-402B0E640815}"/>
              </a:ext>
            </a:extLst>
          </p:cNvPr>
          <p:cNvSpPr txBox="1"/>
          <p:nvPr/>
        </p:nvSpPr>
        <p:spPr>
          <a:xfrm>
            <a:off x="1043608" y="300900"/>
            <a:ext cx="6502524" cy="276999"/>
          </a:xfrm>
          <a:prstGeom prst="rect">
            <a:avLst/>
          </a:prstGeom>
        </p:spPr>
        <p:txBody>
          <a:bodyPr wrap="square" lIns="0" tIns="0" rIns="0" bIns="0" rtlCol="0" anchor="t">
            <a:spAutoFit/>
          </a:bodyPr>
          <a:lstStyle/>
          <a:p>
            <a:pPr marL="92583" algn="ctr"/>
            <a:r>
              <a:rPr lang="hy-AM" b="1" dirty="0"/>
              <a:t>Ծնողական իրավունքներից զրկելը</a:t>
            </a:r>
          </a:p>
        </p:txBody>
      </p:sp>
    </p:spTree>
    <p:extLst>
      <p:ext uri="{BB962C8B-B14F-4D97-AF65-F5344CB8AC3E}">
        <p14:creationId xmlns:p14="http://schemas.microsoft.com/office/powerpoint/2010/main" val="291066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1749-47ED-4B1D-822C-821C2833F86A}"/>
              </a:ext>
            </a:extLst>
          </p:cNvPr>
          <p:cNvSpPr/>
          <p:nvPr/>
        </p:nvSpPr>
        <p:spPr>
          <a:xfrm>
            <a:off x="0" y="0"/>
            <a:ext cx="302332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a:extLst>
              <a:ext uri="{FF2B5EF4-FFF2-40B4-BE49-F238E27FC236}">
                <a16:creationId xmlns:a16="http://schemas.microsoft.com/office/drawing/2014/main" id="{67AA402F-6279-41EE-A308-6BFB118223EF}"/>
              </a:ext>
            </a:extLst>
          </p:cNvPr>
          <p:cNvSpPr txBox="1"/>
          <p:nvPr/>
        </p:nvSpPr>
        <p:spPr>
          <a:xfrm>
            <a:off x="0" y="1275606"/>
            <a:ext cx="2889814" cy="1815882"/>
          </a:xfrm>
          <a:prstGeom prst="rect">
            <a:avLst/>
          </a:prstGeom>
          <a:noFill/>
        </p:spPr>
        <p:txBody>
          <a:bodyPr wrap="square" rtlCol="0">
            <a:spAutoFit/>
          </a:bodyPr>
          <a:lstStyle/>
          <a:p>
            <a:pPr algn="ctr"/>
            <a:r>
              <a:rPr lang="hy-AM" sz="2800" b="1" dirty="0">
                <a:solidFill>
                  <a:schemeClr val="bg1"/>
                </a:solidFill>
              </a:rPr>
              <a:t>Երեխաների </a:t>
            </a:r>
            <a:endParaRPr lang="en-US" sz="2800" b="1" dirty="0">
              <a:solidFill>
                <a:schemeClr val="bg1"/>
              </a:solidFill>
            </a:endParaRPr>
          </a:p>
          <a:p>
            <a:pPr algn="ctr"/>
            <a:r>
              <a:rPr lang="hy-AM" sz="2800" b="1" dirty="0">
                <a:solidFill>
                  <a:schemeClr val="bg1"/>
                </a:solidFill>
              </a:rPr>
              <a:t>իրավունքների մասին </a:t>
            </a:r>
            <a:endParaRPr lang="en-US" sz="2800" b="1" dirty="0">
              <a:solidFill>
                <a:schemeClr val="bg1"/>
              </a:solidFill>
            </a:endParaRPr>
          </a:p>
          <a:p>
            <a:pPr algn="ctr"/>
            <a:r>
              <a:rPr lang="hy-AM" sz="2800" b="1" dirty="0">
                <a:solidFill>
                  <a:schemeClr val="bg1"/>
                </a:solidFill>
              </a:rPr>
              <a:t>կոնվենցիա</a:t>
            </a:r>
            <a:endParaRPr lang="hy-AM" sz="2400" b="1" dirty="0">
              <a:solidFill>
                <a:schemeClr val="bg1"/>
              </a:solidFill>
            </a:endParaRPr>
          </a:p>
        </p:txBody>
      </p:sp>
      <p:sp>
        <p:nvSpPr>
          <p:cNvPr id="10" name="Google Shape;192;p25">
            <a:extLst>
              <a:ext uri="{FF2B5EF4-FFF2-40B4-BE49-F238E27FC236}">
                <a16:creationId xmlns:a16="http://schemas.microsoft.com/office/drawing/2014/main" id="{8C98253D-0AE4-4831-800D-703AE9EF6F6C}"/>
              </a:ext>
            </a:extLst>
          </p:cNvPr>
          <p:cNvSpPr txBox="1">
            <a:spLocks/>
          </p:cNvSpPr>
          <p:nvPr/>
        </p:nvSpPr>
        <p:spPr>
          <a:xfrm>
            <a:off x="3058308" y="123478"/>
            <a:ext cx="5545599" cy="1080119"/>
          </a:xfrm>
          <a:prstGeom prst="rect">
            <a:avLst/>
          </a:prstGeom>
          <a:solidFill>
            <a:schemeClr val="bg1"/>
          </a:solidFill>
          <a:ln>
            <a:noFill/>
          </a:ln>
        </p:spPr>
        <p:txBody>
          <a:bodyPr spcFirstLastPara="1" vert="horz" wrap="square" lIns="68569" tIns="34275" rIns="68569" bIns="34275" rtlCol="0" anchor="ctr" anchorCtr="0">
            <a:noAutofit/>
          </a:bodyPr>
          <a:lstStyle>
            <a:lvl1pPr marL="457200" lvl="0" indent="-333756" algn="l" defTabSz="457200" rtl="0" eaLnBrk="1" latinLnBrk="0" hangingPunct="1">
              <a:spcBef>
                <a:spcPts val="360"/>
              </a:spcBef>
              <a:spcAft>
                <a:spcPts val="0"/>
              </a:spcAft>
              <a:buClr>
                <a:schemeClr val="accent2"/>
              </a:buClr>
              <a:buSzPts val="1656"/>
              <a:buFont typeface="Wingdings 2" panose="05020102010507070707" pitchFamily="18" charset="2"/>
              <a:buChar char="◼"/>
              <a:defRPr sz="1800" kern="1200">
                <a:solidFill>
                  <a:schemeClr val="tx2"/>
                </a:solidFill>
                <a:latin typeface="+mn-lt"/>
                <a:ea typeface="+mn-ea"/>
                <a:cs typeface="+mn-cs"/>
              </a:defRPr>
            </a:lvl1pPr>
            <a:lvl2pPr marL="914400" lvl="1"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600" kern="1200">
                <a:solidFill>
                  <a:schemeClr val="tx2"/>
                </a:solidFill>
                <a:latin typeface="+mn-lt"/>
                <a:ea typeface="+mn-ea"/>
                <a:cs typeface="+mn-cs"/>
              </a:defRPr>
            </a:lvl2pPr>
            <a:lvl3pPr marL="1371600" lvl="2"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400" kern="1200">
                <a:solidFill>
                  <a:schemeClr val="tx2"/>
                </a:solidFill>
                <a:latin typeface="+mn-lt"/>
                <a:ea typeface="+mn-ea"/>
                <a:cs typeface="+mn-cs"/>
              </a:defRPr>
            </a:lvl3pPr>
            <a:lvl4pPr marL="1828800" lvl="3"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4pPr>
            <a:lvl5pPr marL="2286000" lvl="4"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5pPr>
            <a:lvl6pPr marL="2743200" lvl="5"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6pPr>
            <a:lvl7pPr marL="3200400" lvl="6"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7pPr>
            <a:lvl8pPr marL="3657600" lvl="7" indent="-333756" algn="l" defTabSz="457200" rtl="0" eaLnBrk="1" latinLnBrk="0" hangingPunct="1">
              <a:spcBef>
                <a:spcPts val="600"/>
              </a:spcBef>
              <a:spcAft>
                <a:spcPts val="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8pPr>
            <a:lvl9pPr marL="4114800" lvl="8" indent="-333756" algn="l" defTabSz="457200" rtl="0" eaLnBrk="1" latinLnBrk="0" hangingPunct="1">
              <a:spcBef>
                <a:spcPts val="600"/>
              </a:spcBef>
              <a:spcAft>
                <a:spcPts val="600"/>
              </a:spcAft>
              <a:buClr>
                <a:schemeClr val="accent2"/>
              </a:buClr>
              <a:buSzPts val="1656"/>
              <a:buFont typeface="Wingdings 2" panose="05020102010507070707" pitchFamily="18" charset="2"/>
              <a:buChar char="◼"/>
              <a:defRPr sz="1200" kern="1200">
                <a:solidFill>
                  <a:schemeClr val="tx2"/>
                </a:solidFill>
                <a:latin typeface="+mn-lt"/>
                <a:ea typeface="+mn-ea"/>
                <a:cs typeface="+mn-cs"/>
              </a:defRPr>
            </a:lvl9pPr>
          </a:lstStyle>
          <a:p>
            <a:pPr marL="123444" indent="0">
              <a:buNone/>
            </a:pPr>
            <a:r>
              <a:rPr lang="en-US" b="1" dirty="0" err="1">
                <a:solidFill>
                  <a:schemeClr val="bg2">
                    <a:lumMod val="25000"/>
                  </a:schemeClr>
                </a:solidFill>
              </a:rPr>
              <a:t>Երեխայի</a:t>
            </a:r>
            <a:r>
              <a:rPr lang="en-US" b="1" dirty="0">
                <a:solidFill>
                  <a:schemeClr val="bg2">
                    <a:lumMod val="25000"/>
                  </a:schemeClr>
                </a:solidFill>
              </a:rPr>
              <a:t> </a:t>
            </a:r>
            <a:r>
              <a:rPr lang="en-US" b="1" dirty="0" err="1">
                <a:solidFill>
                  <a:schemeClr val="bg2">
                    <a:lumMod val="25000"/>
                  </a:schemeClr>
                </a:solidFill>
              </a:rPr>
              <a:t>իրավունքների</a:t>
            </a:r>
            <a:r>
              <a:rPr lang="en-US" b="1" dirty="0">
                <a:solidFill>
                  <a:schemeClr val="bg2">
                    <a:lumMod val="25000"/>
                  </a:schemeClr>
                </a:solidFill>
              </a:rPr>
              <a:t> </a:t>
            </a:r>
            <a:r>
              <a:rPr lang="en-US" b="1" dirty="0" err="1">
                <a:solidFill>
                  <a:schemeClr val="bg2">
                    <a:lumMod val="25000"/>
                  </a:schemeClr>
                </a:solidFill>
              </a:rPr>
              <a:t>մասին</a:t>
            </a:r>
            <a:r>
              <a:rPr lang="en-US" b="1" dirty="0">
                <a:solidFill>
                  <a:schemeClr val="bg2">
                    <a:lumMod val="25000"/>
                  </a:schemeClr>
                </a:solidFill>
              </a:rPr>
              <a:t> կ</a:t>
            </a:r>
            <a:r>
              <a:rPr lang="hy-AM" b="1" dirty="0">
                <a:solidFill>
                  <a:schemeClr val="bg2">
                    <a:lumMod val="25000"/>
                  </a:schemeClr>
                </a:solidFill>
              </a:rPr>
              <a:t>ոնվենցիայի</a:t>
            </a:r>
            <a:r>
              <a:rPr lang="en-US" b="1" dirty="0">
                <a:solidFill>
                  <a:schemeClr val="bg2">
                    <a:lumMod val="25000"/>
                  </a:schemeClr>
                </a:solidFill>
              </a:rPr>
              <a:t> </a:t>
            </a:r>
            <a:r>
              <a:rPr lang="en-US" b="1" dirty="0" err="1">
                <a:solidFill>
                  <a:schemeClr val="bg2">
                    <a:lumMod val="25000"/>
                  </a:schemeClr>
                </a:solidFill>
              </a:rPr>
              <a:t>հիմնական</a:t>
            </a:r>
            <a:r>
              <a:rPr lang="hy-AM" b="1" dirty="0">
                <a:solidFill>
                  <a:schemeClr val="bg2">
                    <a:lumMod val="25000"/>
                  </a:schemeClr>
                </a:solidFill>
              </a:rPr>
              <a:t> սկզբունքներ</a:t>
            </a:r>
            <a:endParaRPr lang="en-US" dirty="0">
              <a:solidFill>
                <a:schemeClr val="bg2">
                  <a:lumMod val="25000"/>
                </a:schemeClr>
              </a:solidFill>
            </a:endParaRPr>
          </a:p>
        </p:txBody>
      </p:sp>
      <p:pic>
        <p:nvPicPr>
          <p:cNvPr id="12" name="Picture 4" descr="63,292 Child Playing Shadow Royalty-Free Photos and Stock Images |  Shutterstock">
            <a:extLst>
              <a:ext uri="{FF2B5EF4-FFF2-40B4-BE49-F238E27FC236}">
                <a16:creationId xmlns:a16="http://schemas.microsoft.com/office/drawing/2014/main" id="{F3CFF490-44A5-4BAD-B8AB-C592123BBEC3}"/>
              </a:ext>
            </a:extLst>
          </p:cNvPr>
          <p:cNvPicPr>
            <a:picLocks noChangeAspect="1" noChangeArrowheads="1"/>
          </p:cNvPicPr>
          <p:nvPr/>
        </p:nvPicPr>
        <p:blipFill>
          <a:blip r:embed="rId2" cstate="email">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92299" y="3489033"/>
            <a:ext cx="2751701" cy="169140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F5196FF4-5986-404C-9F10-DE1D51410F78}"/>
              </a:ext>
            </a:extLst>
          </p:cNvPr>
          <p:cNvGrpSpPr/>
          <p:nvPr/>
        </p:nvGrpSpPr>
        <p:grpSpPr>
          <a:xfrm>
            <a:off x="3023320" y="1299928"/>
            <a:ext cx="6231500" cy="2129056"/>
            <a:chOff x="2208715" y="1217489"/>
            <a:chExt cx="6231500" cy="2129056"/>
          </a:xfrm>
        </p:grpSpPr>
        <p:sp>
          <p:nvSpPr>
            <p:cNvPr id="17" name="Текст 2">
              <a:extLst>
                <a:ext uri="{FF2B5EF4-FFF2-40B4-BE49-F238E27FC236}">
                  <a16:creationId xmlns:a16="http://schemas.microsoft.com/office/drawing/2014/main" id="{03500666-2520-43FF-89A8-019B2429C22C}"/>
                </a:ext>
              </a:extLst>
            </p:cNvPr>
            <p:cNvSpPr txBox="1">
              <a:spLocks/>
            </p:cNvSpPr>
            <p:nvPr/>
          </p:nvSpPr>
          <p:spPr>
            <a:xfrm>
              <a:off x="2222094" y="1217489"/>
              <a:ext cx="3947061" cy="4500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y-AM" sz="1600" b="1" dirty="0">
                  <a:latin typeface="GHEA Grapalat" panose="02000803050000020003" pitchFamily="50" charset="0"/>
                </a:rPr>
                <a:t>Խտրականության բացառում</a:t>
              </a:r>
              <a:endParaRPr lang="ru-RU" sz="1600" b="1" dirty="0">
                <a:latin typeface="GHEA Grapalat" panose="02000803050000020003" pitchFamily="50" charset="0"/>
              </a:endParaRPr>
            </a:p>
            <a:p>
              <a:endParaRPr lang="ru-RU" sz="1000" dirty="0"/>
            </a:p>
          </p:txBody>
        </p:sp>
        <p:sp>
          <p:nvSpPr>
            <p:cNvPr id="18" name="Текст 4">
              <a:extLst>
                <a:ext uri="{FF2B5EF4-FFF2-40B4-BE49-F238E27FC236}">
                  <a16:creationId xmlns:a16="http://schemas.microsoft.com/office/drawing/2014/main" id="{1CAB5DA6-FDDC-4C98-BBFC-D6C7138CB18A}"/>
                </a:ext>
              </a:extLst>
            </p:cNvPr>
            <p:cNvSpPr txBox="1">
              <a:spLocks/>
            </p:cNvSpPr>
            <p:nvPr/>
          </p:nvSpPr>
          <p:spPr>
            <a:xfrm>
              <a:off x="2217289" y="1819264"/>
              <a:ext cx="5105400" cy="34831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y-AM" sz="1600" b="1" dirty="0">
                  <a:latin typeface="GHEA Grapalat" panose="02000803050000020003" pitchFamily="50" charset="0"/>
                </a:rPr>
                <a:t>Երեխայի լավագույն շահի ապահովում </a:t>
              </a:r>
              <a:endParaRPr lang="en-US" sz="1600" b="1" dirty="0">
                <a:latin typeface="GHEA Grapalat" panose="02000803050000020003" pitchFamily="50" charset="0"/>
              </a:endParaRPr>
            </a:p>
            <a:p>
              <a:endParaRPr lang="ru-RU" sz="1600" dirty="0"/>
            </a:p>
          </p:txBody>
        </p:sp>
        <p:sp>
          <p:nvSpPr>
            <p:cNvPr id="19" name="Текст 2">
              <a:extLst>
                <a:ext uri="{FF2B5EF4-FFF2-40B4-BE49-F238E27FC236}">
                  <a16:creationId xmlns:a16="http://schemas.microsoft.com/office/drawing/2014/main" id="{44140489-0719-446A-ABA5-3A1FD4F9C588}"/>
                </a:ext>
              </a:extLst>
            </p:cNvPr>
            <p:cNvSpPr txBox="1">
              <a:spLocks/>
            </p:cNvSpPr>
            <p:nvPr/>
          </p:nvSpPr>
          <p:spPr>
            <a:xfrm>
              <a:off x="2208715" y="2357655"/>
              <a:ext cx="6231500" cy="41529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y-AM" sz="1600" b="1" dirty="0">
                  <a:latin typeface="GHEA Grapalat" panose="02000803050000020003" pitchFamily="50" charset="0"/>
                </a:rPr>
                <a:t>Կյանքի ու զարգացման իրավունքի ապահովում</a:t>
              </a:r>
              <a:r>
                <a:rPr lang="hy-AM" sz="1600" b="1" dirty="0">
                  <a:solidFill>
                    <a:schemeClr val="bg1"/>
                  </a:solidFill>
                </a:rPr>
                <a:t>        </a:t>
              </a:r>
              <a:br>
                <a:rPr lang="ru-RU" sz="1600" b="1" dirty="0">
                  <a:solidFill>
                    <a:schemeClr val="bg1"/>
                  </a:solidFill>
                </a:rPr>
              </a:br>
              <a:endParaRPr lang="en-US" sz="1600" dirty="0">
                <a:solidFill>
                  <a:schemeClr val="bg1"/>
                </a:solidFill>
                <a:latin typeface="GHEA Grapalat" panose="02000803050000020003" pitchFamily="50" charset="0"/>
              </a:endParaRPr>
            </a:p>
          </p:txBody>
        </p:sp>
        <p:sp>
          <p:nvSpPr>
            <p:cNvPr id="20" name="Текст 4">
              <a:extLst>
                <a:ext uri="{FF2B5EF4-FFF2-40B4-BE49-F238E27FC236}">
                  <a16:creationId xmlns:a16="http://schemas.microsoft.com/office/drawing/2014/main" id="{7B8C9D63-56A1-4D89-9C01-28170FAF205C}"/>
                </a:ext>
              </a:extLst>
            </p:cNvPr>
            <p:cNvSpPr txBox="1">
              <a:spLocks/>
            </p:cNvSpPr>
            <p:nvPr/>
          </p:nvSpPr>
          <p:spPr>
            <a:xfrm>
              <a:off x="2217289" y="2931253"/>
              <a:ext cx="4762500" cy="4152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y-AM" sz="1600" b="1" dirty="0">
                  <a:latin typeface="GHEA Grapalat" panose="02000803050000020003" pitchFamily="50" charset="0"/>
                </a:rPr>
                <a:t>Մասնակցության իրավունքի</a:t>
              </a:r>
              <a:r>
                <a:rPr lang="en-US" sz="1600" b="1" dirty="0">
                  <a:latin typeface="GHEA Grapalat" panose="02000803050000020003" pitchFamily="50" charset="0"/>
                </a:rPr>
                <a:t> </a:t>
              </a:r>
              <a:r>
                <a:rPr lang="hy-AM" sz="1600" b="1" dirty="0">
                  <a:latin typeface="GHEA Grapalat" panose="02000803050000020003" pitchFamily="50" charset="0"/>
                </a:rPr>
                <a:t>ապահովում</a:t>
              </a: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pPr algn="ctr"/>
              <a:endParaRPr lang="en-US" sz="1200" b="1" dirty="0">
                <a:solidFill>
                  <a:schemeClr val="bg1"/>
                </a:solidFill>
                <a:latin typeface="GHEA Grapalat" panose="02000506050000020003" pitchFamily="50" charset="0"/>
              </a:endParaRPr>
            </a:p>
            <a:p>
              <a:pPr marL="0" indent="0">
                <a:buNone/>
              </a:pPr>
              <a:endParaRPr lang="ru-RU" sz="1600" dirty="0"/>
            </a:p>
          </p:txBody>
        </p:sp>
      </p:grpSp>
    </p:spTree>
    <p:extLst>
      <p:ext uri="{BB962C8B-B14F-4D97-AF65-F5344CB8AC3E}">
        <p14:creationId xmlns:p14="http://schemas.microsoft.com/office/powerpoint/2010/main" val="195510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 Placeholder 1">
            <a:extLst>
              <a:ext uri="{FF2B5EF4-FFF2-40B4-BE49-F238E27FC236}">
                <a16:creationId xmlns:a16="http://schemas.microsoft.com/office/drawing/2014/main" id="{B72CE661-7414-4C6A-A946-B5049F56F404}"/>
              </a:ext>
            </a:extLst>
          </p:cNvPr>
          <p:cNvSpPr txBox="1">
            <a:spLocks/>
          </p:cNvSpPr>
          <p:nvPr/>
        </p:nvSpPr>
        <p:spPr>
          <a:xfrm>
            <a:off x="4355976" y="346476"/>
            <a:ext cx="3949655" cy="5431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y-AM" sz="2400" b="1" dirty="0"/>
              <a:t>Դասընթացի նպատակը</a:t>
            </a:r>
            <a:endParaRPr lang="en-US" sz="2400" b="1" dirty="0"/>
          </a:p>
        </p:txBody>
      </p:sp>
      <p:sp>
        <p:nvSpPr>
          <p:cNvPr id="93" name="Rounded Rectangle 10">
            <a:extLst>
              <a:ext uri="{FF2B5EF4-FFF2-40B4-BE49-F238E27FC236}">
                <a16:creationId xmlns:a16="http://schemas.microsoft.com/office/drawing/2014/main" id="{FC7F87B5-6780-48E1-98D8-7C7003CAC32C}"/>
              </a:ext>
            </a:extLst>
          </p:cNvPr>
          <p:cNvSpPr/>
          <p:nvPr/>
        </p:nvSpPr>
        <p:spPr>
          <a:xfrm>
            <a:off x="3957868" y="4288508"/>
            <a:ext cx="171299" cy="22669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94" name="Block Arc 10">
            <a:extLst>
              <a:ext uri="{FF2B5EF4-FFF2-40B4-BE49-F238E27FC236}">
                <a16:creationId xmlns:a16="http://schemas.microsoft.com/office/drawing/2014/main" id="{F6FA7525-4D1E-41F8-A385-BB05F0ABF615}"/>
              </a:ext>
            </a:extLst>
          </p:cNvPr>
          <p:cNvSpPr/>
          <p:nvPr/>
        </p:nvSpPr>
        <p:spPr>
          <a:xfrm>
            <a:off x="3885124" y="3526840"/>
            <a:ext cx="290828" cy="19699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solidFill>
                <a:schemeClr val="tx1"/>
              </a:solidFill>
            </a:endParaRPr>
          </a:p>
        </p:txBody>
      </p:sp>
      <p:sp>
        <p:nvSpPr>
          <p:cNvPr id="100" name="Trapezoid 3">
            <a:extLst>
              <a:ext uri="{FF2B5EF4-FFF2-40B4-BE49-F238E27FC236}">
                <a16:creationId xmlns:a16="http://schemas.microsoft.com/office/drawing/2014/main" id="{FC5FA65B-C973-4CC7-85D0-C04F58D55A2A}"/>
              </a:ext>
            </a:extLst>
          </p:cNvPr>
          <p:cNvSpPr/>
          <p:nvPr/>
        </p:nvSpPr>
        <p:spPr>
          <a:xfrm>
            <a:off x="6568678" y="4278280"/>
            <a:ext cx="230189" cy="247151"/>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solidFill>
                <a:schemeClr val="tx1"/>
              </a:solidFill>
            </a:endParaRPr>
          </a:p>
        </p:txBody>
      </p:sp>
      <p:sp>
        <p:nvSpPr>
          <p:cNvPr id="101" name="Down Arrow 1">
            <a:extLst>
              <a:ext uri="{FF2B5EF4-FFF2-40B4-BE49-F238E27FC236}">
                <a16:creationId xmlns:a16="http://schemas.microsoft.com/office/drawing/2014/main" id="{E4CBBB14-16CF-47F3-82A8-372A31A064BE}"/>
              </a:ext>
            </a:extLst>
          </p:cNvPr>
          <p:cNvSpPr/>
          <p:nvPr/>
        </p:nvSpPr>
        <p:spPr>
          <a:xfrm rot="10800000" flipH="1">
            <a:off x="6540977" y="3477925"/>
            <a:ext cx="249200" cy="294818"/>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solidFill>
                <a:schemeClr val="tx1"/>
              </a:solidFill>
            </a:endParaRPr>
          </a:p>
        </p:txBody>
      </p:sp>
      <p:sp>
        <p:nvSpPr>
          <p:cNvPr id="49" name="TextBox 48">
            <a:extLst>
              <a:ext uri="{FF2B5EF4-FFF2-40B4-BE49-F238E27FC236}">
                <a16:creationId xmlns:a16="http://schemas.microsoft.com/office/drawing/2014/main" id="{0E7BAFDD-639C-486F-9B98-69F6093AFBC1}"/>
              </a:ext>
            </a:extLst>
          </p:cNvPr>
          <p:cNvSpPr txBox="1"/>
          <p:nvPr/>
        </p:nvSpPr>
        <p:spPr>
          <a:xfrm>
            <a:off x="899592" y="1275606"/>
            <a:ext cx="4338050" cy="3370666"/>
          </a:xfrm>
          <a:prstGeom prst="rect">
            <a:avLst/>
          </a:prstGeom>
          <a:noFill/>
        </p:spPr>
        <p:txBody>
          <a:bodyPr wrap="square" rtlCol="0">
            <a:spAutoFit/>
          </a:bodyPr>
          <a:lstStyle/>
          <a:p>
            <a:pPr latinLnBrk="0">
              <a:lnSpc>
                <a:spcPct val="150000"/>
              </a:lnSpc>
            </a:pPr>
            <a:r>
              <a:rPr lang="hy-AM" sz="1600" dirty="0">
                <a:cs typeface="Arial" panose="020B0604020202020204" pitchFamily="34" charset="0"/>
              </a:rPr>
              <a:t>Դասընթացի նպատակն է նպաստել ուսումնական հաստատություններում ֆիզիկական և հոգեբանական անվտանգ և ապահով միջավայրի ստեղծմանը` բռնության և բուլինգի դրսևորումների, տեսակների կանխարգելման և հաղթահարման ուղիների վերաբերյալ ծնողների իրազեկվածության բարձրացման միջոցով։ </a:t>
            </a:r>
            <a:endParaRPr lang="en-US" sz="1600" dirty="0">
              <a:cs typeface="Arial" panose="020B0604020202020204" pitchFamily="34" charset="0"/>
            </a:endParaRPr>
          </a:p>
        </p:txBody>
      </p:sp>
      <p:grpSp>
        <p:nvGrpSpPr>
          <p:cNvPr id="36" name="그룹 1">
            <a:extLst>
              <a:ext uri="{FF2B5EF4-FFF2-40B4-BE49-F238E27FC236}">
                <a16:creationId xmlns:a16="http://schemas.microsoft.com/office/drawing/2014/main" id="{4C71DC1F-45A6-436C-9533-4F690538F2F3}"/>
              </a:ext>
            </a:extLst>
          </p:cNvPr>
          <p:cNvGrpSpPr/>
          <p:nvPr/>
        </p:nvGrpSpPr>
        <p:grpSpPr>
          <a:xfrm>
            <a:off x="6330803" y="1635646"/>
            <a:ext cx="1512168" cy="2304256"/>
            <a:chOff x="466808" y="417676"/>
            <a:chExt cx="4225225" cy="6437520"/>
          </a:xfrm>
        </p:grpSpPr>
        <p:sp>
          <p:nvSpPr>
            <p:cNvPr id="37" name="자유형: 도형 23">
              <a:extLst>
                <a:ext uri="{FF2B5EF4-FFF2-40B4-BE49-F238E27FC236}">
                  <a16:creationId xmlns:a16="http://schemas.microsoft.com/office/drawing/2014/main" id="{E2DCB8B1-2DA2-42BB-9A89-99928260D530}"/>
                </a:ext>
              </a:extLst>
            </p:cNvPr>
            <p:cNvSpPr/>
            <p:nvPr/>
          </p:nvSpPr>
          <p:spPr>
            <a:xfrm>
              <a:off x="3167840" y="1457517"/>
              <a:ext cx="1493103" cy="379923"/>
            </a:xfrm>
            <a:custGeom>
              <a:avLst/>
              <a:gdLst>
                <a:gd name="connsiteX0" fmla="*/ 748603 w 1493103"/>
                <a:gd name="connsiteY0" fmla="*/ 379924 h 379923"/>
                <a:gd name="connsiteX1" fmla="*/ 39086 w 1493103"/>
                <a:gd name="connsiteY1" fmla="*/ 379924 h 379923"/>
                <a:gd name="connsiteX2" fmla="*/ 986 w 1493103"/>
                <a:gd name="connsiteY2" fmla="*/ 343252 h 379923"/>
                <a:gd name="connsiteX3" fmla="*/ 204345 w 1493103"/>
                <a:gd name="connsiteY3" fmla="*/ 173231 h 379923"/>
                <a:gd name="connsiteX4" fmla="*/ 269305 w 1493103"/>
                <a:gd name="connsiteY4" fmla="*/ 210950 h 379923"/>
                <a:gd name="connsiteX5" fmla="*/ 295118 w 1493103"/>
                <a:gd name="connsiteY5" fmla="*/ 210664 h 379923"/>
                <a:gd name="connsiteX6" fmla="*/ 477236 w 1493103"/>
                <a:gd name="connsiteY6" fmla="*/ 193615 h 379923"/>
                <a:gd name="connsiteX7" fmla="*/ 505144 w 1493103"/>
                <a:gd name="connsiteY7" fmla="*/ 185709 h 379923"/>
                <a:gd name="connsiteX8" fmla="*/ 787180 w 1493103"/>
                <a:gd name="connsiteY8" fmla="*/ 257 h 379923"/>
                <a:gd name="connsiteX9" fmla="*/ 1058833 w 1493103"/>
                <a:gd name="connsiteY9" fmla="*/ 180565 h 379923"/>
                <a:gd name="connsiteX10" fmla="*/ 1085788 w 1493103"/>
                <a:gd name="connsiteY10" fmla="*/ 188947 h 379923"/>
                <a:gd name="connsiteX11" fmla="*/ 1304768 w 1493103"/>
                <a:gd name="connsiteY11" fmla="*/ 245716 h 379923"/>
                <a:gd name="connsiteX12" fmla="*/ 1332962 w 1493103"/>
                <a:gd name="connsiteY12" fmla="*/ 256003 h 379923"/>
                <a:gd name="connsiteX13" fmla="*/ 1488505 w 1493103"/>
                <a:gd name="connsiteY13" fmla="*/ 337633 h 379923"/>
                <a:gd name="connsiteX14" fmla="*/ 1458121 w 1493103"/>
                <a:gd name="connsiteY14" fmla="*/ 379828 h 379923"/>
                <a:gd name="connsiteX15" fmla="*/ 748603 w 1493103"/>
                <a:gd name="connsiteY15" fmla="*/ 379924 h 3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103" h="379923">
                  <a:moveTo>
                    <a:pt x="748603" y="379924"/>
                  </a:moveTo>
                  <a:cubicBezTo>
                    <a:pt x="512097" y="379924"/>
                    <a:pt x="275592" y="379924"/>
                    <a:pt x="39086" y="379924"/>
                  </a:cubicBezTo>
                  <a:cubicBezTo>
                    <a:pt x="4129" y="379924"/>
                    <a:pt x="4605" y="378209"/>
                    <a:pt x="986" y="343252"/>
                  </a:cubicBezTo>
                  <a:cubicBezTo>
                    <a:pt x="-11397" y="224666"/>
                    <a:pt x="94902" y="141322"/>
                    <a:pt x="204345" y="173231"/>
                  </a:cubicBezTo>
                  <a:cubicBezTo>
                    <a:pt x="228729" y="180280"/>
                    <a:pt x="251779" y="191614"/>
                    <a:pt x="269305" y="210950"/>
                  </a:cubicBezTo>
                  <a:cubicBezTo>
                    <a:pt x="278640" y="221237"/>
                    <a:pt x="284450" y="221332"/>
                    <a:pt x="295118" y="210664"/>
                  </a:cubicBezTo>
                  <a:cubicBezTo>
                    <a:pt x="348268" y="157229"/>
                    <a:pt x="416371" y="150847"/>
                    <a:pt x="477236" y="193615"/>
                  </a:cubicBezTo>
                  <a:cubicBezTo>
                    <a:pt x="492381" y="204283"/>
                    <a:pt x="497239" y="204092"/>
                    <a:pt x="505144" y="185709"/>
                  </a:cubicBezTo>
                  <a:cubicBezTo>
                    <a:pt x="554960" y="70266"/>
                    <a:pt x="666307" y="-4982"/>
                    <a:pt x="787180" y="257"/>
                  </a:cubicBezTo>
                  <a:cubicBezTo>
                    <a:pt x="912338" y="5686"/>
                    <a:pt x="1005493" y="65027"/>
                    <a:pt x="1058833" y="180565"/>
                  </a:cubicBezTo>
                  <a:cubicBezTo>
                    <a:pt x="1066357" y="196853"/>
                    <a:pt x="1071120" y="197139"/>
                    <a:pt x="1085788" y="188947"/>
                  </a:cubicBezTo>
                  <a:cubicBezTo>
                    <a:pt x="1167513" y="143323"/>
                    <a:pt x="1255809" y="166278"/>
                    <a:pt x="1304768" y="245716"/>
                  </a:cubicBezTo>
                  <a:cubicBezTo>
                    <a:pt x="1312674" y="258480"/>
                    <a:pt x="1319151" y="260194"/>
                    <a:pt x="1332962" y="256003"/>
                  </a:cubicBezTo>
                  <a:cubicBezTo>
                    <a:pt x="1406019" y="234191"/>
                    <a:pt x="1466598" y="266481"/>
                    <a:pt x="1488505" y="337633"/>
                  </a:cubicBezTo>
                  <a:cubicBezTo>
                    <a:pt x="1498888" y="371446"/>
                    <a:pt x="1492887" y="379828"/>
                    <a:pt x="1458121" y="379828"/>
                  </a:cubicBezTo>
                  <a:cubicBezTo>
                    <a:pt x="1221615" y="379924"/>
                    <a:pt x="985109" y="379924"/>
                    <a:pt x="748603" y="379924"/>
                  </a:cubicBezTo>
                  <a:close/>
                </a:path>
              </a:pathLst>
            </a:custGeom>
            <a:solidFill>
              <a:schemeClr val="accent4">
                <a:lumMod val="20000"/>
                <a:lumOff val="80000"/>
              </a:schemeClr>
            </a:solidFill>
            <a:ln w="9525" cap="flat">
              <a:noFill/>
              <a:prstDash val="solid"/>
              <a:miter/>
            </a:ln>
          </p:spPr>
          <p:txBody>
            <a:bodyPr rtlCol="0" anchor="ctr"/>
            <a:lstStyle/>
            <a:p>
              <a:endParaRPr lang="ko-KR" altLang="en-US" sz="1350" dirty="0"/>
            </a:p>
          </p:txBody>
        </p:sp>
        <p:grpSp>
          <p:nvGrpSpPr>
            <p:cNvPr id="38" name="그룹 33">
              <a:extLst>
                <a:ext uri="{FF2B5EF4-FFF2-40B4-BE49-F238E27FC236}">
                  <a16:creationId xmlns:a16="http://schemas.microsoft.com/office/drawing/2014/main" id="{3F1EFC31-982A-4569-9B0E-A8197F044F3B}"/>
                </a:ext>
              </a:extLst>
            </p:cNvPr>
            <p:cNvGrpSpPr/>
            <p:nvPr/>
          </p:nvGrpSpPr>
          <p:grpSpPr>
            <a:xfrm>
              <a:off x="1399310" y="417676"/>
              <a:ext cx="1866404" cy="1856811"/>
              <a:chOff x="6096000" y="2234117"/>
              <a:chExt cx="2607994" cy="2594589"/>
            </a:xfrm>
          </p:grpSpPr>
          <p:sp>
            <p:nvSpPr>
              <p:cNvPr id="51" name="타원 32">
                <a:extLst>
                  <a:ext uri="{FF2B5EF4-FFF2-40B4-BE49-F238E27FC236}">
                    <a16:creationId xmlns:a16="http://schemas.microsoft.com/office/drawing/2014/main" id="{98FC4146-C20D-469E-AB45-D87AFD76DD82}"/>
                  </a:ext>
                </a:extLst>
              </p:cNvPr>
              <p:cNvSpPr/>
              <p:nvPr/>
            </p:nvSpPr>
            <p:spPr>
              <a:xfrm>
                <a:off x="6109405" y="2234117"/>
                <a:ext cx="2594589" cy="259458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52" name="그룹 27">
                <a:extLst>
                  <a:ext uri="{FF2B5EF4-FFF2-40B4-BE49-F238E27FC236}">
                    <a16:creationId xmlns:a16="http://schemas.microsoft.com/office/drawing/2014/main" id="{8CF4BF45-0B02-46A3-B415-209B2A0FA106}"/>
                  </a:ext>
                </a:extLst>
              </p:cNvPr>
              <p:cNvGrpSpPr/>
              <p:nvPr/>
            </p:nvGrpSpPr>
            <p:grpSpPr>
              <a:xfrm>
                <a:off x="6096000" y="2327868"/>
                <a:ext cx="2431448" cy="2431448"/>
                <a:chOff x="1807559" y="3406552"/>
                <a:chExt cx="2431448" cy="2431448"/>
              </a:xfrm>
            </p:grpSpPr>
            <p:sp>
              <p:nvSpPr>
                <p:cNvPr id="53" name="Oval 46">
                  <a:extLst>
                    <a:ext uri="{FF2B5EF4-FFF2-40B4-BE49-F238E27FC236}">
                      <a16:creationId xmlns:a16="http://schemas.microsoft.com/office/drawing/2014/main" id="{BEF6D2D7-390E-417A-9D5B-B5438F10A62D}"/>
                    </a:ext>
                  </a:extLst>
                </p:cNvPr>
                <p:cNvSpPr/>
                <p:nvPr/>
              </p:nvSpPr>
              <p:spPr>
                <a:xfrm>
                  <a:off x="1807559" y="3406552"/>
                  <a:ext cx="2431448" cy="2431448"/>
                </a:xfrm>
                <a:prstGeom prst="ellipse">
                  <a:avLst/>
                </a:prstGeom>
                <a:solidFill>
                  <a:schemeClr val="bg1"/>
                </a:solidFill>
                <a:ln w="165100">
                  <a:solidFill>
                    <a:schemeClr val="accent1"/>
                  </a:solidFill>
                </a:ln>
                <a:scene3d>
                  <a:camera prst="perspectiveLeft" fov="0">
                    <a:rot lat="0" lon="0" rev="0"/>
                  </a:camera>
                  <a:lightRig rig="threePt" dir="t"/>
                </a:scene3d>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54" name="Oval 47">
                  <a:extLst>
                    <a:ext uri="{FF2B5EF4-FFF2-40B4-BE49-F238E27FC236}">
                      <a16:creationId xmlns:a16="http://schemas.microsoft.com/office/drawing/2014/main" id="{2B3DD5C2-C2C6-4D0D-9C64-B643857136B9}"/>
                    </a:ext>
                  </a:extLst>
                </p:cNvPr>
                <p:cNvSpPr/>
                <p:nvPr/>
              </p:nvSpPr>
              <p:spPr>
                <a:xfrm>
                  <a:off x="2169613" y="3768606"/>
                  <a:ext cx="1707341" cy="1707341"/>
                </a:xfrm>
                <a:prstGeom prst="ellipse">
                  <a:avLst/>
                </a:prstGeom>
                <a:solidFill>
                  <a:schemeClr val="bg1"/>
                </a:solidFill>
                <a:ln w="165100">
                  <a:solidFill>
                    <a:schemeClr val="accent1"/>
                  </a:solidFill>
                </a:ln>
                <a:scene3d>
                  <a:camera prst="perspectiveLeft" fov="0">
                    <a:rot lat="0" lon="0" rev="0"/>
                  </a:camera>
                  <a:lightRig rig="threePt" dir="t"/>
                </a:scene3d>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5" name="Oval 48">
                  <a:extLst>
                    <a:ext uri="{FF2B5EF4-FFF2-40B4-BE49-F238E27FC236}">
                      <a16:creationId xmlns:a16="http://schemas.microsoft.com/office/drawing/2014/main" id="{8A28063F-BBEA-4FB0-BDE0-1DB02E730C83}"/>
                    </a:ext>
                  </a:extLst>
                </p:cNvPr>
                <p:cNvSpPr/>
                <p:nvPr/>
              </p:nvSpPr>
              <p:spPr>
                <a:xfrm>
                  <a:off x="2571450" y="4170443"/>
                  <a:ext cx="903667" cy="903667"/>
                </a:xfrm>
                <a:prstGeom prst="ellipse">
                  <a:avLst/>
                </a:prstGeom>
                <a:solidFill>
                  <a:schemeClr val="bg1"/>
                </a:solidFill>
                <a:ln w="165100">
                  <a:solidFill>
                    <a:schemeClr val="accent1"/>
                  </a:solidFill>
                </a:ln>
                <a:scene3d>
                  <a:camera prst="perspectiveLeft" fov="0">
                    <a:rot lat="0" lon="0" rev="0"/>
                  </a:camera>
                  <a:lightRig rig="threePt" dir="t"/>
                </a:scene3d>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6" name="Oval 88">
                  <a:extLst>
                    <a:ext uri="{FF2B5EF4-FFF2-40B4-BE49-F238E27FC236}">
                      <a16:creationId xmlns:a16="http://schemas.microsoft.com/office/drawing/2014/main" id="{0C1A0392-2788-4C1A-881C-FB453A0EEF07}"/>
                    </a:ext>
                  </a:extLst>
                </p:cNvPr>
                <p:cNvSpPr/>
                <p:nvPr/>
              </p:nvSpPr>
              <p:spPr>
                <a:xfrm>
                  <a:off x="2843283" y="4442276"/>
                  <a:ext cx="360000" cy="360000"/>
                </a:xfrm>
                <a:prstGeom prst="ellipse">
                  <a:avLst/>
                </a:prstGeom>
                <a:solidFill>
                  <a:schemeClr val="accent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39" name="그룹 34">
              <a:extLst>
                <a:ext uri="{FF2B5EF4-FFF2-40B4-BE49-F238E27FC236}">
                  <a16:creationId xmlns:a16="http://schemas.microsoft.com/office/drawing/2014/main" id="{2D2E6BEF-3AD4-44A7-B65C-CEAC655E2552}"/>
                </a:ext>
              </a:extLst>
            </p:cNvPr>
            <p:cNvGrpSpPr/>
            <p:nvPr/>
          </p:nvGrpSpPr>
          <p:grpSpPr>
            <a:xfrm>
              <a:off x="1528336" y="2301333"/>
              <a:ext cx="1362551" cy="4553863"/>
              <a:chOff x="1530614" y="1738372"/>
              <a:chExt cx="1535100" cy="5130549"/>
            </a:xfrm>
          </p:grpSpPr>
          <p:grpSp>
            <p:nvGrpSpPr>
              <p:cNvPr id="43" name="그룹 2">
                <a:extLst>
                  <a:ext uri="{FF2B5EF4-FFF2-40B4-BE49-F238E27FC236}">
                    <a16:creationId xmlns:a16="http://schemas.microsoft.com/office/drawing/2014/main" id="{A2580597-9F74-45B1-BEE3-3F1A813972E1}"/>
                  </a:ext>
                </a:extLst>
              </p:cNvPr>
              <p:cNvGrpSpPr/>
              <p:nvPr/>
            </p:nvGrpSpPr>
            <p:grpSpPr>
              <a:xfrm>
                <a:off x="1530614" y="1738372"/>
                <a:ext cx="1535100" cy="5130549"/>
                <a:chOff x="2157632" y="864853"/>
                <a:chExt cx="1535100" cy="5130549"/>
              </a:xfrm>
            </p:grpSpPr>
            <p:sp>
              <p:nvSpPr>
                <p:cNvPr id="47" name="사다리꼴 55">
                  <a:extLst>
                    <a:ext uri="{FF2B5EF4-FFF2-40B4-BE49-F238E27FC236}">
                      <a16:creationId xmlns:a16="http://schemas.microsoft.com/office/drawing/2014/main" id="{ECBE2524-724B-4C89-AF64-A332B9DBA25B}"/>
                    </a:ext>
                  </a:extLst>
                </p:cNvPr>
                <p:cNvSpPr/>
                <p:nvPr/>
              </p:nvSpPr>
              <p:spPr>
                <a:xfrm flipH="1">
                  <a:off x="2169186" y="2099509"/>
                  <a:ext cx="1478190" cy="3895893"/>
                </a:xfrm>
                <a:custGeom>
                  <a:avLst/>
                  <a:gdLst>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514" h="3895893">
                      <a:moveTo>
                        <a:pt x="0" y="3895893"/>
                      </a:moveTo>
                      <a:cubicBezTo>
                        <a:pt x="190693" y="2667601"/>
                        <a:pt x="411531" y="1569937"/>
                        <a:pt x="391209" y="0"/>
                      </a:cubicBezTo>
                      <a:lnTo>
                        <a:pt x="1661305" y="0"/>
                      </a:lnTo>
                      <a:cubicBezTo>
                        <a:pt x="1671128" y="1579985"/>
                        <a:pt x="1861821" y="2647503"/>
                        <a:pt x="2052514" y="3895893"/>
                      </a:cubicBezTo>
                      <a:lnTo>
                        <a:pt x="0" y="389589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8" name="사다리꼴 55">
                  <a:extLst>
                    <a:ext uri="{FF2B5EF4-FFF2-40B4-BE49-F238E27FC236}">
                      <a16:creationId xmlns:a16="http://schemas.microsoft.com/office/drawing/2014/main" id="{38E93B2A-F3D0-49BC-B39E-64C8906691BF}"/>
                    </a:ext>
                  </a:extLst>
                </p:cNvPr>
                <p:cNvSpPr/>
                <p:nvPr/>
              </p:nvSpPr>
              <p:spPr>
                <a:xfrm flipH="1">
                  <a:off x="2435481" y="2272574"/>
                  <a:ext cx="934476" cy="3722828"/>
                </a:xfrm>
                <a:custGeom>
                  <a:avLst/>
                  <a:gdLst>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 name="connsiteX0" fmla="*/ 0 w 2052514"/>
                    <a:gd name="connsiteY0" fmla="*/ 3895893 h 3895893"/>
                    <a:gd name="connsiteX1" fmla="*/ 391209 w 2052514"/>
                    <a:gd name="connsiteY1" fmla="*/ 0 h 3895893"/>
                    <a:gd name="connsiteX2" fmla="*/ 1661305 w 2052514"/>
                    <a:gd name="connsiteY2" fmla="*/ 0 h 3895893"/>
                    <a:gd name="connsiteX3" fmla="*/ 2052514 w 2052514"/>
                    <a:gd name="connsiteY3" fmla="*/ 3895893 h 3895893"/>
                    <a:gd name="connsiteX4" fmla="*/ 0 w 2052514"/>
                    <a:gd name="connsiteY4" fmla="*/ 3895893 h 3895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514" h="3895893">
                      <a:moveTo>
                        <a:pt x="0" y="3895893"/>
                      </a:moveTo>
                      <a:cubicBezTo>
                        <a:pt x="190693" y="2667601"/>
                        <a:pt x="411531" y="1569937"/>
                        <a:pt x="391209" y="0"/>
                      </a:cubicBezTo>
                      <a:lnTo>
                        <a:pt x="1661305" y="0"/>
                      </a:lnTo>
                      <a:cubicBezTo>
                        <a:pt x="1671128" y="1579985"/>
                        <a:pt x="1861821" y="2647503"/>
                        <a:pt x="2052514" y="3895893"/>
                      </a:cubicBezTo>
                      <a:lnTo>
                        <a:pt x="0" y="3895893"/>
                      </a:lnTo>
                      <a:close/>
                    </a:path>
                  </a:pathLst>
                </a:custGeom>
                <a:gradFill>
                  <a:gsLst>
                    <a:gs pos="0">
                      <a:schemeClr val="accent3">
                        <a:lumMod val="75000"/>
                      </a:schemeClr>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50" name="그래픽 53">
                  <a:extLst>
                    <a:ext uri="{FF2B5EF4-FFF2-40B4-BE49-F238E27FC236}">
                      <a16:creationId xmlns:a16="http://schemas.microsoft.com/office/drawing/2014/main" id="{D1096B8A-C149-4FEE-A25C-E76FD4966FF7}"/>
                    </a:ext>
                  </a:extLst>
                </p:cNvPr>
                <p:cNvSpPr/>
                <p:nvPr/>
              </p:nvSpPr>
              <p:spPr>
                <a:xfrm>
                  <a:off x="2157632" y="864853"/>
                  <a:ext cx="1535100" cy="1187975"/>
                </a:xfrm>
                <a:custGeom>
                  <a:avLst/>
                  <a:gdLst>
                    <a:gd name="connsiteX0" fmla="*/ 2376135 w 5073888"/>
                    <a:gd name="connsiteY0" fmla="*/ 92869 h 4443412"/>
                    <a:gd name="connsiteX1" fmla="*/ 25174 w 5073888"/>
                    <a:gd name="connsiteY1" fmla="*/ 4164806 h 4443412"/>
                    <a:gd name="connsiteX2" fmla="*/ 186051 w 5073888"/>
                    <a:gd name="connsiteY2" fmla="*/ 4443413 h 4443412"/>
                    <a:gd name="connsiteX3" fmla="*/ 4887877 w 5073888"/>
                    <a:gd name="connsiteY3" fmla="*/ 4443413 h 4443412"/>
                    <a:gd name="connsiteX4" fmla="*/ 5048754 w 5073888"/>
                    <a:gd name="connsiteY4" fmla="*/ 4164806 h 4443412"/>
                    <a:gd name="connsiteX5" fmla="*/ 2697794 w 5073888"/>
                    <a:gd name="connsiteY5" fmla="*/ 92869 h 4443412"/>
                    <a:gd name="connsiteX6" fmla="*/ 2376135 w 5073888"/>
                    <a:gd name="connsiteY6" fmla="*/ 92869 h 444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3888" h="4443412">
                      <a:moveTo>
                        <a:pt x="2376135" y="92869"/>
                      </a:moveTo>
                      <a:lnTo>
                        <a:pt x="25174" y="4164806"/>
                      </a:lnTo>
                      <a:cubicBezTo>
                        <a:pt x="-46359" y="4288631"/>
                        <a:pt x="43081" y="4443413"/>
                        <a:pt x="186051" y="4443413"/>
                      </a:cubicBezTo>
                      <a:lnTo>
                        <a:pt x="4887877" y="4443413"/>
                      </a:lnTo>
                      <a:cubicBezTo>
                        <a:pt x="5030847" y="4443413"/>
                        <a:pt x="5120192" y="4288631"/>
                        <a:pt x="5048754" y="4164806"/>
                      </a:cubicBezTo>
                      <a:lnTo>
                        <a:pt x="2697794" y="92869"/>
                      </a:lnTo>
                      <a:cubicBezTo>
                        <a:pt x="2626356" y="-30956"/>
                        <a:pt x="2447572" y="-30956"/>
                        <a:pt x="2376135" y="92869"/>
                      </a:cubicBezTo>
                      <a:close/>
                    </a:path>
                  </a:pathLst>
                </a:custGeom>
                <a:solidFill>
                  <a:schemeClr val="accent3"/>
                </a:solidFill>
                <a:ln w="85725" cap="flat">
                  <a:solidFill>
                    <a:schemeClr val="accent3">
                      <a:lumMod val="75000"/>
                    </a:schemeClr>
                  </a:solidFill>
                  <a:prstDash val="solid"/>
                  <a:miter/>
                </a:ln>
              </p:spPr>
              <p:txBody>
                <a:bodyPr rtlCol="0" anchor="ctr"/>
                <a:lstStyle/>
                <a:p>
                  <a:endParaRPr lang="ko-KR" altLang="en-US" sz="1350" dirty="0"/>
                </a:p>
              </p:txBody>
            </p:sp>
          </p:grpSp>
          <p:grpSp>
            <p:nvGrpSpPr>
              <p:cNvPr id="44" name="그룹 22">
                <a:extLst>
                  <a:ext uri="{FF2B5EF4-FFF2-40B4-BE49-F238E27FC236}">
                    <a16:creationId xmlns:a16="http://schemas.microsoft.com/office/drawing/2014/main" id="{993D1C42-C283-4F68-8BA0-26CE15119D40}"/>
                  </a:ext>
                </a:extLst>
              </p:cNvPr>
              <p:cNvGrpSpPr/>
              <p:nvPr/>
            </p:nvGrpSpPr>
            <p:grpSpPr>
              <a:xfrm>
                <a:off x="1867405" y="3835833"/>
                <a:ext cx="960129" cy="124373"/>
                <a:chOff x="1867405" y="3835833"/>
                <a:chExt cx="960129" cy="124373"/>
              </a:xfrm>
            </p:grpSpPr>
            <p:sp>
              <p:nvSpPr>
                <p:cNvPr id="45" name="자유형: 도형 13">
                  <a:extLst>
                    <a:ext uri="{FF2B5EF4-FFF2-40B4-BE49-F238E27FC236}">
                      <a16:creationId xmlns:a16="http://schemas.microsoft.com/office/drawing/2014/main" id="{4429CEB4-9F9C-497E-BF0A-1C5C65D8C6EC}"/>
                    </a:ext>
                  </a:extLst>
                </p:cNvPr>
                <p:cNvSpPr/>
                <p:nvPr/>
              </p:nvSpPr>
              <p:spPr>
                <a:xfrm>
                  <a:off x="1867405" y="3847671"/>
                  <a:ext cx="83089" cy="112535"/>
                </a:xfrm>
                <a:custGeom>
                  <a:avLst/>
                  <a:gdLst>
                    <a:gd name="connsiteX0" fmla="*/ 0 w 44079"/>
                    <a:gd name="connsiteY0" fmla="*/ 19084 h 59700"/>
                    <a:gd name="connsiteX1" fmla="*/ 44080 w 44079"/>
                    <a:gd name="connsiteY1" fmla="*/ 3273 h 59700"/>
                    <a:gd name="connsiteX2" fmla="*/ 38549 w 44079"/>
                    <a:gd name="connsiteY2" fmla="*/ 59700 h 59700"/>
                    <a:gd name="connsiteX3" fmla="*/ 0 w 44079"/>
                    <a:gd name="connsiteY3" fmla="*/ 19084 h 59700"/>
                  </a:gdLst>
                  <a:ahLst/>
                  <a:cxnLst>
                    <a:cxn ang="0">
                      <a:pos x="connsiteX0" y="connsiteY0"/>
                    </a:cxn>
                    <a:cxn ang="0">
                      <a:pos x="connsiteX1" y="connsiteY1"/>
                    </a:cxn>
                    <a:cxn ang="0">
                      <a:pos x="connsiteX2" y="connsiteY2"/>
                    </a:cxn>
                    <a:cxn ang="0">
                      <a:pos x="connsiteX3" y="connsiteY3"/>
                    </a:cxn>
                  </a:cxnLst>
                  <a:rect l="l" t="t" r="r" b="b"/>
                  <a:pathLst>
                    <a:path w="44079" h="59700">
                      <a:moveTo>
                        <a:pt x="0" y="19084"/>
                      </a:moveTo>
                      <a:cubicBezTo>
                        <a:pt x="13911" y="11542"/>
                        <a:pt x="23576" y="-7621"/>
                        <a:pt x="44080" y="3273"/>
                      </a:cubicBezTo>
                      <a:cubicBezTo>
                        <a:pt x="35700" y="20760"/>
                        <a:pt x="43242" y="39811"/>
                        <a:pt x="38549" y="59700"/>
                      </a:cubicBezTo>
                      <a:cubicBezTo>
                        <a:pt x="18101" y="52493"/>
                        <a:pt x="12961" y="31878"/>
                        <a:pt x="0" y="19084"/>
                      </a:cubicBezTo>
                      <a:close/>
                    </a:path>
                  </a:pathLst>
                </a:custGeom>
                <a:solidFill>
                  <a:srgbClr val="F8C0B6"/>
                </a:solidFill>
                <a:ln w="5581" cap="flat">
                  <a:noFill/>
                  <a:prstDash val="solid"/>
                  <a:miter/>
                </a:ln>
              </p:spPr>
              <p:txBody>
                <a:bodyPr rtlCol="0" anchor="ctr"/>
                <a:lstStyle/>
                <a:p>
                  <a:endParaRPr lang="ko-KR" altLang="en-US" sz="1350"/>
                </a:p>
              </p:txBody>
            </p:sp>
            <p:sp>
              <p:nvSpPr>
                <p:cNvPr id="46" name="자유형: 도형 14">
                  <a:extLst>
                    <a:ext uri="{FF2B5EF4-FFF2-40B4-BE49-F238E27FC236}">
                      <a16:creationId xmlns:a16="http://schemas.microsoft.com/office/drawing/2014/main" id="{EB6010F7-348B-4109-B196-3BEB602B036F}"/>
                    </a:ext>
                  </a:extLst>
                </p:cNvPr>
                <p:cNvSpPr/>
                <p:nvPr/>
              </p:nvSpPr>
              <p:spPr>
                <a:xfrm>
                  <a:off x="2752869" y="3835833"/>
                  <a:ext cx="74665" cy="91410"/>
                </a:xfrm>
                <a:custGeom>
                  <a:avLst/>
                  <a:gdLst>
                    <a:gd name="connsiteX0" fmla="*/ 0 w 39610"/>
                    <a:gd name="connsiteY0" fmla="*/ 48494 h 48493"/>
                    <a:gd name="connsiteX1" fmla="*/ 0 w 39610"/>
                    <a:gd name="connsiteY1" fmla="*/ 0 h 48493"/>
                    <a:gd name="connsiteX2" fmla="*/ 39611 w 39610"/>
                    <a:gd name="connsiteY2" fmla="*/ 8995 h 48493"/>
                    <a:gd name="connsiteX3" fmla="*/ 0 w 39610"/>
                    <a:gd name="connsiteY3" fmla="*/ 48494 h 48493"/>
                  </a:gdLst>
                  <a:ahLst/>
                  <a:cxnLst>
                    <a:cxn ang="0">
                      <a:pos x="connsiteX0" y="connsiteY0"/>
                    </a:cxn>
                    <a:cxn ang="0">
                      <a:pos x="connsiteX1" y="connsiteY1"/>
                    </a:cxn>
                    <a:cxn ang="0">
                      <a:pos x="connsiteX2" y="connsiteY2"/>
                    </a:cxn>
                    <a:cxn ang="0">
                      <a:pos x="connsiteX3" y="connsiteY3"/>
                    </a:cxn>
                  </a:cxnLst>
                  <a:rect l="l" t="t" r="r" b="b"/>
                  <a:pathLst>
                    <a:path w="39610" h="48493">
                      <a:moveTo>
                        <a:pt x="0" y="48494"/>
                      </a:moveTo>
                      <a:cubicBezTo>
                        <a:pt x="0" y="32851"/>
                        <a:pt x="0" y="17208"/>
                        <a:pt x="0" y="0"/>
                      </a:cubicBezTo>
                      <a:cubicBezTo>
                        <a:pt x="13688" y="3129"/>
                        <a:pt x="26649" y="6034"/>
                        <a:pt x="39611" y="8995"/>
                      </a:cubicBezTo>
                      <a:cubicBezTo>
                        <a:pt x="31678" y="27487"/>
                        <a:pt x="19275" y="41454"/>
                        <a:pt x="0" y="48494"/>
                      </a:cubicBezTo>
                      <a:close/>
                    </a:path>
                  </a:pathLst>
                </a:custGeom>
                <a:solidFill>
                  <a:srgbClr val="F9C2B7"/>
                </a:solidFill>
                <a:ln w="5581" cap="flat">
                  <a:noFill/>
                  <a:prstDash val="solid"/>
                  <a:miter/>
                </a:ln>
              </p:spPr>
              <p:txBody>
                <a:bodyPr rtlCol="0" anchor="ctr"/>
                <a:lstStyle/>
                <a:p>
                  <a:endParaRPr lang="ko-KR" altLang="en-US" sz="1350"/>
                </a:p>
              </p:txBody>
            </p:sp>
          </p:grpSp>
        </p:grpSp>
        <p:sp>
          <p:nvSpPr>
            <p:cNvPr id="40" name="자유형: 도형 24">
              <a:extLst>
                <a:ext uri="{FF2B5EF4-FFF2-40B4-BE49-F238E27FC236}">
                  <a16:creationId xmlns:a16="http://schemas.microsoft.com/office/drawing/2014/main" id="{8F892432-DA91-4BA0-A21F-91DDA6CD960C}"/>
                </a:ext>
              </a:extLst>
            </p:cNvPr>
            <p:cNvSpPr/>
            <p:nvPr/>
          </p:nvSpPr>
          <p:spPr>
            <a:xfrm flipH="1">
              <a:off x="466808" y="1915066"/>
              <a:ext cx="932502" cy="319051"/>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chemeClr val="accent4">
                <a:lumMod val="20000"/>
                <a:lumOff val="80000"/>
              </a:schemeClr>
            </a:solidFill>
            <a:ln w="9525" cap="flat">
              <a:noFill/>
              <a:prstDash val="solid"/>
              <a:miter/>
            </a:ln>
          </p:spPr>
          <p:txBody>
            <a:bodyPr rtlCol="0" anchor="ctr"/>
            <a:lstStyle/>
            <a:p>
              <a:endParaRPr lang="ko-KR" altLang="en-US" sz="1350"/>
            </a:p>
          </p:txBody>
        </p:sp>
        <p:sp>
          <p:nvSpPr>
            <p:cNvPr id="41" name="자유형: 도형 25">
              <a:extLst>
                <a:ext uri="{FF2B5EF4-FFF2-40B4-BE49-F238E27FC236}">
                  <a16:creationId xmlns:a16="http://schemas.microsoft.com/office/drawing/2014/main" id="{E1298C94-81A2-42C2-A1E1-4520F496A6F6}"/>
                </a:ext>
              </a:extLst>
            </p:cNvPr>
            <p:cNvSpPr/>
            <p:nvPr/>
          </p:nvSpPr>
          <p:spPr>
            <a:xfrm>
              <a:off x="545568" y="3909927"/>
              <a:ext cx="744181" cy="254618"/>
            </a:xfrm>
            <a:custGeom>
              <a:avLst/>
              <a:gdLst>
                <a:gd name="connsiteX0" fmla="*/ 466741 w 932502"/>
                <a:gd name="connsiteY0" fmla="*/ 319009 h 319051"/>
                <a:gd name="connsiteX1" fmla="*/ 28972 w 932502"/>
                <a:gd name="connsiteY1" fmla="*/ 319009 h 319051"/>
                <a:gd name="connsiteX2" fmla="*/ 2969 w 932502"/>
                <a:gd name="connsiteY2" fmla="*/ 285481 h 319051"/>
                <a:gd name="connsiteX3" fmla="*/ 112411 w 932502"/>
                <a:gd name="connsiteY3" fmla="*/ 194803 h 319051"/>
                <a:gd name="connsiteX4" fmla="*/ 146129 w 932502"/>
                <a:gd name="connsiteY4" fmla="*/ 167181 h 319051"/>
                <a:gd name="connsiteX5" fmla="*/ 351584 w 932502"/>
                <a:gd name="connsiteY5" fmla="*/ 17 h 319051"/>
                <a:gd name="connsiteX6" fmla="*/ 565325 w 932502"/>
                <a:gd name="connsiteY6" fmla="*/ 156417 h 319051"/>
                <a:gd name="connsiteX7" fmla="*/ 600567 w 932502"/>
                <a:gd name="connsiteY7" fmla="*/ 171943 h 319051"/>
                <a:gd name="connsiteX8" fmla="*/ 747538 w 932502"/>
                <a:gd name="connsiteY8" fmla="*/ 224331 h 319051"/>
                <a:gd name="connsiteX9" fmla="*/ 781256 w 932502"/>
                <a:gd name="connsiteY9" fmla="*/ 236618 h 319051"/>
                <a:gd name="connsiteX10" fmla="*/ 926322 w 932502"/>
                <a:gd name="connsiteY10" fmla="*/ 289672 h 319051"/>
                <a:gd name="connsiteX11" fmla="*/ 907177 w 932502"/>
                <a:gd name="connsiteY11" fmla="*/ 318914 h 319051"/>
                <a:gd name="connsiteX12" fmla="*/ 466741 w 932502"/>
                <a:gd name="connsiteY12" fmla="*/ 319009 h 31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2502" h="319051">
                  <a:moveTo>
                    <a:pt x="466741" y="319009"/>
                  </a:moveTo>
                  <a:cubicBezTo>
                    <a:pt x="320818" y="319009"/>
                    <a:pt x="174895" y="319105"/>
                    <a:pt x="28972" y="319009"/>
                  </a:cubicBezTo>
                  <a:cubicBezTo>
                    <a:pt x="-1032" y="319009"/>
                    <a:pt x="-3604" y="315485"/>
                    <a:pt x="2969" y="285481"/>
                  </a:cubicBezTo>
                  <a:cubicBezTo>
                    <a:pt x="14875" y="230998"/>
                    <a:pt x="58309" y="193374"/>
                    <a:pt x="112411" y="194803"/>
                  </a:cubicBezTo>
                  <a:cubicBezTo>
                    <a:pt x="134699" y="195375"/>
                    <a:pt x="141462" y="186421"/>
                    <a:pt x="146129" y="167181"/>
                  </a:cubicBezTo>
                  <a:cubicBezTo>
                    <a:pt x="170037" y="70026"/>
                    <a:pt x="252905" y="1160"/>
                    <a:pt x="351584" y="17"/>
                  </a:cubicBezTo>
                  <a:cubicBezTo>
                    <a:pt x="456359" y="-1221"/>
                    <a:pt x="540560" y="65168"/>
                    <a:pt x="565325" y="156417"/>
                  </a:cubicBezTo>
                  <a:cubicBezTo>
                    <a:pt x="571897" y="180706"/>
                    <a:pt x="577993" y="182993"/>
                    <a:pt x="600567" y="171943"/>
                  </a:cubicBezTo>
                  <a:cubicBezTo>
                    <a:pt x="656098" y="144702"/>
                    <a:pt x="721630" y="168419"/>
                    <a:pt x="747538" y="224331"/>
                  </a:cubicBezTo>
                  <a:cubicBezTo>
                    <a:pt x="756301" y="243285"/>
                    <a:pt x="760682" y="248334"/>
                    <a:pt x="781256" y="236618"/>
                  </a:cubicBezTo>
                  <a:cubicBezTo>
                    <a:pt x="833930" y="206710"/>
                    <a:pt x="902224" y="233094"/>
                    <a:pt x="926322" y="289672"/>
                  </a:cubicBezTo>
                  <a:cubicBezTo>
                    <a:pt x="937276" y="315485"/>
                    <a:pt x="935276" y="318819"/>
                    <a:pt x="907177" y="318914"/>
                  </a:cubicBezTo>
                  <a:cubicBezTo>
                    <a:pt x="760397" y="319009"/>
                    <a:pt x="613521" y="318914"/>
                    <a:pt x="466741" y="319009"/>
                  </a:cubicBezTo>
                  <a:close/>
                </a:path>
              </a:pathLst>
            </a:custGeom>
            <a:solidFill>
              <a:schemeClr val="accent4">
                <a:lumMod val="20000"/>
                <a:lumOff val="80000"/>
              </a:schemeClr>
            </a:solidFill>
            <a:ln w="9525" cap="flat">
              <a:noFill/>
              <a:prstDash val="solid"/>
              <a:miter/>
            </a:ln>
          </p:spPr>
          <p:txBody>
            <a:bodyPr rtlCol="0" anchor="ctr"/>
            <a:lstStyle/>
            <a:p>
              <a:endParaRPr lang="ko-KR" altLang="en-US" sz="1350"/>
            </a:p>
          </p:txBody>
        </p:sp>
        <p:sp>
          <p:nvSpPr>
            <p:cNvPr id="42" name="자유형: 도형 26">
              <a:extLst>
                <a:ext uri="{FF2B5EF4-FFF2-40B4-BE49-F238E27FC236}">
                  <a16:creationId xmlns:a16="http://schemas.microsoft.com/office/drawing/2014/main" id="{6BFAF984-7751-418C-A080-CCFF705FFF56}"/>
                </a:ext>
              </a:extLst>
            </p:cNvPr>
            <p:cNvSpPr/>
            <p:nvPr/>
          </p:nvSpPr>
          <p:spPr>
            <a:xfrm flipH="1">
              <a:off x="3546199" y="3079489"/>
              <a:ext cx="1145834" cy="291560"/>
            </a:xfrm>
            <a:custGeom>
              <a:avLst/>
              <a:gdLst>
                <a:gd name="connsiteX0" fmla="*/ 748603 w 1493103"/>
                <a:gd name="connsiteY0" fmla="*/ 379924 h 379923"/>
                <a:gd name="connsiteX1" fmla="*/ 39086 w 1493103"/>
                <a:gd name="connsiteY1" fmla="*/ 379924 h 379923"/>
                <a:gd name="connsiteX2" fmla="*/ 986 w 1493103"/>
                <a:gd name="connsiteY2" fmla="*/ 343252 h 379923"/>
                <a:gd name="connsiteX3" fmla="*/ 204345 w 1493103"/>
                <a:gd name="connsiteY3" fmla="*/ 173231 h 379923"/>
                <a:gd name="connsiteX4" fmla="*/ 269305 w 1493103"/>
                <a:gd name="connsiteY4" fmla="*/ 210950 h 379923"/>
                <a:gd name="connsiteX5" fmla="*/ 295118 w 1493103"/>
                <a:gd name="connsiteY5" fmla="*/ 210664 h 379923"/>
                <a:gd name="connsiteX6" fmla="*/ 477236 w 1493103"/>
                <a:gd name="connsiteY6" fmla="*/ 193615 h 379923"/>
                <a:gd name="connsiteX7" fmla="*/ 505144 w 1493103"/>
                <a:gd name="connsiteY7" fmla="*/ 185709 h 379923"/>
                <a:gd name="connsiteX8" fmla="*/ 787180 w 1493103"/>
                <a:gd name="connsiteY8" fmla="*/ 257 h 379923"/>
                <a:gd name="connsiteX9" fmla="*/ 1058833 w 1493103"/>
                <a:gd name="connsiteY9" fmla="*/ 180565 h 379923"/>
                <a:gd name="connsiteX10" fmla="*/ 1085788 w 1493103"/>
                <a:gd name="connsiteY10" fmla="*/ 188947 h 379923"/>
                <a:gd name="connsiteX11" fmla="*/ 1304768 w 1493103"/>
                <a:gd name="connsiteY11" fmla="*/ 245716 h 379923"/>
                <a:gd name="connsiteX12" fmla="*/ 1332962 w 1493103"/>
                <a:gd name="connsiteY12" fmla="*/ 256003 h 379923"/>
                <a:gd name="connsiteX13" fmla="*/ 1488505 w 1493103"/>
                <a:gd name="connsiteY13" fmla="*/ 337633 h 379923"/>
                <a:gd name="connsiteX14" fmla="*/ 1458121 w 1493103"/>
                <a:gd name="connsiteY14" fmla="*/ 379828 h 379923"/>
                <a:gd name="connsiteX15" fmla="*/ 748603 w 1493103"/>
                <a:gd name="connsiteY15" fmla="*/ 379924 h 37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3103" h="379923">
                  <a:moveTo>
                    <a:pt x="748603" y="379924"/>
                  </a:moveTo>
                  <a:cubicBezTo>
                    <a:pt x="512097" y="379924"/>
                    <a:pt x="275592" y="379924"/>
                    <a:pt x="39086" y="379924"/>
                  </a:cubicBezTo>
                  <a:cubicBezTo>
                    <a:pt x="4129" y="379924"/>
                    <a:pt x="4605" y="378209"/>
                    <a:pt x="986" y="343252"/>
                  </a:cubicBezTo>
                  <a:cubicBezTo>
                    <a:pt x="-11397" y="224666"/>
                    <a:pt x="94902" y="141322"/>
                    <a:pt x="204345" y="173231"/>
                  </a:cubicBezTo>
                  <a:cubicBezTo>
                    <a:pt x="228729" y="180280"/>
                    <a:pt x="251779" y="191614"/>
                    <a:pt x="269305" y="210950"/>
                  </a:cubicBezTo>
                  <a:cubicBezTo>
                    <a:pt x="278640" y="221237"/>
                    <a:pt x="284450" y="221332"/>
                    <a:pt x="295118" y="210664"/>
                  </a:cubicBezTo>
                  <a:cubicBezTo>
                    <a:pt x="348268" y="157229"/>
                    <a:pt x="416371" y="150847"/>
                    <a:pt x="477236" y="193615"/>
                  </a:cubicBezTo>
                  <a:cubicBezTo>
                    <a:pt x="492381" y="204283"/>
                    <a:pt x="497239" y="204092"/>
                    <a:pt x="505144" y="185709"/>
                  </a:cubicBezTo>
                  <a:cubicBezTo>
                    <a:pt x="554960" y="70266"/>
                    <a:pt x="666307" y="-4982"/>
                    <a:pt x="787180" y="257"/>
                  </a:cubicBezTo>
                  <a:cubicBezTo>
                    <a:pt x="912338" y="5686"/>
                    <a:pt x="1005493" y="65027"/>
                    <a:pt x="1058833" y="180565"/>
                  </a:cubicBezTo>
                  <a:cubicBezTo>
                    <a:pt x="1066357" y="196853"/>
                    <a:pt x="1071120" y="197139"/>
                    <a:pt x="1085788" y="188947"/>
                  </a:cubicBezTo>
                  <a:cubicBezTo>
                    <a:pt x="1167513" y="143323"/>
                    <a:pt x="1255809" y="166278"/>
                    <a:pt x="1304768" y="245716"/>
                  </a:cubicBezTo>
                  <a:cubicBezTo>
                    <a:pt x="1312674" y="258480"/>
                    <a:pt x="1319151" y="260194"/>
                    <a:pt x="1332962" y="256003"/>
                  </a:cubicBezTo>
                  <a:cubicBezTo>
                    <a:pt x="1406019" y="234191"/>
                    <a:pt x="1466598" y="266481"/>
                    <a:pt x="1488505" y="337633"/>
                  </a:cubicBezTo>
                  <a:cubicBezTo>
                    <a:pt x="1498888" y="371446"/>
                    <a:pt x="1492887" y="379828"/>
                    <a:pt x="1458121" y="379828"/>
                  </a:cubicBezTo>
                  <a:cubicBezTo>
                    <a:pt x="1221615" y="379924"/>
                    <a:pt x="985109" y="379924"/>
                    <a:pt x="748603" y="379924"/>
                  </a:cubicBezTo>
                  <a:close/>
                </a:path>
              </a:pathLst>
            </a:custGeom>
            <a:solidFill>
              <a:schemeClr val="accent4">
                <a:lumMod val="20000"/>
                <a:lumOff val="80000"/>
              </a:schemeClr>
            </a:solidFill>
            <a:ln w="9525" cap="flat">
              <a:noFill/>
              <a:prstDash val="solid"/>
              <a:miter/>
            </a:ln>
          </p:spPr>
          <p:txBody>
            <a:bodyPr rtlCol="0" anchor="ctr"/>
            <a:lstStyle/>
            <a:p>
              <a:endParaRPr lang="ko-KR" altLang="en-US" sz="1350"/>
            </a:p>
          </p:txBody>
        </p:sp>
      </p:grpSp>
    </p:spTree>
    <p:extLst>
      <p:ext uri="{BB962C8B-B14F-4D97-AF65-F5344CB8AC3E}">
        <p14:creationId xmlns:p14="http://schemas.microsoft.com/office/powerpoint/2010/main" val="3827296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F41F5-3987-4312-9218-88306D99C26D}"/>
              </a:ext>
            </a:extLst>
          </p:cNvPr>
          <p:cNvSpPr txBox="1"/>
          <p:nvPr/>
        </p:nvSpPr>
        <p:spPr>
          <a:xfrm>
            <a:off x="290597" y="357352"/>
            <a:ext cx="8396203" cy="369332"/>
          </a:xfrm>
          <a:prstGeom prst="rect">
            <a:avLst/>
          </a:prstGeom>
          <a:noFill/>
        </p:spPr>
        <p:txBody>
          <a:bodyPr wrap="square">
            <a:spAutoFit/>
          </a:bodyPr>
          <a:lstStyle/>
          <a:p>
            <a:r>
              <a:rPr lang="en-US" b="1" dirty="0" err="1">
                <a:solidFill>
                  <a:schemeClr val="bg2">
                    <a:lumMod val="25000"/>
                  </a:schemeClr>
                </a:solidFill>
              </a:rPr>
              <a:t>Երեխայի</a:t>
            </a:r>
            <a:r>
              <a:rPr lang="en-US" b="1" dirty="0">
                <a:solidFill>
                  <a:schemeClr val="bg2">
                    <a:lumMod val="25000"/>
                  </a:schemeClr>
                </a:solidFill>
              </a:rPr>
              <a:t> </a:t>
            </a:r>
            <a:r>
              <a:rPr lang="en-US" b="1" dirty="0" err="1">
                <a:solidFill>
                  <a:schemeClr val="bg2">
                    <a:lumMod val="25000"/>
                  </a:schemeClr>
                </a:solidFill>
              </a:rPr>
              <a:t>իրավունքների</a:t>
            </a:r>
            <a:r>
              <a:rPr lang="en-US" b="1" dirty="0">
                <a:solidFill>
                  <a:schemeClr val="bg2">
                    <a:lumMod val="25000"/>
                  </a:schemeClr>
                </a:solidFill>
              </a:rPr>
              <a:t> </a:t>
            </a:r>
            <a:r>
              <a:rPr lang="en-US" b="1" dirty="0" err="1">
                <a:solidFill>
                  <a:schemeClr val="bg2">
                    <a:lumMod val="25000"/>
                  </a:schemeClr>
                </a:solidFill>
              </a:rPr>
              <a:t>մասին</a:t>
            </a:r>
            <a:r>
              <a:rPr lang="en-US" b="1" dirty="0">
                <a:solidFill>
                  <a:schemeClr val="bg2">
                    <a:lumMod val="25000"/>
                  </a:schemeClr>
                </a:solidFill>
              </a:rPr>
              <a:t> կ</a:t>
            </a:r>
            <a:r>
              <a:rPr lang="hy-AM" b="1" dirty="0">
                <a:solidFill>
                  <a:schemeClr val="bg2">
                    <a:lumMod val="25000"/>
                  </a:schemeClr>
                </a:solidFill>
              </a:rPr>
              <a:t>ոնվենցիայի</a:t>
            </a:r>
            <a:r>
              <a:rPr lang="en-US" b="1" dirty="0">
                <a:solidFill>
                  <a:schemeClr val="bg2">
                    <a:lumMod val="25000"/>
                  </a:schemeClr>
                </a:solidFill>
              </a:rPr>
              <a:t> </a:t>
            </a:r>
            <a:r>
              <a:rPr lang="en-US" b="1" dirty="0" err="1">
                <a:solidFill>
                  <a:schemeClr val="bg2">
                    <a:lumMod val="25000"/>
                  </a:schemeClr>
                </a:solidFill>
              </a:rPr>
              <a:t>հիմնական</a:t>
            </a:r>
            <a:r>
              <a:rPr lang="hy-AM" b="1" dirty="0">
                <a:solidFill>
                  <a:schemeClr val="bg2">
                    <a:lumMod val="25000"/>
                  </a:schemeClr>
                </a:solidFill>
              </a:rPr>
              <a:t> սկզբունքներ</a:t>
            </a:r>
            <a:endParaRPr lang="en-US" dirty="0">
              <a:solidFill>
                <a:schemeClr val="bg2">
                  <a:lumMod val="25000"/>
                </a:schemeClr>
              </a:solidFill>
            </a:endParaRPr>
          </a:p>
        </p:txBody>
      </p:sp>
      <p:sp>
        <p:nvSpPr>
          <p:cNvPr id="4" name="Текст 2">
            <a:extLst>
              <a:ext uri="{FF2B5EF4-FFF2-40B4-BE49-F238E27FC236}">
                <a16:creationId xmlns:a16="http://schemas.microsoft.com/office/drawing/2014/main" id="{BE5D7022-06B8-4BD4-ABB3-C993093E4BBB}"/>
              </a:ext>
            </a:extLst>
          </p:cNvPr>
          <p:cNvSpPr txBox="1">
            <a:spLocks/>
          </p:cNvSpPr>
          <p:nvPr/>
        </p:nvSpPr>
        <p:spPr>
          <a:xfrm>
            <a:off x="457200" y="965888"/>
            <a:ext cx="2696551" cy="4500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1400" b="1" dirty="0">
                <a:latin typeface="GHEA Grapalat" panose="02000803050000020003" pitchFamily="50" charset="0"/>
              </a:rPr>
              <a:t>Խտրականության բացառում</a:t>
            </a:r>
            <a:endParaRPr lang="ru-RU" sz="1400" b="1" dirty="0">
              <a:latin typeface="GHEA Grapalat" panose="02000803050000020003" pitchFamily="50" charset="0"/>
            </a:endParaRPr>
          </a:p>
          <a:p>
            <a:endParaRPr lang="ru-RU" sz="1000" dirty="0"/>
          </a:p>
        </p:txBody>
      </p:sp>
      <p:sp>
        <p:nvSpPr>
          <p:cNvPr id="6" name="Объект 3">
            <a:extLst>
              <a:ext uri="{FF2B5EF4-FFF2-40B4-BE49-F238E27FC236}">
                <a16:creationId xmlns:a16="http://schemas.microsoft.com/office/drawing/2014/main" id="{15108F5F-4D85-452C-8616-B6799CF72671}"/>
              </a:ext>
            </a:extLst>
          </p:cNvPr>
          <p:cNvSpPr txBox="1">
            <a:spLocks/>
          </p:cNvSpPr>
          <p:nvPr/>
        </p:nvSpPr>
        <p:spPr>
          <a:xfrm>
            <a:off x="457200" y="1387943"/>
            <a:ext cx="8496300" cy="1722860"/>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5600" b="1" dirty="0">
                <a:latin typeface="GHEA Grapalat" panose="02000803050000020003" pitchFamily="50" charset="0"/>
              </a:rPr>
              <a:t>Հ ո դ վ ա ծ  2</a:t>
            </a:r>
            <a:endParaRPr lang="ru-RU" sz="5600" dirty="0">
              <a:latin typeface="GHEA Grapalat" panose="02000803050000020003" pitchFamily="50" charset="0"/>
            </a:endParaRPr>
          </a:p>
          <a:p>
            <a:pPr marL="0" indent="0">
              <a:buNone/>
            </a:pPr>
            <a:r>
              <a:rPr lang="en-US" sz="5600" dirty="0">
                <a:latin typeface="GHEA Grapalat" panose="02000803050000020003" pitchFamily="50" charset="0"/>
              </a:rPr>
              <a:t>1. </a:t>
            </a:r>
            <a:r>
              <a:rPr lang="en-US" sz="5600" dirty="0" err="1">
                <a:latin typeface="GHEA Grapalat" panose="02000803050000020003" pitchFamily="50" charset="0"/>
              </a:rPr>
              <a:t>Մասնակից</a:t>
            </a:r>
            <a:r>
              <a:rPr lang="en-US" sz="5600" dirty="0">
                <a:latin typeface="GHEA Grapalat" panose="02000803050000020003" pitchFamily="50" charset="0"/>
              </a:rPr>
              <a:t> </a:t>
            </a:r>
            <a:r>
              <a:rPr lang="en-US" sz="5600" dirty="0" err="1">
                <a:latin typeface="GHEA Grapalat" panose="02000803050000020003" pitchFamily="50" charset="0"/>
              </a:rPr>
              <a:t>պետությունները</a:t>
            </a:r>
            <a:r>
              <a:rPr lang="en-US" sz="5600" dirty="0">
                <a:latin typeface="GHEA Grapalat" panose="02000803050000020003" pitchFamily="50" charset="0"/>
              </a:rPr>
              <a:t> </a:t>
            </a:r>
            <a:r>
              <a:rPr lang="en-US" sz="5600" dirty="0" err="1">
                <a:latin typeface="GHEA Grapalat" panose="02000803050000020003" pitchFamily="50" charset="0"/>
              </a:rPr>
              <a:t>հարգում</a:t>
            </a:r>
            <a:r>
              <a:rPr lang="en-US" sz="5600" dirty="0">
                <a:latin typeface="GHEA Grapalat" panose="02000803050000020003" pitchFamily="50" charset="0"/>
              </a:rPr>
              <a:t> և </a:t>
            </a:r>
            <a:r>
              <a:rPr lang="en-US" sz="5600" dirty="0" err="1">
                <a:latin typeface="GHEA Grapalat" panose="02000803050000020003" pitchFamily="50" charset="0"/>
              </a:rPr>
              <a:t>ապահովում</a:t>
            </a:r>
            <a:r>
              <a:rPr lang="en-US" sz="5600" dirty="0">
                <a:latin typeface="GHEA Grapalat" panose="02000803050000020003" pitchFamily="50" charset="0"/>
              </a:rPr>
              <a:t> </a:t>
            </a:r>
            <a:r>
              <a:rPr lang="en-US" sz="5600" dirty="0" err="1">
                <a:latin typeface="GHEA Grapalat" panose="02000803050000020003" pitchFamily="50" charset="0"/>
              </a:rPr>
              <a:t>են</a:t>
            </a:r>
            <a:r>
              <a:rPr lang="en-US" sz="5600" dirty="0">
                <a:latin typeface="GHEA Grapalat" panose="02000803050000020003" pitchFamily="50" charset="0"/>
              </a:rPr>
              <a:t> </a:t>
            </a:r>
            <a:r>
              <a:rPr lang="en-US" sz="5600" dirty="0" err="1">
                <a:latin typeface="GHEA Grapalat" panose="02000803050000020003" pitchFamily="50" charset="0"/>
              </a:rPr>
              <a:t>սույն</a:t>
            </a:r>
            <a:r>
              <a:rPr lang="en-US" sz="5600" dirty="0">
                <a:latin typeface="GHEA Grapalat" panose="02000803050000020003" pitchFamily="50" charset="0"/>
              </a:rPr>
              <a:t> </a:t>
            </a:r>
            <a:r>
              <a:rPr lang="en-US" sz="5600" dirty="0" err="1">
                <a:latin typeface="GHEA Grapalat" panose="02000803050000020003" pitchFamily="50" charset="0"/>
              </a:rPr>
              <a:t>Կոնվենցիայով</a:t>
            </a:r>
            <a:r>
              <a:rPr lang="en-US" sz="5600" dirty="0">
                <a:latin typeface="GHEA Grapalat" panose="02000803050000020003" pitchFamily="50" charset="0"/>
              </a:rPr>
              <a:t> </a:t>
            </a:r>
            <a:r>
              <a:rPr lang="en-US" sz="5600" dirty="0" err="1">
                <a:latin typeface="GHEA Grapalat" panose="02000803050000020003" pitchFamily="50" charset="0"/>
              </a:rPr>
              <a:t>նախատեսված</a:t>
            </a:r>
            <a:r>
              <a:rPr lang="en-US" sz="5600" dirty="0">
                <a:latin typeface="GHEA Grapalat" panose="02000803050000020003" pitchFamily="50" charset="0"/>
              </a:rPr>
              <a:t> </a:t>
            </a:r>
            <a:r>
              <a:rPr lang="en-US" sz="5600" dirty="0" err="1">
                <a:latin typeface="GHEA Grapalat" panose="02000803050000020003" pitchFamily="50" charset="0"/>
              </a:rPr>
              <a:t>բոլոր</a:t>
            </a:r>
            <a:r>
              <a:rPr lang="en-US" sz="5600" dirty="0">
                <a:latin typeface="GHEA Grapalat" panose="02000803050000020003" pitchFamily="50" charset="0"/>
              </a:rPr>
              <a:t> </a:t>
            </a:r>
            <a:r>
              <a:rPr lang="en-US" sz="5600" dirty="0" err="1">
                <a:latin typeface="GHEA Grapalat" panose="02000803050000020003" pitchFamily="50" charset="0"/>
              </a:rPr>
              <a:t>իրավունքները</a:t>
            </a:r>
            <a:r>
              <a:rPr lang="en-US" sz="5600" dirty="0">
                <a:latin typeface="GHEA Grapalat" panose="02000803050000020003" pitchFamily="50" charset="0"/>
              </a:rPr>
              <a:t>՝ </a:t>
            </a:r>
            <a:r>
              <a:rPr lang="en-US" sz="5600" dirty="0" err="1">
                <a:latin typeface="GHEA Grapalat" panose="02000803050000020003" pitchFamily="50" charset="0"/>
              </a:rPr>
              <a:t>իրենց</a:t>
            </a:r>
            <a:r>
              <a:rPr lang="en-US" sz="5600" dirty="0">
                <a:latin typeface="GHEA Grapalat" panose="02000803050000020003" pitchFamily="50" charset="0"/>
              </a:rPr>
              <a:t> </a:t>
            </a:r>
            <a:r>
              <a:rPr lang="en-US" sz="5600" dirty="0" err="1">
                <a:latin typeface="GHEA Grapalat" panose="02000803050000020003" pitchFamily="50" charset="0"/>
              </a:rPr>
              <a:t>իրավազորության</a:t>
            </a:r>
            <a:r>
              <a:rPr lang="en-US" sz="5600" dirty="0">
                <a:latin typeface="GHEA Grapalat" panose="02000803050000020003" pitchFamily="50" charset="0"/>
              </a:rPr>
              <a:t> </a:t>
            </a:r>
            <a:r>
              <a:rPr lang="en-US" sz="5600" dirty="0" err="1">
                <a:latin typeface="GHEA Grapalat" panose="02000803050000020003" pitchFamily="50" charset="0"/>
              </a:rPr>
              <a:t>ներքո</a:t>
            </a:r>
            <a:r>
              <a:rPr lang="en-US" sz="5600" dirty="0">
                <a:latin typeface="GHEA Grapalat" panose="02000803050000020003" pitchFamily="50" charset="0"/>
              </a:rPr>
              <a:t> </a:t>
            </a:r>
            <a:r>
              <a:rPr lang="en-US" sz="5600" dirty="0" err="1">
                <a:latin typeface="GHEA Grapalat" panose="02000803050000020003" pitchFamily="50" charset="0"/>
              </a:rPr>
              <a:t>գտնվող</a:t>
            </a:r>
            <a:r>
              <a:rPr lang="en-US" sz="5600" dirty="0">
                <a:latin typeface="GHEA Grapalat" panose="02000803050000020003" pitchFamily="50" charset="0"/>
              </a:rPr>
              <a:t> </a:t>
            </a:r>
            <a:r>
              <a:rPr lang="en-US" sz="5600" dirty="0" err="1">
                <a:latin typeface="GHEA Grapalat" panose="02000803050000020003" pitchFamily="50" charset="0"/>
              </a:rPr>
              <a:t>յուրաքանչյուր</a:t>
            </a:r>
            <a:r>
              <a:rPr lang="en-US" sz="5600" dirty="0">
                <a:latin typeface="GHEA Grapalat" panose="02000803050000020003" pitchFamily="50" charset="0"/>
              </a:rPr>
              <a:t> </a:t>
            </a:r>
            <a:r>
              <a:rPr lang="en-US" sz="5600" dirty="0" err="1">
                <a:latin typeface="GHEA Grapalat" panose="02000803050000020003" pitchFamily="50" charset="0"/>
              </a:rPr>
              <a:t>երեխայի</a:t>
            </a:r>
            <a:r>
              <a:rPr lang="en-US" sz="5600" dirty="0">
                <a:latin typeface="GHEA Grapalat" panose="02000803050000020003" pitchFamily="50" charset="0"/>
              </a:rPr>
              <a:t> </a:t>
            </a:r>
            <a:r>
              <a:rPr lang="en-US" sz="5600" dirty="0" err="1">
                <a:latin typeface="GHEA Grapalat" panose="02000803050000020003" pitchFamily="50" charset="0"/>
              </a:rPr>
              <a:t>համար</a:t>
            </a:r>
            <a:r>
              <a:rPr lang="en-US" sz="5600" dirty="0">
                <a:latin typeface="GHEA Grapalat" panose="02000803050000020003" pitchFamily="50" charset="0"/>
              </a:rPr>
              <a:t>, </a:t>
            </a:r>
            <a:r>
              <a:rPr lang="en-US" sz="5600" dirty="0" err="1">
                <a:latin typeface="GHEA Grapalat" panose="02000803050000020003" pitchFamily="50" charset="0"/>
              </a:rPr>
              <a:t>առանց</a:t>
            </a:r>
            <a:r>
              <a:rPr lang="en-US" sz="5600" dirty="0">
                <a:latin typeface="GHEA Grapalat" panose="02000803050000020003" pitchFamily="50" charset="0"/>
              </a:rPr>
              <a:t> </a:t>
            </a:r>
            <a:r>
              <a:rPr lang="en-US" sz="5600" dirty="0" err="1">
                <a:latin typeface="GHEA Grapalat" panose="02000803050000020003" pitchFamily="50" charset="0"/>
              </a:rPr>
              <a:t>որևէ</a:t>
            </a:r>
            <a:r>
              <a:rPr lang="en-US" sz="5600" dirty="0">
                <a:latin typeface="GHEA Grapalat" panose="02000803050000020003" pitchFamily="50" charset="0"/>
              </a:rPr>
              <a:t> </a:t>
            </a:r>
            <a:r>
              <a:rPr lang="en-US" sz="5600" dirty="0" err="1">
                <a:latin typeface="GHEA Grapalat" panose="02000803050000020003" pitchFamily="50" charset="0"/>
              </a:rPr>
              <a:t>խտրականության</a:t>
            </a:r>
            <a:r>
              <a:rPr lang="en-US" sz="5600" dirty="0">
                <a:latin typeface="GHEA Grapalat" panose="02000803050000020003" pitchFamily="50" charset="0"/>
              </a:rPr>
              <a:t>, </a:t>
            </a:r>
            <a:r>
              <a:rPr lang="en-US" sz="5600" dirty="0" err="1">
                <a:latin typeface="GHEA Grapalat" panose="02000803050000020003" pitchFamily="50" charset="0"/>
              </a:rPr>
              <a:t>անկախ</a:t>
            </a:r>
            <a:r>
              <a:rPr lang="en-US" sz="5600" dirty="0">
                <a:latin typeface="GHEA Grapalat" panose="02000803050000020003" pitchFamily="50" charset="0"/>
              </a:rPr>
              <a:t> </a:t>
            </a:r>
            <a:r>
              <a:rPr lang="en-US" sz="5600" dirty="0" err="1">
                <a:latin typeface="GHEA Grapalat" panose="02000803050000020003" pitchFamily="50" charset="0"/>
              </a:rPr>
              <a:t>երեխայի</a:t>
            </a:r>
            <a:r>
              <a:rPr lang="en-US" sz="5600" dirty="0">
                <a:latin typeface="GHEA Grapalat" panose="02000803050000020003" pitchFamily="50" charset="0"/>
              </a:rPr>
              <a:t> </a:t>
            </a:r>
            <a:r>
              <a:rPr lang="en-US" sz="5600" dirty="0" err="1">
                <a:latin typeface="GHEA Grapalat" panose="02000803050000020003" pitchFamily="50" charset="0"/>
              </a:rPr>
              <a:t>կամ</a:t>
            </a:r>
            <a:r>
              <a:rPr lang="en-US" sz="5600" dirty="0">
                <a:latin typeface="GHEA Grapalat" panose="02000803050000020003" pitchFamily="50" charset="0"/>
              </a:rPr>
              <a:t> </a:t>
            </a:r>
            <a:r>
              <a:rPr lang="en-US" sz="5600" dirty="0" err="1">
                <a:latin typeface="GHEA Grapalat" panose="02000803050000020003" pitchFamily="50" charset="0"/>
              </a:rPr>
              <a:t>նրա</a:t>
            </a:r>
            <a:r>
              <a:rPr lang="en-US" sz="5600" dirty="0">
                <a:latin typeface="GHEA Grapalat" panose="02000803050000020003" pitchFamily="50" charset="0"/>
              </a:rPr>
              <a:t> </a:t>
            </a:r>
            <a:r>
              <a:rPr lang="en-US" sz="5600" dirty="0" err="1">
                <a:latin typeface="GHEA Grapalat" panose="02000803050000020003" pitchFamily="50" charset="0"/>
              </a:rPr>
              <a:t>ծնողների</a:t>
            </a:r>
            <a:r>
              <a:rPr lang="en-US" sz="5600" dirty="0">
                <a:latin typeface="GHEA Grapalat" panose="02000803050000020003" pitchFamily="50" charset="0"/>
              </a:rPr>
              <a:t> </a:t>
            </a:r>
            <a:r>
              <a:rPr lang="en-US" sz="5600" dirty="0" err="1">
                <a:latin typeface="GHEA Grapalat" panose="02000803050000020003" pitchFamily="50" charset="0"/>
              </a:rPr>
              <a:t>կամ</a:t>
            </a:r>
            <a:r>
              <a:rPr lang="en-US" sz="5600" dirty="0">
                <a:latin typeface="GHEA Grapalat" panose="02000803050000020003" pitchFamily="50" charset="0"/>
              </a:rPr>
              <a:t> </a:t>
            </a:r>
            <a:r>
              <a:rPr lang="en-US" sz="5600" dirty="0" err="1">
                <a:latin typeface="GHEA Grapalat" panose="02000803050000020003" pitchFamily="50" charset="0"/>
              </a:rPr>
              <a:t>օրինական</a:t>
            </a:r>
            <a:r>
              <a:rPr lang="en-US" sz="5600" dirty="0">
                <a:latin typeface="GHEA Grapalat" panose="02000803050000020003" pitchFamily="50" charset="0"/>
              </a:rPr>
              <a:t> </a:t>
            </a:r>
            <a:r>
              <a:rPr lang="en-US" sz="5600" dirty="0" err="1">
                <a:latin typeface="GHEA Grapalat" panose="02000803050000020003" pitchFamily="50" charset="0"/>
              </a:rPr>
              <a:t>խնամակալների</a:t>
            </a:r>
            <a:r>
              <a:rPr lang="en-US" sz="5600" dirty="0">
                <a:latin typeface="GHEA Grapalat" panose="02000803050000020003" pitchFamily="50" charset="0"/>
              </a:rPr>
              <a:t> </a:t>
            </a:r>
            <a:r>
              <a:rPr lang="en-US" sz="5600" dirty="0" err="1">
                <a:latin typeface="GHEA Grapalat" panose="02000803050000020003" pitchFamily="50" charset="0"/>
              </a:rPr>
              <a:t>ռասայից</a:t>
            </a:r>
            <a:r>
              <a:rPr lang="en-US" sz="5600" dirty="0">
                <a:latin typeface="GHEA Grapalat" panose="02000803050000020003" pitchFamily="50" charset="0"/>
              </a:rPr>
              <a:t>, </a:t>
            </a:r>
            <a:r>
              <a:rPr lang="en-US" sz="5600" dirty="0" err="1">
                <a:latin typeface="GHEA Grapalat" panose="02000803050000020003" pitchFamily="50" charset="0"/>
              </a:rPr>
              <a:t>մաշկի</a:t>
            </a:r>
            <a:r>
              <a:rPr lang="en-US" sz="5600" dirty="0">
                <a:latin typeface="GHEA Grapalat" panose="02000803050000020003" pitchFamily="50" charset="0"/>
              </a:rPr>
              <a:t> </a:t>
            </a:r>
            <a:r>
              <a:rPr lang="en-US" sz="5600" dirty="0" err="1">
                <a:latin typeface="GHEA Grapalat" panose="02000803050000020003" pitchFamily="50" charset="0"/>
              </a:rPr>
              <a:t>գույնից</a:t>
            </a:r>
            <a:r>
              <a:rPr lang="en-US" sz="5600" dirty="0">
                <a:latin typeface="GHEA Grapalat" panose="02000803050000020003" pitchFamily="50" charset="0"/>
              </a:rPr>
              <a:t>, </a:t>
            </a:r>
            <a:r>
              <a:rPr lang="en-US" sz="5600" dirty="0" err="1">
                <a:latin typeface="GHEA Grapalat" panose="02000803050000020003" pitchFamily="50" charset="0"/>
              </a:rPr>
              <a:t>սեռից</a:t>
            </a:r>
            <a:r>
              <a:rPr lang="en-US" sz="5600" dirty="0">
                <a:latin typeface="GHEA Grapalat" panose="02000803050000020003" pitchFamily="50" charset="0"/>
              </a:rPr>
              <a:t>, </a:t>
            </a:r>
            <a:r>
              <a:rPr lang="en-US" sz="5600" dirty="0" err="1">
                <a:latin typeface="GHEA Grapalat" panose="02000803050000020003" pitchFamily="50" charset="0"/>
              </a:rPr>
              <a:t>լեզվից</a:t>
            </a:r>
            <a:r>
              <a:rPr lang="en-US" sz="5600" dirty="0">
                <a:latin typeface="GHEA Grapalat" panose="02000803050000020003" pitchFamily="50" charset="0"/>
              </a:rPr>
              <a:t>, </a:t>
            </a:r>
            <a:r>
              <a:rPr lang="en-US" sz="5600" dirty="0" err="1">
                <a:latin typeface="GHEA Grapalat" panose="02000803050000020003" pitchFamily="50" charset="0"/>
              </a:rPr>
              <a:t>կրոնից</a:t>
            </a:r>
            <a:r>
              <a:rPr lang="en-US" sz="5600" dirty="0">
                <a:latin typeface="GHEA Grapalat" panose="02000803050000020003" pitchFamily="50" charset="0"/>
              </a:rPr>
              <a:t>, </a:t>
            </a:r>
            <a:r>
              <a:rPr lang="en-US" sz="5600" dirty="0" err="1">
                <a:latin typeface="GHEA Grapalat" panose="02000803050000020003" pitchFamily="50" charset="0"/>
              </a:rPr>
              <a:t>քաղաքական</a:t>
            </a:r>
            <a:r>
              <a:rPr lang="en-US" sz="5600" dirty="0">
                <a:latin typeface="GHEA Grapalat" panose="02000803050000020003" pitchFamily="50" charset="0"/>
              </a:rPr>
              <a:t> և </a:t>
            </a:r>
            <a:r>
              <a:rPr lang="en-US" sz="5600" dirty="0" err="1">
                <a:latin typeface="GHEA Grapalat" panose="02000803050000020003" pitchFamily="50" charset="0"/>
              </a:rPr>
              <a:t>այլ</a:t>
            </a:r>
            <a:r>
              <a:rPr lang="en-US" sz="5600" dirty="0">
                <a:latin typeface="GHEA Grapalat" panose="02000803050000020003" pitchFamily="50" charset="0"/>
              </a:rPr>
              <a:t> </a:t>
            </a:r>
            <a:r>
              <a:rPr lang="en-US" sz="5600" dirty="0" err="1">
                <a:latin typeface="GHEA Grapalat" panose="02000803050000020003" pitchFamily="50" charset="0"/>
              </a:rPr>
              <a:t>համոզմունքից</a:t>
            </a:r>
            <a:r>
              <a:rPr lang="en-US" sz="5600" dirty="0">
                <a:latin typeface="GHEA Grapalat" panose="02000803050000020003" pitchFamily="50" charset="0"/>
              </a:rPr>
              <a:t>, </a:t>
            </a:r>
            <a:r>
              <a:rPr lang="en-US" sz="5600" dirty="0" err="1">
                <a:latin typeface="GHEA Grapalat" panose="02000803050000020003" pitchFamily="50" charset="0"/>
              </a:rPr>
              <a:t>ազգային</a:t>
            </a:r>
            <a:r>
              <a:rPr lang="en-US" sz="5600" dirty="0">
                <a:latin typeface="GHEA Grapalat" panose="02000803050000020003" pitchFamily="50" charset="0"/>
              </a:rPr>
              <a:t>, </a:t>
            </a:r>
            <a:r>
              <a:rPr lang="en-US" sz="5600" dirty="0" err="1">
                <a:latin typeface="GHEA Grapalat" panose="02000803050000020003" pitchFamily="50" charset="0"/>
              </a:rPr>
              <a:t>էթնիկական</a:t>
            </a:r>
            <a:r>
              <a:rPr lang="en-US" sz="5600" dirty="0">
                <a:latin typeface="GHEA Grapalat" panose="02000803050000020003" pitchFamily="50" charset="0"/>
              </a:rPr>
              <a:t> </a:t>
            </a:r>
            <a:r>
              <a:rPr lang="en-US" sz="5600" dirty="0" err="1">
                <a:latin typeface="GHEA Grapalat" panose="02000803050000020003" pitchFamily="50" charset="0"/>
              </a:rPr>
              <a:t>կամ</a:t>
            </a:r>
            <a:r>
              <a:rPr lang="en-US" sz="5600" dirty="0">
                <a:latin typeface="GHEA Grapalat" panose="02000803050000020003" pitchFamily="50" charset="0"/>
              </a:rPr>
              <a:t> </a:t>
            </a:r>
            <a:r>
              <a:rPr lang="en-US" sz="5600" dirty="0" err="1">
                <a:latin typeface="GHEA Grapalat" panose="02000803050000020003" pitchFamily="50" charset="0"/>
              </a:rPr>
              <a:t>սոցիալական</a:t>
            </a:r>
            <a:r>
              <a:rPr lang="en-US" sz="5600" dirty="0">
                <a:latin typeface="GHEA Grapalat" panose="02000803050000020003" pitchFamily="50" charset="0"/>
              </a:rPr>
              <a:t> </a:t>
            </a:r>
            <a:r>
              <a:rPr lang="en-US" sz="5600" dirty="0" err="1">
                <a:latin typeface="GHEA Grapalat" panose="02000803050000020003" pitchFamily="50" charset="0"/>
              </a:rPr>
              <a:t>ծագումից</a:t>
            </a:r>
            <a:r>
              <a:rPr lang="en-US" sz="5600" dirty="0">
                <a:latin typeface="GHEA Grapalat" panose="02000803050000020003" pitchFamily="50" charset="0"/>
              </a:rPr>
              <a:t>, </a:t>
            </a:r>
            <a:r>
              <a:rPr lang="en-US" sz="5600" dirty="0" err="1">
                <a:latin typeface="GHEA Grapalat" panose="02000803050000020003" pitchFamily="50" charset="0"/>
              </a:rPr>
              <a:t>գույքային</a:t>
            </a:r>
            <a:r>
              <a:rPr lang="en-US" sz="5600" dirty="0">
                <a:latin typeface="GHEA Grapalat" panose="02000803050000020003" pitchFamily="50" charset="0"/>
              </a:rPr>
              <a:t> </a:t>
            </a:r>
            <a:r>
              <a:rPr lang="en-US" sz="5600" dirty="0" err="1">
                <a:latin typeface="GHEA Grapalat" panose="02000803050000020003" pitchFamily="50" charset="0"/>
              </a:rPr>
              <a:t>դրությունից</a:t>
            </a:r>
            <a:r>
              <a:rPr lang="en-US" sz="5600" dirty="0">
                <a:latin typeface="GHEA Grapalat" panose="02000803050000020003" pitchFamily="50" charset="0"/>
              </a:rPr>
              <a:t>, </a:t>
            </a:r>
            <a:r>
              <a:rPr lang="en-US" sz="5600" dirty="0" err="1">
                <a:latin typeface="GHEA Grapalat" panose="02000803050000020003" pitchFamily="50" charset="0"/>
              </a:rPr>
              <a:t>առողջական</a:t>
            </a:r>
            <a:r>
              <a:rPr lang="en-US" sz="5600" dirty="0">
                <a:latin typeface="GHEA Grapalat" panose="02000803050000020003" pitchFamily="50" charset="0"/>
              </a:rPr>
              <a:t> </a:t>
            </a:r>
            <a:r>
              <a:rPr lang="en-US" sz="5600" dirty="0" err="1">
                <a:latin typeface="GHEA Grapalat" panose="02000803050000020003" pitchFamily="50" charset="0"/>
              </a:rPr>
              <a:t>վիճակից</a:t>
            </a:r>
            <a:r>
              <a:rPr lang="en-US" sz="5600" dirty="0">
                <a:latin typeface="GHEA Grapalat" panose="02000803050000020003" pitchFamily="50" charset="0"/>
              </a:rPr>
              <a:t> և </a:t>
            </a:r>
            <a:r>
              <a:rPr lang="en-US" sz="5600" dirty="0" err="1">
                <a:latin typeface="GHEA Grapalat" panose="02000803050000020003" pitchFamily="50" charset="0"/>
              </a:rPr>
              <a:t>ծննդից</a:t>
            </a:r>
            <a:r>
              <a:rPr lang="en-US" sz="5600" dirty="0">
                <a:latin typeface="GHEA Grapalat" panose="02000803050000020003" pitchFamily="50" charset="0"/>
              </a:rPr>
              <a:t> </a:t>
            </a:r>
            <a:r>
              <a:rPr lang="en-US" sz="5600" dirty="0" err="1">
                <a:latin typeface="GHEA Grapalat" panose="02000803050000020003" pitchFamily="50" charset="0"/>
              </a:rPr>
              <a:t>կամ</a:t>
            </a:r>
            <a:r>
              <a:rPr lang="en-US" sz="5600" dirty="0">
                <a:latin typeface="GHEA Grapalat" panose="02000803050000020003" pitchFamily="50" charset="0"/>
              </a:rPr>
              <a:t> </a:t>
            </a:r>
            <a:r>
              <a:rPr lang="en-US" sz="5600" dirty="0" err="1">
                <a:latin typeface="GHEA Grapalat" panose="02000803050000020003" pitchFamily="50" charset="0"/>
              </a:rPr>
              <a:t>այլ</a:t>
            </a:r>
            <a:r>
              <a:rPr lang="en-US" sz="5600" dirty="0">
                <a:latin typeface="GHEA Grapalat" panose="02000803050000020003" pitchFamily="50" charset="0"/>
              </a:rPr>
              <a:t> </a:t>
            </a:r>
            <a:r>
              <a:rPr lang="en-US" sz="5600" dirty="0" err="1">
                <a:latin typeface="GHEA Grapalat" panose="02000803050000020003" pitchFamily="50" charset="0"/>
              </a:rPr>
              <a:t>կարգավիճակից</a:t>
            </a:r>
            <a:r>
              <a:rPr lang="en-US" sz="5600" dirty="0">
                <a:latin typeface="GHEA Grapalat" panose="02000803050000020003" pitchFamily="50" charset="0"/>
              </a:rPr>
              <a:t>:</a:t>
            </a:r>
            <a:endParaRPr lang="ru-RU" sz="5600" dirty="0">
              <a:latin typeface="GHEA Grapalat" panose="02000803050000020003" pitchFamily="50" charset="0"/>
            </a:endParaRPr>
          </a:p>
          <a:p>
            <a:endParaRPr lang="ru-RU" sz="1600" dirty="0"/>
          </a:p>
        </p:txBody>
      </p:sp>
      <p:sp>
        <p:nvSpPr>
          <p:cNvPr id="7" name="Объект 5">
            <a:extLst>
              <a:ext uri="{FF2B5EF4-FFF2-40B4-BE49-F238E27FC236}">
                <a16:creationId xmlns:a16="http://schemas.microsoft.com/office/drawing/2014/main" id="{C848AAFD-98F8-4BBF-B8AA-7F5C5C5B6656}"/>
              </a:ext>
            </a:extLst>
          </p:cNvPr>
          <p:cNvSpPr txBox="1">
            <a:spLocks/>
          </p:cNvSpPr>
          <p:nvPr/>
        </p:nvSpPr>
        <p:spPr>
          <a:xfrm>
            <a:off x="457200" y="3541422"/>
            <a:ext cx="8610600" cy="14675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latin typeface="GHEA Grapalat" panose="02000506050000020003" pitchFamily="50" charset="0"/>
              </a:rPr>
              <a:t>Հ ո դ վ ա ծ  3</a:t>
            </a:r>
            <a:endParaRPr lang="ru-RU" sz="1400" dirty="0">
              <a:latin typeface="GHEA Grapalat" panose="02000506050000020003" pitchFamily="50" charset="0"/>
            </a:endParaRPr>
          </a:p>
          <a:p>
            <a:pPr marL="0" indent="0">
              <a:buNone/>
            </a:pPr>
            <a:r>
              <a:rPr lang="en-US" sz="1400" dirty="0">
                <a:latin typeface="GHEA Grapalat" panose="02000506050000020003" pitchFamily="50" charset="0"/>
              </a:rPr>
              <a:t>1. </a:t>
            </a:r>
            <a:r>
              <a:rPr lang="en-US" sz="1400" dirty="0" err="1">
                <a:latin typeface="GHEA Grapalat" panose="02000506050000020003" pitchFamily="50" charset="0"/>
              </a:rPr>
              <a:t>Երեխաների</a:t>
            </a:r>
            <a:r>
              <a:rPr lang="en-US" sz="1400" dirty="0">
                <a:latin typeface="GHEA Grapalat" panose="02000506050000020003" pitchFamily="50" charset="0"/>
              </a:rPr>
              <a:t> </a:t>
            </a:r>
            <a:r>
              <a:rPr lang="en-US" sz="1400" dirty="0" err="1">
                <a:latin typeface="GHEA Grapalat" panose="02000506050000020003" pitchFamily="50" charset="0"/>
              </a:rPr>
              <a:t>նկատմամբ</a:t>
            </a:r>
            <a:r>
              <a:rPr lang="en-US" sz="1400" dirty="0">
                <a:latin typeface="GHEA Grapalat" panose="02000506050000020003" pitchFamily="50" charset="0"/>
              </a:rPr>
              <a:t> </a:t>
            </a:r>
            <a:r>
              <a:rPr lang="en-US" sz="1400" dirty="0" err="1">
                <a:latin typeface="GHEA Grapalat" panose="02000506050000020003" pitchFamily="50" charset="0"/>
              </a:rPr>
              <a:t>բոլոր</a:t>
            </a:r>
            <a:r>
              <a:rPr lang="en-US" sz="1400" dirty="0">
                <a:latin typeface="GHEA Grapalat" panose="02000506050000020003" pitchFamily="50" charset="0"/>
              </a:rPr>
              <a:t> </a:t>
            </a:r>
            <a:r>
              <a:rPr lang="en-US" sz="1400" dirty="0" err="1">
                <a:latin typeface="GHEA Grapalat" panose="02000506050000020003" pitchFamily="50" charset="0"/>
              </a:rPr>
              <a:t>գործողություններում</a:t>
            </a:r>
            <a:r>
              <a:rPr lang="en-US" sz="1400" dirty="0">
                <a:latin typeface="GHEA Grapalat" panose="02000506050000020003" pitchFamily="50" charset="0"/>
              </a:rPr>
              <a:t>, </a:t>
            </a:r>
            <a:r>
              <a:rPr lang="en-US" sz="1400" dirty="0" err="1">
                <a:latin typeface="GHEA Grapalat" panose="02000506050000020003" pitchFamily="50" charset="0"/>
              </a:rPr>
              <a:t>անկախ</a:t>
            </a:r>
            <a:r>
              <a:rPr lang="en-US" sz="1400" dirty="0">
                <a:latin typeface="GHEA Grapalat" panose="02000506050000020003" pitchFamily="50" charset="0"/>
              </a:rPr>
              <a:t> </a:t>
            </a:r>
            <a:r>
              <a:rPr lang="en-US" sz="1400" dirty="0" err="1">
                <a:latin typeface="GHEA Grapalat" panose="02000506050000020003" pitchFamily="50" charset="0"/>
              </a:rPr>
              <a:t>այն</a:t>
            </a:r>
            <a:r>
              <a:rPr lang="en-US" sz="1400" dirty="0">
                <a:latin typeface="GHEA Grapalat" panose="02000506050000020003" pitchFamily="50" charset="0"/>
              </a:rPr>
              <a:t> </a:t>
            </a:r>
            <a:r>
              <a:rPr lang="en-US" sz="1400" dirty="0" err="1">
                <a:latin typeface="GHEA Grapalat" panose="02000506050000020003" pitchFamily="50" charset="0"/>
              </a:rPr>
              <a:t>բանից</a:t>
            </a:r>
            <a:r>
              <a:rPr lang="en-US" sz="1400" dirty="0">
                <a:latin typeface="GHEA Grapalat" panose="02000506050000020003" pitchFamily="50" charset="0"/>
              </a:rPr>
              <a:t>, </a:t>
            </a:r>
            <a:r>
              <a:rPr lang="en-US" sz="1400" dirty="0" err="1">
                <a:latin typeface="GHEA Grapalat" panose="02000506050000020003" pitchFamily="50" charset="0"/>
              </a:rPr>
              <a:t>թե</a:t>
            </a:r>
            <a:r>
              <a:rPr lang="en-US" sz="1400" dirty="0">
                <a:latin typeface="GHEA Grapalat" panose="02000506050000020003" pitchFamily="50" charset="0"/>
              </a:rPr>
              <a:t> </a:t>
            </a:r>
            <a:r>
              <a:rPr lang="en-US" sz="1400" dirty="0" err="1">
                <a:latin typeface="GHEA Grapalat" panose="02000506050000020003" pitchFamily="50" charset="0"/>
              </a:rPr>
              <a:t>դրանք</a:t>
            </a:r>
            <a:r>
              <a:rPr lang="en-US" sz="1400" dirty="0">
                <a:latin typeface="GHEA Grapalat" panose="02000506050000020003" pitchFamily="50" charset="0"/>
              </a:rPr>
              <a:t> </a:t>
            </a:r>
            <a:r>
              <a:rPr lang="en-US" sz="1400" dirty="0" err="1">
                <a:latin typeface="GHEA Grapalat" panose="02000506050000020003" pitchFamily="50" charset="0"/>
              </a:rPr>
              <a:t>ձեռնարկվում</a:t>
            </a:r>
            <a:r>
              <a:rPr lang="en-US" sz="1400" dirty="0">
                <a:latin typeface="GHEA Grapalat" panose="02000506050000020003" pitchFamily="50" charset="0"/>
              </a:rPr>
              <a:t> </a:t>
            </a:r>
            <a:r>
              <a:rPr lang="en-US" sz="1400" dirty="0" err="1">
                <a:latin typeface="GHEA Grapalat" panose="02000506050000020003" pitchFamily="50" charset="0"/>
              </a:rPr>
              <a:t>են</a:t>
            </a:r>
            <a:r>
              <a:rPr lang="en-US" sz="1400" dirty="0">
                <a:latin typeface="GHEA Grapalat" panose="02000506050000020003" pitchFamily="50" charset="0"/>
              </a:rPr>
              <a:t> </a:t>
            </a:r>
            <a:r>
              <a:rPr lang="en-US" sz="1400" dirty="0" err="1">
                <a:latin typeface="GHEA Grapalat" panose="02000506050000020003" pitchFamily="50" charset="0"/>
              </a:rPr>
              <a:t>սոցիալական</a:t>
            </a:r>
            <a:r>
              <a:rPr lang="en-US" sz="1400" dirty="0">
                <a:latin typeface="GHEA Grapalat" panose="02000506050000020003" pitchFamily="50" charset="0"/>
              </a:rPr>
              <a:t> </a:t>
            </a:r>
            <a:r>
              <a:rPr lang="en-US" sz="1400" dirty="0" err="1">
                <a:latin typeface="GHEA Grapalat" panose="02000506050000020003" pitchFamily="50" charset="0"/>
              </a:rPr>
              <a:t>ապահովության</a:t>
            </a:r>
            <a:r>
              <a:rPr lang="en-US" sz="1400" dirty="0">
                <a:latin typeface="GHEA Grapalat" panose="02000506050000020003" pitchFamily="50" charset="0"/>
              </a:rPr>
              <a:t> </a:t>
            </a:r>
            <a:r>
              <a:rPr lang="en-US" sz="1400" dirty="0" err="1">
                <a:latin typeface="GHEA Grapalat" panose="02000506050000020003" pitchFamily="50" charset="0"/>
              </a:rPr>
              <a:t>հարցերով</a:t>
            </a:r>
            <a:r>
              <a:rPr lang="en-US" sz="1400" dirty="0">
                <a:latin typeface="GHEA Grapalat" panose="02000506050000020003" pitchFamily="50" charset="0"/>
              </a:rPr>
              <a:t> </a:t>
            </a:r>
            <a:r>
              <a:rPr lang="en-US" sz="1400" dirty="0" err="1">
                <a:latin typeface="GHEA Grapalat" panose="02000506050000020003" pitchFamily="50" charset="0"/>
              </a:rPr>
              <a:t>զբաղվող</a:t>
            </a:r>
            <a:r>
              <a:rPr lang="en-US" sz="1400" dirty="0">
                <a:latin typeface="GHEA Grapalat" panose="02000506050000020003" pitchFamily="50" charset="0"/>
              </a:rPr>
              <a:t> </a:t>
            </a:r>
            <a:r>
              <a:rPr lang="en-US" sz="1400" dirty="0" err="1">
                <a:latin typeface="GHEA Grapalat" panose="02000506050000020003" pitchFamily="50" charset="0"/>
              </a:rPr>
              <a:t>պետական</a:t>
            </a:r>
            <a:r>
              <a:rPr lang="en-US" sz="1400" dirty="0">
                <a:latin typeface="GHEA Grapalat" panose="02000506050000020003" pitchFamily="50" charset="0"/>
              </a:rPr>
              <a:t> </a:t>
            </a:r>
            <a:r>
              <a:rPr lang="en-US" sz="1400" dirty="0" err="1">
                <a:latin typeface="GHEA Grapalat" panose="02000506050000020003" pitchFamily="50" charset="0"/>
              </a:rPr>
              <a:t>կամ</a:t>
            </a:r>
            <a:r>
              <a:rPr lang="en-US" sz="1400" dirty="0">
                <a:latin typeface="GHEA Grapalat" panose="02000506050000020003" pitchFamily="50" charset="0"/>
              </a:rPr>
              <a:t> </a:t>
            </a:r>
            <a:r>
              <a:rPr lang="en-US" sz="1400" dirty="0" err="1">
                <a:latin typeface="GHEA Grapalat" panose="02000506050000020003" pitchFamily="50" charset="0"/>
              </a:rPr>
              <a:t>մասնավոր</a:t>
            </a:r>
            <a:r>
              <a:rPr lang="en-US" sz="1400" dirty="0">
                <a:latin typeface="GHEA Grapalat" panose="02000506050000020003" pitchFamily="50" charset="0"/>
              </a:rPr>
              <a:t> </a:t>
            </a:r>
            <a:r>
              <a:rPr lang="en-US" sz="1400" dirty="0" err="1">
                <a:latin typeface="GHEA Grapalat" panose="02000506050000020003" pitchFamily="50" charset="0"/>
              </a:rPr>
              <a:t>հիմնարկների</a:t>
            </a:r>
            <a:r>
              <a:rPr lang="en-US" sz="1400" dirty="0">
                <a:latin typeface="GHEA Grapalat" panose="02000506050000020003" pitchFamily="50" charset="0"/>
              </a:rPr>
              <a:t>, </a:t>
            </a:r>
            <a:r>
              <a:rPr lang="en-US" sz="1400" dirty="0" err="1">
                <a:latin typeface="GHEA Grapalat" panose="02000506050000020003" pitchFamily="50" charset="0"/>
              </a:rPr>
              <a:t>դատարանների</a:t>
            </a:r>
            <a:r>
              <a:rPr lang="en-US" sz="1400" dirty="0">
                <a:latin typeface="GHEA Grapalat" panose="02000506050000020003" pitchFamily="50" charset="0"/>
              </a:rPr>
              <a:t>, </a:t>
            </a:r>
            <a:r>
              <a:rPr lang="en-US" sz="1400" dirty="0" err="1">
                <a:latin typeface="GHEA Grapalat" panose="02000506050000020003" pitchFamily="50" charset="0"/>
              </a:rPr>
              <a:t>վարչական</a:t>
            </a:r>
            <a:r>
              <a:rPr lang="en-US" sz="1400" dirty="0">
                <a:latin typeface="GHEA Grapalat" panose="02000506050000020003" pitchFamily="50" charset="0"/>
              </a:rPr>
              <a:t> </a:t>
            </a:r>
            <a:r>
              <a:rPr lang="en-US" sz="1400" dirty="0" err="1">
                <a:latin typeface="GHEA Grapalat" panose="02000506050000020003" pitchFamily="50" charset="0"/>
              </a:rPr>
              <a:t>կամ</a:t>
            </a:r>
            <a:r>
              <a:rPr lang="en-US" sz="1400" dirty="0">
                <a:latin typeface="GHEA Grapalat" panose="02000506050000020003" pitchFamily="50" charset="0"/>
              </a:rPr>
              <a:t> </a:t>
            </a:r>
            <a:r>
              <a:rPr lang="en-US" sz="1400" dirty="0" err="1">
                <a:latin typeface="GHEA Grapalat" panose="02000506050000020003" pitchFamily="50" charset="0"/>
              </a:rPr>
              <a:t>օրենսդրական</a:t>
            </a:r>
            <a:r>
              <a:rPr lang="en-US" sz="1400" dirty="0">
                <a:latin typeface="GHEA Grapalat" panose="02000506050000020003" pitchFamily="50" charset="0"/>
              </a:rPr>
              <a:t> </a:t>
            </a:r>
            <a:r>
              <a:rPr lang="en-US" sz="1400" dirty="0" err="1">
                <a:latin typeface="GHEA Grapalat" panose="02000506050000020003" pitchFamily="50" charset="0"/>
              </a:rPr>
              <a:t>մարմինների</a:t>
            </a:r>
            <a:r>
              <a:rPr lang="en-US" sz="1400" dirty="0">
                <a:latin typeface="GHEA Grapalat" panose="02000506050000020003" pitchFamily="50" charset="0"/>
              </a:rPr>
              <a:t> </a:t>
            </a:r>
            <a:r>
              <a:rPr lang="en-US" sz="1400" dirty="0" err="1">
                <a:latin typeface="GHEA Grapalat" panose="02000506050000020003" pitchFamily="50" charset="0"/>
              </a:rPr>
              <a:t>կողմից</a:t>
            </a:r>
            <a:r>
              <a:rPr lang="en-US" sz="1400" dirty="0">
                <a:latin typeface="GHEA Grapalat" panose="02000506050000020003" pitchFamily="50" charset="0"/>
              </a:rPr>
              <a:t>, </a:t>
            </a:r>
            <a:r>
              <a:rPr lang="en-US" sz="1400" dirty="0" err="1">
                <a:latin typeface="GHEA Grapalat" panose="02000506050000020003" pitchFamily="50" charset="0"/>
              </a:rPr>
              <a:t>առաջնահերթ</a:t>
            </a:r>
            <a:r>
              <a:rPr lang="en-US" sz="1400" dirty="0">
                <a:latin typeface="GHEA Grapalat" panose="02000506050000020003" pitchFamily="50" charset="0"/>
              </a:rPr>
              <a:t> </a:t>
            </a:r>
            <a:r>
              <a:rPr lang="en-US" sz="1400" dirty="0" err="1">
                <a:latin typeface="GHEA Grapalat" panose="02000506050000020003" pitchFamily="50" charset="0"/>
              </a:rPr>
              <a:t>ուշադրություն</a:t>
            </a:r>
            <a:r>
              <a:rPr lang="en-US" sz="1400" dirty="0">
                <a:latin typeface="GHEA Grapalat" panose="02000506050000020003" pitchFamily="50" charset="0"/>
              </a:rPr>
              <a:t> է </a:t>
            </a:r>
            <a:r>
              <a:rPr lang="en-US" sz="1400" dirty="0" err="1">
                <a:latin typeface="GHEA Grapalat" panose="02000506050000020003" pitchFamily="50" charset="0"/>
              </a:rPr>
              <a:t>դարձվում</a:t>
            </a:r>
            <a:r>
              <a:rPr lang="en-US" sz="1400" dirty="0">
                <a:latin typeface="GHEA Grapalat" panose="02000506050000020003" pitchFamily="50" charset="0"/>
              </a:rPr>
              <a:t> </a:t>
            </a:r>
            <a:r>
              <a:rPr lang="en-US" sz="1400" dirty="0" err="1">
                <a:latin typeface="GHEA Grapalat" panose="02000506050000020003" pitchFamily="50" charset="0"/>
              </a:rPr>
              <a:t>երեխայի</a:t>
            </a:r>
            <a:r>
              <a:rPr lang="en-US" sz="1400" dirty="0">
                <a:latin typeface="GHEA Grapalat" panose="02000506050000020003" pitchFamily="50" charset="0"/>
              </a:rPr>
              <a:t> </a:t>
            </a:r>
            <a:r>
              <a:rPr lang="en-US" sz="1400" dirty="0" err="1">
                <a:latin typeface="GHEA Grapalat" panose="02000506050000020003" pitchFamily="50" charset="0"/>
              </a:rPr>
              <a:t>լավագույն</a:t>
            </a:r>
            <a:r>
              <a:rPr lang="en-US" sz="1400" dirty="0">
                <a:latin typeface="GHEA Grapalat" panose="02000506050000020003" pitchFamily="50" charset="0"/>
              </a:rPr>
              <a:t> </a:t>
            </a:r>
            <a:r>
              <a:rPr lang="en-US" sz="1400" dirty="0" err="1">
                <a:latin typeface="GHEA Grapalat" panose="02000506050000020003" pitchFamily="50" charset="0"/>
              </a:rPr>
              <a:t>շահերին</a:t>
            </a:r>
            <a:r>
              <a:rPr lang="en-US" sz="1400" dirty="0">
                <a:latin typeface="GHEA Grapalat" panose="02000506050000020003" pitchFamily="50" charset="0"/>
              </a:rPr>
              <a:t>:</a:t>
            </a:r>
            <a:endParaRPr lang="ru-RU" sz="1400" dirty="0">
              <a:latin typeface="GHEA Grapalat" panose="02000506050000020003" pitchFamily="50" charset="0"/>
            </a:endParaRPr>
          </a:p>
          <a:p>
            <a:endParaRPr lang="ru-RU" sz="1600" dirty="0"/>
          </a:p>
        </p:txBody>
      </p:sp>
      <p:sp>
        <p:nvSpPr>
          <p:cNvPr id="8" name="Текст 4">
            <a:extLst>
              <a:ext uri="{FF2B5EF4-FFF2-40B4-BE49-F238E27FC236}">
                <a16:creationId xmlns:a16="http://schemas.microsoft.com/office/drawing/2014/main" id="{E5E5D6EF-F064-4FEE-921A-9EA06AC1444E}"/>
              </a:ext>
            </a:extLst>
          </p:cNvPr>
          <p:cNvSpPr txBox="1">
            <a:spLocks/>
          </p:cNvSpPr>
          <p:nvPr/>
        </p:nvSpPr>
        <p:spPr>
          <a:xfrm>
            <a:off x="457200" y="3044736"/>
            <a:ext cx="5105400" cy="34831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1400" b="1" dirty="0">
                <a:latin typeface="GHEA Grapalat" panose="02000803050000020003" pitchFamily="50" charset="0"/>
              </a:rPr>
              <a:t>Երեխայի լավագույն շահի ապահովում </a:t>
            </a:r>
            <a:endParaRPr lang="en-US" sz="1400" b="1" dirty="0">
              <a:latin typeface="GHEA Grapalat" panose="02000803050000020003" pitchFamily="50" charset="0"/>
            </a:endParaRPr>
          </a:p>
          <a:p>
            <a:endParaRPr lang="ru-RU" sz="1600" dirty="0"/>
          </a:p>
        </p:txBody>
      </p:sp>
    </p:spTree>
    <p:extLst>
      <p:ext uri="{BB962C8B-B14F-4D97-AF65-F5344CB8AC3E}">
        <p14:creationId xmlns:p14="http://schemas.microsoft.com/office/powerpoint/2010/main" val="11501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F41F5-3987-4312-9218-88306D99C26D}"/>
              </a:ext>
            </a:extLst>
          </p:cNvPr>
          <p:cNvSpPr txBox="1"/>
          <p:nvPr/>
        </p:nvSpPr>
        <p:spPr>
          <a:xfrm>
            <a:off x="290597" y="357352"/>
            <a:ext cx="8313851" cy="369332"/>
          </a:xfrm>
          <a:prstGeom prst="rect">
            <a:avLst/>
          </a:prstGeom>
          <a:noFill/>
        </p:spPr>
        <p:txBody>
          <a:bodyPr wrap="square">
            <a:spAutoFit/>
          </a:bodyPr>
          <a:lstStyle/>
          <a:p>
            <a:r>
              <a:rPr lang="en-US" b="1" dirty="0" err="1">
                <a:solidFill>
                  <a:schemeClr val="bg2">
                    <a:lumMod val="25000"/>
                  </a:schemeClr>
                </a:solidFill>
              </a:rPr>
              <a:t>Երեխայի</a:t>
            </a:r>
            <a:r>
              <a:rPr lang="en-US" b="1" dirty="0">
                <a:solidFill>
                  <a:schemeClr val="bg2">
                    <a:lumMod val="25000"/>
                  </a:schemeClr>
                </a:solidFill>
              </a:rPr>
              <a:t> </a:t>
            </a:r>
            <a:r>
              <a:rPr lang="en-US" b="1" dirty="0" err="1">
                <a:solidFill>
                  <a:schemeClr val="bg2">
                    <a:lumMod val="25000"/>
                  </a:schemeClr>
                </a:solidFill>
              </a:rPr>
              <a:t>իրավունքների</a:t>
            </a:r>
            <a:r>
              <a:rPr lang="en-US" b="1" dirty="0">
                <a:solidFill>
                  <a:schemeClr val="bg2">
                    <a:lumMod val="25000"/>
                  </a:schemeClr>
                </a:solidFill>
              </a:rPr>
              <a:t> </a:t>
            </a:r>
            <a:r>
              <a:rPr lang="en-US" b="1" dirty="0" err="1">
                <a:solidFill>
                  <a:schemeClr val="bg2">
                    <a:lumMod val="25000"/>
                  </a:schemeClr>
                </a:solidFill>
              </a:rPr>
              <a:t>մասին</a:t>
            </a:r>
            <a:r>
              <a:rPr lang="en-US" b="1" dirty="0">
                <a:solidFill>
                  <a:schemeClr val="bg2">
                    <a:lumMod val="25000"/>
                  </a:schemeClr>
                </a:solidFill>
              </a:rPr>
              <a:t> կ</a:t>
            </a:r>
            <a:r>
              <a:rPr lang="hy-AM" b="1" dirty="0">
                <a:solidFill>
                  <a:schemeClr val="bg2">
                    <a:lumMod val="25000"/>
                  </a:schemeClr>
                </a:solidFill>
              </a:rPr>
              <a:t>ոնվենցիայի</a:t>
            </a:r>
            <a:r>
              <a:rPr lang="en-US" b="1" dirty="0">
                <a:solidFill>
                  <a:schemeClr val="bg2">
                    <a:lumMod val="25000"/>
                  </a:schemeClr>
                </a:solidFill>
              </a:rPr>
              <a:t> </a:t>
            </a:r>
            <a:r>
              <a:rPr lang="en-US" b="1" dirty="0" err="1">
                <a:solidFill>
                  <a:schemeClr val="bg2">
                    <a:lumMod val="25000"/>
                  </a:schemeClr>
                </a:solidFill>
              </a:rPr>
              <a:t>հիմնական</a:t>
            </a:r>
            <a:r>
              <a:rPr lang="hy-AM" b="1" dirty="0">
                <a:solidFill>
                  <a:schemeClr val="bg2">
                    <a:lumMod val="25000"/>
                  </a:schemeClr>
                </a:solidFill>
              </a:rPr>
              <a:t> սկզբունքներ</a:t>
            </a:r>
            <a:endParaRPr lang="en-US" dirty="0">
              <a:solidFill>
                <a:schemeClr val="bg2">
                  <a:lumMod val="25000"/>
                </a:schemeClr>
              </a:solidFill>
            </a:endParaRPr>
          </a:p>
        </p:txBody>
      </p:sp>
      <p:sp>
        <p:nvSpPr>
          <p:cNvPr id="8" name="Текст 2">
            <a:extLst>
              <a:ext uri="{FF2B5EF4-FFF2-40B4-BE49-F238E27FC236}">
                <a16:creationId xmlns:a16="http://schemas.microsoft.com/office/drawing/2014/main" id="{92B88FD6-812F-4232-B7D6-E4BB6A65D525}"/>
              </a:ext>
            </a:extLst>
          </p:cNvPr>
          <p:cNvSpPr txBox="1">
            <a:spLocks/>
          </p:cNvSpPr>
          <p:nvPr/>
        </p:nvSpPr>
        <p:spPr>
          <a:xfrm>
            <a:off x="362887" y="835926"/>
            <a:ext cx="6231500" cy="41529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1400" b="1" dirty="0">
                <a:latin typeface="GHEA Grapalat" panose="02000803050000020003" pitchFamily="50" charset="0"/>
              </a:rPr>
              <a:t>Կյանքի ու զարգացման իրավունքի ապահովում</a:t>
            </a:r>
            <a:r>
              <a:rPr lang="hy-AM" sz="1200" b="1" dirty="0">
                <a:solidFill>
                  <a:schemeClr val="bg1"/>
                </a:solidFill>
              </a:rPr>
              <a:t>        </a:t>
            </a:r>
            <a:br>
              <a:rPr lang="ru-RU" sz="1200" b="1" dirty="0">
                <a:solidFill>
                  <a:schemeClr val="bg1"/>
                </a:solidFill>
              </a:rPr>
            </a:br>
            <a:endParaRPr lang="en-US" sz="1000" dirty="0">
              <a:solidFill>
                <a:schemeClr val="bg1"/>
              </a:solidFill>
              <a:latin typeface="GHEA Grapalat" panose="02000803050000020003" pitchFamily="50" charset="0"/>
            </a:endParaRPr>
          </a:p>
        </p:txBody>
      </p:sp>
      <p:sp>
        <p:nvSpPr>
          <p:cNvPr id="10" name="Текст 4">
            <a:extLst>
              <a:ext uri="{FF2B5EF4-FFF2-40B4-BE49-F238E27FC236}">
                <a16:creationId xmlns:a16="http://schemas.microsoft.com/office/drawing/2014/main" id="{5B873E1F-5C7A-490A-A759-5E96C8929E68}"/>
              </a:ext>
            </a:extLst>
          </p:cNvPr>
          <p:cNvSpPr txBox="1">
            <a:spLocks/>
          </p:cNvSpPr>
          <p:nvPr/>
        </p:nvSpPr>
        <p:spPr>
          <a:xfrm>
            <a:off x="342900" y="2918501"/>
            <a:ext cx="4762500" cy="6721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1400" b="1" dirty="0">
                <a:latin typeface="GHEA Grapalat" panose="02000803050000020003" pitchFamily="50" charset="0"/>
              </a:rPr>
              <a:t>Մասնակցության իրավունքի</a:t>
            </a:r>
            <a:r>
              <a:rPr lang="en-US" sz="1400" b="1" dirty="0">
                <a:latin typeface="GHEA Grapalat" panose="02000803050000020003" pitchFamily="50" charset="0"/>
              </a:rPr>
              <a:t> </a:t>
            </a:r>
            <a:r>
              <a:rPr lang="hy-AM" sz="1400" b="1" dirty="0">
                <a:latin typeface="GHEA Grapalat" panose="02000803050000020003" pitchFamily="50" charset="0"/>
              </a:rPr>
              <a:t>ապահովում</a:t>
            </a:r>
            <a:endParaRPr lang="ru-RU" sz="1400" b="1" dirty="0">
              <a:latin typeface="GHEA Grapalat" panose="02000803050000020003" pitchFamily="50" charset="0"/>
            </a:endParaRPr>
          </a:p>
          <a:p>
            <a:pPr marL="0" indent="0">
              <a:buNone/>
            </a:pPr>
            <a:endParaRPr lang="hy-AM" sz="1200" b="1" dirty="0">
              <a:solidFill>
                <a:schemeClr val="bg2">
                  <a:lumMod val="25000"/>
                </a:schemeClr>
              </a:solidFill>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pPr algn="ctr"/>
            <a:endParaRPr lang="en-US" sz="1200" b="1" dirty="0">
              <a:solidFill>
                <a:schemeClr val="bg1"/>
              </a:solidFill>
              <a:latin typeface="GHEA Grapalat" panose="02000506050000020003" pitchFamily="50" charset="0"/>
            </a:endParaRPr>
          </a:p>
          <a:p>
            <a:pPr marL="0" indent="0">
              <a:buNone/>
            </a:pPr>
            <a:endParaRPr lang="ru-RU" sz="1600" dirty="0"/>
          </a:p>
        </p:txBody>
      </p:sp>
      <p:sp>
        <p:nvSpPr>
          <p:cNvPr id="11" name="Объект 3">
            <a:extLst>
              <a:ext uri="{FF2B5EF4-FFF2-40B4-BE49-F238E27FC236}">
                <a16:creationId xmlns:a16="http://schemas.microsoft.com/office/drawing/2014/main" id="{0D609E69-972A-453F-83E1-96CDF62D7013}"/>
              </a:ext>
            </a:extLst>
          </p:cNvPr>
          <p:cNvSpPr txBox="1">
            <a:spLocks/>
          </p:cNvSpPr>
          <p:nvPr/>
        </p:nvSpPr>
        <p:spPr>
          <a:xfrm>
            <a:off x="353518" y="1228570"/>
            <a:ext cx="8619825" cy="21467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1400" b="1" dirty="0">
                <a:latin typeface="GHEA Grapalat" panose="02000803050000020003" pitchFamily="50" charset="0"/>
              </a:rPr>
              <a:t>Հ ո դ վ ա ծ  </a:t>
            </a:r>
            <a:r>
              <a:rPr lang="en-US" sz="1400" b="1" dirty="0">
                <a:latin typeface="GHEA Grapalat" panose="02000803050000020003" pitchFamily="50" charset="0"/>
              </a:rPr>
              <a:t>6</a:t>
            </a:r>
            <a:endParaRPr lang="en-US" sz="1400" dirty="0"/>
          </a:p>
          <a:p>
            <a:pPr marL="0" indent="0" algn="just">
              <a:buNone/>
            </a:pPr>
            <a:r>
              <a:rPr lang="en-US" sz="1400" dirty="0">
                <a:latin typeface="GHEA Grapalat" panose="02000803050000020003" pitchFamily="50" charset="0"/>
              </a:rPr>
              <a:t>1. </a:t>
            </a:r>
            <a:r>
              <a:rPr lang="en-US" sz="1400" dirty="0" err="1">
                <a:latin typeface="GHEA Grapalat" panose="02000803050000020003" pitchFamily="50" charset="0"/>
              </a:rPr>
              <a:t>Մասնակից</a:t>
            </a:r>
            <a:r>
              <a:rPr lang="en-US" sz="1400" dirty="0">
                <a:latin typeface="GHEA Grapalat" panose="02000803050000020003" pitchFamily="50" charset="0"/>
              </a:rPr>
              <a:t> </a:t>
            </a:r>
            <a:r>
              <a:rPr lang="en-US" sz="1400" dirty="0" err="1">
                <a:latin typeface="GHEA Grapalat" panose="02000803050000020003" pitchFamily="50" charset="0"/>
              </a:rPr>
              <a:t>պետություններն</a:t>
            </a:r>
            <a:r>
              <a:rPr lang="en-US" sz="1400" dirty="0">
                <a:latin typeface="GHEA Grapalat" panose="02000803050000020003" pitchFamily="50" charset="0"/>
              </a:rPr>
              <a:t> </a:t>
            </a:r>
            <a:r>
              <a:rPr lang="en-US" sz="1400" dirty="0" err="1">
                <a:latin typeface="GHEA Grapalat" panose="02000803050000020003" pitchFamily="50" charset="0"/>
              </a:rPr>
              <a:t>ընդունում</a:t>
            </a:r>
            <a:r>
              <a:rPr lang="en-US" sz="1400" dirty="0">
                <a:latin typeface="GHEA Grapalat" panose="02000803050000020003" pitchFamily="50" charset="0"/>
              </a:rPr>
              <a:t> </a:t>
            </a:r>
            <a:r>
              <a:rPr lang="en-US" sz="1400" dirty="0" err="1">
                <a:latin typeface="GHEA Grapalat" panose="02000803050000020003" pitchFamily="50" charset="0"/>
              </a:rPr>
              <a:t>են</a:t>
            </a:r>
            <a:r>
              <a:rPr lang="en-US" sz="1400" dirty="0">
                <a:latin typeface="GHEA Grapalat" panose="02000803050000020003" pitchFamily="50" charset="0"/>
              </a:rPr>
              <a:t>, </a:t>
            </a:r>
            <a:r>
              <a:rPr lang="en-US" sz="1400" dirty="0" err="1">
                <a:latin typeface="GHEA Grapalat" panose="02000803050000020003" pitchFamily="50" charset="0"/>
              </a:rPr>
              <a:t>որ</a:t>
            </a:r>
            <a:r>
              <a:rPr lang="en-US" sz="1400" dirty="0">
                <a:latin typeface="GHEA Grapalat" panose="02000803050000020003" pitchFamily="50" charset="0"/>
              </a:rPr>
              <a:t> </a:t>
            </a:r>
            <a:r>
              <a:rPr lang="en-US" sz="1400" dirty="0" err="1">
                <a:latin typeface="GHEA Grapalat" panose="02000803050000020003" pitchFamily="50" charset="0"/>
              </a:rPr>
              <a:t>յուրաքանչյուր</a:t>
            </a:r>
            <a:r>
              <a:rPr lang="en-US" sz="1400" dirty="0">
                <a:latin typeface="GHEA Grapalat" panose="02000803050000020003" pitchFamily="50" charset="0"/>
              </a:rPr>
              <a:t> </a:t>
            </a:r>
            <a:r>
              <a:rPr lang="en-US" sz="1400" dirty="0" err="1">
                <a:latin typeface="GHEA Grapalat" panose="02000803050000020003" pitchFamily="50" charset="0"/>
              </a:rPr>
              <a:t>երեխա</a:t>
            </a:r>
            <a:r>
              <a:rPr lang="en-US" sz="1400" dirty="0">
                <a:latin typeface="GHEA Grapalat" panose="02000803050000020003" pitchFamily="50" charset="0"/>
              </a:rPr>
              <a:t> </a:t>
            </a:r>
            <a:r>
              <a:rPr lang="en-US" sz="1400" dirty="0" err="1">
                <a:latin typeface="GHEA Grapalat" panose="02000803050000020003" pitchFamily="50" charset="0"/>
              </a:rPr>
              <a:t>ունի</a:t>
            </a:r>
            <a:r>
              <a:rPr lang="en-US" sz="1400" dirty="0">
                <a:latin typeface="GHEA Grapalat" panose="02000803050000020003" pitchFamily="50" charset="0"/>
              </a:rPr>
              <a:t> </a:t>
            </a:r>
            <a:r>
              <a:rPr lang="en-US" sz="1400" dirty="0" err="1">
                <a:latin typeface="GHEA Grapalat" panose="02000803050000020003" pitchFamily="50" charset="0"/>
              </a:rPr>
              <a:t>կյանքի</a:t>
            </a:r>
            <a:r>
              <a:rPr lang="en-US" sz="1400" dirty="0">
                <a:latin typeface="GHEA Grapalat" panose="02000803050000020003" pitchFamily="50" charset="0"/>
              </a:rPr>
              <a:t> </a:t>
            </a:r>
            <a:r>
              <a:rPr lang="en-US" sz="1400" dirty="0" err="1">
                <a:latin typeface="GHEA Grapalat" panose="02000803050000020003" pitchFamily="50" charset="0"/>
              </a:rPr>
              <a:t>անկապտելի</a:t>
            </a:r>
            <a:r>
              <a:rPr lang="en-US" sz="1400" dirty="0">
                <a:latin typeface="GHEA Grapalat" panose="02000803050000020003" pitchFamily="50" charset="0"/>
              </a:rPr>
              <a:t> </a:t>
            </a:r>
            <a:r>
              <a:rPr lang="en-US" sz="1400" dirty="0" err="1">
                <a:latin typeface="GHEA Grapalat" panose="02000803050000020003" pitchFamily="50" charset="0"/>
              </a:rPr>
              <a:t>իրավունք</a:t>
            </a:r>
            <a:r>
              <a:rPr lang="en-US" sz="1400" dirty="0">
                <a:latin typeface="GHEA Grapalat" panose="02000803050000020003" pitchFamily="50" charset="0"/>
              </a:rPr>
              <a:t>:</a:t>
            </a:r>
            <a:endParaRPr lang="ru-RU" sz="1400" dirty="0">
              <a:latin typeface="GHEA Grapalat" panose="02000803050000020003" pitchFamily="50" charset="0"/>
            </a:endParaRPr>
          </a:p>
          <a:p>
            <a:pPr marL="0" indent="0" algn="just">
              <a:buNone/>
            </a:pPr>
            <a:r>
              <a:rPr lang="en-US" sz="1400" dirty="0">
                <a:latin typeface="GHEA Grapalat" panose="02000803050000020003" pitchFamily="50" charset="0"/>
              </a:rPr>
              <a:t>2. </a:t>
            </a:r>
            <a:r>
              <a:rPr lang="en-US" sz="1400" dirty="0" err="1">
                <a:latin typeface="GHEA Grapalat" panose="02000803050000020003" pitchFamily="50" charset="0"/>
              </a:rPr>
              <a:t>Մասնակից</a:t>
            </a:r>
            <a:r>
              <a:rPr lang="en-US" sz="1400" dirty="0">
                <a:latin typeface="GHEA Grapalat" panose="02000803050000020003" pitchFamily="50" charset="0"/>
              </a:rPr>
              <a:t> </a:t>
            </a:r>
            <a:r>
              <a:rPr lang="en-US" sz="1400" dirty="0" err="1">
                <a:latin typeface="GHEA Grapalat" panose="02000803050000020003" pitchFamily="50" charset="0"/>
              </a:rPr>
              <a:t>պետությունները</a:t>
            </a:r>
            <a:r>
              <a:rPr lang="en-US" sz="1400" dirty="0">
                <a:latin typeface="GHEA Grapalat" panose="02000803050000020003" pitchFamily="50" charset="0"/>
              </a:rPr>
              <a:t> </a:t>
            </a:r>
            <a:r>
              <a:rPr lang="en-US" sz="1400" dirty="0" err="1">
                <a:latin typeface="GHEA Grapalat" panose="02000803050000020003" pitchFamily="50" charset="0"/>
              </a:rPr>
              <a:t>հնարավոր</a:t>
            </a:r>
            <a:r>
              <a:rPr lang="en-US" sz="1400" dirty="0">
                <a:latin typeface="GHEA Grapalat" panose="02000803050000020003" pitchFamily="50" charset="0"/>
              </a:rPr>
              <a:t> </a:t>
            </a:r>
            <a:r>
              <a:rPr lang="en-US" sz="1400" dirty="0" err="1">
                <a:latin typeface="GHEA Grapalat" panose="02000803050000020003" pitchFamily="50" charset="0"/>
              </a:rPr>
              <a:t>առավելագույն</a:t>
            </a:r>
            <a:r>
              <a:rPr lang="en-US" sz="1400" dirty="0">
                <a:latin typeface="GHEA Grapalat" panose="02000803050000020003" pitchFamily="50" charset="0"/>
              </a:rPr>
              <a:t> </a:t>
            </a:r>
            <a:r>
              <a:rPr lang="en-US" sz="1400" dirty="0" err="1">
                <a:latin typeface="GHEA Grapalat" panose="02000803050000020003" pitchFamily="50" charset="0"/>
              </a:rPr>
              <a:t>չափով</a:t>
            </a:r>
            <a:r>
              <a:rPr lang="en-US" sz="1400" dirty="0">
                <a:latin typeface="GHEA Grapalat" panose="02000803050000020003" pitchFamily="50" charset="0"/>
              </a:rPr>
              <a:t> </a:t>
            </a:r>
            <a:r>
              <a:rPr lang="en-US" sz="1400" dirty="0" err="1">
                <a:latin typeface="GHEA Grapalat" panose="02000803050000020003" pitchFamily="50" charset="0"/>
              </a:rPr>
              <a:t>ապահովում</a:t>
            </a:r>
            <a:r>
              <a:rPr lang="en-US" sz="1400" dirty="0">
                <a:latin typeface="GHEA Grapalat" panose="02000803050000020003" pitchFamily="50" charset="0"/>
              </a:rPr>
              <a:t> </a:t>
            </a:r>
            <a:r>
              <a:rPr lang="en-US" sz="1400" dirty="0" err="1">
                <a:latin typeface="GHEA Grapalat" panose="02000803050000020003" pitchFamily="50" charset="0"/>
              </a:rPr>
              <a:t>են</a:t>
            </a:r>
            <a:r>
              <a:rPr lang="en-US" sz="1400" dirty="0">
                <a:latin typeface="GHEA Grapalat" panose="02000803050000020003" pitchFamily="50" charset="0"/>
              </a:rPr>
              <a:t> </a:t>
            </a:r>
            <a:r>
              <a:rPr lang="en-US" sz="1400" dirty="0" err="1">
                <a:latin typeface="GHEA Grapalat" panose="02000803050000020003" pitchFamily="50" charset="0"/>
              </a:rPr>
              <a:t>երեխայի</a:t>
            </a:r>
            <a:r>
              <a:rPr lang="en-US" sz="1400" dirty="0">
                <a:latin typeface="GHEA Grapalat" panose="02000803050000020003" pitchFamily="50" charset="0"/>
              </a:rPr>
              <a:t> </a:t>
            </a:r>
            <a:r>
              <a:rPr lang="en-US" sz="1400" dirty="0" err="1">
                <a:latin typeface="GHEA Grapalat" panose="02000803050000020003" pitchFamily="50" charset="0"/>
              </a:rPr>
              <a:t>գոյատևումը</a:t>
            </a:r>
            <a:r>
              <a:rPr lang="en-US" sz="1400" dirty="0">
                <a:latin typeface="GHEA Grapalat" panose="02000803050000020003" pitchFamily="50" charset="0"/>
              </a:rPr>
              <a:t> և </a:t>
            </a:r>
            <a:r>
              <a:rPr lang="en-US" sz="1400" dirty="0" err="1">
                <a:latin typeface="GHEA Grapalat" panose="02000803050000020003" pitchFamily="50" charset="0"/>
              </a:rPr>
              <a:t>առողջ</a:t>
            </a:r>
            <a:r>
              <a:rPr lang="en-US" sz="1400" dirty="0">
                <a:latin typeface="GHEA Grapalat" panose="02000803050000020003" pitchFamily="50" charset="0"/>
              </a:rPr>
              <a:t> </a:t>
            </a:r>
            <a:r>
              <a:rPr lang="en-US" sz="1400" dirty="0" err="1">
                <a:latin typeface="GHEA Grapalat" panose="02000803050000020003" pitchFamily="50" charset="0"/>
              </a:rPr>
              <a:t>զարգացումը</a:t>
            </a:r>
            <a:r>
              <a:rPr lang="en-US" sz="1400" dirty="0">
                <a:latin typeface="GHEA Grapalat" panose="02000803050000020003" pitchFamily="50" charset="0"/>
              </a:rPr>
              <a:t>:</a:t>
            </a:r>
            <a:endParaRPr lang="ru-RU" sz="1400" dirty="0">
              <a:latin typeface="GHEA Grapalat" panose="02000803050000020003" pitchFamily="50" charset="0"/>
            </a:endParaRPr>
          </a:p>
          <a:p>
            <a:endParaRPr lang="ru-RU" sz="1600" dirty="0"/>
          </a:p>
        </p:txBody>
      </p:sp>
      <p:sp>
        <p:nvSpPr>
          <p:cNvPr id="12" name="Объект 5">
            <a:extLst>
              <a:ext uri="{FF2B5EF4-FFF2-40B4-BE49-F238E27FC236}">
                <a16:creationId xmlns:a16="http://schemas.microsoft.com/office/drawing/2014/main" id="{B41F4F0A-84A8-46CC-B621-2B1952A013C5}"/>
              </a:ext>
            </a:extLst>
          </p:cNvPr>
          <p:cNvSpPr txBox="1">
            <a:spLocks/>
          </p:cNvSpPr>
          <p:nvPr/>
        </p:nvSpPr>
        <p:spPr>
          <a:xfrm>
            <a:off x="342900" y="3250778"/>
            <a:ext cx="8555600" cy="14675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hy-AM" sz="1500" b="1" dirty="0">
                <a:latin typeface="GHEA Grapalat" panose="02000803050000020003" pitchFamily="50" charset="0"/>
              </a:rPr>
              <a:t>Հ ո դ վ ա ծ  12</a:t>
            </a:r>
            <a:endParaRPr lang="hy-AM" sz="1500" dirty="0">
              <a:latin typeface="GHEA Grapalat" panose="02000803050000020003" pitchFamily="50" charset="0"/>
            </a:endParaRPr>
          </a:p>
          <a:p>
            <a:pPr marL="0" indent="0" algn="just">
              <a:buNone/>
            </a:pPr>
            <a:r>
              <a:rPr lang="hy-AM" sz="1500" dirty="0">
                <a:latin typeface="GHEA Grapalat" panose="02000803050000020003" pitchFamily="50" charset="0"/>
              </a:rPr>
              <a:t>Իր հայացքները ձևակերպելու ընդունակ երեխայի համար մասնակից պետություններն ապահովում են դրանք ազատորեն արտահայտելու իրավունք այն բոլոր դեպքերում, որոնք վերաբերում են երեխային: Երեխայի հայացքների նկատմամբ ցուցաբերվում է նրա տարիքին և հասունությանը համապատասխան պատշաճ ուշադրություն:</a:t>
            </a:r>
            <a:endParaRPr lang="en-US" sz="1500" dirty="0">
              <a:latin typeface="GHEA Grapalat" panose="02000803050000020003" pitchFamily="50" charset="0"/>
            </a:endParaRPr>
          </a:p>
          <a:p>
            <a:pPr marL="228600" indent="-228600" algn="just">
              <a:buFont typeface="Arial" pitchFamily="34" charset="0"/>
              <a:buAutoNum type="arabicPeriod"/>
            </a:pPr>
            <a:endParaRPr lang="en-US" sz="5600" dirty="0"/>
          </a:p>
          <a:p>
            <a:pPr algn="just"/>
            <a:endParaRPr lang="ru-RU" sz="1600" dirty="0"/>
          </a:p>
        </p:txBody>
      </p:sp>
    </p:spTree>
    <p:extLst>
      <p:ext uri="{BB962C8B-B14F-4D97-AF65-F5344CB8AC3E}">
        <p14:creationId xmlns:p14="http://schemas.microsoft.com/office/powerpoint/2010/main" val="368096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27"/>
          <p:cNvSpPr txBox="1">
            <a:spLocks noGrp="1"/>
          </p:cNvSpPr>
          <p:nvPr>
            <p:ph type="sldNum" idx="12"/>
          </p:nvPr>
        </p:nvSpPr>
        <p:spPr>
          <a:prstGeom prst="rect">
            <a:avLst/>
          </a:prstGeom>
          <a:noFill/>
          <a:ln>
            <a:noFill/>
          </a:ln>
        </p:spPr>
        <p:txBody>
          <a:bodyPr spcFirstLastPara="1" vert="horz" wrap="square" lIns="68569" tIns="34275" rIns="68569" bIns="34275" rtlCol="0" anchor="ctr" anchorCtr="0">
            <a:normAutofit fontScale="85000" lnSpcReduction="20000"/>
          </a:bodyPr>
          <a:lstStyle/>
          <a:p>
            <a:fld id="{00000000-1234-1234-1234-123412341234}" type="slidenum">
              <a:rPr lang="ru-RU">
                <a:solidFill>
                  <a:srgbClr val="FFFFFF"/>
                </a:solidFill>
              </a:rPr>
              <a:pPr/>
              <a:t>42</a:t>
            </a:fld>
            <a:endParaRPr>
              <a:solidFill>
                <a:srgbClr val="FFFFFF"/>
              </a:solidFill>
            </a:endParaRPr>
          </a:p>
        </p:txBody>
      </p:sp>
      <p:sp>
        <p:nvSpPr>
          <p:cNvPr id="220" name="Google Shape;220;p27"/>
          <p:cNvSpPr txBox="1"/>
          <p:nvPr/>
        </p:nvSpPr>
        <p:spPr>
          <a:xfrm>
            <a:off x="460208" y="407289"/>
            <a:ext cx="1284895" cy="379809"/>
          </a:xfrm>
          <a:prstGeom prst="rect">
            <a:avLst/>
          </a:prstGeom>
          <a:noFill/>
          <a:ln>
            <a:noFill/>
          </a:ln>
        </p:spPr>
        <p:txBody>
          <a:bodyPr spcFirstLastPara="1" wrap="square" lIns="68569" tIns="34275" rIns="68569" bIns="34275" anchor="b" anchorCtr="0">
            <a:normAutofit/>
          </a:bodyPr>
          <a:lstStyle/>
          <a:p>
            <a:pPr algn="r">
              <a:buClr>
                <a:srgbClr val="E3E7F1"/>
              </a:buClr>
              <a:buSzPts val="1400"/>
            </a:pPr>
            <a:endParaRPr sz="1350" dirty="0">
              <a:solidFill>
                <a:schemeClr val="tx2">
                  <a:lumMod val="75000"/>
                </a:schemeClr>
              </a:solidFill>
            </a:endParaRPr>
          </a:p>
        </p:txBody>
      </p:sp>
      <p:sp>
        <p:nvSpPr>
          <p:cNvPr id="21" name="Rectangle 27">
            <a:extLst>
              <a:ext uri="{FF2B5EF4-FFF2-40B4-BE49-F238E27FC236}">
                <a16:creationId xmlns:a16="http://schemas.microsoft.com/office/drawing/2014/main" id="{219A6C96-099A-563B-7D06-9EE40DA70EAC}"/>
              </a:ext>
            </a:extLst>
          </p:cNvPr>
          <p:cNvSpPr>
            <a:spLocks noChangeArrowheads="1"/>
          </p:cNvSpPr>
          <p:nvPr/>
        </p:nvSpPr>
        <p:spPr bwMode="auto">
          <a:xfrm>
            <a:off x="916428" y="-3110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22" name="Rectangle 28">
            <a:extLst>
              <a:ext uri="{FF2B5EF4-FFF2-40B4-BE49-F238E27FC236}">
                <a16:creationId xmlns:a16="http://schemas.microsoft.com/office/drawing/2014/main" id="{E47A6D33-E6B3-7FFF-0781-370ACF91A6D8}"/>
              </a:ext>
            </a:extLst>
          </p:cNvPr>
          <p:cNvSpPr>
            <a:spLocks noChangeArrowheads="1"/>
          </p:cNvSpPr>
          <p:nvPr/>
        </p:nvSpPr>
        <p:spPr bwMode="auto">
          <a:xfrm>
            <a:off x="916428" y="1038172"/>
            <a:ext cx="45910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hy-AM" altLang="zh-CN" sz="900">
                <a:latin typeface="Arial" panose="020B0604020202020204" pitchFamily="34" charset="0"/>
                <a:ea typeface="Times New Roman" panose="02020603050405020304" pitchFamily="18" charset="0"/>
              </a:rPr>
              <a:t>          </a:t>
            </a:r>
            <a:endParaRPr lang="hy-AM" altLang="zh-CN" sz="1350">
              <a:latin typeface="Arial" panose="020B0604020202020204" pitchFamily="34" charset="0"/>
            </a:endParaRPr>
          </a:p>
        </p:txBody>
      </p:sp>
      <p:sp>
        <p:nvSpPr>
          <p:cNvPr id="23" name="Rectangle 29">
            <a:extLst>
              <a:ext uri="{FF2B5EF4-FFF2-40B4-BE49-F238E27FC236}">
                <a16:creationId xmlns:a16="http://schemas.microsoft.com/office/drawing/2014/main" id="{A9EF576D-B1A5-EC69-9FBD-1F61BFDE1E5F}"/>
              </a:ext>
            </a:extLst>
          </p:cNvPr>
          <p:cNvSpPr>
            <a:spLocks noChangeArrowheads="1"/>
          </p:cNvSpPr>
          <p:nvPr/>
        </p:nvSpPr>
        <p:spPr bwMode="auto">
          <a:xfrm>
            <a:off x="916428" y="1907328"/>
            <a:ext cx="39498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hy-AM" altLang="zh-CN" sz="900">
                <a:latin typeface="Arial" panose="020B0604020202020204" pitchFamily="34" charset="0"/>
                <a:ea typeface="Times New Roman" panose="02020603050405020304" pitchFamily="18" charset="0"/>
              </a:rPr>
              <a:t>        </a:t>
            </a:r>
            <a:endParaRPr lang="hy-AM" altLang="zh-CN" sz="1350">
              <a:latin typeface="Arial" panose="020B0604020202020204" pitchFamily="34" charset="0"/>
            </a:endParaRPr>
          </a:p>
        </p:txBody>
      </p:sp>
      <p:sp>
        <p:nvSpPr>
          <p:cNvPr id="24" name="Rectangle 30">
            <a:extLst>
              <a:ext uri="{FF2B5EF4-FFF2-40B4-BE49-F238E27FC236}">
                <a16:creationId xmlns:a16="http://schemas.microsoft.com/office/drawing/2014/main" id="{823CA510-5CED-0D84-34E1-97E2A7EDD527}"/>
              </a:ext>
            </a:extLst>
          </p:cNvPr>
          <p:cNvSpPr>
            <a:spLocks noChangeArrowheads="1"/>
          </p:cNvSpPr>
          <p:nvPr/>
        </p:nvSpPr>
        <p:spPr bwMode="auto">
          <a:xfrm>
            <a:off x="916428" y="2741956"/>
            <a:ext cx="39498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hy-AM" altLang="zh-CN" sz="900">
                <a:latin typeface="Arial" panose="020B0604020202020204" pitchFamily="34" charset="0"/>
                <a:ea typeface="Times New Roman" panose="02020603050405020304" pitchFamily="18" charset="0"/>
              </a:rPr>
              <a:t>        </a:t>
            </a:r>
            <a:endParaRPr lang="hy-AM" altLang="zh-CN" sz="1350">
              <a:latin typeface="Arial" panose="020B0604020202020204" pitchFamily="34" charset="0"/>
            </a:endParaRPr>
          </a:p>
        </p:txBody>
      </p:sp>
      <p:sp>
        <p:nvSpPr>
          <p:cNvPr id="25" name="Rectangle 31">
            <a:extLst>
              <a:ext uri="{FF2B5EF4-FFF2-40B4-BE49-F238E27FC236}">
                <a16:creationId xmlns:a16="http://schemas.microsoft.com/office/drawing/2014/main" id="{04073AB8-51AD-805B-DBC4-C58E28672C1A}"/>
              </a:ext>
            </a:extLst>
          </p:cNvPr>
          <p:cNvSpPr>
            <a:spLocks noChangeArrowheads="1"/>
          </p:cNvSpPr>
          <p:nvPr/>
        </p:nvSpPr>
        <p:spPr bwMode="auto">
          <a:xfrm>
            <a:off x="916428" y="37526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9218" name="Picture 2" descr="C:\Users\Anahit\Desktop\colorful-balloons-scattered-on-floor-510603001-21a682b6c25a4881b626bcbd3b80414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654" y="342651"/>
            <a:ext cx="9177653" cy="49435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0416629-30DD-4271-AEBF-C14922FB18E1}"/>
              </a:ext>
            </a:extLst>
          </p:cNvPr>
          <p:cNvSpPr txBox="1"/>
          <p:nvPr/>
        </p:nvSpPr>
        <p:spPr>
          <a:xfrm>
            <a:off x="4355976" y="-31106"/>
            <a:ext cx="4622822" cy="373757"/>
          </a:xfrm>
          <a:prstGeom prst="rect">
            <a:avLst/>
          </a:prstGeom>
          <a:noFill/>
        </p:spPr>
        <p:txBody>
          <a:bodyPr wrap="square">
            <a:spAutoFit/>
          </a:bodyPr>
          <a:lstStyle/>
          <a:p>
            <a:pPr algn="r">
              <a:lnSpc>
                <a:spcPct val="107000"/>
              </a:lnSpc>
              <a:spcAft>
                <a:spcPts val="800"/>
              </a:spcAft>
            </a:pPr>
            <a:r>
              <a:rPr lang="hy-AM" sz="1800" b="1" kern="100" dirty="0">
                <a:effectLst/>
                <a:latin typeface="GHEA Grapalat" panose="02000506050000020003" pitchFamily="50" charset="0"/>
                <a:ea typeface="Calibri" panose="020F0502020204030204" pitchFamily="34" charset="0"/>
                <a:cs typeface="Calibri" panose="020F0502020204030204" pitchFamily="34" charset="0"/>
              </a:rPr>
              <a:t>Վարժություն 4</a:t>
            </a:r>
            <a:r>
              <a:rPr lang="hy-AM" sz="1800" b="1" kern="100" dirty="0">
                <a:effectLst/>
                <a:latin typeface="Cambria Math" panose="02040503050406030204" pitchFamily="18" charset="0"/>
                <a:ea typeface="Microsoft JhengHei" panose="020B0604030504040204" pitchFamily="34" charset="-120"/>
                <a:cs typeface="Cambria Math" panose="020405030504060302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6881B-95A2-4E0B-AF76-732CE930BEA4}"/>
              </a:ext>
            </a:extLst>
          </p:cNvPr>
          <p:cNvSpPr txBox="1"/>
          <p:nvPr/>
        </p:nvSpPr>
        <p:spPr>
          <a:xfrm>
            <a:off x="467544" y="339502"/>
            <a:ext cx="7992888" cy="3185487"/>
          </a:xfrm>
          <a:prstGeom prst="rect">
            <a:avLst/>
          </a:prstGeom>
          <a:noFill/>
        </p:spPr>
        <p:txBody>
          <a:bodyPr wrap="square">
            <a:spAutoFit/>
          </a:bodyPr>
          <a:lstStyle/>
          <a:p>
            <a:r>
              <a:rPr lang="hy-AM" sz="1600" b="1" dirty="0">
                <a:latin typeface="GHEA Grapalat" panose="02000506050000020003" pitchFamily="50" charset="0"/>
                <a:cs typeface="Arial" panose="020B0604020202020204" pitchFamily="34" charset="0"/>
              </a:rPr>
              <a:t>Ընտանեկան բռնության կանխարգելման և բռնության ենթարկված անձի պաշտպանության կազմակերպման գործընթացում ներգրավված հիմնական կառույցներն ըստ օրենքի</a:t>
            </a:r>
          </a:p>
          <a:p>
            <a:pPr lvl="0">
              <a:buFont typeface="Wingdings" panose="05000000000000000000" pitchFamily="2" charset="2"/>
              <a:buChar char="q"/>
            </a:pPr>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lvl="0"/>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marL="228600" indent="-228600">
              <a:buFont typeface="Wingdings" panose="05000000000000000000" pitchFamily="2" charset="2"/>
              <a:buChar char="§"/>
            </a:pPr>
            <a:r>
              <a:rPr lang="hy-AM" sz="1600" b="1" dirty="0">
                <a:solidFill>
                  <a:schemeClr val="accent3">
                    <a:lumMod val="50000"/>
                  </a:schemeClr>
                </a:solidFill>
                <a:latin typeface="GHEA Grapalat" panose="02000506050000020003" pitchFamily="50" charset="0"/>
                <a:cs typeface="Arial" panose="020B0604020202020204" pitchFamily="34" charset="0"/>
              </a:rPr>
              <a:t>ՀՀ ԱՍԳՆ</a:t>
            </a:r>
            <a:r>
              <a:rPr lang="en-US" sz="1600" b="1" dirty="0">
                <a:solidFill>
                  <a:schemeClr val="accent3">
                    <a:lumMod val="50000"/>
                  </a:schemeClr>
                </a:solidFill>
                <a:latin typeface="GHEA Grapalat" panose="02000506050000020003" pitchFamily="50" charset="0"/>
                <a:cs typeface="Arial" panose="020B0604020202020204" pitchFamily="34" charset="0"/>
              </a:rPr>
              <a:t>`</a:t>
            </a:r>
            <a:r>
              <a:rPr lang="hy-AM" sz="1600" b="1" dirty="0">
                <a:solidFill>
                  <a:schemeClr val="accent3">
                    <a:lumMod val="50000"/>
                  </a:schemeClr>
                </a:solidFill>
                <a:latin typeface="GHEA Grapalat" panose="02000506050000020003" pitchFamily="50" charset="0"/>
                <a:cs typeface="Arial" panose="020B0604020202020204" pitchFamily="34" charset="0"/>
              </a:rPr>
              <a:t>լիազոր մարմինը</a:t>
            </a:r>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marL="228600" indent="-228600">
              <a:buFont typeface="Wingdings" panose="05000000000000000000" pitchFamily="2" charset="2"/>
              <a:buChar char="§"/>
            </a:pPr>
            <a:r>
              <a:rPr lang="en-US" sz="1600" b="1" dirty="0" err="1">
                <a:solidFill>
                  <a:schemeClr val="accent3">
                    <a:lumMod val="50000"/>
                  </a:schemeClr>
                </a:solidFill>
                <a:latin typeface="GHEA Grapalat" panose="02000506050000020003" pitchFamily="50" charset="0"/>
                <a:cs typeface="Arial" panose="020B0604020202020204" pitchFamily="34" charset="0"/>
              </a:rPr>
              <a:t>Ոստիկանություն</a:t>
            </a:r>
            <a:r>
              <a:rPr lang="hy-AM" sz="1600" b="1" dirty="0">
                <a:solidFill>
                  <a:schemeClr val="accent3">
                    <a:lumMod val="50000"/>
                  </a:schemeClr>
                </a:solidFill>
                <a:latin typeface="GHEA Grapalat" panose="02000506050000020003" pitchFamily="50" charset="0"/>
                <a:cs typeface="Arial" panose="020B0604020202020204" pitchFamily="34" charset="0"/>
              </a:rPr>
              <a:t>ը</a:t>
            </a:r>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marL="228600" indent="-228600">
              <a:buFont typeface="Wingdings" panose="05000000000000000000" pitchFamily="2" charset="2"/>
              <a:buChar char="§"/>
            </a:pPr>
            <a:r>
              <a:rPr lang="hy-AM" sz="1600" b="1" dirty="0">
                <a:solidFill>
                  <a:schemeClr val="accent3">
                    <a:lumMod val="50000"/>
                  </a:schemeClr>
                </a:solidFill>
                <a:latin typeface="GHEA Grapalat" panose="02000506050000020003" pitchFamily="50" charset="0"/>
                <a:cs typeface="Arial" panose="020B0604020202020204" pitchFamily="34" charset="0"/>
              </a:rPr>
              <a:t>ՀՀ Կրթության, գիտության, մշակույթի և սպորտի նախարարությունը</a:t>
            </a:r>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marL="228600" indent="-228600">
              <a:buFont typeface="Wingdings" panose="05000000000000000000" pitchFamily="2" charset="2"/>
              <a:buChar char="§"/>
            </a:pPr>
            <a:r>
              <a:rPr lang="hy-AM" sz="1600" b="1" dirty="0">
                <a:solidFill>
                  <a:schemeClr val="accent3">
                    <a:lumMod val="50000"/>
                  </a:schemeClr>
                </a:solidFill>
                <a:latin typeface="GHEA Grapalat" panose="02000506050000020003" pitchFamily="50" charset="0"/>
                <a:cs typeface="Arial" panose="020B0604020202020204" pitchFamily="34" charset="0"/>
              </a:rPr>
              <a:t>ՀՀ Առողջապահության նախարարությունը</a:t>
            </a:r>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marL="228600" indent="-228600">
              <a:buFont typeface="Wingdings" panose="05000000000000000000" pitchFamily="2" charset="2"/>
              <a:buChar char="§"/>
            </a:pPr>
            <a:r>
              <a:rPr lang="hy-AM" sz="1600" b="1" dirty="0">
                <a:solidFill>
                  <a:schemeClr val="accent3">
                    <a:lumMod val="50000"/>
                  </a:schemeClr>
                </a:solidFill>
                <a:latin typeface="GHEA Grapalat" panose="02000506050000020003" pitchFamily="50" charset="0"/>
                <a:cs typeface="Arial" panose="020B0604020202020204" pitchFamily="34" charset="0"/>
              </a:rPr>
              <a:t>Խնամակալության և հոգաբարձության մարմինները</a:t>
            </a:r>
            <a:endParaRPr lang="en-US" sz="1600" b="1" dirty="0">
              <a:solidFill>
                <a:schemeClr val="accent3">
                  <a:lumMod val="50000"/>
                </a:schemeClr>
              </a:solidFill>
              <a:latin typeface="GHEA Grapalat" panose="02000506050000020003" pitchFamily="50" charset="0"/>
              <a:cs typeface="Arial" panose="020B0604020202020204" pitchFamily="34" charset="0"/>
            </a:endParaRPr>
          </a:p>
          <a:p>
            <a:pPr marL="228600" indent="-228600">
              <a:buFont typeface="Wingdings" panose="05000000000000000000" pitchFamily="2" charset="2"/>
              <a:buChar char="§"/>
            </a:pPr>
            <a:r>
              <a:rPr lang="hy-AM" sz="1600" b="1" dirty="0">
                <a:solidFill>
                  <a:schemeClr val="accent3">
                    <a:lumMod val="50000"/>
                  </a:schemeClr>
                </a:solidFill>
                <a:latin typeface="GHEA Grapalat" panose="02000506050000020003" pitchFamily="50" charset="0"/>
                <a:cs typeface="Arial" panose="020B0604020202020204" pitchFamily="34" charset="0"/>
              </a:rPr>
              <a:t>Ընտանիքում բռնության ենթարկվածներին աջակցություն ցույց տվող հատուկ կառույցներ, այդ թվում՝ աջակցության կենտրոնները և ապաստարանները:</a:t>
            </a:r>
          </a:p>
          <a:p>
            <a:pPr lvl="0"/>
            <a:endParaRPr lang="hy-AM" sz="900" dirty="0">
              <a:solidFill>
                <a:srgbClr val="C00000"/>
              </a:solidFill>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CBC3225A-866E-42C3-90FB-719BD1648544}"/>
              </a:ext>
            </a:extLst>
          </p:cNvPr>
          <p:cNvSpPr/>
          <p:nvPr/>
        </p:nvSpPr>
        <p:spPr>
          <a:xfrm>
            <a:off x="6876256" y="3867894"/>
            <a:ext cx="2279694" cy="1275606"/>
          </a:xfrm>
          <a:custGeom>
            <a:avLst/>
            <a:gdLst/>
            <a:ahLst/>
            <a:cxnLst/>
            <a:rect l="l" t="t" r="r" b="b"/>
            <a:pathLst>
              <a:path w="5804899" h="4114800">
                <a:moveTo>
                  <a:pt x="0" y="0"/>
                </a:moveTo>
                <a:lnTo>
                  <a:pt x="5804899" y="0"/>
                </a:lnTo>
                <a:lnTo>
                  <a:pt x="5804899" y="4114800"/>
                </a:lnTo>
                <a:lnTo>
                  <a:pt x="0" y="4114800"/>
                </a:lnTo>
                <a:lnTo>
                  <a:pt x="0" y="0"/>
                </a:lnTo>
                <a:close/>
              </a:path>
            </a:pathLst>
          </a:custGeom>
          <a: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5137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9552" y="483518"/>
            <a:ext cx="8348662" cy="3733800"/>
          </a:xfrm>
        </p:spPr>
        <p:txBody>
          <a:bodyPr>
            <a:normAutofit/>
          </a:bodyPr>
          <a:lstStyle/>
          <a:p>
            <a:pPr marL="0" indent="0">
              <a:buNone/>
            </a:pPr>
            <a:r>
              <a:rPr lang="hy-AM" sz="1650" b="1" i="1" dirty="0"/>
              <a:t>Ընտանիքում անձի նկատմամբ բռնության կանխարգելման և բռնության ենթարկված անձի պաշտպանության կազմակերպման պետականորեն սահմանված </a:t>
            </a:r>
            <a:r>
              <a:rPr lang="hy-AM" sz="1650" b="1" i="1" dirty="0">
                <a:solidFill>
                  <a:srgbClr val="007033"/>
                </a:solidFill>
              </a:rPr>
              <a:t>սկզբունքները. </a:t>
            </a:r>
          </a:p>
          <a:p>
            <a:pPr marL="0" lvl="0" indent="0">
              <a:buNone/>
            </a:pPr>
            <a:endParaRPr lang="en-US" sz="1500" dirty="0"/>
          </a:p>
          <a:p>
            <a:pPr lvl="0">
              <a:buFont typeface="Wingdings" panose="05000000000000000000" pitchFamily="2" charset="2"/>
              <a:buChar char="q"/>
            </a:pPr>
            <a:r>
              <a:rPr lang="hy-AM" sz="1500" dirty="0"/>
              <a:t>ընտանիքում բռնության ենթարկված </a:t>
            </a:r>
            <a:r>
              <a:rPr lang="hy-AM" sz="1500" b="1" dirty="0"/>
              <a:t>անձանց անվտանգության և </a:t>
            </a:r>
            <a:r>
              <a:rPr lang="hy-AM" sz="1500" dirty="0"/>
              <a:t>պաշտպանության ապահովման առաջնայնություն, </a:t>
            </a:r>
            <a:endParaRPr lang="en-US" sz="1500" dirty="0"/>
          </a:p>
          <a:p>
            <a:pPr lvl="0">
              <a:buFont typeface="Wingdings" panose="05000000000000000000" pitchFamily="2" charset="2"/>
              <a:buChar char="q"/>
            </a:pPr>
            <a:r>
              <a:rPr lang="hy-AM" sz="1500" b="1" dirty="0"/>
              <a:t>ընտանիքին  աջակցություն</a:t>
            </a:r>
            <a:r>
              <a:rPr lang="hy-AM" sz="1500" dirty="0"/>
              <a:t>, համերաշխության վերականգնում,</a:t>
            </a:r>
            <a:endParaRPr lang="en-US" sz="1500" dirty="0"/>
          </a:p>
          <a:p>
            <a:pPr lvl="0">
              <a:buFont typeface="Wingdings" panose="05000000000000000000" pitchFamily="2" charset="2"/>
              <a:buChar char="q"/>
            </a:pPr>
            <a:r>
              <a:rPr lang="hy-AM" sz="1500" dirty="0"/>
              <a:t>երեխայի </a:t>
            </a:r>
            <a:r>
              <a:rPr lang="hy-AM" sz="1500" b="1" dirty="0"/>
              <a:t>լավագույն շահի </a:t>
            </a:r>
            <a:r>
              <a:rPr lang="hy-AM" sz="1500" dirty="0"/>
              <a:t>առաջնահերթություն,</a:t>
            </a:r>
            <a:endParaRPr lang="en-US" sz="1500" dirty="0"/>
          </a:p>
          <a:p>
            <a:pPr lvl="0">
              <a:buFont typeface="Wingdings" panose="05000000000000000000" pitchFamily="2" charset="2"/>
              <a:buChar char="q"/>
            </a:pPr>
            <a:r>
              <a:rPr lang="hy-AM" sz="1500" dirty="0"/>
              <a:t>իրավահավասարություն և խտրականության արգելք,</a:t>
            </a:r>
            <a:endParaRPr lang="en-US" sz="1500" dirty="0"/>
          </a:p>
          <a:p>
            <a:pPr lvl="0">
              <a:buFont typeface="Wingdings" panose="05000000000000000000" pitchFamily="2" charset="2"/>
              <a:buChar char="q"/>
            </a:pPr>
            <a:r>
              <a:rPr lang="hy-AM" sz="1500" dirty="0"/>
              <a:t>արդարադատության մատչելիություն,</a:t>
            </a:r>
            <a:endParaRPr lang="en-US" sz="1500" dirty="0"/>
          </a:p>
          <a:p>
            <a:pPr lvl="0">
              <a:buFont typeface="Wingdings" panose="05000000000000000000" pitchFamily="2" charset="2"/>
              <a:buChar char="q"/>
            </a:pPr>
            <a:r>
              <a:rPr lang="hy-AM" sz="1500" dirty="0"/>
              <a:t>ընտանեկան կյանքի վերաբերյալ տեղեկությունների անձեռնմխելիություն,</a:t>
            </a:r>
            <a:endParaRPr lang="en-US" sz="1500" dirty="0"/>
          </a:p>
          <a:p>
            <a:pPr>
              <a:buFont typeface="Wingdings" panose="05000000000000000000" pitchFamily="2" charset="2"/>
              <a:buChar char="q"/>
            </a:pPr>
            <a:r>
              <a:rPr lang="hy-AM" sz="1500" dirty="0"/>
              <a:t>Լիազոր մարմինների միջև համագործակցության ապահովում։</a:t>
            </a:r>
            <a:endParaRPr lang="en-US" sz="1500" dirty="0"/>
          </a:p>
        </p:txBody>
      </p:sp>
      <p:sp>
        <p:nvSpPr>
          <p:cNvPr id="5" name="Freeform 2">
            <a:extLst>
              <a:ext uri="{FF2B5EF4-FFF2-40B4-BE49-F238E27FC236}">
                <a16:creationId xmlns:a16="http://schemas.microsoft.com/office/drawing/2014/main" id="{02C091EC-245A-4119-BAE9-97B1FACD778B}"/>
              </a:ext>
            </a:extLst>
          </p:cNvPr>
          <p:cNvSpPr/>
          <p:nvPr/>
        </p:nvSpPr>
        <p:spPr>
          <a:xfrm>
            <a:off x="6876256" y="3867894"/>
            <a:ext cx="2279694" cy="1275606"/>
          </a:xfrm>
          <a:custGeom>
            <a:avLst/>
            <a:gdLst/>
            <a:ahLst/>
            <a:cxnLst/>
            <a:rect l="l" t="t" r="r" b="b"/>
            <a:pathLst>
              <a:path w="5804899" h="4114800">
                <a:moveTo>
                  <a:pt x="0" y="0"/>
                </a:moveTo>
                <a:lnTo>
                  <a:pt x="5804899" y="0"/>
                </a:lnTo>
                <a:lnTo>
                  <a:pt x="5804899" y="4114800"/>
                </a:lnTo>
                <a:lnTo>
                  <a:pt x="0" y="4114800"/>
                </a:lnTo>
                <a:lnTo>
                  <a:pt x="0" y="0"/>
                </a:lnTo>
                <a:close/>
              </a:path>
            </a:pathLst>
          </a:custGeom>
          <a: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0888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ircle(in)">
                                      <p:cBhvr>
                                        <p:cTn id="13" dur="2000"/>
                                        <p:tgtEl>
                                          <p:spTgt spid="3">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circle(in)">
                                      <p:cBhvr>
                                        <p:cTn id="16" dur="2000"/>
                                        <p:tgtEl>
                                          <p:spTgt spid="3">
                                            <p:txEl>
                                              <p:pRg st="5" end="5"/>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ircle(in)">
                                      <p:cBhvr>
                                        <p:cTn id="19" dur="2000"/>
                                        <p:tgtEl>
                                          <p:spTgt spid="3">
                                            <p:txEl>
                                              <p:pRg st="6" end="6"/>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ircle(in)">
                                      <p:cBhvr>
                                        <p:cTn id="22" dur="2000"/>
                                        <p:tgtEl>
                                          <p:spTgt spid="3">
                                            <p:txEl>
                                              <p:pRg st="7" end="7"/>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445768"/>
            <a:ext cx="8153400" cy="1023802"/>
          </a:xfrm>
        </p:spPr>
        <p:txBody>
          <a:bodyPr/>
          <a:lstStyle/>
          <a:p>
            <a:pPr algn="ctr"/>
            <a:r>
              <a:rPr lang="hy-AM" sz="2000" dirty="0">
                <a:latin typeface="GHEA Grapalat" panose="02000506050000020003" pitchFamily="50" charset="0"/>
              </a:rPr>
              <a:t>Աջակցության կենտրոնների կողմից տրամադրվող ծառայությունը </a:t>
            </a:r>
            <a:br>
              <a:rPr lang="hy-AM" sz="2000" dirty="0">
                <a:latin typeface="GHEA Grapalat" panose="02000506050000020003" pitchFamily="50" charset="0"/>
              </a:rPr>
            </a:br>
            <a:r>
              <a:rPr lang="hy-AM" sz="2000" dirty="0">
                <a:latin typeface="GHEA Grapalat" panose="02000506050000020003" pitchFamily="50" charset="0"/>
              </a:rPr>
              <a:t>ներառում է՝</a:t>
            </a:r>
            <a:endParaRPr lang="en-US" sz="2000" dirty="0">
              <a:latin typeface="GHEA Grapalat" panose="02000506050000020003" pitchFamily="50" charset="0"/>
            </a:endParaRPr>
          </a:p>
        </p:txBody>
      </p:sp>
      <p:graphicFrame>
        <p:nvGraphicFramePr>
          <p:cNvPr id="4" name="Content Placeholder 3"/>
          <p:cNvGraphicFramePr>
            <a:graphicFrameLocks noGrp="1"/>
          </p:cNvGraphicFramePr>
          <p:nvPr>
            <p:ph idx="1"/>
          </p:nvPr>
        </p:nvGraphicFramePr>
        <p:xfrm>
          <a:off x="612648" y="1469570"/>
          <a:ext cx="8153400" cy="2873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1360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411510"/>
            <a:ext cx="8153400" cy="749481"/>
          </a:xfrm>
        </p:spPr>
        <p:txBody>
          <a:bodyPr>
            <a:normAutofit/>
          </a:bodyPr>
          <a:lstStyle/>
          <a:p>
            <a:r>
              <a:rPr lang="hy-AM" sz="1800" b="1" dirty="0">
                <a:solidFill>
                  <a:schemeClr val="bg2">
                    <a:lumMod val="25000"/>
                  </a:schemeClr>
                </a:solidFill>
                <a:latin typeface="+mn-lt"/>
                <a:ea typeface="+mn-ea"/>
                <a:cs typeface="+mn-cs"/>
              </a:rPr>
              <a:t>Ապաստարանը</a:t>
            </a:r>
            <a:r>
              <a:rPr lang="en-US" sz="1800" b="1" dirty="0">
                <a:solidFill>
                  <a:schemeClr val="bg2">
                    <a:lumMod val="25000"/>
                  </a:schemeClr>
                </a:solidFill>
                <a:latin typeface="+mn-lt"/>
                <a:ea typeface="+mn-ea"/>
                <a:cs typeface="+mn-cs"/>
              </a:rPr>
              <a:t> </a:t>
            </a:r>
            <a:r>
              <a:rPr lang="hy-AM" sz="1800" b="1" dirty="0">
                <a:solidFill>
                  <a:schemeClr val="bg2">
                    <a:lumMod val="25000"/>
                  </a:schemeClr>
                </a:solidFill>
                <a:latin typeface="+mn-lt"/>
                <a:ea typeface="+mn-ea"/>
                <a:cs typeface="+mn-cs"/>
              </a:rPr>
              <a:t>կողմից տրամադրվող ծառայություններ</a:t>
            </a:r>
            <a:endParaRPr lang="en-US" sz="1800" b="1" dirty="0">
              <a:solidFill>
                <a:schemeClr val="bg2">
                  <a:lumMod val="25000"/>
                </a:schemeClr>
              </a:solidFill>
              <a:latin typeface="+mn-lt"/>
              <a:ea typeface="+mn-ea"/>
              <a:cs typeface="+mn-cs"/>
            </a:endParaRPr>
          </a:p>
        </p:txBody>
      </p:sp>
      <p:pic>
        <p:nvPicPr>
          <p:cNvPr id="9" name="Content Placeholder 8" descr="Suburban scene with solid fill">
            <a:extLst>
              <a:ext uri="{FF2B5EF4-FFF2-40B4-BE49-F238E27FC236}">
                <a16:creationId xmlns:a16="http://schemas.microsoft.com/office/drawing/2014/main" id="{FD55E2BE-CD29-4954-B664-557BBEB604E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p:pic>
      <p:sp>
        <p:nvSpPr>
          <p:cNvPr id="7" name="TextBox 6">
            <a:extLst>
              <a:ext uri="{FF2B5EF4-FFF2-40B4-BE49-F238E27FC236}">
                <a16:creationId xmlns:a16="http://schemas.microsoft.com/office/drawing/2014/main" id="{69BDC5E5-1428-4AB8-A421-3A79D13B73E1}"/>
              </a:ext>
            </a:extLst>
          </p:cNvPr>
          <p:cNvSpPr txBox="1"/>
          <p:nvPr/>
        </p:nvSpPr>
        <p:spPr>
          <a:xfrm>
            <a:off x="1331640" y="1275606"/>
            <a:ext cx="7524836" cy="3334246"/>
          </a:xfrm>
          <a:prstGeom prst="rect">
            <a:avLst/>
          </a:prstGeom>
          <a:noFill/>
        </p:spPr>
        <p:txBody>
          <a:bodyPr wrap="square">
            <a:spAutoFit/>
          </a:bodyPr>
          <a:lstStyle/>
          <a:p>
            <a:pPr>
              <a:lnSpc>
                <a:spcPct val="150000"/>
              </a:lnSpc>
              <a:spcBef>
                <a:spcPts val="600"/>
              </a:spcBef>
            </a:pPr>
            <a:r>
              <a:rPr lang="hy-AM" dirty="0"/>
              <a:t>Անհատույց ապահով բնակելի տարածք շահառուներին </a:t>
            </a:r>
          </a:p>
          <a:p>
            <a:pPr>
              <a:lnSpc>
                <a:spcPct val="150000"/>
              </a:lnSpc>
              <a:spcBef>
                <a:spcPts val="600"/>
              </a:spcBef>
            </a:pPr>
            <a:r>
              <a:rPr lang="hy-AM" dirty="0"/>
              <a:t>Սոցիալական աջակցություն</a:t>
            </a:r>
          </a:p>
          <a:p>
            <a:pPr>
              <a:lnSpc>
                <a:spcPct val="150000"/>
              </a:lnSpc>
              <a:spcBef>
                <a:spcPts val="600"/>
              </a:spcBef>
            </a:pPr>
            <a:r>
              <a:rPr lang="hy-AM" dirty="0"/>
              <a:t>Հոգեբանական աջակցություն</a:t>
            </a:r>
          </a:p>
          <a:p>
            <a:pPr>
              <a:lnSpc>
                <a:spcPct val="150000"/>
              </a:lnSpc>
              <a:spcBef>
                <a:spcPts val="600"/>
              </a:spcBef>
            </a:pPr>
            <a:r>
              <a:rPr lang="hy-AM" dirty="0"/>
              <a:t>Իրավաբանական օգնություն</a:t>
            </a:r>
          </a:p>
          <a:p>
            <a:pPr>
              <a:lnSpc>
                <a:spcPct val="150000"/>
              </a:lnSpc>
              <a:spcBef>
                <a:spcPts val="600"/>
              </a:spcBef>
            </a:pPr>
            <a:r>
              <a:rPr lang="hy-AM" dirty="0"/>
              <a:t>Բժշկական օգնություն</a:t>
            </a:r>
          </a:p>
          <a:p>
            <a:pPr>
              <a:lnSpc>
                <a:spcPct val="150000"/>
              </a:lnSpc>
              <a:spcBef>
                <a:spcPts val="600"/>
              </a:spcBef>
            </a:pPr>
            <a:r>
              <a:rPr lang="hy-AM" dirty="0"/>
              <a:t>Սնունդ, հագուստ, երեխաներին` նաև դասապատրաստման համար անհրաժեշտ կահավորում և պիտույքներ </a:t>
            </a:r>
          </a:p>
        </p:txBody>
      </p:sp>
      <p:pic>
        <p:nvPicPr>
          <p:cNvPr id="11" name="Graphic 10" descr="Suburban scene with solid fill">
            <a:extLst>
              <a:ext uri="{FF2B5EF4-FFF2-40B4-BE49-F238E27FC236}">
                <a16:creationId xmlns:a16="http://schemas.microsoft.com/office/drawing/2014/main" id="{3260AC05-2166-4BDC-90FE-1A1F3F21CEFB}"/>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998" y="1228720"/>
            <a:ext cx="468000" cy="468000"/>
          </a:xfrm>
          <a:prstGeom prst="rect">
            <a:avLst/>
          </a:prstGeom>
        </p:spPr>
      </p:pic>
      <p:pic>
        <p:nvPicPr>
          <p:cNvPr id="13" name="Graphic 12" descr="Scales of justice with solid fill">
            <a:extLst>
              <a:ext uri="{FF2B5EF4-FFF2-40B4-BE49-F238E27FC236}">
                <a16:creationId xmlns:a16="http://schemas.microsoft.com/office/drawing/2014/main" id="{D299FB7F-0F8B-4BFF-B76B-580EA1BCF8A9}"/>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998" y="2790287"/>
            <a:ext cx="468000" cy="468000"/>
          </a:xfrm>
          <a:prstGeom prst="rect">
            <a:avLst/>
          </a:prstGeom>
        </p:spPr>
      </p:pic>
      <p:pic>
        <p:nvPicPr>
          <p:cNvPr id="15" name="Graphic 14" descr="Medical with solid fill">
            <a:extLst>
              <a:ext uri="{FF2B5EF4-FFF2-40B4-BE49-F238E27FC236}">
                <a16:creationId xmlns:a16="http://schemas.microsoft.com/office/drawing/2014/main" id="{B1FC2A8A-4EF4-4CF7-9369-85E67AE1EDC5}"/>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6684" y="3290218"/>
            <a:ext cx="468000" cy="468000"/>
          </a:xfrm>
          <a:prstGeom prst="rect">
            <a:avLst/>
          </a:prstGeom>
        </p:spPr>
      </p:pic>
      <p:grpSp>
        <p:nvGrpSpPr>
          <p:cNvPr id="24" name="Group 23">
            <a:extLst>
              <a:ext uri="{FF2B5EF4-FFF2-40B4-BE49-F238E27FC236}">
                <a16:creationId xmlns:a16="http://schemas.microsoft.com/office/drawing/2014/main" id="{7599AC8A-A43E-4FDC-AA69-FA4F61780C72}"/>
              </a:ext>
            </a:extLst>
          </p:cNvPr>
          <p:cNvGrpSpPr/>
          <p:nvPr/>
        </p:nvGrpSpPr>
        <p:grpSpPr>
          <a:xfrm>
            <a:off x="674998" y="3939901"/>
            <a:ext cx="572643" cy="540990"/>
            <a:chOff x="5496136" y="2075818"/>
            <a:chExt cx="1615946" cy="1534498"/>
          </a:xfrm>
        </p:grpSpPr>
        <p:pic>
          <p:nvPicPr>
            <p:cNvPr id="19" name="Graphic 18" descr="Books with solid fill">
              <a:extLst>
                <a:ext uri="{FF2B5EF4-FFF2-40B4-BE49-F238E27FC236}">
                  <a16:creationId xmlns:a16="http://schemas.microsoft.com/office/drawing/2014/main" id="{FB304133-D5A7-41E7-84E8-A691B71D1649}"/>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6136" y="2075818"/>
              <a:ext cx="914400" cy="914400"/>
            </a:xfrm>
            <a:prstGeom prst="rect">
              <a:avLst/>
            </a:prstGeom>
          </p:spPr>
        </p:pic>
        <p:pic>
          <p:nvPicPr>
            <p:cNvPr id="21" name="Graphic 20" descr="Pencil with solid fill">
              <a:extLst>
                <a:ext uri="{FF2B5EF4-FFF2-40B4-BE49-F238E27FC236}">
                  <a16:creationId xmlns:a16="http://schemas.microsoft.com/office/drawing/2014/main" id="{9BC3C9AB-1054-40D1-AD7A-AA31A7C29078}"/>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3767717">
              <a:off x="5650134" y="2695905"/>
              <a:ext cx="919115" cy="909707"/>
            </a:xfrm>
            <a:prstGeom prst="rect">
              <a:avLst/>
            </a:prstGeom>
          </p:spPr>
        </p:pic>
        <p:pic>
          <p:nvPicPr>
            <p:cNvPr id="23" name="Graphic 22" descr="Ruler with solid fill">
              <a:extLst>
                <a:ext uri="{FF2B5EF4-FFF2-40B4-BE49-F238E27FC236}">
                  <a16:creationId xmlns:a16="http://schemas.microsoft.com/office/drawing/2014/main" id="{D0F72A35-8225-478E-8A90-EDA274547794}"/>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888356">
              <a:off x="6197682" y="2245212"/>
              <a:ext cx="914400" cy="914399"/>
            </a:xfrm>
            <a:prstGeom prst="rect">
              <a:avLst/>
            </a:prstGeom>
          </p:spPr>
        </p:pic>
      </p:grpSp>
      <p:pic>
        <p:nvPicPr>
          <p:cNvPr id="26" name="Graphic 25" descr="Network with solid fill">
            <a:extLst>
              <a:ext uri="{FF2B5EF4-FFF2-40B4-BE49-F238E27FC236}">
                <a16:creationId xmlns:a16="http://schemas.microsoft.com/office/drawing/2014/main" id="{DBB921AA-0D67-4C10-9CCE-69D0DB0D1538}"/>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4998" y="1751977"/>
            <a:ext cx="468000" cy="468000"/>
          </a:xfrm>
          <a:prstGeom prst="rect">
            <a:avLst/>
          </a:prstGeom>
        </p:spPr>
      </p:pic>
      <p:pic>
        <p:nvPicPr>
          <p:cNvPr id="28" name="Graphic 27" descr="Boardroom with solid fill">
            <a:extLst>
              <a:ext uri="{FF2B5EF4-FFF2-40B4-BE49-F238E27FC236}">
                <a16:creationId xmlns:a16="http://schemas.microsoft.com/office/drawing/2014/main" id="{1D7E5EF5-96F5-407D-8255-E52F5764850D}"/>
              </a:ext>
            </a:extLst>
          </p:cNvPr>
          <p:cNvPicPr>
            <a:picLocks noChangeAspect="1"/>
          </p:cNvPicPr>
          <p:nvPr/>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59934" y="2231600"/>
            <a:ext cx="468000" cy="468000"/>
          </a:xfrm>
          <a:prstGeom prst="rect">
            <a:avLst/>
          </a:prstGeom>
        </p:spPr>
      </p:pic>
    </p:spTree>
    <p:extLst>
      <p:ext uri="{BB962C8B-B14F-4D97-AF65-F5344CB8AC3E}">
        <p14:creationId xmlns:p14="http://schemas.microsoft.com/office/powerpoint/2010/main" val="2106784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51520" y="267494"/>
            <a:ext cx="8350102" cy="1221064"/>
          </a:xfrm>
        </p:spPr>
        <p:txBody>
          <a:bodyPr/>
          <a:lstStyle/>
          <a:p>
            <a:pPr algn="ctr" eaLnBrk="1" hangingPunct="1"/>
            <a:r>
              <a:rPr lang="hy-AM" altLang="en-US" sz="1800" b="1" dirty="0">
                <a:latin typeface="GHEA Grapalat" panose="02000506050000020003" pitchFamily="50" charset="0"/>
                <a:ea typeface="ＭＳ Ｐゴシック" panose="020B0600070205080204" pitchFamily="34" charset="-128"/>
              </a:rPr>
              <a:t>«</a:t>
            </a:r>
            <a:r>
              <a:rPr lang="hy-AM" altLang="en-US" sz="2000" b="1" dirty="0">
                <a:latin typeface="GHEA Grapalat" panose="02000506050000020003" pitchFamily="50" charset="0"/>
                <a:ea typeface="ＭＳ Ｐゴシック" panose="020B0600070205080204" pitchFamily="34" charset="-128"/>
              </a:rPr>
              <a:t>Ընտանիքում բռնության ենթարկվածներին ժամանակավոր աջակցության տրամադրում»</a:t>
            </a:r>
            <a:br>
              <a:rPr lang="en-US" altLang="en-US" sz="1800" dirty="0">
                <a:latin typeface="GHEA Grapalat" panose="02000506050000020003" pitchFamily="50" charset="0"/>
                <a:ea typeface="ＭＳ Ｐゴシック" panose="020B0600070205080204" pitchFamily="34" charset="-128"/>
              </a:rPr>
            </a:br>
            <a:r>
              <a:rPr lang="hy-AM" altLang="en-US" sz="1800" b="1" dirty="0">
                <a:solidFill>
                  <a:schemeClr val="accent1">
                    <a:lumMod val="75000"/>
                  </a:schemeClr>
                </a:solidFill>
                <a:latin typeface="GHEA Grapalat" panose="02000506050000020003" pitchFamily="50" charset="0"/>
                <a:ea typeface="ＭＳ Ｐゴシック" panose="020B0600070205080204" pitchFamily="34" charset="-128"/>
              </a:rPr>
              <a:t>ՖԻՆԱՆՍԱԿԱՆ ԱՋԱԿՑՈՒԹՅԱՆ ՏՐԱՄԱԴՐՄԱՆ ՆՊԱՏԱԿՆԵՐԸ՝</a:t>
            </a:r>
            <a:endParaRPr lang="en-US" altLang="en-US" sz="1800" b="1" dirty="0">
              <a:solidFill>
                <a:schemeClr val="accent1">
                  <a:lumMod val="75000"/>
                </a:schemeClr>
              </a:solidFill>
              <a:latin typeface="GHEA Grapalat" panose="02000506050000020003" pitchFamily="50" charset="0"/>
              <a:ea typeface="ＭＳ Ｐゴシック" panose="020B0600070205080204" pitchFamily="34" charset="-128"/>
            </a:endParaRPr>
          </a:p>
        </p:txBody>
      </p:sp>
      <p:graphicFrame>
        <p:nvGraphicFramePr>
          <p:cNvPr id="2" name="Content Placeholder 1"/>
          <p:cNvGraphicFramePr>
            <a:graphicFrameLocks noGrp="1"/>
          </p:cNvGraphicFramePr>
          <p:nvPr>
            <p:ph idx="1"/>
          </p:nvPr>
        </p:nvGraphicFramePr>
        <p:xfrm>
          <a:off x="609601" y="1488558"/>
          <a:ext cx="7108030" cy="29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642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1749-47ED-4B1D-822C-821C2833F86A}"/>
              </a:ext>
            </a:extLst>
          </p:cNvPr>
          <p:cNvSpPr/>
          <p:nvPr/>
        </p:nvSpPr>
        <p:spPr>
          <a:xfrm>
            <a:off x="0" y="0"/>
            <a:ext cx="3023320" cy="5143500"/>
          </a:xfrm>
          <a:prstGeom prst="rect">
            <a:avLst/>
          </a:pr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a:extLst>
              <a:ext uri="{FF2B5EF4-FFF2-40B4-BE49-F238E27FC236}">
                <a16:creationId xmlns:a16="http://schemas.microsoft.com/office/drawing/2014/main" id="{67AA402F-6279-41EE-A308-6BFB118223EF}"/>
              </a:ext>
            </a:extLst>
          </p:cNvPr>
          <p:cNvSpPr txBox="1"/>
          <p:nvPr/>
        </p:nvSpPr>
        <p:spPr>
          <a:xfrm>
            <a:off x="66753" y="547164"/>
            <a:ext cx="2889814" cy="3836948"/>
          </a:xfrm>
          <a:prstGeom prst="rect">
            <a:avLst/>
          </a:prstGeom>
          <a:noFill/>
        </p:spPr>
        <p:txBody>
          <a:bodyPr wrap="square" rtlCol="0">
            <a:spAutoFit/>
          </a:bodyPr>
          <a:lstStyle/>
          <a:p>
            <a:pPr algn="ctr" latinLnBrk="0">
              <a:lnSpc>
                <a:spcPct val="150000"/>
              </a:lnSpc>
              <a:spcAft>
                <a:spcPts val="400"/>
              </a:spcAft>
            </a:pPr>
            <a:r>
              <a:rPr lang="hy-AM" b="1" dirty="0">
                <a:solidFill>
                  <a:schemeClr val="bg1"/>
                </a:solidFill>
                <a:cs typeface="Arial" panose="020B0604020202020204" pitchFamily="34" charset="0"/>
              </a:rPr>
              <a:t>Կրթության գործընթացի մասնակիցների դերերն ու պարտականությունները բռնության կանխարգելման գործընթացում</a:t>
            </a:r>
            <a:endParaRPr lang="en-US" b="1" dirty="0">
              <a:solidFill>
                <a:schemeClr val="bg1"/>
              </a:solidFill>
              <a:cs typeface="Arial" panose="020B0604020202020204" pitchFamily="34" charset="0"/>
            </a:endParaRPr>
          </a:p>
          <a:p>
            <a:pPr algn="ctr"/>
            <a:endParaRPr lang="hy-AM" sz="2400" b="1" dirty="0">
              <a:solidFill>
                <a:schemeClr val="bg1"/>
              </a:solidFill>
            </a:endParaRPr>
          </a:p>
        </p:txBody>
      </p:sp>
      <p:sp>
        <p:nvSpPr>
          <p:cNvPr id="11" name="Google Shape;247;p30">
            <a:extLst>
              <a:ext uri="{FF2B5EF4-FFF2-40B4-BE49-F238E27FC236}">
                <a16:creationId xmlns:a16="http://schemas.microsoft.com/office/drawing/2014/main" id="{7ACA5F15-3A8B-45F9-B987-8FD3A4FF4E8E}"/>
              </a:ext>
            </a:extLst>
          </p:cNvPr>
          <p:cNvSpPr txBox="1"/>
          <p:nvPr/>
        </p:nvSpPr>
        <p:spPr>
          <a:xfrm>
            <a:off x="3023320" y="74928"/>
            <a:ext cx="6264188" cy="4993644"/>
          </a:xfrm>
          <a:prstGeom prst="rect">
            <a:avLst/>
          </a:prstGeom>
          <a:noFill/>
          <a:ln>
            <a:noFill/>
          </a:ln>
        </p:spPr>
        <p:txBody>
          <a:bodyPr spcFirstLastPara="1" wrap="square" lIns="68569" tIns="34275" rIns="68569" bIns="34275" anchor="t" anchorCtr="0">
            <a:spAutoFit/>
          </a:bodyPr>
          <a:lstStyle/>
          <a:p>
            <a:pPr lvl="0"/>
            <a:r>
              <a:rPr lang="hy-AM" b="1" dirty="0"/>
              <a:t>Դպրոցի ղեկավար կազմ</a:t>
            </a:r>
          </a:p>
          <a:p>
            <a:pPr lvl="0"/>
            <a:endParaRPr lang="hy-AM" sz="1400" dirty="0"/>
          </a:p>
          <a:p>
            <a:pPr marL="285750" indent="-285750" latinLnBrk="0">
              <a:buFont typeface="Arial" panose="020B0604020202020204" pitchFamily="34" charset="0"/>
              <a:buChar char="•"/>
            </a:pPr>
            <a:r>
              <a:rPr lang="hy-AM" sz="1400" dirty="0">
                <a:cs typeface="Arial" panose="020B0604020202020204" pitchFamily="34" charset="0"/>
              </a:rPr>
              <a:t>Ստեղծել դրական դպրոցական մշակույթ և մթնոլորտ</a:t>
            </a:r>
          </a:p>
          <a:p>
            <a:pPr marL="285750" indent="-285750" latinLnBrk="0">
              <a:buFont typeface="Arial" panose="020B0604020202020204" pitchFamily="34" charset="0"/>
              <a:buChar char="•"/>
            </a:pPr>
            <a:r>
              <a:rPr lang="hy-AM" sz="1400" dirty="0">
                <a:cs typeface="Arial" panose="020B0604020202020204" pitchFamily="34" charset="0"/>
              </a:rPr>
              <a:t>Սահմանել և կիրառել կանոններ և ընթացակարգեր</a:t>
            </a:r>
          </a:p>
          <a:p>
            <a:pPr marL="285750" indent="-285750" latinLnBrk="0">
              <a:buFont typeface="Arial" panose="020B0604020202020204" pitchFamily="34" charset="0"/>
              <a:buChar char="•"/>
            </a:pPr>
            <a:r>
              <a:rPr lang="hy-AM" sz="1400" dirty="0">
                <a:cs typeface="Arial" panose="020B0604020202020204" pitchFamily="34" charset="0"/>
              </a:rPr>
              <a:t>Կազմակերպել իրազեկման միջոցառումներ և</a:t>
            </a:r>
            <a:r>
              <a:rPr lang="en-US" sz="1400" dirty="0">
                <a:cs typeface="Arial" panose="020B0604020202020204" pitchFamily="34" charset="0"/>
              </a:rPr>
              <a:t> </a:t>
            </a:r>
            <a:r>
              <a:rPr lang="hy-AM" sz="1400" dirty="0">
                <a:cs typeface="Arial" panose="020B0604020202020204" pitchFamily="34" charset="0"/>
              </a:rPr>
              <a:t>վերապատրաստումներ դպրոցի անձնակազմի և սովորողներին բուլինգի ճանաչման, հայտնաբերման, կանխարգելման և արձագանքման գործընթացների վերաբերյալ</a:t>
            </a:r>
          </a:p>
          <a:p>
            <a:pPr marL="285750" indent="-285750" latinLnBrk="0">
              <a:buFont typeface="Arial" panose="020B0604020202020204" pitchFamily="34" charset="0"/>
              <a:buChar char="•"/>
            </a:pPr>
            <a:r>
              <a:rPr lang="hy-AM" sz="1400" dirty="0">
                <a:cs typeface="Arial" panose="020B0604020202020204" pitchFamily="34" charset="0"/>
              </a:rPr>
              <a:t>Զգալիորեն բարելավել մեծահասակների վերահսկողությունը դպրոցի «անտեսանելի» հատկապես բարձր ռիսկայնություն ունեցող տարածքների վրա</a:t>
            </a:r>
          </a:p>
          <a:p>
            <a:pPr marL="285750" indent="-285750" latinLnBrk="0">
              <a:buFont typeface="Arial" panose="020B0604020202020204" pitchFamily="34" charset="0"/>
              <a:buChar char="•"/>
            </a:pPr>
            <a:r>
              <a:rPr lang="hy-AM" sz="1400" dirty="0">
                <a:cs typeface="Arial" panose="020B0604020202020204" pitchFamily="34" charset="0"/>
              </a:rPr>
              <a:t>Ապահովել կրթական հաստատությունները մշտադիտարկման համակարգերով</a:t>
            </a:r>
          </a:p>
          <a:p>
            <a:pPr marL="285750" indent="-285750" latinLnBrk="0">
              <a:buFont typeface="Arial" panose="020B0604020202020204" pitchFamily="34" charset="0"/>
              <a:buChar char="•"/>
            </a:pPr>
            <a:r>
              <a:rPr lang="hy-AM" sz="1400" dirty="0">
                <a:cs typeface="Arial" panose="020B0604020202020204" pitchFamily="34" charset="0"/>
              </a:rPr>
              <a:t>Մշակել աջակցության ծրագիր</a:t>
            </a:r>
          </a:p>
          <a:p>
            <a:pPr marL="285750" indent="-285750" latinLnBrk="0">
              <a:buFont typeface="Arial" panose="020B0604020202020204" pitchFamily="34" charset="0"/>
              <a:buChar char="•"/>
            </a:pPr>
            <a:r>
              <a:rPr lang="hy-AM" sz="1400" dirty="0">
                <a:cs typeface="Arial" panose="020B0604020202020204" pitchFamily="34" charset="0"/>
              </a:rPr>
              <a:t>Իրականացնել գործողություններ</a:t>
            </a:r>
          </a:p>
          <a:p>
            <a:pPr marL="285750" indent="-285750" latinLnBrk="0">
              <a:buFont typeface="Arial" panose="020B0604020202020204" pitchFamily="34" charset="0"/>
              <a:buChar char="•"/>
            </a:pPr>
            <a:r>
              <a:rPr lang="hy-AM" sz="1400" dirty="0">
                <a:cs typeface="Arial" panose="020B0604020202020204" pitchFamily="34" charset="0"/>
              </a:rPr>
              <a:t>Ծնողներին և համայնքը ներգրավել դպրոցում իրականացվող ծրագրերին։</a:t>
            </a:r>
            <a:endParaRPr lang="en-US" sz="1400" dirty="0">
              <a:cs typeface="Arial" panose="020B0604020202020204" pitchFamily="34" charset="0"/>
            </a:endParaRPr>
          </a:p>
          <a:p>
            <a:pPr marL="285750" indent="-285750" latinLnBrk="0">
              <a:buFont typeface="Arial" panose="020B0604020202020204" pitchFamily="34" charset="0"/>
              <a:buChar char="•"/>
            </a:pPr>
            <a:r>
              <a:rPr lang="hy-AM" sz="1400" dirty="0">
                <a:cs typeface="Arial" panose="020B0604020202020204" pitchFamily="34" charset="0"/>
              </a:rPr>
              <a:t>Նպաստել դպրոցի հակաբուլինգային քաղաքականության արդյունավետության շարունակական գնահատմանը</a:t>
            </a:r>
          </a:p>
          <a:p>
            <a:pPr marL="285750" indent="-285750" latinLnBrk="0">
              <a:buFont typeface="Arial" panose="020B0604020202020204" pitchFamily="34" charset="0"/>
              <a:buChar char="•"/>
            </a:pPr>
            <a:r>
              <a:rPr lang="hy-AM" sz="1400" dirty="0">
                <a:cs typeface="Arial" panose="020B0604020202020204" pitchFamily="34" charset="0"/>
              </a:rPr>
              <a:t>Ուսումնական տարվա յուրաքանչյուր կիսամյակում առնվազն մեկ անգամ հաշվետվություն ներկայացնել մանկավարժական խորհրդին՝</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294549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6AFE0-DDE6-4612-8EF8-2B17B312B2D1}"/>
              </a:ext>
            </a:extLst>
          </p:cNvPr>
          <p:cNvSpPr txBox="1"/>
          <p:nvPr/>
        </p:nvSpPr>
        <p:spPr>
          <a:xfrm>
            <a:off x="0" y="354251"/>
            <a:ext cx="1619672" cy="369332"/>
          </a:xfrm>
          <a:prstGeom prst="rect">
            <a:avLst/>
          </a:prstGeom>
          <a:solidFill>
            <a:srgbClr val="F4BD2D"/>
          </a:solidFill>
        </p:spPr>
        <p:txBody>
          <a:bodyPr wrap="square">
            <a:spAutoFit/>
          </a:bodyPr>
          <a:lstStyle/>
          <a:p>
            <a:r>
              <a:rPr lang="hy-AM" sz="1800" dirty="0"/>
              <a:t>Ուսուցիչներ</a:t>
            </a:r>
            <a:endParaRPr lang="en-US" dirty="0"/>
          </a:p>
        </p:txBody>
      </p:sp>
      <p:grpSp>
        <p:nvGrpSpPr>
          <p:cNvPr id="2" name="Group 1">
            <a:extLst>
              <a:ext uri="{FF2B5EF4-FFF2-40B4-BE49-F238E27FC236}">
                <a16:creationId xmlns:a16="http://schemas.microsoft.com/office/drawing/2014/main" id="{9B04B551-0FB4-489F-9CF7-64DFAAD35434}"/>
              </a:ext>
            </a:extLst>
          </p:cNvPr>
          <p:cNvGrpSpPr/>
          <p:nvPr/>
        </p:nvGrpSpPr>
        <p:grpSpPr>
          <a:xfrm>
            <a:off x="405174" y="831595"/>
            <a:ext cx="3725140" cy="1608102"/>
            <a:chOff x="1327659" y="1131590"/>
            <a:chExt cx="3725140" cy="1608102"/>
          </a:xfrm>
        </p:grpSpPr>
        <p:sp>
          <p:nvSpPr>
            <p:cNvPr id="4" name="Google Shape;247;p30">
              <a:extLst>
                <a:ext uri="{FF2B5EF4-FFF2-40B4-BE49-F238E27FC236}">
                  <a16:creationId xmlns:a16="http://schemas.microsoft.com/office/drawing/2014/main" id="{1569D46B-BF80-4CEB-AF6F-6841F0C61603}"/>
                </a:ext>
              </a:extLst>
            </p:cNvPr>
            <p:cNvSpPr txBox="1"/>
            <p:nvPr/>
          </p:nvSpPr>
          <p:spPr>
            <a:xfrm>
              <a:off x="1757893" y="1131590"/>
              <a:ext cx="3294906" cy="1608102"/>
            </a:xfrm>
            <a:prstGeom prst="rect">
              <a:avLst/>
            </a:prstGeom>
            <a:noFill/>
            <a:ln>
              <a:noFill/>
            </a:ln>
          </p:spPr>
          <p:txBody>
            <a:bodyPr spcFirstLastPara="1" wrap="square" lIns="68569" tIns="34275" rIns="68569" bIns="34275" anchor="t" anchorCtr="0">
              <a:spAutoFit/>
            </a:bodyPr>
            <a:lstStyle/>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Կանխարգելման</a:t>
              </a: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աշխատանքներ</a:t>
              </a: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Կազմակերպել դասընթացներ ու քննարկումներ</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Ստեղծել հարգալից միջավայր</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Սահմանել դասարանական կանոններ</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Իրականացնել սոցիալհուզական հմտությունների զարգացում</a:t>
              </a:r>
            </a:p>
          </p:txBody>
        </p:sp>
        <p:grpSp>
          <p:nvGrpSpPr>
            <p:cNvPr id="8" name="Group 7">
              <a:extLst>
                <a:ext uri="{FF2B5EF4-FFF2-40B4-BE49-F238E27FC236}">
                  <a16:creationId xmlns:a16="http://schemas.microsoft.com/office/drawing/2014/main" id="{1A93FF31-E0C7-4317-9ED7-7A3371AA307A}"/>
                </a:ext>
              </a:extLst>
            </p:cNvPr>
            <p:cNvGrpSpPr/>
            <p:nvPr/>
          </p:nvGrpSpPr>
          <p:grpSpPr>
            <a:xfrm>
              <a:off x="1327659" y="1347614"/>
              <a:ext cx="457201" cy="424815"/>
              <a:chOff x="-79901" y="1123950"/>
              <a:chExt cx="1065928" cy="1153344"/>
            </a:xfrm>
          </p:grpSpPr>
          <p:pic>
            <p:nvPicPr>
              <p:cNvPr id="9" name="Graphic 6" descr="Child with balloon with solid fill">
                <a:extLst>
                  <a:ext uri="{FF2B5EF4-FFF2-40B4-BE49-F238E27FC236}">
                    <a16:creationId xmlns:a16="http://schemas.microsoft.com/office/drawing/2014/main" id="{EF7A69E1-0DAD-4073-8089-1DA5AA5F30ED}"/>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10" name="Chord 38">
                <a:extLst>
                  <a:ext uri="{FF2B5EF4-FFF2-40B4-BE49-F238E27FC236}">
                    <a16:creationId xmlns:a16="http://schemas.microsoft.com/office/drawing/2014/main" id="{F56D2374-7F44-4E3B-9CC8-20B9F4A5DD5C}"/>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p>
            </p:txBody>
          </p:sp>
        </p:grpSp>
      </p:grpSp>
      <p:grpSp>
        <p:nvGrpSpPr>
          <p:cNvPr id="14" name="Group 13">
            <a:extLst>
              <a:ext uri="{FF2B5EF4-FFF2-40B4-BE49-F238E27FC236}">
                <a16:creationId xmlns:a16="http://schemas.microsoft.com/office/drawing/2014/main" id="{F6C7F504-1E38-44E9-8917-D9E8508FD5F9}"/>
              </a:ext>
            </a:extLst>
          </p:cNvPr>
          <p:cNvGrpSpPr/>
          <p:nvPr/>
        </p:nvGrpSpPr>
        <p:grpSpPr>
          <a:xfrm>
            <a:off x="4572000" y="595307"/>
            <a:ext cx="3802236" cy="1977434"/>
            <a:chOff x="5300247" y="724425"/>
            <a:chExt cx="3802236" cy="1977434"/>
          </a:xfrm>
        </p:grpSpPr>
        <p:sp>
          <p:nvSpPr>
            <p:cNvPr id="5" name="Google Shape;247;p30">
              <a:extLst>
                <a:ext uri="{FF2B5EF4-FFF2-40B4-BE49-F238E27FC236}">
                  <a16:creationId xmlns:a16="http://schemas.microsoft.com/office/drawing/2014/main" id="{9D22A0EC-9A63-4DD5-BA7C-C3C6BD0B31EE}"/>
                </a:ext>
              </a:extLst>
            </p:cNvPr>
            <p:cNvSpPr txBox="1"/>
            <p:nvPr/>
          </p:nvSpPr>
          <p:spPr>
            <a:xfrm>
              <a:off x="5807577" y="724425"/>
              <a:ext cx="3294906" cy="1977434"/>
            </a:xfrm>
            <a:prstGeom prst="rect">
              <a:avLst/>
            </a:prstGeom>
            <a:noFill/>
            <a:ln>
              <a:noFill/>
            </a:ln>
          </p:spPr>
          <p:txBody>
            <a:bodyPr spcFirstLastPara="1" wrap="square" lIns="68569" tIns="34275" rIns="68569" bIns="34275" anchor="t" anchorCtr="0">
              <a:spAutoFit/>
            </a:bodyPr>
            <a:lstStyle/>
            <a:p>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Բացահայտում և հաղորդում</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Ուշադրություն դարձնել սովորողների վարքագծային փոփոխություններին</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Կատարել գրառումներ հնարավոր բռնության նշանների վերաբերյալ</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Ստեղծել վստահելի միջավայր, </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Խրախուսել դրական վարքագիծը։</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Անհապաղ հայտնել բռնության դեպքերի մասին </a:t>
              </a:r>
            </a:p>
            <a:p>
              <a:pPr marL="228600" indent="-228600">
                <a:buFont typeface="Arial" panose="020B0604020202020204" pitchFamily="34" charset="0"/>
                <a:buChar char="•"/>
              </a:pP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1" name="Graphic 71" descr="Target Audience with solid fill">
              <a:extLst>
                <a:ext uri="{FF2B5EF4-FFF2-40B4-BE49-F238E27FC236}">
                  <a16:creationId xmlns:a16="http://schemas.microsoft.com/office/drawing/2014/main" id="{CDF0FC0F-4F3A-4226-AC88-A8DA53C4937A}"/>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300247" y="724425"/>
              <a:ext cx="496881" cy="407165"/>
            </a:xfrm>
            <a:prstGeom prst="rect">
              <a:avLst/>
            </a:prstGeom>
            <a:ln>
              <a:noFill/>
            </a:ln>
            <a:extLst>
              <a:ext uri="{53640926-AAD7-44D8-BBD7-CCE9431645EC}">
                <a14:shadowObscured xmlns:a14="http://schemas.microsoft.com/office/drawing/2010/main"/>
              </a:ext>
            </a:extLst>
          </p:spPr>
        </p:pic>
      </p:grpSp>
      <p:grpSp>
        <p:nvGrpSpPr>
          <p:cNvPr id="15" name="Group 14">
            <a:extLst>
              <a:ext uri="{FF2B5EF4-FFF2-40B4-BE49-F238E27FC236}">
                <a16:creationId xmlns:a16="http://schemas.microsoft.com/office/drawing/2014/main" id="{F5D9F1A3-B2D4-4EB6-BB67-76C9C433CD5F}"/>
              </a:ext>
            </a:extLst>
          </p:cNvPr>
          <p:cNvGrpSpPr/>
          <p:nvPr/>
        </p:nvGrpSpPr>
        <p:grpSpPr>
          <a:xfrm>
            <a:off x="442169" y="3310489"/>
            <a:ext cx="3406882" cy="653995"/>
            <a:chOff x="1794562" y="3507854"/>
            <a:chExt cx="3406882" cy="653995"/>
          </a:xfrm>
        </p:grpSpPr>
        <p:sp>
          <p:nvSpPr>
            <p:cNvPr id="6" name="Google Shape;247;p30">
              <a:extLst>
                <a:ext uri="{FF2B5EF4-FFF2-40B4-BE49-F238E27FC236}">
                  <a16:creationId xmlns:a16="http://schemas.microsoft.com/office/drawing/2014/main" id="{CD2E652C-1C7A-4228-9474-6C09E3288720}"/>
                </a:ext>
              </a:extLst>
            </p:cNvPr>
            <p:cNvSpPr txBox="1"/>
            <p:nvPr/>
          </p:nvSpPr>
          <p:spPr>
            <a:xfrm>
              <a:off x="2267744" y="3507854"/>
              <a:ext cx="2933700" cy="653995"/>
            </a:xfrm>
            <a:prstGeom prst="rect">
              <a:avLst/>
            </a:prstGeom>
            <a:noFill/>
            <a:ln>
              <a:noFill/>
            </a:ln>
          </p:spPr>
          <p:txBody>
            <a:bodyPr spcFirstLastPara="1" wrap="square" lIns="68569" tIns="34275" rIns="68569" bIns="34275" anchor="t" anchorCtr="0">
              <a:spAutoFit/>
            </a:bodyPr>
            <a:lstStyle/>
            <a:p>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Մասնագիտական</a:t>
              </a: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զարգացում</a:t>
              </a: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Մասնակցել վերապատրաստման ծրագրերին</a:t>
              </a:r>
              <a:endParaRPr lang="hy-AM" sz="1200" dirty="0">
                <a:latin typeface="GHEA Grapalat" panose="02000506050000020003" pitchFamily="50" charset="0"/>
                <a:ea typeface="Calibri" panose="020F0502020204030204" pitchFamily="34" charset="0"/>
                <a:cs typeface="Times New Roman" panose="02020603050405020304" pitchFamily="18" charset="0"/>
              </a:endParaRPr>
            </a:p>
          </p:txBody>
        </p:sp>
        <p:pic>
          <p:nvPicPr>
            <p:cNvPr id="12" name="Graphic 24" descr="Graduation cap with solid fill">
              <a:extLst>
                <a:ext uri="{FF2B5EF4-FFF2-40B4-BE49-F238E27FC236}">
                  <a16:creationId xmlns:a16="http://schemas.microsoft.com/office/drawing/2014/main" id="{1BCD7470-43C1-4E2A-AE1F-5B9CCFFA7629}"/>
                </a:ext>
              </a:extLst>
            </p:cNvPr>
            <p:cNvPicPr>
              <a:picLocks noChangeAspect="1"/>
            </p:cNvPicPr>
            <p:nvPr/>
          </p:nvPicPr>
          <p:blipFill rotWithShape="1">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t="17500" b="16667"/>
            <a:stretch/>
          </p:blipFill>
          <p:spPr bwMode="auto">
            <a:xfrm>
              <a:off x="1794562" y="3507854"/>
              <a:ext cx="457200" cy="300990"/>
            </a:xfrm>
            <a:prstGeom prst="rect">
              <a:avLst/>
            </a:prstGeom>
            <a:ln>
              <a:noFill/>
            </a:ln>
            <a:extLst>
              <a:ext uri="{53640926-AAD7-44D8-BBD7-CCE9431645EC}">
                <a14:shadowObscured xmlns:a14="http://schemas.microsoft.com/office/drawing/2010/main"/>
              </a:ext>
            </a:extLst>
          </p:spPr>
        </p:pic>
      </p:grpSp>
      <p:grpSp>
        <p:nvGrpSpPr>
          <p:cNvPr id="16" name="Group 15">
            <a:extLst>
              <a:ext uri="{FF2B5EF4-FFF2-40B4-BE49-F238E27FC236}">
                <a16:creationId xmlns:a16="http://schemas.microsoft.com/office/drawing/2014/main" id="{7C6A57D2-1EBB-4A80-B752-C7D33F15DFB8}"/>
              </a:ext>
            </a:extLst>
          </p:cNvPr>
          <p:cNvGrpSpPr/>
          <p:nvPr/>
        </p:nvGrpSpPr>
        <p:grpSpPr>
          <a:xfrm>
            <a:off x="4644008" y="2622688"/>
            <a:ext cx="3059720" cy="2038989"/>
            <a:chOff x="5601204" y="2739692"/>
            <a:chExt cx="3059720" cy="2038989"/>
          </a:xfrm>
        </p:grpSpPr>
        <p:sp>
          <p:nvSpPr>
            <p:cNvPr id="7" name="Google Shape;247;p30">
              <a:extLst>
                <a:ext uri="{FF2B5EF4-FFF2-40B4-BE49-F238E27FC236}">
                  <a16:creationId xmlns:a16="http://schemas.microsoft.com/office/drawing/2014/main" id="{D4D71C89-3964-460C-906F-E95772231672}"/>
                </a:ext>
              </a:extLst>
            </p:cNvPr>
            <p:cNvSpPr txBox="1"/>
            <p:nvPr/>
          </p:nvSpPr>
          <p:spPr>
            <a:xfrm>
              <a:off x="6012160" y="2739692"/>
              <a:ext cx="2648764" cy="2038989"/>
            </a:xfrm>
            <a:prstGeom prst="rect">
              <a:avLst/>
            </a:prstGeom>
            <a:solidFill>
              <a:schemeClr val="bg1"/>
            </a:solidFill>
            <a:ln>
              <a:noFill/>
            </a:ln>
          </p:spPr>
          <p:txBody>
            <a:bodyPr spcFirstLastPara="1" wrap="square" lIns="68569" tIns="34275" rIns="68569" bIns="34275" anchor="t" anchorCtr="0">
              <a:spAutoFit/>
            </a:bodyPr>
            <a:lstStyle/>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Համագործակցություն</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Համագործակցել դպրոցի ղեկավարության, հոգեբանների և ծնողների հետ</a:t>
              </a:r>
              <a:endPar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Ներգրավվել դպրոցական հանձնաժողովներում կամ նախաձեռնություններում</a:t>
              </a:r>
              <a:endPar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3" name="Graphic 3" descr="Handshake with solid fill">
              <a:extLst>
                <a:ext uri="{FF2B5EF4-FFF2-40B4-BE49-F238E27FC236}">
                  <a16:creationId xmlns:a16="http://schemas.microsoft.com/office/drawing/2014/main" id="{5070F45C-B15C-4B88-9E14-FF6DCAFE0F0D}"/>
                </a:ext>
              </a:extLst>
            </p:cNvPr>
            <p:cNvPicPr>
              <a:picLocks noChangeAspect="1"/>
            </p:cNvPicPr>
            <p:nvPr/>
          </p:nvPicPr>
          <p:blipFill rotWithShape="1">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t="18056"/>
            <a:stretch/>
          </p:blipFill>
          <p:spPr bwMode="auto">
            <a:xfrm>
              <a:off x="5601204" y="2939479"/>
              <a:ext cx="457200" cy="37465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6007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entagon 48"/>
          <p:cNvSpPr/>
          <p:nvPr/>
        </p:nvSpPr>
        <p:spPr>
          <a:xfrm>
            <a:off x="2079428" y="1209498"/>
            <a:ext cx="1116184" cy="576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4" name="Rectangle 2"/>
          <p:cNvSpPr/>
          <p:nvPr/>
        </p:nvSpPr>
        <p:spPr>
          <a:xfrm>
            <a:off x="2974842" y="1209498"/>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60" name="TextBox 10"/>
          <p:cNvSpPr txBox="1"/>
          <p:nvPr/>
        </p:nvSpPr>
        <p:spPr bwMode="auto">
          <a:xfrm>
            <a:off x="3404713" y="1260521"/>
            <a:ext cx="5146355" cy="49904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buSzPts val="1000"/>
            </a:pPr>
            <a:r>
              <a:rPr lang="hy-AM" sz="1200" dirty="0"/>
              <a:t>Կստանան գիտելիքներ՝ բացահայտելու բռնությունը՝ ըստ ֆիզիկական և վարքային նշանների:</a:t>
            </a:r>
            <a:endParaRPr lang="en-US" sz="1200" dirty="0"/>
          </a:p>
        </p:txBody>
      </p:sp>
      <p:sp>
        <p:nvSpPr>
          <p:cNvPr id="108" name="Pentagon 107"/>
          <p:cNvSpPr/>
          <p:nvPr/>
        </p:nvSpPr>
        <p:spPr>
          <a:xfrm>
            <a:off x="2079428" y="1907374"/>
            <a:ext cx="1116184" cy="576000"/>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9" name="Rectangle 2"/>
          <p:cNvSpPr/>
          <p:nvPr/>
        </p:nvSpPr>
        <p:spPr>
          <a:xfrm>
            <a:off x="2974842" y="1907374"/>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2" name="TextBox 10"/>
          <p:cNvSpPr txBox="1"/>
          <p:nvPr/>
        </p:nvSpPr>
        <p:spPr bwMode="auto">
          <a:xfrm>
            <a:off x="3366762" y="1944186"/>
            <a:ext cx="5184306" cy="49904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buSzPts val="1000"/>
            </a:pPr>
            <a:r>
              <a:rPr lang="hy-AM" sz="1200" dirty="0"/>
              <a:t>Կունենան գիտելիքներ ֆիզիկական և հոգեբանական անվտանգ միջավայրի ապահովման մեխանիզմների վերաբերյալ:</a:t>
            </a:r>
            <a:endParaRPr lang="en-US" sz="1200" dirty="0"/>
          </a:p>
        </p:txBody>
      </p:sp>
      <p:sp>
        <p:nvSpPr>
          <p:cNvPr id="115" name="Pentagon 114"/>
          <p:cNvSpPr/>
          <p:nvPr/>
        </p:nvSpPr>
        <p:spPr>
          <a:xfrm>
            <a:off x="2079428" y="2605250"/>
            <a:ext cx="1116184" cy="576000"/>
          </a:xfrm>
          <a:prstGeom prst="homePlate">
            <a:avLst>
              <a:gd name="adj" fmla="val 549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6" name="Rectangle 2"/>
          <p:cNvSpPr/>
          <p:nvPr/>
        </p:nvSpPr>
        <p:spPr>
          <a:xfrm>
            <a:off x="2974842" y="2605250"/>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9" name="TextBox 10"/>
          <p:cNvSpPr txBox="1"/>
          <p:nvPr/>
        </p:nvSpPr>
        <p:spPr bwMode="auto">
          <a:xfrm>
            <a:off x="3345711" y="2650165"/>
            <a:ext cx="5205358" cy="49904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buSzPts val="1000"/>
            </a:pPr>
            <a:r>
              <a:rPr lang="hy-AM" sz="1200" dirty="0"/>
              <a:t>Կտիրապետեն երեխաների պաշտպանության մոտեցումներին՝ պատկերացում կազմելով երեխաների պաշտպանության համակարգի մասին:</a:t>
            </a:r>
            <a:endParaRPr lang="en-US" sz="1200" dirty="0">
              <a:ea typeface="Noto Sans Symbols"/>
              <a:cs typeface="Noto Sans Symbols"/>
            </a:endParaRPr>
          </a:p>
        </p:txBody>
      </p:sp>
      <p:sp>
        <p:nvSpPr>
          <p:cNvPr id="122" name="Pentagon 121"/>
          <p:cNvSpPr/>
          <p:nvPr/>
        </p:nvSpPr>
        <p:spPr>
          <a:xfrm>
            <a:off x="2079428" y="3303126"/>
            <a:ext cx="1116184" cy="576000"/>
          </a:xfrm>
          <a:prstGeom prst="homePlate">
            <a:avLst>
              <a:gd name="adj" fmla="val 549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23" name="Rectangle 2"/>
          <p:cNvSpPr/>
          <p:nvPr/>
        </p:nvSpPr>
        <p:spPr>
          <a:xfrm>
            <a:off x="2974842" y="3303126"/>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26" name="TextBox 10"/>
          <p:cNvSpPr txBox="1"/>
          <p:nvPr/>
        </p:nvSpPr>
        <p:spPr bwMode="auto">
          <a:xfrm>
            <a:off x="3382394" y="3340734"/>
            <a:ext cx="5366070" cy="646331"/>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hy-AM" sz="1200" dirty="0"/>
              <a:t>Կիրազեկվեն Հայաստանում գործող երեխաների պաշտպանության </a:t>
            </a:r>
            <a:endParaRPr lang="en-US" sz="1200" dirty="0"/>
          </a:p>
          <a:p>
            <a:pPr>
              <a:defRPr/>
            </a:pPr>
            <a:r>
              <a:rPr lang="hy-AM" sz="1200" dirty="0"/>
              <a:t>հետ կապված իրավական դաշտին և ծառայություններ մատուցողներին</a:t>
            </a:r>
            <a:endParaRPr lang="en-US" sz="1200" dirty="0"/>
          </a:p>
          <a:p>
            <a:pPr>
              <a:defRPr/>
            </a:pPr>
            <a:endParaRPr lang="en-US" altLang="ko-KR" sz="1200" b="1" dirty="0">
              <a:cs typeface="Arial" pitchFamily="34" charset="0"/>
            </a:endParaRPr>
          </a:p>
        </p:txBody>
      </p:sp>
      <p:sp>
        <p:nvSpPr>
          <p:cNvPr id="129" name="Pentagon 128"/>
          <p:cNvSpPr/>
          <p:nvPr/>
        </p:nvSpPr>
        <p:spPr>
          <a:xfrm>
            <a:off x="2079428" y="4001000"/>
            <a:ext cx="1116184" cy="576000"/>
          </a:xfrm>
          <a:prstGeom prst="homePlate">
            <a:avLst>
              <a:gd name="adj" fmla="val 549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30" name="Rectangle 2"/>
          <p:cNvSpPr/>
          <p:nvPr/>
        </p:nvSpPr>
        <p:spPr>
          <a:xfrm>
            <a:off x="2974842" y="4001000"/>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33" name="TextBox 10"/>
          <p:cNvSpPr txBox="1"/>
          <p:nvPr/>
        </p:nvSpPr>
        <p:spPr bwMode="auto">
          <a:xfrm>
            <a:off x="3382394" y="4039476"/>
            <a:ext cx="5277366" cy="501548"/>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just">
              <a:lnSpc>
                <a:spcPct val="115000"/>
              </a:lnSpc>
              <a:buSzPts val="1000"/>
            </a:pPr>
            <a:r>
              <a:rPr lang="hy-AM" sz="1200" dirty="0">
                <a:effectLst/>
                <a:ea typeface="GHEA Grapalat" panose="02000506050000020003" pitchFamily="50" charset="0"/>
                <a:cs typeface="Calibri" panose="020F0502020204030204" pitchFamily="34" charset="0"/>
              </a:rPr>
              <a:t>Կտիրապետեն դրական ծնողավարման սկզբունքներին և մոտեցումներին</a:t>
            </a:r>
            <a:endParaRPr lang="en-US" sz="1000" dirty="0"/>
          </a:p>
        </p:txBody>
      </p:sp>
      <p:sp>
        <p:nvSpPr>
          <p:cNvPr id="36" name="TextBox 35">
            <a:extLst>
              <a:ext uri="{FF2B5EF4-FFF2-40B4-BE49-F238E27FC236}">
                <a16:creationId xmlns:a16="http://schemas.microsoft.com/office/drawing/2014/main" id="{0A21E00B-B038-468D-A933-161796D17AD6}"/>
              </a:ext>
            </a:extLst>
          </p:cNvPr>
          <p:cNvSpPr txBox="1"/>
          <p:nvPr/>
        </p:nvSpPr>
        <p:spPr>
          <a:xfrm>
            <a:off x="1449077" y="180220"/>
            <a:ext cx="4572000" cy="400110"/>
          </a:xfrm>
          <a:prstGeom prst="rect">
            <a:avLst/>
          </a:prstGeom>
          <a:noFill/>
        </p:spPr>
        <p:txBody>
          <a:bodyPr wrap="square">
            <a:spAutoFit/>
          </a:bodyPr>
          <a:lstStyle/>
          <a:p>
            <a:r>
              <a:rPr lang="en-US" sz="1800" b="1" kern="100" dirty="0">
                <a:solidFill>
                  <a:schemeClr val="bg2">
                    <a:lumMod val="25000"/>
                  </a:schemeClr>
                </a:solidFill>
                <a:ea typeface="GHEA Grapalat" panose="02000506050000020003" pitchFamily="50" charset="0"/>
                <a:cs typeface="GHEA Grapalat" panose="02000506050000020003" pitchFamily="50" charset="0"/>
              </a:rPr>
              <a:t> </a:t>
            </a:r>
            <a:r>
              <a:rPr lang="hy-AM" sz="2000" b="1" kern="100" dirty="0">
                <a:solidFill>
                  <a:schemeClr val="bg2">
                    <a:lumMod val="25000"/>
                  </a:schemeClr>
                </a:solidFill>
                <a:ea typeface="GHEA Grapalat" panose="02000506050000020003" pitchFamily="50" charset="0"/>
                <a:cs typeface="GHEA Grapalat" panose="02000506050000020003" pitchFamily="50" charset="0"/>
              </a:rPr>
              <a:t>Դասընթացի վերջնարդյունքը</a:t>
            </a:r>
            <a:endParaRPr lang="en-US" dirty="0"/>
          </a:p>
        </p:txBody>
      </p:sp>
      <p:sp>
        <p:nvSpPr>
          <p:cNvPr id="39" name="TextBox 38">
            <a:extLst>
              <a:ext uri="{FF2B5EF4-FFF2-40B4-BE49-F238E27FC236}">
                <a16:creationId xmlns:a16="http://schemas.microsoft.com/office/drawing/2014/main" id="{4B3F345F-7D36-46F0-B720-0C530618DFA4}"/>
              </a:ext>
            </a:extLst>
          </p:cNvPr>
          <p:cNvSpPr txBox="1"/>
          <p:nvPr/>
        </p:nvSpPr>
        <p:spPr>
          <a:xfrm>
            <a:off x="1547664" y="742623"/>
            <a:ext cx="6323796" cy="351378"/>
          </a:xfrm>
          <a:prstGeom prst="rect">
            <a:avLst/>
          </a:prstGeom>
          <a:solidFill>
            <a:schemeClr val="bg1"/>
          </a:solidFill>
        </p:spPr>
        <p:txBody>
          <a:bodyPr wrap="square">
            <a:spAutoFit/>
          </a:bodyPr>
          <a:lstStyle/>
          <a:p>
            <a:pPr algn="just">
              <a:lnSpc>
                <a:spcPct val="115000"/>
              </a:lnSpc>
              <a:spcAft>
                <a:spcPts val="900"/>
              </a:spcAft>
            </a:pPr>
            <a:r>
              <a:rPr lang="hy-AM" sz="1600" i="1" dirty="0">
                <a:solidFill>
                  <a:srgbClr val="000000"/>
                </a:solidFill>
                <a:ea typeface="Tahoma" panose="020B0604030504040204" pitchFamily="34" charset="0"/>
                <a:cs typeface="Tahoma" panose="020B0604030504040204" pitchFamily="34" charset="0"/>
              </a:rPr>
              <a:t>Թեմայի դասավանդման ավարտին դասընթացի մասնակիցները</a:t>
            </a:r>
            <a:r>
              <a:rPr lang="hy-AM" sz="1400" i="1" dirty="0">
                <a:solidFill>
                  <a:srgbClr val="000000"/>
                </a:solidFill>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3219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DF2655-60FD-4B27-9A45-188DE20CA3C8}"/>
              </a:ext>
            </a:extLst>
          </p:cNvPr>
          <p:cNvGrpSpPr/>
          <p:nvPr/>
        </p:nvGrpSpPr>
        <p:grpSpPr>
          <a:xfrm>
            <a:off x="217841" y="792670"/>
            <a:ext cx="3677506" cy="1777379"/>
            <a:chOff x="648383" y="825278"/>
            <a:chExt cx="3677506" cy="1777379"/>
          </a:xfrm>
        </p:grpSpPr>
        <p:sp>
          <p:nvSpPr>
            <p:cNvPr id="5" name="Google Shape;247;p30">
              <a:extLst>
                <a:ext uri="{FF2B5EF4-FFF2-40B4-BE49-F238E27FC236}">
                  <a16:creationId xmlns:a16="http://schemas.microsoft.com/office/drawing/2014/main" id="{0F3E13DC-A172-4349-B05F-189F948CEC17}"/>
                </a:ext>
              </a:extLst>
            </p:cNvPr>
            <p:cNvSpPr txBox="1"/>
            <p:nvPr/>
          </p:nvSpPr>
          <p:spPr>
            <a:xfrm>
              <a:off x="1067482" y="825278"/>
              <a:ext cx="3258407" cy="1777379"/>
            </a:xfrm>
            <a:prstGeom prst="rect">
              <a:avLst/>
            </a:prstGeom>
            <a:no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Կանխարգելման</a:t>
              </a: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աշխատանքներ</a:t>
              </a: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Կազմակերպել դասընթացներ ու քննարկումներ</a:t>
              </a:r>
              <a:endParaRPr lang="hy-AM" sz="10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Սովորեցնել խնդիրների լուծում և կոնֆլիկտների հաղթահարում</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Ճանաչել և հասկանալ հույզերը, վերահսկել այն և զսպել ագրեսիվ վարքը</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Իրականացնել հանդիպումներ ծնողների հետ դրական ծնողավարության վերաբերյալ </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Նպաստել հանդուրժողականության, հարգանքի և անվտանգության մշակույթի ձևավորմանը</a:t>
              </a:r>
            </a:p>
          </p:txBody>
        </p:sp>
        <p:grpSp>
          <p:nvGrpSpPr>
            <p:cNvPr id="6" name="Group 5">
              <a:extLst>
                <a:ext uri="{FF2B5EF4-FFF2-40B4-BE49-F238E27FC236}">
                  <a16:creationId xmlns:a16="http://schemas.microsoft.com/office/drawing/2014/main" id="{5BDFF67C-C569-4731-A743-B09440569FE3}"/>
                </a:ext>
              </a:extLst>
            </p:cNvPr>
            <p:cNvGrpSpPr/>
            <p:nvPr/>
          </p:nvGrpSpPr>
          <p:grpSpPr>
            <a:xfrm>
              <a:off x="648383" y="840630"/>
              <a:ext cx="457201" cy="424815"/>
              <a:chOff x="-79901" y="1123950"/>
              <a:chExt cx="1065928" cy="1153344"/>
            </a:xfrm>
          </p:grpSpPr>
          <p:pic>
            <p:nvPicPr>
              <p:cNvPr id="7" name="Graphic 6" descr="Child with balloon with solid fill">
                <a:extLst>
                  <a:ext uri="{FF2B5EF4-FFF2-40B4-BE49-F238E27FC236}">
                    <a16:creationId xmlns:a16="http://schemas.microsoft.com/office/drawing/2014/main" id="{DEE9F32E-CF69-4D6C-8024-FA456D365E4F}"/>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8" name="Chord 38">
                <a:extLst>
                  <a:ext uri="{FF2B5EF4-FFF2-40B4-BE49-F238E27FC236}">
                    <a16:creationId xmlns:a16="http://schemas.microsoft.com/office/drawing/2014/main" id="{49813ED2-9A3F-411A-8578-EAFF62736DA1}"/>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p>
            </p:txBody>
          </p:sp>
        </p:grpSp>
      </p:grpSp>
      <p:grpSp>
        <p:nvGrpSpPr>
          <p:cNvPr id="20" name="Group 19">
            <a:extLst>
              <a:ext uri="{FF2B5EF4-FFF2-40B4-BE49-F238E27FC236}">
                <a16:creationId xmlns:a16="http://schemas.microsoft.com/office/drawing/2014/main" id="{F73D09C8-22E6-45F3-B55F-26E25FF17B03}"/>
              </a:ext>
            </a:extLst>
          </p:cNvPr>
          <p:cNvGrpSpPr/>
          <p:nvPr/>
        </p:nvGrpSpPr>
        <p:grpSpPr>
          <a:xfrm>
            <a:off x="191672" y="2594686"/>
            <a:ext cx="4069350" cy="562904"/>
            <a:chOff x="685378" y="2571750"/>
            <a:chExt cx="3315804" cy="562904"/>
          </a:xfrm>
        </p:grpSpPr>
        <p:sp>
          <p:nvSpPr>
            <p:cNvPr id="9" name="Google Shape;247;p30">
              <a:extLst>
                <a:ext uri="{FF2B5EF4-FFF2-40B4-BE49-F238E27FC236}">
                  <a16:creationId xmlns:a16="http://schemas.microsoft.com/office/drawing/2014/main" id="{51CDE3C2-03AF-4F32-BE25-6EF6845943B9}"/>
                </a:ext>
              </a:extLst>
            </p:cNvPr>
            <p:cNvSpPr txBox="1"/>
            <p:nvPr/>
          </p:nvSpPr>
          <p:spPr>
            <a:xfrm>
              <a:off x="1067482" y="2603770"/>
              <a:ext cx="2933700" cy="530884"/>
            </a:xfrm>
            <a:prstGeom prst="rect">
              <a:avLst/>
            </a:prstGeom>
            <a:noFill/>
            <a:ln>
              <a:noFill/>
            </a:ln>
          </p:spPr>
          <p:txBody>
            <a:bodyPr spcFirstLastPara="1" wrap="square" lIns="68569" tIns="34275" rIns="68569" bIns="34275" anchor="t" anchorCtr="0">
              <a:spAutoFit/>
            </a:bodyPr>
            <a:lstStyle/>
            <a:p>
              <a:pPr>
                <a:lnSpc>
                  <a:spcPct val="150000"/>
                </a:lnSpc>
              </a:pPr>
              <a:r>
                <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2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Մասնագիտական</a:t>
              </a:r>
              <a:r>
                <a:rPr lang="en-US"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2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զարգացում</a:t>
              </a:r>
              <a:endPar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Մասնակցել վերապատրաստման ծրագրերին</a:t>
              </a:r>
              <a:endPar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0" name="Graphic 24" descr="Graduation cap with solid fill">
              <a:extLst>
                <a:ext uri="{FF2B5EF4-FFF2-40B4-BE49-F238E27FC236}">
                  <a16:creationId xmlns:a16="http://schemas.microsoft.com/office/drawing/2014/main" id="{3A96CE30-CBA3-47C9-A7AD-826AE296CD05}"/>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500" b="16667"/>
            <a:stretch/>
          </p:blipFill>
          <p:spPr bwMode="auto">
            <a:xfrm>
              <a:off x="685378" y="2571750"/>
              <a:ext cx="457200" cy="300990"/>
            </a:xfrm>
            <a:prstGeom prst="rect">
              <a:avLst/>
            </a:prstGeom>
            <a:ln>
              <a:noFill/>
            </a:ln>
            <a:extLst>
              <a:ext uri="{53640926-AAD7-44D8-BBD7-CCE9431645EC}">
                <a14:shadowObscured xmlns:a14="http://schemas.microsoft.com/office/drawing/2010/main"/>
              </a:ext>
            </a:extLst>
          </p:spPr>
        </p:pic>
      </p:grpSp>
      <p:grpSp>
        <p:nvGrpSpPr>
          <p:cNvPr id="21" name="Group 20">
            <a:extLst>
              <a:ext uri="{FF2B5EF4-FFF2-40B4-BE49-F238E27FC236}">
                <a16:creationId xmlns:a16="http://schemas.microsoft.com/office/drawing/2014/main" id="{50F7C2CC-5985-46DA-A130-64471634EAF1}"/>
              </a:ext>
            </a:extLst>
          </p:cNvPr>
          <p:cNvGrpSpPr/>
          <p:nvPr/>
        </p:nvGrpSpPr>
        <p:grpSpPr>
          <a:xfrm>
            <a:off x="191672" y="3468862"/>
            <a:ext cx="3804264" cy="1531158"/>
            <a:chOff x="1285180" y="3504450"/>
            <a:chExt cx="3804264" cy="1531158"/>
          </a:xfrm>
        </p:grpSpPr>
        <p:sp>
          <p:nvSpPr>
            <p:cNvPr id="11" name="Google Shape;247;p30">
              <a:extLst>
                <a:ext uri="{FF2B5EF4-FFF2-40B4-BE49-F238E27FC236}">
                  <a16:creationId xmlns:a16="http://schemas.microsoft.com/office/drawing/2014/main" id="{FAB07CCB-41DC-4856-95FC-48CA8D26C4CE}"/>
                </a:ext>
              </a:extLst>
            </p:cNvPr>
            <p:cNvSpPr txBox="1"/>
            <p:nvPr/>
          </p:nvSpPr>
          <p:spPr>
            <a:xfrm>
              <a:off x="1691680" y="3504450"/>
              <a:ext cx="3397764" cy="1531158"/>
            </a:xfrm>
            <a:prstGeom prst="rect">
              <a:avLst/>
            </a:prstGeom>
            <a:no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Մշտադիտարկում և գնահատում</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Հետևել դպրոցում բռնության դեպքերի հաճախականությանը և բնույթին։</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Վերլուծել ռիսկային իրավիճակները և առաջարկել կանխարգելիչ միջոցառումներ։</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Կատարել գրառումներ, վարել հաշվետվողականություն բռնության յուրաքանչյուր դեպքի վերաբերյալ</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Arial" panose="020B0604020202020204" pitchFamily="34" charset="0"/>
                <a:buChar char="•"/>
              </a:pPr>
              <a:endParaRPr lang="en-US" sz="14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raphic 7" descr="Upward trend with solid fill">
              <a:extLst>
                <a:ext uri="{FF2B5EF4-FFF2-40B4-BE49-F238E27FC236}">
                  <a16:creationId xmlns:a16="http://schemas.microsoft.com/office/drawing/2014/main" id="{EF230876-8B16-4A49-AFD3-1C204AF656F0}"/>
                </a:ext>
              </a:extLst>
            </p:cNvPr>
            <p:cNvPicPr>
              <a:picLocks noChangeAspect="1"/>
            </p:cNvPicPr>
            <p:nvPr/>
          </p:nvPicPr>
          <p:blipFill rotWithShape="1">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285180" y="3504450"/>
              <a:ext cx="403225" cy="320675"/>
            </a:xfrm>
            <a:prstGeom prst="rect">
              <a:avLst/>
            </a:prstGeom>
            <a:ln>
              <a:noFill/>
            </a:ln>
            <a:extLst>
              <a:ext uri="{53640926-AAD7-44D8-BBD7-CCE9431645EC}">
                <a14:shadowObscured xmlns:a14="http://schemas.microsoft.com/office/drawing/2010/main"/>
              </a:ext>
            </a:extLst>
          </p:spPr>
        </p:pic>
      </p:grpSp>
      <p:grpSp>
        <p:nvGrpSpPr>
          <p:cNvPr id="22" name="Group 21">
            <a:extLst>
              <a:ext uri="{FF2B5EF4-FFF2-40B4-BE49-F238E27FC236}">
                <a16:creationId xmlns:a16="http://schemas.microsoft.com/office/drawing/2014/main" id="{DEFBEE42-EC23-49CA-9288-BB95233FBDF6}"/>
              </a:ext>
            </a:extLst>
          </p:cNvPr>
          <p:cNvGrpSpPr/>
          <p:nvPr/>
        </p:nvGrpSpPr>
        <p:grpSpPr>
          <a:xfrm>
            <a:off x="4644008" y="446520"/>
            <a:ext cx="3985591" cy="1543195"/>
            <a:chOff x="4906888" y="473110"/>
            <a:chExt cx="3985591" cy="1543195"/>
          </a:xfrm>
        </p:grpSpPr>
        <p:sp>
          <p:nvSpPr>
            <p:cNvPr id="13" name="Google Shape;247;p30">
              <a:extLst>
                <a:ext uri="{FF2B5EF4-FFF2-40B4-BE49-F238E27FC236}">
                  <a16:creationId xmlns:a16="http://schemas.microsoft.com/office/drawing/2014/main" id="{9865FEA2-09B4-4A4C-B60E-BC8D1B03ED77}"/>
                </a:ext>
              </a:extLst>
            </p:cNvPr>
            <p:cNvSpPr txBox="1"/>
            <p:nvPr/>
          </p:nvSpPr>
          <p:spPr>
            <a:xfrm>
              <a:off x="5511534" y="485147"/>
              <a:ext cx="3380945" cy="1531158"/>
            </a:xfrm>
            <a:prstGeom prst="rect">
              <a:avLst/>
            </a:prstGeom>
            <a:no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Բացահայտում և հաղորդում</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Ուշադրություն դարձնել սովորողների</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վարքագծային փոփոխություններին</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Կատարել գրառումներ հնարավոր բռնության նշանների  վերաբերյալ</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Ստեղծել վստահելի միջավայր</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Անհապաղ հայտնել բռնության դեպքերի մասին </a:t>
              </a:r>
              <a:endParaRPr lang="hy-AM" sz="10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4" name="Graphic 71" descr="Target Audience with solid fill">
              <a:extLst>
                <a:ext uri="{FF2B5EF4-FFF2-40B4-BE49-F238E27FC236}">
                  <a16:creationId xmlns:a16="http://schemas.microsoft.com/office/drawing/2014/main" id="{EB1A0A0A-A71D-4257-9738-76DDE527ED8B}"/>
                </a:ext>
              </a:extLst>
            </p:cNvPr>
            <p:cNvPicPr>
              <a:picLocks noChangeAspect="1"/>
            </p:cNvPicPr>
            <p:nvPr/>
          </p:nvPicPr>
          <p:blipFill rotWithShape="1">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4906888" y="473110"/>
              <a:ext cx="457200" cy="339090"/>
            </a:xfrm>
            <a:prstGeom prst="rect">
              <a:avLst/>
            </a:prstGeom>
            <a:ln>
              <a:noFill/>
            </a:ln>
            <a:extLst>
              <a:ext uri="{53640926-AAD7-44D8-BBD7-CCE9431645EC}">
                <a14:shadowObscured xmlns:a14="http://schemas.microsoft.com/office/drawing/2010/main"/>
              </a:ext>
            </a:extLst>
          </p:spPr>
        </p:pic>
      </p:grpSp>
      <p:grpSp>
        <p:nvGrpSpPr>
          <p:cNvPr id="23" name="Group 22">
            <a:extLst>
              <a:ext uri="{FF2B5EF4-FFF2-40B4-BE49-F238E27FC236}">
                <a16:creationId xmlns:a16="http://schemas.microsoft.com/office/drawing/2014/main" id="{D162DBBC-BC05-4367-9576-6B8CA9375F49}"/>
              </a:ext>
            </a:extLst>
          </p:cNvPr>
          <p:cNvGrpSpPr/>
          <p:nvPr/>
        </p:nvGrpSpPr>
        <p:grpSpPr>
          <a:xfrm>
            <a:off x="4683603" y="1961946"/>
            <a:ext cx="3855843" cy="1438825"/>
            <a:chOff x="4906888" y="2063688"/>
            <a:chExt cx="3855843" cy="1438825"/>
          </a:xfrm>
        </p:grpSpPr>
        <p:sp>
          <p:nvSpPr>
            <p:cNvPr id="15" name="Google Shape;247;p30">
              <a:extLst>
                <a:ext uri="{FF2B5EF4-FFF2-40B4-BE49-F238E27FC236}">
                  <a16:creationId xmlns:a16="http://schemas.microsoft.com/office/drawing/2014/main" id="{2EAABC0C-1303-476B-AFF3-BD1854C5697C}"/>
                </a:ext>
              </a:extLst>
            </p:cNvPr>
            <p:cNvSpPr txBox="1"/>
            <p:nvPr/>
          </p:nvSpPr>
          <p:spPr>
            <a:xfrm>
              <a:off x="5467825" y="2063688"/>
              <a:ext cx="3294906" cy="1438825"/>
            </a:xfrm>
            <a:prstGeom prst="rect">
              <a:avLst/>
            </a:prstGeom>
            <a:solidFill>
              <a:schemeClr val="bg1"/>
            </a:solid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Համագործակցություն</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Համագործակցել դպրոցի ղեկավարության, ուսուցիչների և ծնողների, սովորողների հետ</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Ներգրավվել դպրոցական հանձնաժողովներում</a:t>
              </a:r>
            </a:p>
            <a:p>
              <a:r>
                <a:rPr lang="hy-AM" sz="1000" dirty="0">
                  <a:latin typeface="GHEA Grapalat" panose="02000506050000020003" pitchFamily="50" charset="0"/>
                  <a:ea typeface="Times New Roman" panose="02020603050405020304" pitchFamily="18" charset="0"/>
                  <a:cs typeface="Times New Roman" panose="02020603050405020304" pitchFamily="18" charset="0"/>
                </a:rPr>
                <a:t>       կամ նախաձեռնություններում </a:t>
              </a:r>
              <a:endParaRPr lang="hy-AM" sz="10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6" name="Graphic 3" descr="Handshake with solid fill">
              <a:extLst>
                <a:ext uri="{FF2B5EF4-FFF2-40B4-BE49-F238E27FC236}">
                  <a16:creationId xmlns:a16="http://schemas.microsoft.com/office/drawing/2014/main" id="{BE2012C9-E453-4D63-8341-DC809CE07D46}"/>
                </a:ext>
              </a:extLst>
            </p:cNvPr>
            <p:cNvPicPr>
              <a:picLocks noChangeAspect="1"/>
            </p:cNvPicPr>
            <p:nvPr/>
          </p:nvPicPr>
          <p:blipFill rotWithShape="1">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8056"/>
            <a:stretch/>
          </p:blipFill>
          <p:spPr bwMode="auto">
            <a:xfrm>
              <a:off x="4906888" y="2063688"/>
              <a:ext cx="457200" cy="374650"/>
            </a:xfrm>
            <a:prstGeom prst="rect">
              <a:avLst/>
            </a:prstGeom>
            <a:ln>
              <a:noFill/>
            </a:ln>
            <a:extLst>
              <a:ext uri="{53640926-AAD7-44D8-BBD7-CCE9431645EC}">
                <a14:shadowObscured xmlns:a14="http://schemas.microsoft.com/office/drawing/2010/main"/>
              </a:ext>
            </a:extLst>
          </p:spPr>
        </p:pic>
      </p:grpSp>
      <p:grpSp>
        <p:nvGrpSpPr>
          <p:cNvPr id="24" name="Group 23">
            <a:extLst>
              <a:ext uri="{FF2B5EF4-FFF2-40B4-BE49-F238E27FC236}">
                <a16:creationId xmlns:a16="http://schemas.microsoft.com/office/drawing/2014/main" id="{A26CCD61-1CF4-48BE-B8B7-97AE16720613}"/>
              </a:ext>
            </a:extLst>
          </p:cNvPr>
          <p:cNvGrpSpPr/>
          <p:nvPr/>
        </p:nvGrpSpPr>
        <p:grpSpPr>
          <a:xfrm>
            <a:off x="4741128" y="3334172"/>
            <a:ext cx="3888471" cy="1469603"/>
            <a:chOff x="4982307" y="3289790"/>
            <a:chExt cx="3757078" cy="1469603"/>
          </a:xfrm>
        </p:grpSpPr>
        <p:sp>
          <p:nvSpPr>
            <p:cNvPr id="17" name="Google Shape;247;p30">
              <a:extLst>
                <a:ext uri="{FF2B5EF4-FFF2-40B4-BE49-F238E27FC236}">
                  <a16:creationId xmlns:a16="http://schemas.microsoft.com/office/drawing/2014/main" id="{FCFC81DF-F0B6-42F8-A380-492CAA6CA268}"/>
                </a:ext>
              </a:extLst>
            </p:cNvPr>
            <p:cNvSpPr txBox="1"/>
            <p:nvPr/>
          </p:nvSpPr>
          <p:spPr>
            <a:xfrm>
              <a:off x="5429741" y="3289790"/>
              <a:ext cx="3309644" cy="1469603"/>
            </a:xfrm>
            <a:prstGeom prst="rect">
              <a:avLst/>
            </a:prstGeom>
            <a:no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Արձագանքում</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Իրականացնել անհատական աշխատանքներ բռնության ենթարկված և բռնության ենթարկող սովորողների հետ</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Իրականացնել խորհրդատվական անհատական</a:t>
              </a:r>
            </a:p>
            <a:p>
              <a:r>
                <a:rPr lang="hy-AM" sz="1000" dirty="0">
                  <a:latin typeface="GHEA Grapalat" panose="02000506050000020003" pitchFamily="50" charset="0"/>
                  <a:ea typeface="Times New Roman" panose="02020603050405020304" pitchFamily="18" charset="0"/>
                  <a:cs typeface="Times New Roman" panose="02020603050405020304" pitchFamily="18" charset="0"/>
                </a:rPr>
                <a:t>      հանդիպումներ </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Կատարել համապատասխան ուղղորդումներ</a:t>
              </a:r>
            </a:p>
            <a:p>
              <a:pPr marL="228600" indent="-228600">
                <a:buFont typeface="Arial" panose="020B0604020202020204" pitchFamily="34" charset="0"/>
                <a:buChar char="•"/>
              </a:pPr>
              <a:r>
                <a:rPr lang="hy-AM" sz="1000" dirty="0">
                  <a:latin typeface="GHEA Grapalat" panose="02000506050000020003" pitchFamily="50" charset="0"/>
                  <a:ea typeface="Times New Roman" panose="02020603050405020304" pitchFamily="18" charset="0"/>
                  <a:cs typeface="Times New Roman" panose="02020603050405020304" pitchFamily="18" charset="0"/>
                </a:rPr>
                <a:t>Մշակել աջակցության </a:t>
              </a:r>
              <a:endParaRPr lang="en-US" sz="1000" dirty="0">
                <a:solidFill>
                  <a:schemeClr val="accent3">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25">
              <a:extLst>
                <a:ext uri="{FF2B5EF4-FFF2-40B4-BE49-F238E27FC236}">
                  <a16:creationId xmlns:a16="http://schemas.microsoft.com/office/drawing/2014/main" id="{F8880D36-470A-4A0B-BA35-EEACD06CB51B}"/>
                </a:ext>
              </a:extLst>
            </p:cNvPr>
            <p:cNvSpPr/>
            <p:nvPr/>
          </p:nvSpPr>
          <p:spPr>
            <a:xfrm>
              <a:off x="4982307" y="3311702"/>
              <a:ext cx="360328" cy="320675"/>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900"/>
            </a:p>
          </p:txBody>
        </p:sp>
      </p:grpSp>
      <p:sp>
        <p:nvSpPr>
          <p:cNvPr id="19" name="TextBox 18">
            <a:extLst>
              <a:ext uri="{FF2B5EF4-FFF2-40B4-BE49-F238E27FC236}">
                <a16:creationId xmlns:a16="http://schemas.microsoft.com/office/drawing/2014/main" id="{205AB4FB-D92B-45C0-B92D-77860984ED4E}"/>
              </a:ext>
            </a:extLst>
          </p:cNvPr>
          <p:cNvSpPr txBox="1"/>
          <p:nvPr/>
        </p:nvSpPr>
        <p:spPr>
          <a:xfrm>
            <a:off x="0" y="354251"/>
            <a:ext cx="1619672" cy="369332"/>
          </a:xfrm>
          <a:prstGeom prst="rect">
            <a:avLst/>
          </a:prstGeom>
          <a:solidFill>
            <a:srgbClr val="F4BD2D"/>
          </a:solidFill>
        </p:spPr>
        <p:txBody>
          <a:bodyPr wrap="square">
            <a:spAutoFit/>
          </a:bodyPr>
          <a:lstStyle/>
          <a:p>
            <a:r>
              <a:rPr lang="hy-AM" dirty="0"/>
              <a:t>Հոգեբան</a:t>
            </a:r>
            <a:endParaRPr lang="en-US" dirty="0"/>
          </a:p>
        </p:txBody>
      </p:sp>
    </p:spTree>
    <p:extLst>
      <p:ext uri="{BB962C8B-B14F-4D97-AF65-F5344CB8AC3E}">
        <p14:creationId xmlns:p14="http://schemas.microsoft.com/office/powerpoint/2010/main" val="1073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87BFE6-EBB5-46DB-91D6-7CCB54EF2A18}"/>
              </a:ext>
            </a:extLst>
          </p:cNvPr>
          <p:cNvGrpSpPr/>
          <p:nvPr/>
        </p:nvGrpSpPr>
        <p:grpSpPr>
          <a:xfrm>
            <a:off x="364377" y="746828"/>
            <a:ext cx="3714696" cy="2085156"/>
            <a:chOff x="915957" y="752772"/>
            <a:chExt cx="3714696" cy="2085156"/>
          </a:xfrm>
        </p:grpSpPr>
        <p:sp>
          <p:nvSpPr>
            <p:cNvPr id="7" name="Google Shape;247;p30">
              <a:extLst>
                <a:ext uri="{FF2B5EF4-FFF2-40B4-BE49-F238E27FC236}">
                  <a16:creationId xmlns:a16="http://schemas.microsoft.com/office/drawing/2014/main" id="{39DF564B-F995-4B1C-BE1F-2D0AC6405891}"/>
                </a:ext>
              </a:extLst>
            </p:cNvPr>
            <p:cNvSpPr txBox="1"/>
            <p:nvPr/>
          </p:nvSpPr>
          <p:spPr>
            <a:xfrm>
              <a:off x="1335747" y="752772"/>
              <a:ext cx="3294906" cy="2085156"/>
            </a:xfrm>
            <a:prstGeom prst="rect">
              <a:avLst/>
            </a:prstGeom>
            <a:noFill/>
            <a:ln>
              <a:noFill/>
            </a:ln>
          </p:spPr>
          <p:txBody>
            <a:bodyPr spcFirstLastPara="1" wrap="square" lIns="68569" tIns="34275" rIns="68569" bIns="34275" anchor="t" anchorCtr="0">
              <a:spAutoFit/>
            </a:bodyPr>
            <a:lstStyle/>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Կանխարգելման</a:t>
              </a: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աշխատանքներ</a:t>
              </a: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rPr>
                <a:t>Նախաձեռնել և ակտիվ ներգրավվել դասարանական կանոնների մշակմանը</a:t>
              </a:r>
              <a:endParaRPr lang="en-US" sz="1200" dirty="0">
                <a:latin typeface="GHEA Grapalat" panose="02000506050000020003" pitchFamily="50" charset="0"/>
              </a:endParaRPr>
            </a:p>
            <a:p>
              <a:pPr marL="228600" indent="-228600">
                <a:buFont typeface="Arial" panose="020B0604020202020204" pitchFamily="34" charset="0"/>
                <a:buChar char="•"/>
              </a:pPr>
              <a:r>
                <a:rPr lang="hy-AM" sz="1200" dirty="0">
                  <a:latin typeface="GHEA Grapalat" panose="02000506050000020003" pitchFamily="50" charset="0"/>
                </a:rPr>
                <a:t>Լինել այն սովորողների կողքին, ովքեր իրենց միայնակ են զգում</a:t>
              </a:r>
              <a:endParaRPr lang="en-US" sz="1200" dirty="0">
                <a:latin typeface="GHEA Grapalat" panose="02000506050000020003" pitchFamily="50" charset="0"/>
              </a:endParaRPr>
            </a:p>
            <a:p>
              <a:pPr marL="228600" indent="-228600">
                <a:buFont typeface="Arial" panose="020B0604020202020204" pitchFamily="34" charset="0"/>
                <a:buChar char="•"/>
              </a:pPr>
              <a:r>
                <a:rPr lang="hy-AM" sz="1200" dirty="0">
                  <a:latin typeface="GHEA Grapalat" panose="02000506050000020003" pitchFamily="50" charset="0"/>
                </a:rPr>
                <a:t>Ընդունել բազմազանությունը </a:t>
              </a:r>
              <a:endParaRPr lang="en-US" sz="1200" dirty="0">
                <a:latin typeface="GHEA Grapalat" panose="02000506050000020003" pitchFamily="50" charset="0"/>
              </a:endParaRPr>
            </a:p>
            <a:p>
              <a:pPr marL="228600" indent="-228600">
                <a:buFont typeface="Arial" panose="020B0604020202020204" pitchFamily="34" charset="0"/>
                <a:buChar char="•"/>
              </a:pPr>
              <a:r>
                <a:rPr lang="hy-AM" sz="1200" dirty="0">
                  <a:latin typeface="GHEA Grapalat" panose="02000506050000020003" pitchFamily="50" charset="0"/>
                </a:rPr>
                <a:t>Նախաձեռնել այնպիսի միջոցառումներ, որոնց կարող են մասնակցել բոլոր սովորողները </a:t>
              </a:r>
              <a:endParaRPr lang="en-US" sz="1200" dirty="0">
                <a:latin typeface="GHEA Grapalat" panose="02000506050000020003" pitchFamily="50" charset="0"/>
              </a:endParaRPr>
            </a:p>
          </p:txBody>
        </p:sp>
        <p:grpSp>
          <p:nvGrpSpPr>
            <p:cNvPr id="9" name="Group 8">
              <a:extLst>
                <a:ext uri="{FF2B5EF4-FFF2-40B4-BE49-F238E27FC236}">
                  <a16:creationId xmlns:a16="http://schemas.microsoft.com/office/drawing/2014/main" id="{4C9402C1-9EE9-4706-A4D9-B15207577CD2}"/>
                </a:ext>
              </a:extLst>
            </p:cNvPr>
            <p:cNvGrpSpPr/>
            <p:nvPr/>
          </p:nvGrpSpPr>
          <p:grpSpPr>
            <a:xfrm>
              <a:off x="915957" y="1011752"/>
              <a:ext cx="457201" cy="424815"/>
              <a:chOff x="-79901" y="1123950"/>
              <a:chExt cx="1065928" cy="1153344"/>
            </a:xfrm>
          </p:grpSpPr>
          <p:pic>
            <p:nvPicPr>
              <p:cNvPr id="10" name="Graphic 6" descr="Child with balloon with solid fill">
                <a:extLst>
                  <a:ext uri="{FF2B5EF4-FFF2-40B4-BE49-F238E27FC236}">
                    <a16:creationId xmlns:a16="http://schemas.microsoft.com/office/drawing/2014/main" id="{EBB9034F-A65F-4254-949E-A21E500A139C}"/>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11" name="Chord 38">
                <a:extLst>
                  <a:ext uri="{FF2B5EF4-FFF2-40B4-BE49-F238E27FC236}">
                    <a16:creationId xmlns:a16="http://schemas.microsoft.com/office/drawing/2014/main" id="{5BA94BA5-1BB1-4B6C-AFEA-AC8AA0FAF9B8}"/>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p>
            </p:txBody>
          </p:sp>
        </p:grpSp>
      </p:grpSp>
      <p:grpSp>
        <p:nvGrpSpPr>
          <p:cNvPr id="3" name="Group 2">
            <a:extLst>
              <a:ext uri="{FF2B5EF4-FFF2-40B4-BE49-F238E27FC236}">
                <a16:creationId xmlns:a16="http://schemas.microsoft.com/office/drawing/2014/main" id="{3C336757-76DE-4A8C-ADEE-A54CFD5045A3}"/>
              </a:ext>
            </a:extLst>
          </p:cNvPr>
          <p:cNvGrpSpPr/>
          <p:nvPr/>
        </p:nvGrpSpPr>
        <p:grpSpPr>
          <a:xfrm>
            <a:off x="337655" y="3140613"/>
            <a:ext cx="3415344" cy="1144530"/>
            <a:chOff x="1034706" y="3057398"/>
            <a:chExt cx="3415344" cy="1144530"/>
          </a:xfrm>
        </p:grpSpPr>
        <p:pic>
          <p:nvPicPr>
            <p:cNvPr id="8" name="Graphic 24" descr="Graduation cap with solid fill">
              <a:extLst>
                <a:ext uri="{FF2B5EF4-FFF2-40B4-BE49-F238E27FC236}">
                  <a16:creationId xmlns:a16="http://schemas.microsoft.com/office/drawing/2014/main" id="{0106418F-3CBC-416F-BFAB-D28BF6C6C622}"/>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500" b="16667"/>
            <a:stretch/>
          </p:blipFill>
          <p:spPr bwMode="auto">
            <a:xfrm>
              <a:off x="1034706" y="3057398"/>
              <a:ext cx="457200" cy="300990"/>
            </a:xfrm>
            <a:prstGeom prst="rect">
              <a:avLst/>
            </a:prstGeom>
            <a:ln>
              <a:noFill/>
            </a:ln>
            <a:extLst>
              <a:ext uri="{53640926-AAD7-44D8-BBD7-CCE9431645EC}">
                <a14:shadowObscured xmlns:a14="http://schemas.microsoft.com/office/drawing/2010/main"/>
              </a:ext>
            </a:extLst>
          </p:spPr>
        </p:pic>
        <p:sp>
          <p:nvSpPr>
            <p:cNvPr id="14" name="Google Shape;247;p30">
              <a:extLst>
                <a:ext uri="{FF2B5EF4-FFF2-40B4-BE49-F238E27FC236}">
                  <a16:creationId xmlns:a16="http://schemas.microsoft.com/office/drawing/2014/main" id="{6584D7A6-5D30-4A5B-9B0B-4009C857F2BE}"/>
                </a:ext>
              </a:extLst>
            </p:cNvPr>
            <p:cNvSpPr txBox="1"/>
            <p:nvPr/>
          </p:nvSpPr>
          <p:spPr>
            <a:xfrm>
              <a:off x="1516350" y="3070879"/>
              <a:ext cx="2933700" cy="1131049"/>
            </a:xfrm>
            <a:prstGeom prst="rect">
              <a:avLst/>
            </a:prstGeom>
            <a:no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Արձագանքում</a:t>
              </a:r>
              <a:endPar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142875" indent="-142875">
                <a:buFont typeface="Arial" panose="020B0604020202020204" pitchFamily="34" charset="0"/>
                <a:buChar char="•"/>
              </a:pPr>
              <a:r>
                <a:rPr lang="hy-AM" sz="1200" dirty="0">
                  <a:latin typeface="GHEA Grapalat" panose="02000506050000020003" pitchFamily="50" charset="0"/>
                </a:rPr>
                <a:t>Անմիջապես միջամտել, եթե ականատես են լինում բռնության դեպքի</a:t>
              </a:r>
              <a:endParaRPr lang="en-US" sz="1200" dirty="0">
                <a:latin typeface="GHEA Grapalat" panose="02000506050000020003" pitchFamily="50" charset="0"/>
              </a:endParaRPr>
            </a:p>
            <a:p>
              <a:pPr marL="142875" indent="-142875">
                <a:buFont typeface="Arial" panose="020B0604020202020204" pitchFamily="34" charset="0"/>
                <a:buChar char="•"/>
              </a:pPr>
              <a:r>
                <a:rPr lang="hy-AM" sz="1200" dirty="0">
                  <a:latin typeface="GHEA Grapalat" panose="02000506050000020003" pitchFamily="50" charset="0"/>
                </a:rPr>
                <a:t>Պաշտպանել բռնության ենթարկվող սովորողներին</a:t>
              </a:r>
              <a:endParaRPr lang="hy-AM" sz="1200" dirty="0">
                <a:latin typeface="GHEA Grapalat" panose="02000506050000020003" pitchFamily="50" charset="0"/>
                <a:ea typeface="Calibri" panose="020F0502020204030204"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0418AE2D-3B8D-44D3-B7CB-CD1B8596545F}"/>
              </a:ext>
            </a:extLst>
          </p:cNvPr>
          <p:cNvGrpSpPr/>
          <p:nvPr/>
        </p:nvGrpSpPr>
        <p:grpSpPr>
          <a:xfrm>
            <a:off x="4587101" y="885269"/>
            <a:ext cx="3772732" cy="1869712"/>
            <a:chOff x="4838700" y="915325"/>
            <a:chExt cx="3772732" cy="1869712"/>
          </a:xfrm>
        </p:grpSpPr>
        <p:sp>
          <p:nvSpPr>
            <p:cNvPr id="12" name="Google Shape;247;p30">
              <a:extLst>
                <a:ext uri="{FF2B5EF4-FFF2-40B4-BE49-F238E27FC236}">
                  <a16:creationId xmlns:a16="http://schemas.microsoft.com/office/drawing/2014/main" id="{CA400803-34F7-4F36-A2FB-28869B8919B0}"/>
                </a:ext>
              </a:extLst>
            </p:cNvPr>
            <p:cNvSpPr txBox="1"/>
            <p:nvPr/>
          </p:nvSpPr>
          <p:spPr>
            <a:xfrm>
              <a:off x="5145890" y="915325"/>
              <a:ext cx="3465542" cy="1869712"/>
            </a:xfrm>
            <a:prstGeom prst="rect">
              <a:avLst/>
            </a:prstGeom>
            <a:noFill/>
            <a:ln>
              <a:noFill/>
            </a:ln>
          </p:spPr>
          <p:txBody>
            <a:bodyPr spcFirstLastPara="1" wrap="square" lIns="68569" tIns="34275" rIns="68569" bIns="34275" anchor="t" anchorCtr="0">
              <a:spAutoFit/>
            </a:bodyPr>
            <a:lstStyle/>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Բացահայտում և հաղորդում</a:t>
              </a:r>
            </a:p>
            <a:p>
              <a:pPr marL="228600" indent="-228600">
                <a:buFont typeface="Arial" panose="020B0604020202020204" pitchFamily="34" charset="0"/>
                <a:buChar char="•"/>
              </a:pPr>
              <a:r>
                <a:rPr lang="hy-AM" sz="1200" dirty="0">
                  <a:latin typeface="GHEA Grapalat" panose="02000506050000020003" pitchFamily="50" charset="0"/>
                </a:rPr>
                <a:t>Հաղորդել դպրոցի անձնակազմին բռնության դեպքերի կամ դրա նշանների առկայության մասին</a:t>
              </a:r>
              <a:endParaRPr lang="en-US" sz="1200" dirty="0">
                <a:latin typeface="GHEA Grapalat" panose="02000506050000020003" pitchFamily="50" charset="0"/>
              </a:endParaRPr>
            </a:p>
            <a:p>
              <a:pPr marL="228600" indent="-228600">
                <a:buFont typeface="Arial" panose="020B0604020202020204" pitchFamily="34" charset="0"/>
                <a:buChar char="•"/>
              </a:pPr>
              <a:r>
                <a:rPr lang="hy-AM" sz="1200" dirty="0">
                  <a:latin typeface="GHEA Grapalat" panose="02000506050000020003" pitchFamily="50" charset="0"/>
                </a:rPr>
                <a:t>Բռնության մասին հաղորդման ընթացքում օգտվել դպրոցին դիմելու բոլոր հնարավոր և հարմար տարբերակներից (հեռախոսահամարներ, օնլայն հարթակներ, անանուն նամակներ)</a:t>
              </a:r>
              <a:endParaRPr lang="hy-AM"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5" name="Graphic 71" descr="Target Audience with solid fill">
              <a:extLst>
                <a:ext uri="{FF2B5EF4-FFF2-40B4-BE49-F238E27FC236}">
                  <a16:creationId xmlns:a16="http://schemas.microsoft.com/office/drawing/2014/main" id="{4E5D5C51-EA0A-4551-B0C6-A3BADA779F04}"/>
                </a:ext>
              </a:extLst>
            </p:cNvPr>
            <p:cNvPicPr>
              <a:picLocks noChangeAspect="1"/>
            </p:cNvPicPr>
            <p:nvPr/>
          </p:nvPicPr>
          <p:blipFill rotWithShape="1">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4838700" y="930668"/>
              <a:ext cx="457200" cy="339090"/>
            </a:xfrm>
            <a:prstGeom prst="rect">
              <a:avLst/>
            </a:prstGeom>
            <a:ln>
              <a:noFill/>
            </a:ln>
            <a:extLst>
              <a:ext uri="{53640926-AAD7-44D8-BBD7-CCE9431645EC}">
                <a14:shadowObscured xmlns:a14="http://schemas.microsoft.com/office/drawing/2010/main"/>
              </a:ext>
            </a:extLst>
          </p:spPr>
        </p:pic>
      </p:grpSp>
      <p:grpSp>
        <p:nvGrpSpPr>
          <p:cNvPr id="6" name="Group 5">
            <a:extLst>
              <a:ext uri="{FF2B5EF4-FFF2-40B4-BE49-F238E27FC236}">
                <a16:creationId xmlns:a16="http://schemas.microsoft.com/office/drawing/2014/main" id="{BBB33606-3493-4A91-8CA8-63DC577B7529}"/>
              </a:ext>
            </a:extLst>
          </p:cNvPr>
          <p:cNvGrpSpPr/>
          <p:nvPr/>
        </p:nvGrpSpPr>
        <p:grpSpPr>
          <a:xfrm>
            <a:off x="4587101" y="2872507"/>
            <a:ext cx="4075261" cy="1931268"/>
            <a:chOff x="5068739" y="2876550"/>
            <a:chExt cx="4075261" cy="1931268"/>
          </a:xfrm>
        </p:grpSpPr>
        <p:sp>
          <p:nvSpPr>
            <p:cNvPr id="13" name="Google Shape;247;p30">
              <a:extLst>
                <a:ext uri="{FF2B5EF4-FFF2-40B4-BE49-F238E27FC236}">
                  <a16:creationId xmlns:a16="http://schemas.microsoft.com/office/drawing/2014/main" id="{C186BB5A-31D5-48C9-9972-361D7F3966C5}"/>
                </a:ext>
              </a:extLst>
            </p:cNvPr>
            <p:cNvSpPr txBox="1"/>
            <p:nvPr/>
          </p:nvSpPr>
          <p:spPr>
            <a:xfrm>
              <a:off x="5391002" y="2876550"/>
              <a:ext cx="3752998" cy="1931268"/>
            </a:xfrm>
            <a:prstGeom prst="rect">
              <a:avLst/>
            </a:prstGeom>
            <a:solidFill>
              <a:schemeClr val="bg1"/>
            </a:solidFill>
            <a:ln>
              <a:noFill/>
            </a:ln>
          </p:spPr>
          <p:txBody>
            <a:bodyPr spcFirstLastPara="1" wrap="square" lIns="68569" tIns="34275" rIns="68569" bIns="34275" anchor="t" anchorCtr="0">
              <a:spAutoFit/>
            </a:bodyPr>
            <a:lstStyle/>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a:lnSpc>
                  <a:spcPct val="150000"/>
                </a:lnSpc>
              </a:pP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Հաղորդակցում և համագործակցություն</a:t>
              </a:r>
              <a:endPar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142875" indent="-142875">
                <a:buFont typeface="Arial" panose="020B0604020202020204" pitchFamily="34" charset="0"/>
                <a:buChar char="•"/>
              </a:pPr>
              <a:r>
                <a:rPr lang="hy-AM" sz="1200" dirty="0">
                  <a:latin typeface="GHEA Grapalat" panose="02000506050000020003" pitchFamily="50" charset="0"/>
                </a:rPr>
                <a:t>Կիսվել բռնության վերաբերյալ գիտելիքներով հասակակիցների հետ</a:t>
              </a:r>
              <a:endParaRPr lang="en-US" sz="1200" dirty="0">
                <a:latin typeface="GHEA Grapalat" panose="02000506050000020003" pitchFamily="50" charset="0"/>
              </a:endParaRPr>
            </a:p>
            <a:p>
              <a:pPr marL="142875" indent="-142875">
                <a:buFont typeface="Arial" panose="020B0604020202020204" pitchFamily="34" charset="0"/>
                <a:buChar char="•"/>
              </a:pPr>
              <a:r>
                <a:rPr lang="hy-AM" sz="1200" dirty="0">
                  <a:latin typeface="GHEA Grapalat" panose="02000506050000020003" pitchFamily="50" charset="0"/>
                </a:rPr>
                <a:t>Գտնել տարբերակներ կոնֆլիկտները խաղաղ ճանապարհով լուծելու համար</a:t>
              </a:r>
              <a:endParaRPr lang="en-US" sz="1200" dirty="0">
                <a:latin typeface="GHEA Grapalat" panose="02000506050000020003" pitchFamily="50" charset="0"/>
              </a:endParaRPr>
            </a:p>
            <a:p>
              <a:pPr marL="142875" indent="-142875">
                <a:buFont typeface="Arial" panose="020B0604020202020204" pitchFamily="34" charset="0"/>
                <a:buChar char="•"/>
              </a:pPr>
              <a:r>
                <a:rPr lang="hy-AM" sz="1200" dirty="0">
                  <a:latin typeface="GHEA Grapalat" panose="02000506050000020003" pitchFamily="50" charset="0"/>
                </a:rPr>
                <a:t>Հարգել և արժանապատիվ վերաբերմունք ցուցաբերել յուրաքանչյուրին։</a:t>
              </a:r>
              <a:endPar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6" name="Graphic 3" descr="Handshake with solid fill">
              <a:extLst>
                <a:ext uri="{FF2B5EF4-FFF2-40B4-BE49-F238E27FC236}">
                  <a16:creationId xmlns:a16="http://schemas.microsoft.com/office/drawing/2014/main" id="{EAE263F8-B0EB-4FAC-A9CF-0DF9791A39CB}"/>
                </a:ext>
              </a:extLst>
            </p:cNvPr>
            <p:cNvPicPr>
              <a:picLocks noChangeAspect="1"/>
            </p:cNvPicPr>
            <p:nvPr/>
          </p:nvPicPr>
          <p:blipFill rotWithShape="1">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t="18056"/>
            <a:stretch/>
          </p:blipFill>
          <p:spPr bwMode="auto">
            <a:xfrm>
              <a:off x="5068739" y="3166926"/>
              <a:ext cx="457200" cy="374650"/>
            </a:xfrm>
            <a:prstGeom prst="rect">
              <a:avLst/>
            </a:prstGeom>
            <a:ln>
              <a:noFill/>
            </a:ln>
            <a:extLst>
              <a:ext uri="{53640926-AAD7-44D8-BBD7-CCE9431645EC}">
                <a14:shadowObscured xmlns:a14="http://schemas.microsoft.com/office/drawing/2010/main"/>
              </a:ext>
            </a:extLst>
          </p:spPr>
        </p:pic>
      </p:grpSp>
      <p:sp>
        <p:nvSpPr>
          <p:cNvPr id="17" name="TextBox 16">
            <a:extLst>
              <a:ext uri="{FF2B5EF4-FFF2-40B4-BE49-F238E27FC236}">
                <a16:creationId xmlns:a16="http://schemas.microsoft.com/office/drawing/2014/main" id="{F972C360-5836-4FA5-A13C-8EADD316715A}"/>
              </a:ext>
            </a:extLst>
          </p:cNvPr>
          <p:cNvSpPr txBox="1"/>
          <p:nvPr/>
        </p:nvSpPr>
        <p:spPr>
          <a:xfrm>
            <a:off x="0" y="377496"/>
            <a:ext cx="1619672" cy="369332"/>
          </a:xfrm>
          <a:prstGeom prst="rect">
            <a:avLst/>
          </a:prstGeom>
          <a:solidFill>
            <a:srgbClr val="F4BD2D"/>
          </a:solidFill>
        </p:spPr>
        <p:txBody>
          <a:bodyPr wrap="square">
            <a:spAutoFit/>
          </a:bodyPr>
          <a:lstStyle/>
          <a:p>
            <a:r>
              <a:rPr lang="hy-AM" sz="1800" dirty="0"/>
              <a:t>Սովորող</a:t>
            </a:r>
            <a:endParaRPr lang="en-US" dirty="0"/>
          </a:p>
        </p:txBody>
      </p:sp>
    </p:spTree>
    <p:extLst>
      <p:ext uri="{BB962C8B-B14F-4D97-AF65-F5344CB8AC3E}">
        <p14:creationId xmlns:p14="http://schemas.microsoft.com/office/powerpoint/2010/main" val="217835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28668-9829-4757-8F5E-C953BD5602DD}"/>
              </a:ext>
            </a:extLst>
          </p:cNvPr>
          <p:cNvSpPr txBox="1"/>
          <p:nvPr/>
        </p:nvSpPr>
        <p:spPr>
          <a:xfrm>
            <a:off x="-16260" y="377582"/>
            <a:ext cx="3275856" cy="369332"/>
          </a:xfrm>
          <a:prstGeom prst="rect">
            <a:avLst/>
          </a:prstGeom>
          <a:solidFill>
            <a:srgbClr val="F4BD2D"/>
          </a:solidFill>
        </p:spPr>
        <p:txBody>
          <a:bodyPr wrap="square">
            <a:spAutoFit/>
          </a:bodyPr>
          <a:lstStyle/>
          <a:p>
            <a:r>
              <a:rPr lang="hy-AM" sz="1800" dirty="0"/>
              <a:t>Սպասարկող անձնակազմ</a:t>
            </a:r>
            <a:endParaRPr lang="en-US" dirty="0"/>
          </a:p>
        </p:txBody>
      </p:sp>
      <p:grpSp>
        <p:nvGrpSpPr>
          <p:cNvPr id="3" name="Group 2">
            <a:extLst>
              <a:ext uri="{FF2B5EF4-FFF2-40B4-BE49-F238E27FC236}">
                <a16:creationId xmlns:a16="http://schemas.microsoft.com/office/drawing/2014/main" id="{14732E83-44CE-4536-9CE8-2A42571EB40C}"/>
              </a:ext>
            </a:extLst>
          </p:cNvPr>
          <p:cNvGrpSpPr/>
          <p:nvPr/>
        </p:nvGrpSpPr>
        <p:grpSpPr>
          <a:xfrm>
            <a:off x="179512" y="746914"/>
            <a:ext cx="3962949" cy="2085156"/>
            <a:chOff x="743120" y="595506"/>
            <a:chExt cx="3962949" cy="2085156"/>
          </a:xfrm>
        </p:grpSpPr>
        <p:sp>
          <p:nvSpPr>
            <p:cNvPr id="5" name="Google Shape;247;p30">
              <a:extLst>
                <a:ext uri="{FF2B5EF4-FFF2-40B4-BE49-F238E27FC236}">
                  <a16:creationId xmlns:a16="http://schemas.microsoft.com/office/drawing/2014/main" id="{F89E418B-BF5B-4EF3-8009-CEDE47062B47}"/>
                </a:ext>
              </a:extLst>
            </p:cNvPr>
            <p:cNvSpPr txBox="1"/>
            <p:nvPr/>
          </p:nvSpPr>
          <p:spPr>
            <a:xfrm>
              <a:off x="1221995" y="595506"/>
              <a:ext cx="3484074" cy="2085156"/>
            </a:xfrm>
            <a:prstGeom prst="rect">
              <a:avLst/>
            </a:prstGeom>
            <a:noFill/>
            <a:ln>
              <a:noFill/>
            </a:ln>
          </p:spPr>
          <p:txBody>
            <a:bodyPr spcFirstLastPara="1" wrap="square" lIns="68569" tIns="34275" rIns="68569" bIns="34275" anchor="t" anchorCtr="0">
              <a:spAutoFit/>
            </a:bodyPr>
            <a:lstStyle/>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a:lnSpc>
                  <a:spcPct val="150000"/>
                </a:lnSpc>
              </a:pP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Կանխարգելման</a:t>
              </a: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en-US" sz="1400" b="1" dirty="0" err="1">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աշխատանքներ</a:t>
              </a:r>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rPr>
                <a:t>Իրականացնել մշտական հսկողություն՝ հաստատության անտեսանելի կամ ոչ մարդաշատ հատվածներում</a:t>
              </a:r>
            </a:p>
            <a:p>
              <a:pPr marL="228600" indent="-228600">
                <a:buFont typeface="Arial" panose="020B0604020202020204" pitchFamily="34" charset="0"/>
                <a:buChar char="•"/>
              </a:pPr>
              <a:r>
                <a:rPr lang="hy-AM" sz="1200" dirty="0">
                  <a:latin typeface="GHEA Grapalat" panose="02000506050000020003" pitchFamily="50" charset="0"/>
                </a:rPr>
                <a:t>Նշել և հաղորդել անվտանգության տեսանկյունից կասկածելի թվացող տարածքների մասին</a:t>
              </a:r>
            </a:p>
            <a:p>
              <a:pPr marL="228600" indent="-228600">
                <a:buFont typeface="Arial" panose="020B0604020202020204" pitchFamily="34" charset="0"/>
                <a:buChar char="•"/>
              </a:pPr>
              <a:r>
                <a:rPr lang="hy-AM" sz="1200" dirty="0">
                  <a:latin typeface="GHEA Grapalat" panose="02000506050000020003" pitchFamily="50" charset="0"/>
                </a:rPr>
                <a:t>Բացառել անծանոթ և կասկածելի անձանց մուտքը դպրոց</a:t>
              </a:r>
              <a:endParaRPr lang="en-US" sz="1200" dirty="0">
                <a:latin typeface="GHEA Grapalat" panose="02000506050000020003" pitchFamily="50" charset="0"/>
              </a:endParaRPr>
            </a:p>
          </p:txBody>
        </p:sp>
        <p:grpSp>
          <p:nvGrpSpPr>
            <p:cNvPr id="7" name="Group 6">
              <a:extLst>
                <a:ext uri="{FF2B5EF4-FFF2-40B4-BE49-F238E27FC236}">
                  <a16:creationId xmlns:a16="http://schemas.microsoft.com/office/drawing/2014/main" id="{76F4E72D-29AD-431D-9D7E-E91E92CB3C5D}"/>
                </a:ext>
              </a:extLst>
            </p:cNvPr>
            <p:cNvGrpSpPr/>
            <p:nvPr/>
          </p:nvGrpSpPr>
          <p:grpSpPr>
            <a:xfrm>
              <a:off x="743120" y="827172"/>
              <a:ext cx="457201" cy="424815"/>
              <a:chOff x="-79901" y="1123950"/>
              <a:chExt cx="1065928" cy="1153344"/>
            </a:xfrm>
          </p:grpSpPr>
          <p:pic>
            <p:nvPicPr>
              <p:cNvPr id="8" name="Graphic 6" descr="Child with balloon with solid fill">
                <a:extLst>
                  <a:ext uri="{FF2B5EF4-FFF2-40B4-BE49-F238E27FC236}">
                    <a16:creationId xmlns:a16="http://schemas.microsoft.com/office/drawing/2014/main" id="{B92450A1-93AC-4738-9C3C-3D6B7E32374D}"/>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9" name="Chord 38">
                <a:extLst>
                  <a:ext uri="{FF2B5EF4-FFF2-40B4-BE49-F238E27FC236}">
                    <a16:creationId xmlns:a16="http://schemas.microsoft.com/office/drawing/2014/main" id="{5969980F-0261-48CA-83B3-B5C53BFEA7AE}"/>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a:p>
            </p:txBody>
          </p:sp>
        </p:grpSp>
      </p:grpSp>
      <p:grpSp>
        <p:nvGrpSpPr>
          <p:cNvPr id="17" name="Group 16">
            <a:extLst>
              <a:ext uri="{FF2B5EF4-FFF2-40B4-BE49-F238E27FC236}">
                <a16:creationId xmlns:a16="http://schemas.microsoft.com/office/drawing/2014/main" id="{603581C6-540E-4ACC-A1B8-77B4B5D8EC1D}"/>
              </a:ext>
            </a:extLst>
          </p:cNvPr>
          <p:cNvGrpSpPr/>
          <p:nvPr/>
        </p:nvGrpSpPr>
        <p:grpSpPr>
          <a:xfrm>
            <a:off x="228702" y="3063736"/>
            <a:ext cx="3995453" cy="1455214"/>
            <a:chOff x="822294" y="2806182"/>
            <a:chExt cx="3764011" cy="1455214"/>
          </a:xfrm>
        </p:grpSpPr>
        <p:pic>
          <p:nvPicPr>
            <p:cNvPr id="6" name="Graphic 24" descr="Graduation cap with solid fill">
              <a:extLst>
                <a:ext uri="{FF2B5EF4-FFF2-40B4-BE49-F238E27FC236}">
                  <a16:creationId xmlns:a16="http://schemas.microsoft.com/office/drawing/2014/main" id="{E3689FBA-2F5D-42CB-8186-4EFC7172CDCF}"/>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500" b="16667"/>
            <a:stretch/>
          </p:blipFill>
          <p:spPr bwMode="auto">
            <a:xfrm>
              <a:off x="822294" y="2806182"/>
              <a:ext cx="457200" cy="300990"/>
            </a:xfrm>
            <a:prstGeom prst="rect">
              <a:avLst/>
            </a:prstGeom>
            <a:ln>
              <a:noFill/>
            </a:ln>
            <a:extLst>
              <a:ext uri="{53640926-AAD7-44D8-BBD7-CCE9431645EC}">
                <a14:shadowObscured xmlns:a14="http://schemas.microsoft.com/office/drawing/2010/main"/>
              </a:ext>
            </a:extLst>
          </p:spPr>
        </p:pic>
        <p:sp>
          <p:nvSpPr>
            <p:cNvPr id="12" name="Google Shape;247;p30">
              <a:extLst>
                <a:ext uri="{FF2B5EF4-FFF2-40B4-BE49-F238E27FC236}">
                  <a16:creationId xmlns:a16="http://schemas.microsoft.com/office/drawing/2014/main" id="{E5396677-81B6-4324-980D-A35628F8CAC7}"/>
                </a:ext>
              </a:extLst>
            </p:cNvPr>
            <p:cNvSpPr txBox="1"/>
            <p:nvPr/>
          </p:nvSpPr>
          <p:spPr>
            <a:xfrm>
              <a:off x="1276884" y="2837960"/>
              <a:ext cx="3309421" cy="1423436"/>
            </a:xfrm>
            <a:prstGeom prst="rect">
              <a:avLst/>
            </a:prstGeom>
            <a:noFill/>
            <a:ln>
              <a:noFill/>
            </a:ln>
          </p:spPr>
          <p:txBody>
            <a:bodyPr spcFirstLastPara="1" wrap="square" lIns="68569" tIns="34275" rIns="68569" bIns="34275" anchor="t" anchorCtr="0">
              <a:spAutoFit/>
            </a:bodyPr>
            <a:lstStyle/>
            <a:p>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Վստահելի հարաբերություններ սովո</a:t>
              </a: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րողների հետ</a:t>
              </a:r>
            </a:p>
            <a:p>
              <a:pPr marL="171450" indent="-171450">
                <a:buFont typeface="Arial" panose="020B0604020202020204" pitchFamily="34" charset="0"/>
                <a:buChar char="•"/>
              </a:pPr>
              <a:r>
                <a:rPr lang="hy-AM" sz="1200" dirty="0">
                  <a:latin typeface="GHEA Grapalat" panose="02000506050000020003" pitchFamily="50" charset="0"/>
                </a:rPr>
                <a:t>Նպաստել ընկերական և աջակցող միջավայրի ստեղծմանը</a:t>
              </a:r>
            </a:p>
            <a:p>
              <a:pPr marL="171450" indent="-171450">
                <a:buFont typeface="Arial" panose="020B0604020202020204" pitchFamily="34" charset="0"/>
                <a:buChar char="•"/>
              </a:pPr>
              <a:r>
                <a:rPr lang="hy-AM" sz="1200" dirty="0">
                  <a:latin typeface="GHEA Grapalat" panose="02000506050000020003" pitchFamily="50" charset="0"/>
                </a:rPr>
                <a:t>Երեխաներին խրախուսել վստահել և դիմել իրենց կամ այլ պատասխանատու անձանց՝ խնդիրների դեպքում</a:t>
              </a:r>
              <a:endParaRPr lang="hy-AM" sz="1200" dirty="0">
                <a:latin typeface="GHEA Grapalat" panose="02000506050000020003" pitchFamily="50"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628E69D6-F366-45D6-9ECA-9369831F57D1}"/>
              </a:ext>
            </a:extLst>
          </p:cNvPr>
          <p:cNvGrpSpPr/>
          <p:nvPr/>
        </p:nvGrpSpPr>
        <p:grpSpPr>
          <a:xfrm>
            <a:off x="4604539" y="978580"/>
            <a:ext cx="4053780" cy="1577325"/>
            <a:chOff x="4838700" y="827172"/>
            <a:chExt cx="4053780" cy="1577325"/>
          </a:xfrm>
        </p:grpSpPr>
        <p:sp>
          <p:nvSpPr>
            <p:cNvPr id="10" name="Google Shape;247;p30">
              <a:extLst>
                <a:ext uri="{FF2B5EF4-FFF2-40B4-BE49-F238E27FC236}">
                  <a16:creationId xmlns:a16="http://schemas.microsoft.com/office/drawing/2014/main" id="{0B71B9DB-30BE-4096-9A5D-C72AE781A90A}"/>
                </a:ext>
              </a:extLst>
            </p:cNvPr>
            <p:cNvSpPr txBox="1"/>
            <p:nvPr/>
          </p:nvSpPr>
          <p:spPr>
            <a:xfrm>
              <a:off x="5274178" y="827172"/>
              <a:ext cx="3618302" cy="1577325"/>
            </a:xfrm>
            <a:prstGeom prst="rect">
              <a:avLst/>
            </a:prstGeom>
            <a:noFill/>
            <a:ln>
              <a:noFill/>
            </a:ln>
          </p:spPr>
          <p:txBody>
            <a:bodyPr spcFirstLastPara="1" wrap="square" lIns="68569" tIns="34275" rIns="68569" bIns="34275" anchor="t" anchorCtr="0">
              <a:spAutoFit/>
            </a:bodyPr>
            <a:lstStyle/>
            <a:p>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Բացահայտում և հաղորդում</a:t>
              </a:r>
            </a:p>
            <a:p>
              <a:pPr marL="228600" indent="-228600">
                <a:buFont typeface="Arial" panose="020B0604020202020204" pitchFamily="34" charset="0"/>
                <a:buChar char="•"/>
              </a:pPr>
              <a:r>
                <a:rPr lang="hy-AM" sz="1200" dirty="0">
                  <a:latin typeface="GHEA Grapalat" panose="02000506050000020003" pitchFamily="50" charset="0"/>
                  <a:ea typeface="Times New Roman" panose="02020603050405020304" pitchFamily="18" charset="0"/>
                  <a:cs typeface="Times New Roman" panose="02020603050405020304" pitchFamily="18" charset="0"/>
                </a:rPr>
                <a:t>Ուշադրություն դարձնել սովորողների վարքագծին</a:t>
              </a:r>
            </a:p>
            <a:p>
              <a:pPr marL="228600" indent="-228600">
                <a:buFont typeface="Arial" panose="020B0604020202020204" pitchFamily="34" charset="0"/>
                <a:buChar char="•"/>
              </a:pPr>
              <a:r>
                <a:rPr lang="hy-AM" sz="1200" dirty="0">
                  <a:latin typeface="GHEA Grapalat" panose="02000506050000020003" pitchFamily="50" charset="0"/>
                </a:rPr>
                <a:t>Անմիջապես միջամտել, եթե ականատես են</a:t>
              </a:r>
            </a:p>
            <a:p>
              <a:r>
                <a:rPr lang="hy-AM" sz="1200" dirty="0">
                  <a:latin typeface="GHEA Grapalat" panose="02000506050000020003" pitchFamily="50" charset="0"/>
                </a:rPr>
                <a:t>     լինում բռնության դեպքի</a:t>
              </a:r>
              <a:endParaRPr lang="en-US" sz="1200" dirty="0">
                <a:latin typeface="GHEA Grapalat" panose="02000506050000020003" pitchFamily="50" charset="0"/>
              </a:endParaRPr>
            </a:p>
            <a:p>
              <a:pPr marL="228600" indent="-228600">
                <a:buFont typeface="Arial" panose="020B0604020202020204" pitchFamily="34" charset="0"/>
                <a:buChar char="•"/>
              </a:pPr>
              <a:r>
                <a:rPr lang="hy-AM" sz="1200" dirty="0">
                  <a:latin typeface="GHEA Grapalat" panose="02000506050000020003" pitchFamily="50" charset="0"/>
                </a:rPr>
                <a:t>Տեղեկացնել դպրոցի պատասխանատուներին բռնության կամ դրա նշանների առկայության կամ կասկածի մասին</a:t>
              </a:r>
              <a:endParaRPr lang="hy-AM" sz="12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3" name="Graphic 71" descr="Target Audience with solid fill">
              <a:extLst>
                <a:ext uri="{FF2B5EF4-FFF2-40B4-BE49-F238E27FC236}">
                  <a16:creationId xmlns:a16="http://schemas.microsoft.com/office/drawing/2014/main" id="{7F797A3B-B76E-4549-B65D-1CDDF9ABB74E}"/>
                </a:ext>
              </a:extLst>
            </p:cNvPr>
            <p:cNvPicPr>
              <a:picLocks noChangeAspect="1"/>
            </p:cNvPicPr>
            <p:nvPr/>
          </p:nvPicPr>
          <p:blipFill rotWithShape="1">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4838700" y="877970"/>
              <a:ext cx="457200" cy="339090"/>
            </a:xfrm>
            <a:prstGeom prst="rect">
              <a:avLst/>
            </a:prstGeom>
            <a:ln>
              <a:noFill/>
            </a:ln>
            <a:extLst>
              <a:ext uri="{53640926-AAD7-44D8-BBD7-CCE9431645EC}">
                <a14:shadowObscured xmlns:a14="http://schemas.microsoft.com/office/drawing/2010/main"/>
              </a:ext>
            </a:extLst>
          </p:spPr>
        </p:pic>
      </p:grpSp>
      <p:grpSp>
        <p:nvGrpSpPr>
          <p:cNvPr id="18" name="Group 17">
            <a:extLst>
              <a:ext uri="{FF2B5EF4-FFF2-40B4-BE49-F238E27FC236}">
                <a16:creationId xmlns:a16="http://schemas.microsoft.com/office/drawing/2014/main" id="{40EA7F7C-D9ED-4905-A038-23BEFE024B27}"/>
              </a:ext>
            </a:extLst>
          </p:cNvPr>
          <p:cNvGrpSpPr/>
          <p:nvPr/>
        </p:nvGrpSpPr>
        <p:grpSpPr>
          <a:xfrm>
            <a:off x="4690804" y="3122920"/>
            <a:ext cx="3961672" cy="1392659"/>
            <a:chOff x="4858800" y="2806182"/>
            <a:chExt cx="3961672" cy="1392659"/>
          </a:xfrm>
        </p:grpSpPr>
        <p:sp>
          <p:nvSpPr>
            <p:cNvPr id="11" name="Google Shape;247;p30">
              <a:extLst>
                <a:ext uri="{FF2B5EF4-FFF2-40B4-BE49-F238E27FC236}">
                  <a16:creationId xmlns:a16="http://schemas.microsoft.com/office/drawing/2014/main" id="{8857E0AB-041F-47C1-A449-458900F5A2A4}"/>
                </a:ext>
              </a:extLst>
            </p:cNvPr>
            <p:cNvSpPr txBox="1"/>
            <p:nvPr/>
          </p:nvSpPr>
          <p:spPr>
            <a:xfrm>
              <a:off x="5274178" y="2806182"/>
              <a:ext cx="3546294" cy="1392659"/>
            </a:xfrm>
            <a:prstGeom prst="rect">
              <a:avLst/>
            </a:prstGeom>
            <a:solidFill>
              <a:schemeClr val="bg1"/>
            </a:solidFill>
            <a:ln>
              <a:noFill/>
            </a:ln>
          </p:spPr>
          <p:txBody>
            <a:bodyPr spcFirstLastPara="1" wrap="square" lIns="68569" tIns="34275" rIns="68569" bIns="34275" anchor="t" anchorCtr="0">
              <a:spAutoFit/>
            </a:bodyPr>
            <a:lstStyle/>
            <a:p>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Համագործակցություն</a:t>
              </a:r>
            </a:p>
            <a:p>
              <a:pPr marL="228600" indent="-228600">
                <a:buFont typeface="Arial" panose="020B0604020202020204" pitchFamily="34" charset="0"/>
                <a:buChar char="•"/>
              </a:pPr>
              <a:r>
                <a:rPr lang="hy-AM" sz="1200" dirty="0">
                  <a:latin typeface="GHEA Grapalat" panose="02000506050000020003" pitchFamily="50" charset="0"/>
                </a:rPr>
                <a:t>Մասնակցել բռնության կանխարգելման նպատակով դպրոցում իրականացվող քննարկումներին և իրազեկման միջոցառումներին</a:t>
              </a:r>
            </a:p>
            <a:p>
              <a:pPr marL="228600" indent="-228600">
                <a:buFont typeface="Arial" panose="020B0604020202020204" pitchFamily="34" charset="0"/>
                <a:buChar char="•"/>
              </a:pPr>
              <a:r>
                <a:rPr lang="hy-AM" sz="1200" dirty="0">
                  <a:latin typeface="GHEA Grapalat" panose="02000506050000020003" pitchFamily="50" charset="0"/>
                </a:rPr>
                <a:t>Կիսվել իրենց դիտարկումներով և առաջարկներով՝ կապված դպրոցի անվտանգության </a:t>
              </a:r>
            </a:p>
            <a:p>
              <a:r>
                <a:rPr lang="hy-AM" sz="1200" dirty="0">
                  <a:latin typeface="GHEA Grapalat" panose="02000506050000020003" pitchFamily="50" charset="0"/>
                </a:rPr>
                <a:t>     ռազմավարության բարելավման հետ</a:t>
              </a:r>
              <a:endParaRPr lang="hy-AM" sz="1200" b="1" dirty="0">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14" name="Graphic 3" descr="Handshake with solid fill">
              <a:extLst>
                <a:ext uri="{FF2B5EF4-FFF2-40B4-BE49-F238E27FC236}">
                  <a16:creationId xmlns:a16="http://schemas.microsoft.com/office/drawing/2014/main" id="{01DA466B-CE58-4D53-8489-5CEBFBFFBF96}"/>
                </a:ext>
              </a:extLst>
            </p:cNvPr>
            <p:cNvPicPr>
              <a:picLocks noChangeAspect="1"/>
            </p:cNvPicPr>
            <p:nvPr/>
          </p:nvPicPr>
          <p:blipFill rotWithShape="1">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t="18056"/>
            <a:stretch/>
          </p:blipFill>
          <p:spPr bwMode="auto">
            <a:xfrm>
              <a:off x="4858800" y="2814002"/>
              <a:ext cx="457200" cy="37465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47969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1DAF-D113-4D7E-9103-FA3357628906}"/>
              </a:ext>
            </a:extLst>
          </p:cNvPr>
          <p:cNvSpPr>
            <a:spLocks noGrp="1"/>
          </p:cNvSpPr>
          <p:nvPr>
            <p:ph type="title"/>
          </p:nvPr>
        </p:nvSpPr>
        <p:spPr>
          <a:xfrm>
            <a:off x="3162" y="371650"/>
            <a:ext cx="1682878" cy="400051"/>
          </a:xfrm>
          <a:solidFill>
            <a:srgbClr val="F4BD2D"/>
          </a:solidFill>
        </p:spPr>
        <p:txBody>
          <a:bodyPr/>
          <a:lstStyle/>
          <a:p>
            <a:r>
              <a:rPr lang="hy-AM" sz="1800" dirty="0"/>
              <a:t>Ծնողներ</a:t>
            </a:r>
            <a:endParaRPr lang="en-US" sz="1800" dirty="0"/>
          </a:p>
        </p:txBody>
      </p:sp>
      <p:grpSp>
        <p:nvGrpSpPr>
          <p:cNvPr id="17" name="Group 16">
            <a:extLst>
              <a:ext uri="{FF2B5EF4-FFF2-40B4-BE49-F238E27FC236}">
                <a16:creationId xmlns:a16="http://schemas.microsoft.com/office/drawing/2014/main" id="{83F2D277-6722-4A32-8778-337BD354FF95}"/>
              </a:ext>
            </a:extLst>
          </p:cNvPr>
          <p:cNvGrpSpPr/>
          <p:nvPr/>
        </p:nvGrpSpPr>
        <p:grpSpPr>
          <a:xfrm>
            <a:off x="4723019" y="968820"/>
            <a:ext cx="3933237" cy="1331538"/>
            <a:chOff x="5011116" y="735189"/>
            <a:chExt cx="3933237" cy="1331538"/>
          </a:xfrm>
        </p:grpSpPr>
        <p:sp>
          <p:nvSpPr>
            <p:cNvPr id="3" name="Google Shape;247;p30">
              <a:extLst>
                <a:ext uri="{FF2B5EF4-FFF2-40B4-BE49-F238E27FC236}">
                  <a16:creationId xmlns:a16="http://schemas.microsoft.com/office/drawing/2014/main" id="{4752B7BC-6B7C-4484-B905-9F3FCA4D379D}"/>
                </a:ext>
              </a:extLst>
            </p:cNvPr>
            <p:cNvSpPr txBox="1"/>
            <p:nvPr/>
          </p:nvSpPr>
          <p:spPr>
            <a:xfrm>
              <a:off x="5478811" y="751012"/>
              <a:ext cx="3465542" cy="1315715"/>
            </a:xfrm>
            <a:prstGeom prst="rect">
              <a:avLst/>
            </a:prstGeom>
            <a:noFill/>
            <a:ln>
              <a:noFill/>
            </a:ln>
          </p:spPr>
          <p:txBody>
            <a:bodyPr spcFirstLastPara="1" wrap="square" lIns="68569" tIns="34275" rIns="68569" bIns="34275" anchor="t" anchorCtr="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150000"/>
                </a:lnSpc>
              </a:pP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Երեխայի վարքագծի դիտարկում</a:t>
              </a:r>
            </a:p>
            <a:p>
              <a:pPr marL="228600" indent="-228600">
                <a:buFont typeface="Arial" panose="020B0604020202020204" pitchFamily="34" charset="0"/>
                <a:buChar char="•"/>
              </a:pPr>
              <a:r>
                <a:rPr lang="hy-AM" sz="1200" dirty="0">
                  <a:latin typeface="GHEA Grapalat" panose="02000506050000020003" pitchFamily="50" charset="0"/>
                </a:rPr>
                <a:t>Ուշադրություն դարձնել վարքագծի կտրուկ փոփոխություններին</a:t>
              </a:r>
            </a:p>
            <a:p>
              <a:pPr marL="228600" indent="-228600">
                <a:buFont typeface="Arial" panose="020B0604020202020204" pitchFamily="34" charset="0"/>
                <a:buChar char="•"/>
              </a:pPr>
              <a:r>
                <a:rPr lang="hy-AM" sz="1200" dirty="0">
                  <a:latin typeface="GHEA Grapalat" panose="02000506050000020003" pitchFamily="50" charset="0"/>
                </a:rPr>
                <a:t>Կասկածելի դեպքերում դիմել դպրոցին կամ մասնագետներին՝ աջակցություն ստանալու համար։</a:t>
              </a:r>
              <a:endParaRPr lang="hy-AM" sz="1200"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6" name="Graphic 71" descr="Target Audience with solid fill">
              <a:extLst>
                <a:ext uri="{FF2B5EF4-FFF2-40B4-BE49-F238E27FC236}">
                  <a16:creationId xmlns:a16="http://schemas.microsoft.com/office/drawing/2014/main" id="{810E89CD-F5CA-472B-A5C6-36A9486BDE56}"/>
                </a:ext>
              </a:extLst>
            </p:cNvPr>
            <p:cNvPicPr>
              <a:picLocks noChangeAspect="1"/>
            </p:cNvPicPr>
            <p:nvPr/>
          </p:nvPicPr>
          <p:blipFill rotWithShape="1">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5011116" y="735189"/>
              <a:ext cx="457200" cy="339090"/>
            </a:xfrm>
            <a:prstGeom prst="rect">
              <a:avLst/>
            </a:prstGeom>
            <a:ln>
              <a:noFill/>
            </a:ln>
            <a:extLst>
              <a:ext uri="{53640926-AAD7-44D8-BBD7-CCE9431645EC}">
                <a14:shadowObscured xmlns:a14="http://schemas.microsoft.com/office/drawing/2010/main"/>
              </a:ext>
            </a:extLst>
          </p:spPr>
        </p:pic>
      </p:grpSp>
      <p:grpSp>
        <p:nvGrpSpPr>
          <p:cNvPr id="18" name="Group 17">
            <a:extLst>
              <a:ext uri="{FF2B5EF4-FFF2-40B4-BE49-F238E27FC236}">
                <a16:creationId xmlns:a16="http://schemas.microsoft.com/office/drawing/2014/main" id="{831F1091-3E8C-4EBA-B9B8-C10CAEDFC09F}"/>
              </a:ext>
            </a:extLst>
          </p:cNvPr>
          <p:cNvGrpSpPr/>
          <p:nvPr/>
        </p:nvGrpSpPr>
        <p:grpSpPr>
          <a:xfrm>
            <a:off x="4619226" y="2742566"/>
            <a:ext cx="4037030" cy="1685046"/>
            <a:chOff x="4981193" y="2661441"/>
            <a:chExt cx="4037030" cy="1685046"/>
          </a:xfrm>
        </p:grpSpPr>
        <p:sp>
          <p:nvSpPr>
            <p:cNvPr id="4" name="Google Shape;247;p30">
              <a:extLst>
                <a:ext uri="{FF2B5EF4-FFF2-40B4-BE49-F238E27FC236}">
                  <a16:creationId xmlns:a16="http://schemas.microsoft.com/office/drawing/2014/main" id="{4EEE8655-42F9-49AF-849B-C8DE4ACFFDD2}"/>
                </a:ext>
              </a:extLst>
            </p:cNvPr>
            <p:cNvSpPr txBox="1"/>
            <p:nvPr/>
          </p:nvSpPr>
          <p:spPr>
            <a:xfrm>
              <a:off x="5404941" y="2661441"/>
              <a:ext cx="3613282" cy="1685046"/>
            </a:xfrm>
            <a:prstGeom prst="rect">
              <a:avLst/>
            </a:prstGeom>
            <a:solidFill>
              <a:schemeClr val="bg1"/>
            </a:solidFill>
            <a:ln>
              <a:noFill/>
            </a:ln>
          </p:spPr>
          <p:txBody>
            <a:bodyPr spcFirstLastPara="1" wrap="square" lIns="68569" tIns="34275" rIns="68569" bIns="34275" anchor="t" anchorCtr="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150000"/>
                </a:lnSpc>
              </a:pPr>
              <a:r>
                <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Համագործակցություն</a:t>
              </a:r>
              <a:endParaRPr lang="en-US"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pPr marL="228600" indent="-228600">
                <a:buFont typeface="Arial" panose="020B0604020202020204" pitchFamily="34" charset="0"/>
                <a:buChar char="•"/>
              </a:pPr>
              <a:r>
                <a:rPr lang="hy-AM" sz="1200" dirty="0">
                  <a:latin typeface="GHEA Grapalat" panose="02000506050000020003" pitchFamily="50" charset="0"/>
                </a:rPr>
                <a:t>Ներգրավվել դպրոցական հանդիպումներում</a:t>
              </a:r>
            </a:p>
            <a:p>
              <a:pPr marL="228600" indent="-228600">
                <a:buFont typeface="Arial" panose="020B0604020202020204" pitchFamily="34" charset="0"/>
                <a:buChar char="•"/>
              </a:pPr>
              <a:r>
                <a:rPr lang="hy-AM" sz="1200" dirty="0">
                  <a:latin typeface="GHEA Grapalat" panose="02000506050000020003" pitchFamily="50" charset="0"/>
                </a:rPr>
                <a:t>Աջակցել դպրոցին ծրագրերի իրականացման հարցում</a:t>
              </a:r>
            </a:p>
            <a:p>
              <a:pPr marL="228600" indent="-228600">
                <a:buFont typeface="Arial" panose="020B0604020202020204" pitchFamily="34" charset="0"/>
                <a:buChar char="•"/>
              </a:pPr>
              <a:r>
                <a:rPr lang="hy-AM" sz="1200" dirty="0">
                  <a:latin typeface="GHEA Grapalat" panose="02000506050000020003" pitchFamily="50" charset="0"/>
                </a:rPr>
                <a:t>Հետևել դպրոցի քաղաքականություններին և աջակցել դրանց իրականացմանը</a:t>
              </a:r>
              <a:endParaRPr lang="en-US" sz="1200" dirty="0">
                <a:latin typeface="GHEA Grapalat" panose="02000506050000020003" pitchFamily="50" charset="0"/>
              </a:endParaRPr>
            </a:p>
            <a:p>
              <a:pPr marL="228600" indent="-228600">
                <a:buFont typeface="Arial" panose="020B0604020202020204" pitchFamily="34" charset="0"/>
                <a:buChar char="•"/>
              </a:pPr>
              <a:r>
                <a:rPr lang="hy-AM" sz="1200" dirty="0">
                  <a:latin typeface="GHEA Grapalat" panose="02000506050000020003" pitchFamily="50" charset="0"/>
                </a:rPr>
                <a:t>Կիսվել մտահոգություններով դպրոցի ղեկավարության կամ ուսուցիչների հետ</a:t>
              </a:r>
              <a:endParaRPr lang="hy-AM"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p:txBody>
        </p:sp>
        <p:pic>
          <p:nvPicPr>
            <p:cNvPr id="7" name="Graphic 3" descr="Handshake with solid fill">
              <a:extLst>
                <a:ext uri="{FF2B5EF4-FFF2-40B4-BE49-F238E27FC236}">
                  <a16:creationId xmlns:a16="http://schemas.microsoft.com/office/drawing/2014/main" id="{713A6A57-2E59-4166-8392-77B99AE63D99}"/>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56"/>
            <a:stretch/>
          </p:blipFill>
          <p:spPr bwMode="auto">
            <a:xfrm>
              <a:off x="4981193" y="2684292"/>
              <a:ext cx="457200" cy="374650"/>
            </a:xfrm>
            <a:prstGeom prst="rect">
              <a:avLst/>
            </a:prstGeom>
            <a:ln>
              <a:noFill/>
            </a:ln>
            <a:extLst>
              <a:ext uri="{53640926-AAD7-44D8-BBD7-CCE9431645EC}">
                <a14:shadowObscured xmlns:a14="http://schemas.microsoft.com/office/drawing/2010/main"/>
              </a:ext>
            </a:extLst>
          </p:spPr>
        </p:pic>
      </p:grpSp>
      <p:grpSp>
        <p:nvGrpSpPr>
          <p:cNvPr id="16" name="Group 15">
            <a:extLst>
              <a:ext uri="{FF2B5EF4-FFF2-40B4-BE49-F238E27FC236}">
                <a16:creationId xmlns:a16="http://schemas.microsoft.com/office/drawing/2014/main" id="{E0FBE58D-ADED-4C2A-B650-53B943EE35D9}"/>
              </a:ext>
            </a:extLst>
          </p:cNvPr>
          <p:cNvGrpSpPr/>
          <p:nvPr/>
        </p:nvGrpSpPr>
        <p:grpSpPr>
          <a:xfrm>
            <a:off x="125777" y="2661441"/>
            <a:ext cx="4011329" cy="1843116"/>
            <a:chOff x="773970" y="2571750"/>
            <a:chExt cx="4011329" cy="1843116"/>
          </a:xfrm>
        </p:grpSpPr>
        <p:sp>
          <p:nvSpPr>
            <p:cNvPr id="5" name="Google Shape;247;p30">
              <a:extLst>
                <a:ext uri="{FF2B5EF4-FFF2-40B4-BE49-F238E27FC236}">
                  <a16:creationId xmlns:a16="http://schemas.microsoft.com/office/drawing/2014/main" id="{89A85A41-793E-4F83-A5DE-020817DBB955}"/>
                </a:ext>
              </a:extLst>
            </p:cNvPr>
            <p:cNvSpPr txBox="1"/>
            <p:nvPr/>
          </p:nvSpPr>
          <p:spPr>
            <a:xfrm>
              <a:off x="1172017" y="2652875"/>
              <a:ext cx="3613282" cy="1761991"/>
            </a:xfrm>
            <a:prstGeom prst="rect">
              <a:avLst/>
            </a:prstGeom>
            <a:noFill/>
            <a:ln>
              <a:noFill/>
            </a:ln>
          </p:spPr>
          <p:txBody>
            <a:bodyPr spcFirstLastPara="1" wrap="square" lIns="68569" tIns="34275" rIns="68569" bIns="34275" anchor="t" anchorCtr="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Ընտանեկան դաստիարակություն</a:t>
              </a:r>
            </a:p>
            <a:p>
              <a:pPr marL="142875" indent="-142875">
                <a:buFont typeface="Arial" panose="020B0604020202020204" pitchFamily="34" charset="0"/>
                <a:buChar char="•"/>
              </a:pPr>
              <a:r>
                <a:rPr lang="hy-AM" sz="1200" dirty="0">
                  <a:latin typeface="GHEA Grapalat" panose="02000506050000020003" pitchFamily="50" charset="0"/>
                </a:rPr>
                <a:t>Տանը ամրապնդել հարգանքի, հանդուրժողականության և բազմազանության վերաբերյալ արժեքները</a:t>
              </a:r>
            </a:p>
            <a:p>
              <a:pPr marL="142875" indent="-142875">
                <a:buFont typeface="Arial" panose="020B0604020202020204" pitchFamily="34" charset="0"/>
                <a:buChar char="•"/>
              </a:pPr>
              <a:r>
                <a:rPr lang="hy-AM" sz="1200" dirty="0">
                  <a:latin typeface="GHEA Grapalat" panose="02000506050000020003" pitchFamily="50" charset="0"/>
                </a:rPr>
                <a:t>Երեխայի մոտ ձևավորել և զարգացնել հույզերը ճանաչելու և հասկանալու, ապրումակցելու հմտությունները</a:t>
              </a:r>
            </a:p>
            <a:p>
              <a:pPr marL="142875" indent="-142875">
                <a:buFont typeface="Arial" panose="020B0604020202020204" pitchFamily="34" charset="0"/>
                <a:buChar char="•"/>
              </a:pPr>
              <a:r>
                <a:rPr lang="hy-AM" sz="1200" dirty="0">
                  <a:latin typeface="GHEA Grapalat" panose="02000506050000020003" pitchFamily="50" charset="0"/>
                </a:rPr>
                <a:t>Օրինակ ծառայել երեխայի համար</a:t>
              </a:r>
            </a:p>
            <a:p>
              <a:pPr marL="142875" indent="-142875">
                <a:buFont typeface="Arial" panose="020B0604020202020204" pitchFamily="34" charset="0"/>
                <a:buChar char="•"/>
              </a:pPr>
              <a:r>
                <a:rPr lang="hy-AM" sz="1200" dirty="0">
                  <a:latin typeface="GHEA Grapalat" panose="02000506050000020003" pitchFamily="50" charset="0"/>
                </a:rPr>
                <a:t>Զարգացնել երեխայի ինքնավստահությունը</a:t>
              </a:r>
              <a:endParaRPr lang="en-US" sz="1200" dirty="0">
                <a:latin typeface="GHEA Grapalat" panose="02000506050000020003" pitchFamily="50" charset="0"/>
              </a:endParaRPr>
            </a:p>
          </p:txBody>
        </p:sp>
        <p:pic>
          <p:nvPicPr>
            <p:cNvPr id="8" name="Graphic 70" descr="House with solid fill">
              <a:extLst>
                <a:ext uri="{FF2B5EF4-FFF2-40B4-BE49-F238E27FC236}">
                  <a16:creationId xmlns:a16="http://schemas.microsoft.com/office/drawing/2014/main" id="{007F1612-06C3-4667-829C-FA0A614D3842}"/>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970" y="2571750"/>
              <a:ext cx="400050" cy="400050"/>
            </a:xfrm>
            <a:prstGeom prst="rect">
              <a:avLst/>
            </a:prstGeom>
          </p:spPr>
        </p:pic>
      </p:grpSp>
      <p:grpSp>
        <p:nvGrpSpPr>
          <p:cNvPr id="15" name="Group 14">
            <a:extLst>
              <a:ext uri="{FF2B5EF4-FFF2-40B4-BE49-F238E27FC236}">
                <a16:creationId xmlns:a16="http://schemas.microsoft.com/office/drawing/2014/main" id="{5A78587E-87B3-4CFE-A54F-CA31280E280F}"/>
              </a:ext>
            </a:extLst>
          </p:cNvPr>
          <p:cNvGrpSpPr/>
          <p:nvPr/>
        </p:nvGrpSpPr>
        <p:grpSpPr>
          <a:xfrm>
            <a:off x="199647" y="761288"/>
            <a:ext cx="4118537" cy="1638880"/>
            <a:chOff x="818053" y="557714"/>
            <a:chExt cx="4118537" cy="1638880"/>
          </a:xfrm>
        </p:grpSpPr>
        <p:grpSp>
          <p:nvGrpSpPr>
            <p:cNvPr id="9" name="Group 8">
              <a:extLst>
                <a:ext uri="{FF2B5EF4-FFF2-40B4-BE49-F238E27FC236}">
                  <a16:creationId xmlns:a16="http://schemas.microsoft.com/office/drawing/2014/main" id="{0CB8D3A3-92F1-4BB6-81B0-8BC8446E4FC3}"/>
                </a:ext>
              </a:extLst>
            </p:cNvPr>
            <p:cNvGrpSpPr/>
            <p:nvPr/>
          </p:nvGrpSpPr>
          <p:grpSpPr>
            <a:xfrm>
              <a:off x="818053" y="857579"/>
              <a:ext cx="406083" cy="283845"/>
              <a:chOff x="0" y="0"/>
              <a:chExt cx="1339277" cy="958968"/>
            </a:xfrm>
          </p:grpSpPr>
          <p:sp>
            <p:nvSpPr>
              <p:cNvPr id="10" name="Rounded Rectangle 5">
                <a:extLst>
                  <a:ext uri="{FF2B5EF4-FFF2-40B4-BE49-F238E27FC236}">
                    <a16:creationId xmlns:a16="http://schemas.microsoft.com/office/drawing/2014/main" id="{314FC48C-66DF-44ED-9A2D-855F68242603}"/>
                  </a:ext>
                </a:extLst>
              </p:cNvPr>
              <p:cNvSpPr/>
              <p:nvPr/>
            </p:nvSpPr>
            <p:spPr>
              <a:xfrm flipH="1">
                <a:off x="0" y="0"/>
                <a:ext cx="1339277" cy="95896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endParaRPr lang="en-US" sz="900"/>
              </a:p>
            </p:txBody>
          </p:sp>
          <p:sp>
            <p:nvSpPr>
              <p:cNvPr id="11" name="Heart 10">
                <a:extLst>
                  <a:ext uri="{FF2B5EF4-FFF2-40B4-BE49-F238E27FC236}">
                    <a16:creationId xmlns:a16="http://schemas.microsoft.com/office/drawing/2014/main" id="{2923B213-E724-4EA1-9CFA-6020B88A9E58}"/>
                  </a:ext>
                </a:extLst>
              </p:cNvPr>
              <p:cNvSpPr/>
              <p:nvPr/>
            </p:nvSpPr>
            <p:spPr>
              <a:xfrm>
                <a:off x="87557" y="192242"/>
                <a:ext cx="252000" cy="288000"/>
              </a:xfrm>
              <a:prstGeom prst="heart">
                <a:avLst/>
              </a:prstGeom>
              <a:solidFill>
                <a:srgbClr val="5F8D5D"/>
              </a:solid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endParaRPr lang="en-US" sz="900"/>
              </a:p>
            </p:txBody>
          </p:sp>
          <p:sp>
            <p:nvSpPr>
              <p:cNvPr id="12" name="Heart 11">
                <a:extLst>
                  <a:ext uri="{FF2B5EF4-FFF2-40B4-BE49-F238E27FC236}">
                    <a16:creationId xmlns:a16="http://schemas.microsoft.com/office/drawing/2014/main" id="{53DB350C-AFDE-40B3-AE3F-C5A85B9C2AF0}"/>
                  </a:ext>
                </a:extLst>
              </p:cNvPr>
              <p:cNvSpPr/>
              <p:nvPr/>
            </p:nvSpPr>
            <p:spPr>
              <a:xfrm>
                <a:off x="381710" y="190337"/>
                <a:ext cx="252000" cy="288000"/>
              </a:xfrm>
              <a:prstGeom prst="heart">
                <a:avLst/>
              </a:prstGeom>
              <a:solidFill>
                <a:srgbClr val="5F8D5D"/>
              </a:solid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endParaRPr lang="en-US" sz="900"/>
              </a:p>
            </p:txBody>
          </p:sp>
          <p:sp>
            <p:nvSpPr>
              <p:cNvPr id="13" name="Heart 12">
                <a:extLst>
                  <a:ext uri="{FF2B5EF4-FFF2-40B4-BE49-F238E27FC236}">
                    <a16:creationId xmlns:a16="http://schemas.microsoft.com/office/drawing/2014/main" id="{687E779A-61DE-47D7-B354-B34BE2CB8A71}"/>
                  </a:ext>
                </a:extLst>
              </p:cNvPr>
              <p:cNvSpPr/>
              <p:nvPr/>
            </p:nvSpPr>
            <p:spPr>
              <a:xfrm>
                <a:off x="671493" y="190337"/>
                <a:ext cx="252000" cy="288000"/>
              </a:xfrm>
              <a:prstGeom prst="heart">
                <a:avLst/>
              </a:prstGeom>
              <a:solidFill>
                <a:srgbClr val="5F8D5D"/>
              </a:solid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endParaRPr lang="en-US" sz="900"/>
              </a:p>
            </p:txBody>
          </p:sp>
        </p:grpSp>
        <p:sp>
          <p:nvSpPr>
            <p:cNvPr id="14" name="Google Shape;247;p30">
              <a:extLst>
                <a:ext uri="{FF2B5EF4-FFF2-40B4-BE49-F238E27FC236}">
                  <a16:creationId xmlns:a16="http://schemas.microsoft.com/office/drawing/2014/main" id="{880ED5AA-7BBA-4DBE-96AC-034BF86A9E1A}"/>
                </a:ext>
              </a:extLst>
            </p:cNvPr>
            <p:cNvSpPr txBox="1"/>
            <p:nvPr/>
          </p:nvSpPr>
          <p:spPr>
            <a:xfrm>
              <a:off x="1224136" y="557714"/>
              <a:ext cx="3712454" cy="1638880"/>
            </a:xfrm>
            <a:prstGeom prst="rect">
              <a:avLst/>
            </a:prstGeom>
            <a:noFill/>
            <a:ln>
              <a:noFill/>
            </a:ln>
          </p:spPr>
          <p:txBody>
            <a:bodyPr spcFirstLastPara="1" wrap="square" lIns="68569" tIns="34275" rIns="68569" bIns="34275" anchor="t" anchorCtr="0">
              <a:spAutoFit/>
            </a:bodyPr>
            <a:lstStyle/>
            <a:p>
              <a:endPar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endParaRPr>
            </a:p>
            <a:p>
              <a:r>
                <a:rPr lang="hy-AM" sz="1400" b="1" dirty="0">
                  <a:solidFill>
                    <a:schemeClr val="accent3">
                      <a:lumMod val="50000"/>
                    </a:schemeClr>
                  </a:solidFill>
                  <a:latin typeface="GHEA Grapalat" panose="02000506050000020003" pitchFamily="50" charset="0"/>
                  <a:ea typeface="Times New Roman" panose="02020603050405020304" pitchFamily="18" charset="0"/>
                  <a:cs typeface="Times New Roman" panose="02020603050405020304" pitchFamily="18" charset="0"/>
                </a:rPr>
                <a:t>Հաղորդակցություն և վստահելի հարաբերություններ երեխաների հետ </a:t>
              </a:r>
            </a:p>
            <a:p>
              <a:pPr marL="171450" indent="-171450">
                <a:buFont typeface="Arial" panose="020B0604020202020204" pitchFamily="34" charset="0"/>
                <a:buChar char="•"/>
              </a:pPr>
              <a:r>
                <a:rPr lang="hy-AM" sz="1200" dirty="0">
                  <a:latin typeface="GHEA Grapalat" panose="02000506050000020003" pitchFamily="50" charset="0"/>
                </a:rPr>
                <a:t>Հետաքրքրվել երեխայի առօրյայով և դպրոցական միջավայրում նրա հարաբերություններով</a:t>
              </a:r>
            </a:p>
            <a:p>
              <a:pPr marL="142875" indent="-142875">
                <a:buFont typeface="Arial" panose="020B0604020202020204" pitchFamily="34" charset="0"/>
                <a:buChar char="•"/>
              </a:pPr>
              <a:r>
                <a:rPr lang="hy-AM" sz="1200" dirty="0">
                  <a:latin typeface="GHEA Grapalat" panose="02000506050000020003" pitchFamily="50" charset="0"/>
                </a:rPr>
                <a:t>Ստեղծել վստահելի մթնոլորտ</a:t>
              </a:r>
            </a:p>
            <a:p>
              <a:pPr marL="142875" indent="-142875">
                <a:buFont typeface="Arial" panose="020B0604020202020204" pitchFamily="34" charset="0"/>
                <a:buChar char="•"/>
              </a:pPr>
              <a:r>
                <a:rPr lang="hy-AM" sz="1200" dirty="0">
                  <a:latin typeface="GHEA Grapalat" panose="02000506050000020003" pitchFamily="50" charset="0"/>
                </a:rPr>
                <a:t>Ժամանակ հատկացնել երեխայի հետ </a:t>
              </a:r>
            </a:p>
            <a:p>
              <a:pPr marL="142875" indent="-142875">
                <a:buFont typeface="Arial" panose="020B0604020202020204" pitchFamily="34" charset="0"/>
                <a:buChar char="•"/>
              </a:pPr>
              <a:r>
                <a:rPr lang="hy-AM" sz="1200" dirty="0">
                  <a:latin typeface="GHEA Grapalat" panose="02000506050000020003" pitchFamily="50" charset="0"/>
                </a:rPr>
                <a:t>Սահմանել պարզ և հասկանալի կանոններ</a:t>
              </a:r>
              <a:endParaRPr lang="en-US" sz="1200" dirty="0">
                <a:latin typeface="GHEA Grapalat" panose="02000506050000020003" pitchFamily="50" charset="0"/>
              </a:endParaRPr>
            </a:p>
          </p:txBody>
        </p:sp>
      </p:grpSp>
    </p:spTree>
    <p:extLst>
      <p:ext uri="{BB962C8B-B14F-4D97-AF65-F5344CB8AC3E}">
        <p14:creationId xmlns:p14="http://schemas.microsoft.com/office/powerpoint/2010/main" val="393830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1749-47ED-4B1D-822C-821C2833F86A}"/>
              </a:ext>
            </a:extLst>
          </p:cNvPr>
          <p:cNvSpPr/>
          <p:nvPr/>
        </p:nvSpPr>
        <p:spPr>
          <a:xfrm>
            <a:off x="0" y="0"/>
            <a:ext cx="3023320" cy="5143500"/>
          </a:xfrm>
          <a:prstGeom prst="rect">
            <a:avLst/>
          </a:prstGeom>
          <a:solidFill>
            <a:srgbClr val="1E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a:extLst>
              <a:ext uri="{FF2B5EF4-FFF2-40B4-BE49-F238E27FC236}">
                <a16:creationId xmlns:a16="http://schemas.microsoft.com/office/drawing/2014/main" id="{67AA402F-6279-41EE-A308-6BFB118223EF}"/>
              </a:ext>
            </a:extLst>
          </p:cNvPr>
          <p:cNvSpPr txBox="1"/>
          <p:nvPr/>
        </p:nvSpPr>
        <p:spPr>
          <a:xfrm>
            <a:off x="65991" y="1263699"/>
            <a:ext cx="2889814" cy="2616101"/>
          </a:xfrm>
          <a:prstGeom prst="rect">
            <a:avLst/>
          </a:prstGeom>
          <a:noFill/>
        </p:spPr>
        <p:txBody>
          <a:bodyPr wrap="square" rtlCol="0">
            <a:spAutoFit/>
          </a:bodyPr>
          <a:lstStyle/>
          <a:p>
            <a:pPr algn="ctr"/>
            <a:r>
              <a:rPr lang="hy-AM" sz="2800" b="1" dirty="0">
                <a:solidFill>
                  <a:schemeClr val="bg1"/>
                </a:solidFill>
              </a:rPr>
              <a:t>Անվտանգ և</a:t>
            </a:r>
          </a:p>
          <a:p>
            <a:pPr algn="ctr"/>
            <a:r>
              <a:rPr lang="hy-AM" sz="2800" b="1" dirty="0">
                <a:solidFill>
                  <a:schemeClr val="bg1"/>
                </a:solidFill>
              </a:rPr>
              <a:t>բռնությունից պաշտպան</a:t>
            </a:r>
          </a:p>
          <a:p>
            <a:pPr algn="ctr"/>
            <a:r>
              <a:rPr lang="hy-AM" sz="2800" b="1" dirty="0">
                <a:solidFill>
                  <a:schemeClr val="bg1"/>
                </a:solidFill>
              </a:rPr>
              <a:t>ված միջավայրի ստեղծում</a:t>
            </a:r>
            <a:endParaRPr lang="en-US" sz="2800" b="1" dirty="0">
              <a:solidFill>
                <a:schemeClr val="bg1"/>
              </a:solidFill>
            </a:endParaRPr>
          </a:p>
          <a:p>
            <a:pPr algn="ctr"/>
            <a:endParaRPr lang="hy-AM" sz="2400" b="1" dirty="0">
              <a:solidFill>
                <a:schemeClr val="bg1"/>
              </a:solidFill>
            </a:endParaRPr>
          </a:p>
        </p:txBody>
      </p:sp>
      <p:sp>
        <p:nvSpPr>
          <p:cNvPr id="5" name="Title 2">
            <a:extLst>
              <a:ext uri="{FF2B5EF4-FFF2-40B4-BE49-F238E27FC236}">
                <a16:creationId xmlns:a16="http://schemas.microsoft.com/office/drawing/2014/main" id="{3753FF79-63D5-4DAC-8C23-5A34925632A5}"/>
              </a:ext>
            </a:extLst>
          </p:cNvPr>
          <p:cNvSpPr txBox="1">
            <a:spLocks/>
          </p:cNvSpPr>
          <p:nvPr/>
        </p:nvSpPr>
        <p:spPr>
          <a:xfrm>
            <a:off x="3072508" y="136475"/>
            <a:ext cx="5346847" cy="340263"/>
          </a:xfrm>
          <a:prstGeom prst="rect">
            <a:avLst/>
          </a:prstGeom>
        </p:spPr>
        <p:txBody>
          <a:bodyPr>
            <a:normAutofit fontScale="90000" lnSpcReduction="10000"/>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hy-AM" sz="2025" b="1" dirty="0"/>
              <a:t>Երեխային շրջապատող միջավայրը</a:t>
            </a:r>
            <a:endParaRPr lang="en-US" dirty="0"/>
          </a:p>
        </p:txBody>
      </p:sp>
      <p:sp>
        <p:nvSpPr>
          <p:cNvPr id="6" name="Text Placeholder 3">
            <a:extLst>
              <a:ext uri="{FF2B5EF4-FFF2-40B4-BE49-F238E27FC236}">
                <a16:creationId xmlns:a16="http://schemas.microsoft.com/office/drawing/2014/main" id="{24DC4042-C09B-410F-BCF1-D1680FD5559A}"/>
              </a:ext>
            </a:extLst>
          </p:cNvPr>
          <p:cNvSpPr txBox="1">
            <a:spLocks/>
          </p:cNvSpPr>
          <p:nvPr/>
        </p:nvSpPr>
        <p:spPr>
          <a:xfrm>
            <a:off x="3072508" y="528887"/>
            <a:ext cx="6002647" cy="2625801"/>
          </a:xfrm>
          <a:prstGeom prst="rect">
            <a:avLst/>
          </a:prstGeom>
        </p:spPr>
        <p:txBody>
          <a:bodyPr>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latinLnBrk="0"/>
            <a:r>
              <a:rPr lang="hy-AM" sz="1400" dirty="0">
                <a:cs typeface="Arial" panose="020B0604020202020204" pitchFamily="34" charset="0"/>
              </a:rPr>
              <a:t>Երեխային մեծացնելը ներառում է երեխայի շուրջը գտնվող մարդկանց</a:t>
            </a:r>
            <a:r>
              <a:rPr lang="en-US" sz="1400" dirty="0">
                <a:cs typeface="Arial" panose="020B0604020202020204" pitchFamily="34" charset="0"/>
              </a:rPr>
              <a:t>, </a:t>
            </a:r>
            <a:r>
              <a:rPr lang="hy-AM" sz="1400" dirty="0">
                <a:cs typeface="Arial" panose="020B0604020202020204" pitchFamily="34" charset="0"/>
              </a:rPr>
              <a:t>կառույցների ու համակարգերի ներգրավվածությունը և մասնակցությունը: </a:t>
            </a:r>
          </a:p>
          <a:p>
            <a:pPr algn="just" latinLnBrk="0"/>
            <a:r>
              <a:rPr lang="hy-AM" sz="1400" dirty="0">
                <a:cs typeface="Arial" panose="020B0604020202020204" pitchFamily="34" charset="0"/>
              </a:rPr>
              <a:t>Տարբեր դերակատարների միջև հարաբերությունները, հաստատությունների և կառույցների առկայությունը, որոնք կարևոր դեր են խաղում երեխայի</a:t>
            </a:r>
            <a:r>
              <a:rPr lang="en-US" sz="1400" dirty="0">
                <a:cs typeface="Arial" panose="020B0604020202020204" pitchFamily="34" charset="0"/>
              </a:rPr>
              <a:t> </a:t>
            </a:r>
            <a:r>
              <a:rPr lang="hy-AM" sz="1400" dirty="0">
                <a:cs typeface="Arial" panose="020B0604020202020204" pitchFamily="34" charset="0"/>
              </a:rPr>
              <a:t>շուրջ դրական միջավայրի ստեղծման գործընթացում</a:t>
            </a:r>
            <a:r>
              <a:rPr lang="en-US" sz="1400" dirty="0">
                <a:cs typeface="Arial" panose="020B0604020202020204" pitchFamily="34" charset="0"/>
              </a:rPr>
              <a:t>:</a:t>
            </a:r>
            <a:endParaRPr lang="hy-AM" sz="1400" dirty="0">
              <a:cs typeface="Arial" panose="020B0604020202020204" pitchFamily="34" charset="0"/>
            </a:endParaRPr>
          </a:p>
          <a:p>
            <a:pPr algn="just" latinLnBrk="0"/>
            <a:r>
              <a:rPr lang="hy-AM" sz="1400" dirty="0">
                <a:cs typeface="Arial" panose="020B0604020202020204" pitchFamily="34" charset="0"/>
              </a:rPr>
              <a:t>Որքան մոտ են գտնվում «պաշտպանիչ գործոնները» երեխային, այնքան ավելի մեծ է նրանց ազդեցությունը երեխայի զարգացման և բարեկեցության</a:t>
            </a:r>
            <a:r>
              <a:rPr lang="en-US" sz="1400" dirty="0">
                <a:cs typeface="Arial" panose="020B0604020202020204" pitchFamily="34" charset="0"/>
              </a:rPr>
              <a:t> </a:t>
            </a:r>
            <a:r>
              <a:rPr lang="hy-AM" sz="1400" dirty="0">
                <a:cs typeface="Arial" panose="020B0604020202020204" pitchFamily="34" charset="0"/>
              </a:rPr>
              <a:t>վրա, ու այնքան էլ մեծ է նրանց դերը երեխայի պաշտպանության մեջ։</a:t>
            </a:r>
            <a:r>
              <a:rPr lang="x-none" sz="1400" dirty="0">
                <a:cs typeface="Arial" panose="020B0604020202020204" pitchFamily="34" charset="0"/>
              </a:rPr>
              <a:t> </a:t>
            </a:r>
            <a:r>
              <a:rPr lang="en-US" sz="1400" dirty="0">
                <a:cs typeface="Arial" panose="020B0604020202020204" pitchFamily="34" charset="0"/>
              </a:rPr>
              <a:t> </a:t>
            </a:r>
            <a:r>
              <a:rPr lang="x-none" sz="1400" dirty="0">
                <a:cs typeface="Arial" panose="020B0604020202020204" pitchFamily="34" charset="0"/>
              </a:rPr>
              <a:t> </a:t>
            </a:r>
            <a:endParaRPr lang="en-US" sz="1400" dirty="0">
              <a:cs typeface="Arial" panose="020B0604020202020204" pitchFamily="34" charset="0"/>
            </a:endParaRPr>
          </a:p>
        </p:txBody>
      </p:sp>
      <p:grpSp>
        <p:nvGrpSpPr>
          <p:cNvPr id="7" name="Group 6">
            <a:extLst>
              <a:ext uri="{FF2B5EF4-FFF2-40B4-BE49-F238E27FC236}">
                <a16:creationId xmlns:a16="http://schemas.microsoft.com/office/drawing/2014/main" id="{4CD1049B-F256-4DBD-A6D9-7B4F251B5E27}"/>
              </a:ext>
            </a:extLst>
          </p:cNvPr>
          <p:cNvGrpSpPr/>
          <p:nvPr/>
        </p:nvGrpSpPr>
        <p:grpSpPr>
          <a:xfrm>
            <a:off x="5127647" y="3632752"/>
            <a:ext cx="3446650" cy="1441131"/>
            <a:chOff x="-53557" y="4642975"/>
            <a:chExt cx="5475642" cy="1484555"/>
          </a:xfrm>
        </p:grpSpPr>
        <p:sp>
          <p:nvSpPr>
            <p:cNvPr id="9" name="Oval 8">
              <a:extLst>
                <a:ext uri="{FF2B5EF4-FFF2-40B4-BE49-F238E27FC236}">
                  <a16:creationId xmlns:a16="http://schemas.microsoft.com/office/drawing/2014/main" id="{A716FF64-79CE-41C0-A19B-C5D993FAD08E}"/>
                </a:ext>
              </a:extLst>
            </p:cNvPr>
            <p:cNvSpPr/>
            <p:nvPr/>
          </p:nvSpPr>
          <p:spPr>
            <a:xfrm>
              <a:off x="-53557" y="4642975"/>
              <a:ext cx="5475642" cy="148455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Oval 9">
              <a:extLst>
                <a:ext uri="{FF2B5EF4-FFF2-40B4-BE49-F238E27FC236}">
                  <a16:creationId xmlns:a16="http://schemas.microsoft.com/office/drawing/2014/main" id="{3B1E7E56-DF59-4CD5-9BC0-5A64062009CB}"/>
                </a:ext>
              </a:extLst>
            </p:cNvPr>
            <p:cNvSpPr/>
            <p:nvPr/>
          </p:nvSpPr>
          <p:spPr>
            <a:xfrm>
              <a:off x="93115" y="4889348"/>
              <a:ext cx="4661765" cy="112955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lumMod val="60000"/>
                    <a:lumOff val="40000"/>
                  </a:schemeClr>
                </a:solidFill>
              </a:endParaRPr>
            </a:p>
          </p:txBody>
        </p:sp>
        <p:sp>
          <p:nvSpPr>
            <p:cNvPr id="12" name="Oval 11">
              <a:extLst>
                <a:ext uri="{FF2B5EF4-FFF2-40B4-BE49-F238E27FC236}">
                  <a16:creationId xmlns:a16="http://schemas.microsoft.com/office/drawing/2014/main" id="{FA2F28D2-B593-48E6-9D87-D112B216717F}"/>
                </a:ext>
              </a:extLst>
            </p:cNvPr>
            <p:cNvSpPr/>
            <p:nvPr/>
          </p:nvSpPr>
          <p:spPr>
            <a:xfrm>
              <a:off x="118335" y="5045336"/>
              <a:ext cx="3539266" cy="753036"/>
            </a:xfrm>
            <a:prstGeom prst="ellipse">
              <a:avLst/>
            </a:prstGeom>
            <a:solidFill>
              <a:srgbClr val="F8D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F432CECD-0C09-4029-94C2-79A62F73135C}"/>
                </a:ext>
              </a:extLst>
            </p:cNvPr>
            <p:cNvSpPr/>
            <p:nvPr/>
          </p:nvSpPr>
          <p:spPr>
            <a:xfrm>
              <a:off x="93114" y="5217457"/>
              <a:ext cx="2316599" cy="473337"/>
            </a:xfrm>
            <a:prstGeom prst="ellipse">
              <a:avLst/>
            </a:prstGeom>
            <a:solidFill>
              <a:srgbClr val="F6A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4" name="Group 13">
            <a:extLst>
              <a:ext uri="{FF2B5EF4-FFF2-40B4-BE49-F238E27FC236}">
                <a16:creationId xmlns:a16="http://schemas.microsoft.com/office/drawing/2014/main" id="{F43B932B-0E82-49A9-AE3C-B1AF2A03889B}"/>
              </a:ext>
            </a:extLst>
          </p:cNvPr>
          <p:cNvGrpSpPr/>
          <p:nvPr/>
        </p:nvGrpSpPr>
        <p:grpSpPr>
          <a:xfrm>
            <a:off x="4785660" y="3171043"/>
            <a:ext cx="3459239" cy="753603"/>
            <a:chOff x="6675093" y="3992084"/>
            <a:chExt cx="4512362" cy="1004804"/>
          </a:xfrm>
        </p:grpSpPr>
        <p:sp>
          <p:nvSpPr>
            <p:cNvPr id="15" name="Rectangle 14">
              <a:extLst>
                <a:ext uri="{FF2B5EF4-FFF2-40B4-BE49-F238E27FC236}">
                  <a16:creationId xmlns:a16="http://schemas.microsoft.com/office/drawing/2014/main" id="{5AE2145E-31D4-4BC1-94C5-0F4ACF450D08}"/>
                </a:ext>
              </a:extLst>
            </p:cNvPr>
            <p:cNvSpPr/>
            <p:nvPr/>
          </p:nvSpPr>
          <p:spPr>
            <a:xfrm>
              <a:off x="6675093" y="4003462"/>
              <a:ext cx="931985" cy="452197"/>
            </a:xfrm>
            <a:prstGeom prst="rect">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ՄԻԿՐՈ</a:t>
              </a:r>
              <a:endParaRPr lang="en-US" sz="1100" b="1" dirty="0">
                <a:ln w="0"/>
                <a:solidFill>
                  <a:schemeClr val="tx1"/>
                </a:solidFill>
                <a:effectLst>
                  <a:outerShdw blurRad="38100" dist="25400" dir="5400000" algn="ctr" rotWithShape="0">
                    <a:srgbClr val="6E747A">
                      <a:alpha val="43000"/>
                    </a:srgbClr>
                  </a:outerShdw>
                </a:effectLst>
              </a:endParaRPr>
            </a:p>
          </p:txBody>
        </p:sp>
        <p:sp>
          <p:nvSpPr>
            <p:cNvPr id="16" name="Rectangle 15">
              <a:extLst>
                <a:ext uri="{FF2B5EF4-FFF2-40B4-BE49-F238E27FC236}">
                  <a16:creationId xmlns:a16="http://schemas.microsoft.com/office/drawing/2014/main" id="{FB4A325F-CEDD-4837-878A-907584294F0E}"/>
                </a:ext>
              </a:extLst>
            </p:cNvPr>
            <p:cNvSpPr/>
            <p:nvPr/>
          </p:nvSpPr>
          <p:spPr>
            <a:xfrm>
              <a:off x="7881539" y="4003462"/>
              <a:ext cx="931985" cy="440017"/>
            </a:xfrm>
            <a:prstGeom prst="rect">
              <a:avLst/>
            </a:prstGeom>
            <a:solidFill>
              <a:schemeClr val="accent3">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ՄԵՍՈ</a:t>
              </a:r>
              <a:endParaRPr lang="en-US" sz="1100" b="1" dirty="0">
                <a:ln w="0"/>
                <a:solidFill>
                  <a:schemeClr val="tx1"/>
                </a:solidFill>
                <a:effectLst>
                  <a:outerShdw blurRad="38100" dist="25400" dir="5400000" algn="ctr" rotWithShape="0">
                    <a:srgbClr val="6E747A">
                      <a:alpha val="43000"/>
                    </a:srgbClr>
                  </a:outerShdw>
                </a:effectLst>
              </a:endParaRPr>
            </a:p>
          </p:txBody>
        </p:sp>
        <p:sp>
          <p:nvSpPr>
            <p:cNvPr id="17" name="Rectangle 16">
              <a:extLst>
                <a:ext uri="{FF2B5EF4-FFF2-40B4-BE49-F238E27FC236}">
                  <a16:creationId xmlns:a16="http://schemas.microsoft.com/office/drawing/2014/main" id="{7584BB68-634C-4CD3-9818-294C0C72C3CE}"/>
                </a:ext>
              </a:extLst>
            </p:cNvPr>
            <p:cNvSpPr/>
            <p:nvPr/>
          </p:nvSpPr>
          <p:spPr>
            <a:xfrm>
              <a:off x="9087987" y="4003462"/>
              <a:ext cx="998667" cy="440017"/>
            </a:xfrm>
            <a:prstGeom prst="rec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ԷՔՍՈ</a:t>
              </a:r>
              <a:endParaRPr lang="en-US" sz="1100" b="1" dirty="0">
                <a:solidFill>
                  <a:schemeClr val="tx1"/>
                </a:solidFill>
              </a:endParaRPr>
            </a:p>
          </p:txBody>
        </p:sp>
        <p:sp>
          <p:nvSpPr>
            <p:cNvPr id="18" name="Rectangle 17">
              <a:extLst>
                <a:ext uri="{FF2B5EF4-FFF2-40B4-BE49-F238E27FC236}">
                  <a16:creationId xmlns:a16="http://schemas.microsoft.com/office/drawing/2014/main" id="{6B4E7F3E-3901-4D4C-AF52-22DEAB7F6D7B}"/>
                </a:ext>
              </a:extLst>
            </p:cNvPr>
            <p:cNvSpPr/>
            <p:nvPr/>
          </p:nvSpPr>
          <p:spPr>
            <a:xfrm>
              <a:off x="10225566" y="4002093"/>
              <a:ext cx="961889" cy="440017"/>
            </a:xfrm>
            <a:prstGeom prst="rect">
              <a:avLst/>
            </a:prstGeom>
            <a:solidFill>
              <a:schemeClr val="accent5">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ՄԱԿՐՈ</a:t>
              </a:r>
              <a:endParaRPr lang="en-US" sz="1100" b="1" dirty="0">
                <a:ln w="0"/>
                <a:solidFill>
                  <a:schemeClr val="tx1"/>
                </a:solidFill>
                <a:effectLst>
                  <a:outerShdw blurRad="38100" dist="25400" dir="5400000" algn="ctr" rotWithShape="0">
                    <a:srgbClr val="6E747A">
                      <a:alpha val="43000"/>
                    </a:srgbClr>
                  </a:outerShdw>
                </a:effectLst>
              </a:endParaRPr>
            </a:p>
          </p:txBody>
        </p:sp>
        <p:cxnSp>
          <p:nvCxnSpPr>
            <p:cNvPr id="19" name="Straight Connector 18">
              <a:extLst>
                <a:ext uri="{FF2B5EF4-FFF2-40B4-BE49-F238E27FC236}">
                  <a16:creationId xmlns:a16="http://schemas.microsoft.com/office/drawing/2014/main" id="{C97DE0EF-ABAC-4054-BBF0-EAC8523E50D4}"/>
                </a:ext>
              </a:extLst>
            </p:cNvPr>
            <p:cNvCxnSpPr/>
            <p:nvPr/>
          </p:nvCxnSpPr>
          <p:spPr>
            <a:xfrm flipH="1">
              <a:off x="10084792" y="4300198"/>
              <a:ext cx="1861" cy="696690"/>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a:extLst>
                <a:ext uri="{FF2B5EF4-FFF2-40B4-BE49-F238E27FC236}">
                  <a16:creationId xmlns:a16="http://schemas.microsoft.com/office/drawing/2014/main" id="{38F2CC88-73E2-44EA-9D49-1AFBC5575733}"/>
                </a:ext>
              </a:extLst>
            </p:cNvPr>
            <p:cNvCxnSpPr>
              <a:cxnSpLocks/>
            </p:cNvCxnSpPr>
            <p:nvPr/>
          </p:nvCxnSpPr>
          <p:spPr>
            <a:xfrm>
              <a:off x="8849870" y="4004563"/>
              <a:ext cx="0" cy="900216"/>
            </a:xfrm>
            <a:prstGeom prst="line">
              <a:avLst/>
            </a:prstGeom>
          </p:spPr>
          <p:style>
            <a:lnRef idx="2">
              <a:schemeClr val="accent6"/>
            </a:lnRef>
            <a:fillRef idx="0">
              <a:schemeClr val="accent6"/>
            </a:fillRef>
            <a:effectRef idx="1">
              <a:schemeClr val="accent6"/>
            </a:effectRef>
            <a:fontRef idx="minor">
              <a:schemeClr val="tx1"/>
            </a:fontRef>
          </p:style>
        </p:cxnSp>
        <p:cxnSp>
          <p:nvCxnSpPr>
            <p:cNvPr id="21" name="Straight Connector 20">
              <a:extLst>
                <a:ext uri="{FF2B5EF4-FFF2-40B4-BE49-F238E27FC236}">
                  <a16:creationId xmlns:a16="http://schemas.microsoft.com/office/drawing/2014/main" id="{95C3940E-5393-42CB-B7A4-7409E4F8A534}"/>
                </a:ext>
              </a:extLst>
            </p:cNvPr>
            <p:cNvCxnSpPr/>
            <p:nvPr/>
          </p:nvCxnSpPr>
          <p:spPr>
            <a:xfrm>
              <a:off x="7607079" y="3992084"/>
              <a:ext cx="0" cy="974012"/>
            </a:xfrm>
            <a:prstGeom prst="line">
              <a:avLst/>
            </a:prstGeom>
          </p:spPr>
          <p:style>
            <a:lnRef idx="2">
              <a:schemeClr val="accent6"/>
            </a:lnRef>
            <a:fillRef idx="0">
              <a:schemeClr val="accent6"/>
            </a:fillRef>
            <a:effectRef idx="1">
              <a:schemeClr val="accent6"/>
            </a:effectRef>
            <a:fontRef idx="minor">
              <a:schemeClr val="tx1"/>
            </a:fontRef>
          </p:style>
        </p:cxnSp>
      </p:grpSp>
      <p:pic>
        <p:nvPicPr>
          <p:cNvPr id="22" name="Picture 21">
            <a:extLst>
              <a:ext uri="{FF2B5EF4-FFF2-40B4-BE49-F238E27FC236}">
                <a16:creationId xmlns:a16="http://schemas.microsoft.com/office/drawing/2014/main" id="{74ACC3FB-1B3C-4AD1-A966-A91A2E301D3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85778" y="3855564"/>
            <a:ext cx="820912" cy="916686"/>
          </a:xfrm>
          <a:prstGeom prst="rect">
            <a:avLst/>
          </a:prstGeom>
        </p:spPr>
      </p:pic>
    </p:spTree>
    <p:extLst>
      <p:ext uri="{BB962C8B-B14F-4D97-AF65-F5344CB8AC3E}">
        <p14:creationId xmlns:p14="http://schemas.microsoft.com/office/powerpoint/2010/main" val="946864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7314" y="242701"/>
            <a:ext cx="5389371" cy="380604"/>
          </a:xfrm>
        </p:spPr>
        <p:txBody>
          <a:bodyPr>
            <a:normAutofit/>
          </a:bodyPr>
          <a:lstStyle/>
          <a:p>
            <a:pPr algn="ctr"/>
            <a:r>
              <a:rPr lang="hy-AM" sz="1800" b="1" dirty="0">
                <a:solidFill>
                  <a:schemeClr val="accent2">
                    <a:lumMod val="75000"/>
                  </a:schemeClr>
                </a:solidFill>
                <a:latin typeface="+mn-lt"/>
                <a:sym typeface="Arial"/>
              </a:rPr>
              <a:t>Ռիսկային և պաշտպանիչ գործոնները </a:t>
            </a:r>
            <a:endParaRPr lang="en-US" sz="1800" b="1" dirty="0">
              <a:solidFill>
                <a:schemeClr val="accent2">
                  <a:lumMod val="75000"/>
                </a:schemeClr>
              </a:solidFill>
              <a:latin typeface="+mn-lt"/>
              <a:sym typeface="Arial"/>
            </a:endParaRPr>
          </a:p>
        </p:txBody>
      </p:sp>
      <p:sp>
        <p:nvSpPr>
          <p:cNvPr id="4" name="Text Placeholder 3"/>
          <p:cNvSpPr>
            <a:spLocks noGrp="1"/>
          </p:cNvSpPr>
          <p:nvPr>
            <p:ph type="body" idx="1"/>
          </p:nvPr>
        </p:nvSpPr>
        <p:spPr>
          <a:xfrm>
            <a:off x="555191" y="3219822"/>
            <a:ext cx="5576596" cy="1201014"/>
          </a:xfrm>
        </p:spPr>
        <p:txBody>
          <a:bodyPr>
            <a:normAutofit/>
          </a:bodyPr>
          <a:lstStyle/>
          <a:p>
            <a:pPr indent="-342900" algn="just" latinLnBrk="0">
              <a:spcBef>
                <a:spcPct val="20000"/>
              </a:spcBef>
              <a:buFont typeface="Arial" pitchFamily="34" charset="0"/>
              <a:buChar char="•"/>
            </a:pPr>
            <a:r>
              <a:rPr lang="hy-AM" sz="1400" dirty="0">
                <a:cs typeface="Arial" panose="020B0604020202020204" pitchFamily="34" charset="0"/>
              </a:rPr>
              <a:t>Բոլոր երեխաների համար, հատկապես առավել խոցելի,անվտանգ միջավայր ստեղծելը մեր աշխատանքի մի մասն է, որը հատուկ ծրագրերի իրականացում չի պահանջում:</a:t>
            </a:r>
            <a:endParaRPr lang="en-US" sz="1400" dirty="0">
              <a:cs typeface="Arial" panose="020B0604020202020204" pitchFamily="34" charset="0"/>
            </a:endParaRPr>
          </a:p>
        </p:txBody>
      </p:sp>
      <p:sp>
        <p:nvSpPr>
          <p:cNvPr id="13" name="TextBox 12">
            <a:extLst>
              <a:ext uri="{FF2B5EF4-FFF2-40B4-BE49-F238E27FC236}">
                <a16:creationId xmlns:a16="http://schemas.microsoft.com/office/drawing/2014/main" id="{128D3580-4B43-4F0E-86CF-ACA729FA078B}"/>
              </a:ext>
            </a:extLst>
          </p:cNvPr>
          <p:cNvSpPr txBox="1"/>
          <p:nvPr/>
        </p:nvSpPr>
        <p:spPr>
          <a:xfrm>
            <a:off x="611560" y="1073032"/>
            <a:ext cx="7879653" cy="954107"/>
          </a:xfrm>
          <a:prstGeom prst="rect">
            <a:avLst/>
          </a:prstGeom>
          <a:noFill/>
        </p:spPr>
        <p:txBody>
          <a:bodyPr wrap="square">
            <a:spAutoFit/>
          </a:bodyPr>
          <a:lstStyle/>
          <a:p>
            <a:pPr marL="285750" indent="-285750" algn="just" latinLnBrk="0">
              <a:spcBef>
                <a:spcPct val="20000"/>
              </a:spcBef>
              <a:buFont typeface="Arial" panose="020B0604020202020204" pitchFamily="34" charset="0"/>
              <a:buChar char="•"/>
            </a:pPr>
            <a:r>
              <a:rPr lang="hy-AM" sz="1400" dirty="0">
                <a:cs typeface="Arial" panose="020B0604020202020204" pitchFamily="34" charset="0"/>
              </a:rPr>
              <a:t>Երեխաների զարգացման և պաշտպանության համար կարևոր է կենտրոնանալ երեխայի կյանքում պաշտպանիչ գործոնների ամրապնդման վրա։ Մենք չենք շեշտադրում խնդիրները, «դեֆիցիտը» կամ ռիսկի գործոնները առանձնացնելով՝ փորձելով դա «շտկել»: </a:t>
            </a:r>
          </a:p>
        </p:txBody>
      </p:sp>
      <p:sp>
        <p:nvSpPr>
          <p:cNvPr id="14" name="TextBox 13">
            <a:extLst>
              <a:ext uri="{FF2B5EF4-FFF2-40B4-BE49-F238E27FC236}">
                <a16:creationId xmlns:a16="http://schemas.microsoft.com/office/drawing/2014/main" id="{C59829DB-4315-41E3-BA6D-A328D8ED32D2}"/>
              </a:ext>
            </a:extLst>
          </p:cNvPr>
          <p:cNvSpPr txBox="1"/>
          <p:nvPr/>
        </p:nvSpPr>
        <p:spPr>
          <a:xfrm>
            <a:off x="621963" y="2265715"/>
            <a:ext cx="5443052" cy="954107"/>
          </a:xfrm>
          <a:prstGeom prst="rect">
            <a:avLst/>
          </a:prstGeom>
          <a:noFill/>
        </p:spPr>
        <p:txBody>
          <a:bodyPr wrap="square">
            <a:spAutoFit/>
          </a:bodyPr>
          <a:lstStyle/>
          <a:p>
            <a:pPr marL="285750" indent="-285750" algn="just" latinLnBrk="0">
              <a:spcBef>
                <a:spcPct val="20000"/>
              </a:spcBef>
              <a:buFont typeface="Arial" panose="020B0604020202020204" pitchFamily="34" charset="0"/>
              <a:buChar char="•"/>
            </a:pPr>
            <a:r>
              <a:rPr lang="hy-AM" sz="1400" dirty="0">
                <a:cs typeface="Arial" panose="020B0604020202020204" pitchFamily="34" charset="0"/>
              </a:rPr>
              <a:t>«Պաշտպանիչ գործոններից» յուրաքանչյուրը կարող է կարևոր դեր խաղալ երեխաների պաշտպանության և երեխաների համար ապահով և հոգատար միջավայր ստեղծելու գործում:</a:t>
            </a:r>
          </a:p>
        </p:txBody>
      </p:sp>
      <p:graphicFrame>
        <p:nvGraphicFramePr>
          <p:cNvPr id="16" name="Diagram 15">
            <a:extLst>
              <a:ext uri="{FF2B5EF4-FFF2-40B4-BE49-F238E27FC236}">
                <a16:creationId xmlns:a16="http://schemas.microsoft.com/office/drawing/2014/main" id="{72938BFC-56EB-4202-8D34-CC97852594B5}"/>
              </a:ext>
            </a:extLst>
          </p:cNvPr>
          <p:cNvGraphicFramePr/>
          <p:nvPr>
            <p:extLst>
              <p:ext uri="{D42A27DB-BD31-4B8C-83A1-F6EECF244321}">
                <p14:modId xmlns:p14="http://schemas.microsoft.com/office/powerpoint/2010/main" val="3331462727"/>
              </p:ext>
            </p:extLst>
          </p:nvPr>
        </p:nvGraphicFramePr>
        <p:xfrm>
          <a:off x="5436096" y="2355726"/>
          <a:ext cx="4175739" cy="2423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623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15284" y="976521"/>
            <a:ext cx="6961952" cy="518742"/>
            <a:chOff x="1669369" y="1558627"/>
            <a:chExt cx="3741047" cy="772665"/>
          </a:xfrm>
        </p:grpSpPr>
        <p:sp>
          <p:nvSpPr>
            <p:cNvPr id="9" name="Chevron 8"/>
            <p:cNvSpPr/>
            <p:nvPr/>
          </p:nvSpPr>
          <p:spPr>
            <a:xfrm>
              <a:off x="1669369" y="1558627"/>
              <a:ext cx="1294521" cy="772664"/>
            </a:xfrm>
            <a:prstGeom prst="chevron">
              <a:avLst>
                <a:gd name="adj" fmla="val 4485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0" name="Chevron 9"/>
            <p:cNvSpPr/>
            <p:nvPr/>
          </p:nvSpPr>
          <p:spPr>
            <a:xfrm>
              <a:off x="2916385" y="1558627"/>
              <a:ext cx="1294520" cy="772665"/>
            </a:xfrm>
            <a:prstGeom prst="chevron">
              <a:avLst>
                <a:gd name="adj" fmla="val 4485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1" name="Chevron 10"/>
            <p:cNvSpPr/>
            <p:nvPr/>
          </p:nvSpPr>
          <p:spPr>
            <a:xfrm>
              <a:off x="4136969" y="1558627"/>
              <a:ext cx="1273447" cy="772664"/>
            </a:xfrm>
            <a:prstGeom prst="chevron">
              <a:avLst>
                <a:gd name="adj" fmla="val 448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grpSp>
      <p:cxnSp>
        <p:nvCxnSpPr>
          <p:cNvPr id="35" name="Straight Connector 34"/>
          <p:cNvCxnSpPr/>
          <p:nvPr/>
        </p:nvCxnSpPr>
        <p:spPr>
          <a:xfrm>
            <a:off x="2065614" y="1530049"/>
            <a:ext cx="0" cy="32235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232113" y="1530049"/>
            <a:ext cx="0" cy="3223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580526" y="1530049"/>
            <a:ext cx="0" cy="32235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338772" y="1803059"/>
            <a:ext cx="1483047" cy="1015663"/>
          </a:xfrm>
          <a:prstGeom prst="rect">
            <a:avLst/>
          </a:prstGeom>
          <a:noFill/>
        </p:spPr>
        <p:txBody>
          <a:bodyPr wrap="square" rtlCol="0">
            <a:spAutoFit/>
          </a:bodyPr>
          <a:lstStyle/>
          <a:p>
            <a:pPr lvl="0">
              <a:buFont typeface="Wingdings" panose="05000000000000000000" pitchFamily="2" charset="2"/>
              <a:buChar char=""/>
            </a:pPr>
            <a:r>
              <a:rPr lang="en-US" sz="1200" dirty="0"/>
              <a:t>Մ</a:t>
            </a:r>
            <a:r>
              <a:rPr lang="hy-AM" sz="1200" dirty="0"/>
              <a:t>եծահասակների կողմից երեխաների հանդեպ հոգեբանական բռնություն</a:t>
            </a:r>
            <a:endParaRPr lang="en-US" sz="1200" dirty="0"/>
          </a:p>
        </p:txBody>
      </p:sp>
      <p:sp>
        <p:nvSpPr>
          <p:cNvPr id="42" name="TextBox 41"/>
          <p:cNvSpPr txBox="1"/>
          <p:nvPr/>
        </p:nvSpPr>
        <p:spPr>
          <a:xfrm>
            <a:off x="3607232" y="1852399"/>
            <a:ext cx="1425439" cy="1015663"/>
          </a:xfrm>
          <a:prstGeom prst="rect">
            <a:avLst/>
          </a:prstGeom>
          <a:noFill/>
        </p:spPr>
        <p:txBody>
          <a:bodyPr wrap="square" rtlCol="0">
            <a:spAutoFit/>
          </a:bodyPr>
          <a:lstStyle/>
          <a:p>
            <a:pPr marL="171450" lvl="0" indent="-171450">
              <a:buFont typeface="Wingdings" panose="05000000000000000000" pitchFamily="2" charset="2"/>
              <a:buChar char="Ø"/>
            </a:pPr>
            <a:r>
              <a:rPr lang="en-US" sz="1200" dirty="0"/>
              <a:t>Ե</a:t>
            </a:r>
            <a:r>
              <a:rPr lang="hy-AM" sz="1200" dirty="0"/>
              <a:t>րեխաների  </a:t>
            </a:r>
          </a:p>
          <a:p>
            <a:r>
              <a:rPr lang="hy-AM" sz="1200" dirty="0"/>
              <a:t>կողմից բուլինգի ենթարկելը, նվաստացնելը</a:t>
            </a:r>
            <a:endParaRPr lang="en-US" sz="1400" dirty="0"/>
          </a:p>
          <a:p>
            <a:pPr lvl="0"/>
            <a:endParaRPr lang="en-US" sz="1200" dirty="0"/>
          </a:p>
        </p:txBody>
      </p:sp>
      <p:sp>
        <p:nvSpPr>
          <p:cNvPr id="43" name="TextBox 42"/>
          <p:cNvSpPr txBox="1"/>
          <p:nvPr/>
        </p:nvSpPr>
        <p:spPr>
          <a:xfrm>
            <a:off x="5968204" y="1827729"/>
            <a:ext cx="1266807" cy="1015663"/>
          </a:xfrm>
          <a:prstGeom prst="rect">
            <a:avLst/>
          </a:prstGeom>
          <a:noFill/>
        </p:spPr>
        <p:txBody>
          <a:bodyPr wrap="square" rtlCol="0">
            <a:spAutoFit/>
          </a:bodyPr>
          <a:lstStyle/>
          <a:p>
            <a:pPr marL="171450" indent="-171450" algn="ctr">
              <a:buFont typeface="Wingdings" panose="05000000000000000000" pitchFamily="2" charset="2"/>
              <a:buChar char="Ø"/>
            </a:pPr>
            <a:r>
              <a:rPr lang="en-US" sz="1200" dirty="0"/>
              <a:t>Ֆ</a:t>
            </a:r>
            <a:r>
              <a:rPr lang="hy-AM" sz="1200" dirty="0"/>
              <a:t>իզիկական պատիժ, ծեծ ծնողների </a:t>
            </a:r>
          </a:p>
          <a:p>
            <a:pPr algn="ctr"/>
            <a:r>
              <a:rPr lang="hy-AM" sz="1200" dirty="0"/>
              <a:t>կողմից</a:t>
            </a:r>
            <a:endParaRPr lang="en-US" sz="1200" dirty="0"/>
          </a:p>
          <a:p>
            <a:pPr algn="ctr"/>
            <a:r>
              <a:rPr lang="en-US" altLang="ko-KR" sz="1200" dirty="0">
                <a:solidFill>
                  <a:schemeClr val="tx1">
                    <a:lumMod val="65000"/>
                    <a:lumOff val="35000"/>
                  </a:schemeClr>
                </a:solidFill>
                <a:cs typeface="Arial" pitchFamily="34" charset="0"/>
              </a:rPr>
              <a:t>. </a:t>
            </a:r>
            <a:endParaRPr lang="en-US" altLang="ko-KR" sz="1200" dirty="0">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E536CA28-4C4B-47AE-8A2A-BB129F14C858}"/>
              </a:ext>
            </a:extLst>
          </p:cNvPr>
          <p:cNvSpPr txBox="1"/>
          <p:nvPr/>
        </p:nvSpPr>
        <p:spPr>
          <a:xfrm>
            <a:off x="251520" y="2818722"/>
            <a:ext cx="7961187" cy="1477328"/>
          </a:xfrm>
          <a:prstGeom prst="rect">
            <a:avLst/>
          </a:prstGeom>
          <a:noFill/>
        </p:spPr>
        <p:txBody>
          <a:bodyPr wrap="square" rtlCol="0">
            <a:spAutoFit/>
          </a:bodyPr>
          <a:lstStyle/>
          <a:p>
            <a:r>
              <a:rPr lang="en-US" sz="1500" b="1" dirty="0" err="1"/>
              <a:t>Հրահանգ</a:t>
            </a:r>
            <a:r>
              <a:rPr lang="en-US" sz="1500" b="1" dirty="0"/>
              <a:t>՝ </a:t>
            </a:r>
            <a:endParaRPr lang="hy-AM" sz="1500" b="1" dirty="0"/>
          </a:p>
          <a:p>
            <a:endParaRPr lang="hy-AM" sz="1500" b="1" dirty="0"/>
          </a:p>
          <a:p>
            <a:pPr marL="257175" indent="-257175" algn="just">
              <a:buFont typeface="Arial" panose="020B0604020202020204" pitchFamily="34" charset="0"/>
              <a:buChar char="•"/>
            </a:pPr>
            <a:r>
              <a:rPr lang="hy-AM" sz="1500" b="1" dirty="0"/>
              <a:t>Յուրաքանչյուր խնդրի համար նշել ռիսկային և պաշտպանիչ գործոններ։</a:t>
            </a:r>
          </a:p>
          <a:p>
            <a:pPr marL="257175" indent="-257175" algn="just">
              <a:buFont typeface="Arial" panose="020B0604020202020204" pitchFamily="34" charset="0"/>
              <a:buChar char="•"/>
            </a:pPr>
            <a:r>
              <a:rPr lang="hy-AM" sz="1500" b="1" dirty="0"/>
              <a:t>2 տարբեր գույնի կպչուն թղթերի վրա առանձնացնել առավել տարածված գործոնները և ներկայացնել դրանք։</a:t>
            </a:r>
          </a:p>
          <a:p>
            <a:pPr marL="257175" indent="-257175">
              <a:buFont typeface="Arial" panose="020B0604020202020204" pitchFamily="34" charset="0"/>
              <a:buChar char="•"/>
            </a:pPr>
            <a:endParaRPr lang="en-US" sz="1500" b="1" dirty="0"/>
          </a:p>
        </p:txBody>
      </p:sp>
      <p:sp>
        <p:nvSpPr>
          <p:cNvPr id="15" name="TextBox 14">
            <a:extLst>
              <a:ext uri="{FF2B5EF4-FFF2-40B4-BE49-F238E27FC236}">
                <a16:creationId xmlns:a16="http://schemas.microsoft.com/office/drawing/2014/main" id="{34DE4CC4-3265-4309-AB18-D74DE33BB863}"/>
              </a:ext>
            </a:extLst>
          </p:cNvPr>
          <p:cNvSpPr txBox="1"/>
          <p:nvPr/>
        </p:nvSpPr>
        <p:spPr>
          <a:xfrm>
            <a:off x="1015283" y="344692"/>
            <a:ext cx="7249572" cy="456535"/>
          </a:xfrm>
          <a:prstGeom prst="rect">
            <a:avLst/>
          </a:prstGeom>
          <a:noFill/>
        </p:spPr>
        <p:txBody>
          <a:bodyPr wrap="square">
            <a:spAutoFit/>
          </a:bodyPr>
          <a:lstStyle/>
          <a:p>
            <a:pPr marL="0" indent="0" algn="ctr">
              <a:lnSpc>
                <a:spcPct val="150000"/>
              </a:lnSpc>
              <a:spcBef>
                <a:spcPts val="450"/>
              </a:spcBef>
              <a:spcAft>
                <a:spcPts val="0"/>
              </a:spcAft>
              <a:buSzPts val="1840"/>
              <a:buNone/>
            </a:pPr>
            <a:r>
              <a:rPr lang="en-US" b="1" dirty="0" err="1"/>
              <a:t>Ռիսկային</a:t>
            </a:r>
            <a:r>
              <a:rPr lang="en-US" b="1" dirty="0"/>
              <a:t> և </a:t>
            </a:r>
            <a:r>
              <a:rPr lang="en-US" b="1" dirty="0" err="1"/>
              <a:t>պաշտպանիչ</a:t>
            </a:r>
            <a:r>
              <a:rPr lang="en-US" b="1" dirty="0"/>
              <a:t> </a:t>
            </a:r>
            <a:r>
              <a:rPr lang="en-US" b="1" dirty="0" err="1"/>
              <a:t>գործոնների</a:t>
            </a:r>
            <a:r>
              <a:rPr lang="en-US" b="1" dirty="0"/>
              <a:t> </a:t>
            </a:r>
            <a:r>
              <a:rPr lang="en-US" b="1" dirty="0" err="1"/>
              <a:t>քարտեզագրում</a:t>
            </a:r>
            <a:endParaRPr lang="en-US" b="1" dirty="0"/>
          </a:p>
        </p:txBody>
      </p:sp>
      <p:sp>
        <p:nvSpPr>
          <p:cNvPr id="19" name="Google Shape;206;p26">
            <a:extLst>
              <a:ext uri="{FF2B5EF4-FFF2-40B4-BE49-F238E27FC236}">
                <a16:creationId xmlns:a16="http://schemas.microsoft.com/office/drawing/2014/main" id="{A567A770-DD76-4F6B-A909-A7EAA31E3A19}"/>
              </a:ext>
            </a:extLst>
          </p:cNvPr>
          <p:cNvSpPr/>
          <p:nvPr/>
        </p:nvSpPr>
        <p:spPr>
          <a:xfrm>
            <a:off x="8264855" y="389549"/>
            <a:ext cx="1015518"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ru-RU" sz="1200" b="1" dirty="0">
                <a:solidFill>
                  <a:schemeClr val="dk1"/>
                </a:solidFill>
                <a:latin typeface="Arial" panose="020B0604020202020204" pitchFamily="34" charset="0"/>
                <a:ea typeface="Calibri"/>
                <a:cs typeface="Arial" panose="020B0604020202020204" pitchFamily="34" charset="0"/>
                <a:sym typeface="Calibri"/>
              </a:rPr>
              <a:t> </a:t>
            </a:r>
            <a:r>
              <a:rPr lang="hy-AM" sz="1200" dirty="0">
                <a:solidFill>
                  <a:schemeClr val="bg2">
                    <a:lumMod val="25000"/>
                  </a:schemeClr>
                </a:solidFill>
                <a:latin typeface="Arial" panose="020B0604020202020204" pitchFamily="34" charset="0"/>
                <a:ea typeface="Calibri"/>
                <a:cs typeface="Arial" panose="020B0604020202020204" pitchFamily="34" charset="0"/>
                <a:sym typeface="Calibri"/>
              </a:rPr>
              <a:t>30</a:t>
            </a:r>
            <a:r>
              <a:rPr lang="ru-RU" sz="12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2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2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20" name="Picture 6">
            <a:extLst>
              <a:ext uri="{FF2B5EF4-FFF2-40B4-BE49-F238E27FC236}">
                <a16:creationId xmlns:a16="http://schemas.microsoft.com/office/drawing/2014/main" id="{1ED72D07-190D-400A-8F59-2D34481DC52C}"/>
              </a:ext>
            </a:extLst>
          </p:cNvPr>
          <p:cNvPicPr>
            <a:picLocks noChangeAspect="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941620" y="380741"/>
            <a:ext cx="452136" cy="420486"/>
          </a:xfrm>
          <a:prstGeom prst="rect">
            <a:avLst/>
          </a:prstGeom>
        </p:spPr>
      </p:pic>
      <p:sp>
        <p:nvSpPr>
          <p:cNvPr id="21" name="TextBox 20">
            <a:extLst>
              <a:ext uri="{FF2B5EF4-FFF2-40B4-BE49-F238E27FC236}">
                <a16:creationId xmlns:a16="http://schemas.microsoft.com/office/drawing/2014/main" id="{FC2A6101-BC68-490F-8614-6D1C66C56523}"/>
              </a:ext>
            </a:extLst>
          </p:cNvPr>
          <p:cNvSpPr txBox="1"/>
          <p:nvPr/>
        </p:nvSpPr>
        <p:spPr>
          <a:xfrm>
            <a:off x="6994112" y="146989"/>
            <a:ext cx="2670388" cy="276999"/>
          </a:xfrm>
          <a:prstGeom prst="rect">
            <a:avLst/>
          </a:prstGeom>
          <a:noFill/>
        </p:spPr>
        <p:txBody>
          <a:bodyPr wrap="square">
            <a:spAutoFit/>
          </a:bodyPr>
          <a:lstStyle/>
          <a:p>
            <a:r>
              <a:rPr lang="hy-AM" sz="1200" b="1" dirty="0">
                <a:effectLst/>
                <a:latin typeface="GHEA Grapalat" panose="02000506050000020003" pitchFamily="50" charset="0"/>
                <a:ea typeface="Times New Roman" panose="02020603050405020304" pitchFamily="18" charset="0"/>
                <a:cs typeface="Times New Roman" panose="02020603050405020304" pitchFamily="18" charset="0"/>
              </a:rPr>
              <a:t>Գործնական աշխատանք </a:t>
            </a:r>
            <a:r>
              <a:rPr lang="en-US" sz="1200" b="1" dirty="0">
                <a:effectLst/>
                <a:latin typeface="GHEA Grapalat" panose="02000506050000020003" pitchFamily="50" charset="0"/>
                <a:ea typeface="Times New Roman" panose="02020603050405020304" pitchFamily="18" charset="0"/>
                <a:cs typeface="Times New Roman" panose="02020603050405020304" pitchFamily="18" charset="0"/>
              </a:rPr>
              <a:t>4</a:t>
            </a:r>
            <a:endParaRPr lang="en-US" sz="1200" dirty="0"/>
          </a:p>
        </p:txBody>
      </p:sp>
    </p:spTree>
    <p:extLst>
      <p:ext uri="{BB962C8B-B14F-4D97-AF65-F5344CB8AC3E}">
        <p14:creationId xmlns:p14="http://schemas.microsoft.com/office/powerpoint/2010/main" val="3461943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ru-RU" smtClean="0"/>
              <a:pPr/>
              <a:t>57</a:t>
            </a:fld>
            <a:endParaRPr lang="ru-RU"/>
          </a:p>
        </p:txBody>
      </p:sp>
      <p:sp>
        <p:nvSpPr>
          <p:cNvPr id="4" name="Text Placeholder 3"/>
          <p:cNvSpPr>
            <a:spLocks noGrp="1"/>
          </p:cNvSpPr>
          <p:nvPr>
            <p:ph type="body" idx="1"/>
          </p:nvPr>
        </p:nvSpPr>
        <p:spPr>
          <a:xfrm>
            <a:off x="291617" y="1084894"/>
            <a:ext cx="5401861" cy="2675918"/>
          </a:xfrm>
        </p:spPr>
        <p:txBody>
          <a:bodyPr>
            <a:noAutofit/>
          </a:bodyPr>
          <a:lstStyle/>
          <a:p>
            <a:pPr indent="-342900" algn="just" latinLnBrk="0">
              <a:spcBef>
                <a:spcPct val="20000"/>
              </a:spcBef>
              <a:buFont typeface="Arial" pitchFamily="34" charset="0"/>
              <a:buChar char="•"/>
            </a:pPr>
            <a:r>
              <a:rPr lang="hy-AM" sz="1600" dirty="0">
                <a:cs typeface="Arial" panose="020B0604020202020204" pitchFamily="34" charset="0"/>
              </a:rPr>
              <a:t>Երեխայի միջավայրի յուրաքանչյուր մակարդակում պետք է իմանալ պաշտպանիչ ու ռիսկային գործոնները և միևնույն ժամանակ ստեղծել, ուժեղացնել պաշտպանիչ միջավայրը՝ երեխայի բարեկեցիկ կյանքն ապահովելու համար։ </a:t>
            </a:r>
          </a:p>
          <a:p>
            <a:pPr indent="-342900" algn="just" latinLnBrk="0">
              <a:spcBef>
                <a:spcPct val="20000"/>
              </a:spcBef>
              <a:buFont typeface="Arial" pitchFamily="34" charset="0"/>
              <a:buChar char="•"/>
            </a:pPr>
            <a:endParaRPr lang="hy-AM" sz="1600" dirty="0">
              <a:cs typeface="Arial" panose="020B0604020202020204" pitchFamily="34" charset="0"/>
            </a:endParaRPr>
          </a:p>
          <a:p>
            <a:pPr indent="-342900" algn="just" latinLnBrk="0">
              <a:spcBef>
                <a:spcPct val="20000"/>
              </a:spcBef>
              <a:buFont typeface="Arial" pitchFamily="34" charset="0"/>
              <a:buChar char="•"/>
            </a:pPr>
            <a:r>
              <a:rPr lang="hy-AM" sz="1600" dirty="0">
                <a:cs typeface="Arial" panose="020B0604020202020204" pitchFamily="34" charset="0"/>
              </a:rPr>
              <a:t>Դպրոցում գոյություն ունեն և՛ պաշտպանիչ և՛ ռիսկային գործոններ, և պետք է ներգրավելով երեխաների քննարկումների մեջ, իրականացնել</a:t>
            </a:r>
            <a:r>
              <a:rPr lang="en-US" sz="1600" dirty="0">
                <a:cs typeface="Arial" panose="020B0604020202020204" pitchFamily="34" charset="0"/>
              </a:rPr>
              <a:t> </a:t>
            </a:r>
            <a:r>
              <a:rPr lang="hy-AM" sz="1600" dirty="0">
                <a:cs typeface="Arial" panose="020B0604020202020204" pitchFamily="34" charset="0"/>
              </a:rPr>
              <a:t>գործողություններ՝ պաշտպանիչ գործոններն ավելացնելու նպատակով։</a:t>
            </a:r>
            <a:endParaRPr lang="en-US" sz="1600" dirty="0">
              <a:cs typeface="Arial" panose="020B0604020202020204" pitchFamily="34" charset="0"/>
            </a:endParaRPr>
          </a:p>
        </p:txBody>
      </p:sp>
      <p:sp>
        <p:nvSpPr>
          <p:cNvPr id="6" name="Google Shape;238;p29"/>
          <p:cNvSpPr/>
          <p:nvPr/>
        </p:nvSpPr>
        <p:spPr>
          <a:xfrm>
            <a:off x="3710533" y="458780"/>
            <a:ext cx="1846923" cy="365630"/>
          </a:xfrm>
          <a:prstGeom prst="rect">
            <a:avLst/>
          </a:prstGeom>
          <a:noFill/>
          <a:ln>
            <a:noFill/>
          </a:ln>
        </p:spPr>
        <p:txBody>
          <a:bodyPr spcFirstLastPara="1" wrap="square" lIns="68569" tIns="34275" rIns="68569" bIns="34275" anchor="t" anchorCtr="0">
            <a:noAutofit/>
          </a:bodyPr>
          <a:lstStyle/>
          <a:p>
            <a:pPr algn="just">
              <a:lnSpc>
                <a:spcPct val="107000"/>
              </a:lnSpc>
            </a:pPr>
            <a:r>
              <a:rPr lang="hy-AM" b="1" cap="all" dirty="0">
                <a:solidFill>
                  <a:schemeClr val="accent2">
                    <a:lumMod val="75000"/>
                  </a:schemeClr>
                </a:solidFill>
                <a:latin typeface="+mj-lt"/>
                <a:ea typeface="+mj-ea"/>
                <a:cs typeface="+mj-cs"/>
              </a:rPr>
              <a:t>ամփոփում</a:t>
            </a:r>
            <a:endParaRPr b="1" cap="all" dirty="0">
              <a:solidFill>
                <a:schemeClr val="accent2">
                  <a:lumMod val="75000"/>
                </a:schemeClr>
              </a:solidFill>
              <a:latin typeface="+mj-lt"/>
              <a:ea typeface="+mj-ea"/>
              <a:cs typeface="+mj-cs"/>
              <a:sym typeface="Calibri"/>
            </a:endParaRPr>
          </a:p>
        </p:txBody>
      </p:sp>
      <p:pic>
        <p:nvPicPr>
          <p:cNvPr id="7" name="Picture 4" descr="C:\Users\Zara Aslanyan\Desktop\deti.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693478" y="1199680"/>
            <a:ext cx="3261795" cy="244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4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1749-47ED-4B1D-822C-821C2833F86A}"/>
              </a:ext>
            </a:extLst>
          </p:cNvPr>
          <p:cNvSpPr/>
          <p:nvPr/>
        </p:nvSpPr>
        <p:spPr>
          <a:xfrm>
            <a:off x="0" y="0"/>
            <a:ext cx="3023320" cy="51435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a:extLst>
              <a:ext uri="{FF2B5EF4-FFF2-40B4-BE49-F238E27FC236}">
                <a16:creationId xmlns:a16="http://schemas.microsoft.com/office/drawing/2014/main" id="{67AA402F-6279-41EE-A308-6BFB118223EF}"/>
              </a:ext>
            </a:extLst>
          </p:cNvPr>
          <p:cNvSpPr txBox="1"/>
          <p:nvPr/>
        </p:nvSpPr>
        <p:spPr>
          <a:xfrm>
            <a:off x="-108520" y="1419622"/>
            <a:ext cx="2952328" cy="2062103"/>
          </a:xfrm>
          <a:prstGeom prst="rect">
            <a:avLst/>
          </a:prstGeom>
          <a:noFill/>
        </p:spPr>
        <p:txBody>
          <a:bodyPr wrap="square" rtlCol="0">
            <a:spAutoFit/>
          </a:bodyPr>
          <a:lstStyle/>
          <a:p>
            <a:pPr algn="ctr"/>
            <a:r>
              <a:rPr lang="en-US" sz="2600" b="1" dirty="0" err="1">
                <a:solidFill>
                  <a:schemeClr val="bg1"/>
                </a:solidFill>
              </a:rPr>
              <a:t>Նպաստում</a:t>
            </a:r>
            <a:r>
              <a:rPr lang="en-US" sz="2600" b="1" dirty="0">
                <a:solidFill>
                  <a:schemeClr val="bg1"/>
                </a:solidFill>
              </a:rPr>
              <a:t> </a:t>
            </a:r>
            <a:r>
              <a:rPr lang="en-US" sz="2600" b="1" dirty="0" err="1">
                <a:solidFill>
                  <a:schemeClr val="bg1"/>
                </a:solidFill>
              </a:rPr>
              <a:t>ենք</a:t>
            </a:r>
            <a:endParaRPr lang="en-US" sz="2600" b="1" dirty="0">
              <a:solidFill>
                <a:schemeClr val="bg1"/>
              </a:solidFill>
            </a:endParaRPr>
          </a:p>
          <a:p>
            <a:pPr algn="ctr"/>
            <a:r>
              <a:rPr lang="en-US" sz="2600" b="1" dirty="0" err="1">
                <a:solidFill>
                  <a:schemeClr val="bg1"/>
                </a:solidFill>
              </a:rPr>
              <a:t>երեխա</a:t>
            </a:r>
            <a:r>
              <a:rPr lang="hy-AM" sz="2600" b="1" dirty="0">
                <a:solidFill>
                  <a:schemeClr val="bg1"/>
                </a:solidFill>
              </a:rPr>
              <a:t>յ</a:t>
            </a:r>
            <a:r>
              <a:rPr lang="en-US" sz="2600" b="1" dirty="0">
                <a:solidFill>
                  <a:schemeClr val="bg1"/>
                </a:solidFill>
              </a:rPr>
              <a:t>ի </a:t>
            </a:r>
          </a:p>
          <a:p>
            <a:pPr algn="ctr"/>
            <a:r>
              <a:rPr lang="en-US" sz="2600" b="1" dirty="0" err="1">
                <a:solidFill>
                  <a:schemeClr val="bg1"/>
                </a:solidFill>
              </a:rPr>
              <a:t>զարգացմանն</a:t>
            </a:r>
            <a:r>
              <a:rPr lang="en-US" sz="2600" b="1" dirty="0">
                <a:solidFill>
                  <a:schemeClr val="bg1"/>
                </a:solidFill>
              </a:rPr>
              <a:t> </a:t>
            </a:r>
          </a:p>
          <a:p>
            <a:pPr algn="ctr"/>
            <a:r>
              <a:rPr lang="en-US" sz="2600" b="1" dirty="0" err="1">
                <a:solidFill>
                  <a:schemeClr val="bg1"/>
                </a:solidFill>
              </a:rPr>
              <a:t>ու</a:t>
            </a:r>
            <a:r>
              <a:rPr lang="en-US" sz="2600" b="1" dirty="0">
                <a:solidFill>
                  <a:schemeClr val="bg1"/>
                </a:solidFill>
              </a:rPr>
              <a:t> </a:t>
            </a:r>
            <a:r>
              <a:rPr lang="en-US" sz="2600" b="1" dirty="0" err="1">
                <a:solidFill>
                  <a:schemeClr val="bg1"/>
                </a:solidFill>
              </a:rPr>
              <a:t>աճին</a:t>
            </a:r>
            <a:endParaRPr lang="en-US" sz="2600" b="1" dirty="0">
              <a:solidFill>
                <a:schemeClr val="bg1"/>
              </a:solidFill>
            </a:endParaRPr>
          </a:p>
          <a:p>
            <a:pPr algn="ctr"/>
            <a:endParaRPr lang="hy-AM" sz="2400" b="1" dirty="0">
              <a:solidFill>
                <a:schemeClr val="bg1"/>
              </a:solidFill>
            </a:endParaRPr>
          </a:p>
        </p:txBody>
      </p:sp>
      <p:sp>
        <p:nvSpPr>
          <p:cNvPr id="23" name="Title 2">
            <a:extLst>
              <a:ext uri="{FF2B5EF4-FFF2-40B4-BE49-F238E27FC236}">
                <a16:creationId xmlns:a16="http://schemas.microsoft.com/office/drawing/2014/main" id="{15AC8A25-6613-45BD-8ED1-CB313009891B}"/>
              </a:ext>
            </a:extLst>
          </p:cNvPr>
          <p:cNvSpPr txBox="1">
            <a:spLocks/>
          </p:cNvSpPr>
          <p:nvPr/>
        </p:nvSpPr>
        <p:spPr>
          <a:xfrm>
            <a:off x="3273645" y="411511"/>
            <a:ext cx="5572193" cy="409396"/>
          </a:xfrm>
          <a:prstGeom prst="rect">
            <a:avLst/>
          </a:prstGeom>
          <a:noFill/>
          <a:ln>
            <a:noFill/>
          </a:ln>
        </p:spPr>
        <p:txBody>
          <a:bodyPr spcFirstLastPara="1" vert="horz" wrap="square" lIns="68569" tIns="34275" rIns="68569" bIns="34275" rtlCol="0" anchor="b" anchorCtr="0">
            <a:noAutofit/>
          </a:bodyPr>
          <a:lstStyle>
            <a:lvl1pPr lvl="0" algn="l" defTabSz="457200" rtl="0" eaLnBrk="1" latinLnBrk="0" hangingPunct="1">
              <a:spcBef>
                <a:spcPts val="0"/>
              </a:spcBef>
              <a:spcAft>
                <a:spcPts val="0"/>
              </a:spcAft>
              <a:buClr>
                <a:schemeClr val="lt1"/>
              </a:buClr>
              <a:buSzPts val="2800"/>
              <a:buFont typeface="Gill Sans"/>
              <a:buNone/>
              <a:defRPr sz="2800" b="0" kern="1200" cap="all">
                <a:solidFill>
                  <a:schemeClr val="lt1"/>
                </a:solidFill>
                <a:latin typeface="+mj-lt"/>
                <a:ea typeface="+mj-ea"/>
                <a:cs typeface="+mj-cs"/>
              </a:defRPr>
            </a:lvl1pPr>
            <a:lvl2pPr lvl="1" algn="l" eaLnBrk="1" hangingPunct="1">
              <a:spcBef>
                <a:spcPts val="0"/>
              </a:spcBef>
              <a:spcAft>
                <a:spcPts val="0"/>
              </a:spcAft>
              <a:buSzPts val="1400"/>
              <a:buNone/>
              <a:defRPr>
                <a:solidFill>
                  <a:schemeClr val="tx2"/>
                </a:solidFill>
              </a:defRPr>
            </a:lvl2pPr>
            <a:lvl3pPr lvl="2" algn="l" eaLnBrk="1" hangingPunct="1">
              <a:spcBef>
                <a:spcPts val="0"/>
              </a:spcBef>
              <a:spcAft>
                <a:spcPts val="0"/>
              </a:spcAft>
              <a:buSzPts val="1400"/>
              <a:buNone/>
              <a:defRPr>
                <a:solidFill>
                  <a:schemeClr val="tx2"/>
                </a:solidFill>
              </a:defRPr>
            </a:lvl3pPr>
            <a:lvl4pPr lvl="3" algn="l" eaLnBrk="1" hangingPunct="1">
              <a:spcBef>
                <a:spcPts val="0"/>
              </a:spcBef>
              <a:spcAft>
                <a:spcPts val="0"/>
              </a:spcAft>
              <a:buSzPts val="1400"/>
              <a:buNone/>
              <a:defRPr>
                <a:solidFill>
                  <a:schemeClr val="tx2"/>
                </a:solidFill>
              </a:defRPr>
            </a:lvl4pPr>
            <a:lvl5pPr lvl="4" algn="l" eaLnBrk="1" hangingPunct="1">
              <a:spcBef>
                <a:spcPts val="0"/>
              </a:spcBef>
              <a:spcAft>
                <a:spcPts val="0"/>
              </a:spcAft>
              <a:buSzPts val="1400"/>
              <a:buNone/>
              <a:defRPr>
                <a:solidFill>
                  <a:schemeClr val="tx2"/>
                </a:solidFill>
              </a:defRPr>
            </a:lvl5pPr>
            <a:lvl6pPr lvl="5" algn="l" eaLnBrk="1" hangingPunct="1">
              <a:spcBef>
                <a:spcPts val="0"/>
              </a:spcBef>
              <a:spcAft>
                <a:spcPts val="0"/>
              </a:spcAft>
              <a:buSzPts val="1400"/>
              <a:buNone/>
              <a:defRPr>
                <a:solidFill>
                  <a:schemeClr val="tx2"/>
                </a:solidFill>
              </a:defRPr>
            </a:lvl6pPr>
            <a:lvl7pPr lvl="6" algn="l" eaLnBrk="1" hangingPunct="1">
              <a:spcBef>
                <a:spcPts val="0"/>
              </a:spcBef>
              <a:spcAft>
                <a:spcPts val="0"/>
              </a:spcAft>
              <a:buSzPts val="1400"/>
              <a:buNone/>
              <a:defRPr>
                <a:solidFill>
                  <a:schemeClr val="tx2"/>
                </a:solidFill>
              </a:defRPr>
            </a:lvl7pPr>
            <a:lvl8pPr lvl="7" algn="l" eaLnBrk="1" hangingPunct="1">
              <a:spcBef>
                <a:spcPts val="0"/>
              </a:spcBef>
              <a:spcAft>
                <a:spcPts val="0"/>
              </a:spcAft>
              <a:buSzPts val="1400"/>
              <a:buNone/>
              <a:defRPr>
                <a:solidFill>
                  <a:schemeClr val="tx2"/>
                </a:solidFill>
              </a:defRPr>
            </a:lvl8pPr>
            <a:lvl9pPr lvl="8" algn="l" eaLnBrk="1" hangingPunct="1">
              <a:spcBef>
                <a:spcPts val="0"/>
              </a:spcBef>
              <a:spcAft>
                <a:spcPts val="0"/>
              </a:spcAft>
              <a:buSzPts val="1400"/>
              <a:buNone/>
              <a:defRPr>
                <a:solidFill>
                  <a:schemeClr val="tx2"/>
                </a:solidFill>
              </a:defRPr>
            </a:lvl9pPr>
          </a:lstStyle>
          <a:p>
            <a:r>
              <a:rPr lang="en-US" sz="2000" b="1" dirty="0">
                <a:solidFill>
                  <a:schemeClr val="tx1"/>
                </a:solidFill>
              </a:rPr>
              <a:t>40</a:t>
            </a:r>
            <a:r>
              <a:rPr lang="ru-RU" sz="2000" b="1" dirty="0">
                <a:solidFill>
                  <a:schemeClr val="tx1"/>
                </a:solidFill>
              </a:rPr>
              <a:t> </a:t>
            </a:r>
            <a:r>
              <a:rPr lang="hy-AM" sz="2000" b="1" dirty="0">
                <a:solidFill>
                  <a:schemeClr val="tx1"/>
                </a:solidFill>
              </a:rPr>
              <a:t>զարգացնող նախադրյալներ  </a:t>
            </a:r>
            <a:endParaRPr lang="en-US" sz="2000" b="1" dirty="0">
              <a:solidFill>
                <a:schemeClr val="tx1"/>
              </a:solidFill>
            </a:endParaRPr>
          </a:p>
        </p:txBody>
      </p:sp>
      <p:sp>
        <p:nvSpPr>
          <p:cNvPr id="24" name="Rectangle 23">
            <a:extLst>
              <a:ext uri="{FF2B5EF4-FFF2-40B4-BE49-F238E27FC236}">
                <a16:creationId xmlns:a16="http://schemas.microsoft.com/office/drawing/2014/main" id="{9BAC573F-32B6-46A2-8760-1F940B3A6DC8}"/>
              </a:ext>
            </a:extLst>
          </p:cNvPr>
          <p:cNvSpPr/>
          <p:nvPr/>
        </p:nvSpPr>
        <p:spPr>
          <a:xfrm>
            <a:off x="3107414" y="1275606"/>
            <a:ext cx="5904656" cy="3046988"/>
          </a:xfrm>
          <a:prstGeom prst="rect">
            <a:avLst/>
          </a:prstGeom>
        </p:spPr>
        <p:txBody>
          <a:bodyPr wrap="square">
            <a:spAutoFit/>
          </a:bodyPr>
          <a:lstStyle/>
          <a:p>
            <a:pPr algn="just" latinLnBrk="0"/>
            <a:r>
              <a:rPr lang="ru-RU" sz="1600" dirty="0">
                <a:cs typeface="Arial" panose="020B0604020202020204" pitchFamily="34" charset="0"/>
              </a:rPr>
              <a:t>40 </a:t>
            </a:r>
            <a:r>
              <a:rPr lang="hy-AM" sz="1600" dirty="0">
                <a:cs typeface="Arial" panose="020B0604020202020204" pitchFamily="34" charset="0"/>
              </a:rPr>
              <a:t>զարգացնող նախադրյալների տեսությունը մշակվել է </a:t>
            </a:r>
            <a:r>
              <a:rPr lang="ru-RU" sz="1600" dirty="0">
                <a:cs typeface="Arial" panose="020B0604020202020204" pitchFamily="34" charset="0"/>
              </a:rPr>
              <a:t>Search</a:t>
            </a:r>
            <a:r>
              <a:rPr lang="en-US" sz="1600" dirty="0">
                <a:cs typeface="Arial" panose="020B0604020202020204" pitchFamily="34" charset="0"/>
              </a:rPr>
              <a:t> </a:t>
            </a:r>
            <a:r>
              <a:rPr lang="ru-RU" sz="1600" dirty="0">
                <a:cs typeface="Arial" panose="020B0604020202020204" pitchFamily="34" charset="0"/>
              </a:rPr>
              <a:t>Institute-</a:t>
            </a:r>
            <a:r>
              <a:rPr lang="hy-AM" sz="1600" dirty="0">
                <a:cs typeface="Arial" panose="020B0604020202020204" pitchFamily="34" charset="0"/>
              </a:rPr>
              <a:t>ի կողմից</a:t>
            </a:r>
            <a:r>
              <a:rPr lang="ru-RU" sz="1600" dirty="0">
                <a:cs typeface="Arial" panose="020B0604020202020204" pitchFamily="34" charset="0"/>
              </a:rPr>
              <a:t>, </a:t>
            </a:r>
            <a:r>
              <a:rPr lang="hy-AM" sz="1600" dirty="0">
                <a:cs typeface="Arial" panose="020B0604020202020204" pitchFamily="34" charset="0"/>
              </a:rPr>
              <a:t>ներկայացնելու, թե ինչ է պետք, որ </a:t>
            </a:r>
            <a:r>
              <a:rPr lang="en-US" sz="1600" dirty="0" err="1">
                <a:cs typeface="Arial" panose="020B0604020202020204" pitchFamily="34" charset="0"/>
              </a:rPr>
              <a:t>երեխաներ</a:t>
            </a:r>
            <a:r>
              <a:rPr lang="hy-AM" sz="1600" dirty="0">
                <a:cs typeface="Arial" panose="020B0604020202020204" pitchFamily="34" charset="0"/>
              </a:rPr>
              <a:t>ը</a:t>
            </a:r>
            <a:r>
              <a:rPr lang="en-US" sz="1600" dirty="0">
                <a:cs typeface="Arial" panose="020B0604020202020204" pitchFamily="34" charset="0"/>
              </a:rPr>
              <a:t> և </a:t>
            </a:r>
            <a:r>
              <a:rPr lang="en-US" sz="1600" dirty="0" err="1">
                <a:cs typeface="Arial" panose="020B0604020202020204" pitchFamily="34" charset="0"/>
              </a:rPr>
              <a:t>երիտասարդներ</a:t>
            </a:r>
            <a:r>
              <a:rPr lang="hy-AM" sz="1600" dirty="0">
                <a:cs typeface="Arial" panose="020B0604020202020204" pitchFamily="34" charset="0"/>
              </a:rPr>
              <a:t>ը լինեն </a:t>
            </a:r>
            <a:r>
              <a:rPr lang="en-US" sz="1600" dirty="0" err="1">
                <a:cs typeface="Arial" panose="020B0604020202020204" pitchFamily="34" charset="0"/>
              </a:rPr>
              <a:t>հաջողակ</a:t>
            </a:r>
            <a:r>
              <a:rPr lang="hy-AM" sz="1600" dirty="0">
                <a:cs typeface="Arial" panose="020B0604020202020204" pitchFamily="34" charset="0"/>
              </a:rPr>
              <a:t> իրենց կյանքում</a:t>
            </a:r>
            <a:r>
              <a:rPr lang="ru-RU" sz="1600" dirty="0">
                <a:cs typeface="Arial" panose="020B0604020202020204" pitchFamily="34" charset="0"/>
              </a:rPr>
              <a:t>:</a:t>
            </a:r>
            <a:endParaRPr lang="en-US" sz="1600" dirty="0">
              <a:cs typeface="Arial" panose="020B0604020202020204" pitchFamily="34" charset="0"/>
            </a:endParaRPr>
          </a:p>
          <a:p>
            <a:pPr algn="just" latinLnBrk="0"/>
            <a:r>
              <a:rPr lang="en-US" sz="1600" dirty="0">
                <a:cs typeface="Arial" panose="020B0604020202020204" pitchFamily="34" charset="0"/>
              </a:rPr>
              <a:t>Զ</a:t>
            </a:r>
            <a:r>
              <a:rPr lang="hy-AM" sz="1600" dirty="0">
                <a:cs typeface="Arial" panose="020B0604020202020204" pitchFamily="34" charset="0"/>
              </a:rPr>
              <a:t>արգացնող նախադրյալները դա </a:t>
            </a:r>
            <a:r>
              <a:rPr lang="en-US" sz="1600" dirty="0" err="1">
                <a:cs typeface="Arial" panose="020B0604020202020204" pitchFamily="34" charset="0"/>
              </a:rPr>
              <a:t>համակցություն</a:t>
            </a:r>
            <a:r>
              <a:rPr lang="hy-AM" sz="1600" dirty="0">
                <a:cs typeface="Arial" panose="020B0604020202020204" pitchFamily="34" charset="0"/>
              </a:rPr>
              <a:t> է </a:t>
            </a:r>
            <a:r>
              <a:rPr lang="en-US" sz="1600" dirty="0" err="1">
                <a:cs typeface="Arial" panose="020B0604020202020204" pitchFamily="34" charset="0"/>
              </a:rPr>
              <a:t>ներքին</a:t>
            </a:r>
            <a:r>
              <a:rPr lang="en-US" sz="1600" dirty="0">
                <a:cs typeface="Arial" panose="020B0604020202020204" pitchFamily="34" charset="0"/>
              </a:rPr>
              <a:t> </a:t>
            </a:r>
            <a:r>
              <a:rPr lang="hy-AM" sz="1600" dirty="0">
                <a:cs typeface="Arial" panose="020B0604020202020204" pitchFamily="34" charset="0"/>
              </a:rPr>
              <a:t>անհատական </a:t>
            </a:r>
            <a:r>
              <a:rPr lang="en-US" sz="1600" dirty="0" err="1">
                <a:cs typeface="Arial" panose="020B0604020202020204" pitchFamily="34" charset="0"/>
              </a:rPr>
              <a:t>կարողությունների</a:t>
            </a:r>
            <a:r>
              <a:rPr lang="hy-AM" sz="1600" dirty="0">
                <a:cs typeface="Arial" panose="020B0604020202020204" pitchFamily="34" charset="0"/>
              </a:rPr>
              <a:t>, </a:t>
            </a:r>
            <a:r>
              <a:rPr lang="en-US" sz="1600" dirty="0" err="1">
                <a:cs typeface="Arial" panose="020B0604020202020204" pitchFamily="34" charset="0"/>
              </a:rPr>
              <a:t>վերաբերմ</a:t>
            </a:r>
            <a:r>
              <a:rPr lang="hy-AM" sz="1600" dirty="0">
                <a:cs typeface="Arial" panose="020B0604020202020204" pitchFamily="34" charset="0"/>
              </a:rPr>
              <a:t>ու</a:t>
            </a:r>
            <a:r>
              <a:rPr lang="en-US" sz="1600" dirty="0">
                <a:cs typeface="Arial" panose="020B0604020202020204" pitchFamily="34" charset="0"/>
              </a:rPr>
              <a:t>ն</a:t>
            </a:r>
            <a:r>
              <a:rPr lang="hy-AM" sz="1600" dirty="0">
                <a:cs typeface="Arial" panose="020B0604020202020204" pitchFamily="34" charset="0"/>
              </a:rPr>
              <a:t>ք</a:t>
            </a:r>
            <a:r>
              <a:rPr lang="en-US" sz="1600" dirty="0">
                <a:cs typeface="Arial" panose="020B0604020202020204" pitchFamily="34" charset="0"/>
              </a:rPr>
              <a:t>ի</a:t>
            </a:r>
            <a:r>
              <a:rPr lang="ru-RU" sz="1600" dirty="0">
                <a:cs typeface="Arial" panose="020B0604020202020204" pitchFamily="34" charset="0"/>
              </a:rPr>
              <a:t>, </a:t>
            </a:r>
            <a:r>
              <a:rPr lang="en-US" sz="1600" dirty="0" err="1">
                <a:cs typeface="Arial" panose="020B0604020202020204" pitchFamily="34" charset="0"/>
              </a:rPr>
              <a:t>արժեքների</a:t>
            </a:r>
            <a:r>
              <a:rPr lang="ru-RU" sz="1600" dirty="0">
                <a:cs typeface="Arial" panose="020B0604020202020204" pitchFamily="34" charset="0"/>
              </a:rPr>
              <a:t>, </a:t>
            </a:r>
            <a:r>
              <a:rPr lang="en-US" sz="1600" dirty="0" err="1">
                <a:cs typeface="Arial" panose="020B0604020202020204" pitchFamily="34" charset="0"/>
              </a:rPr>
              <a:t>ինչպես</a:t>
            </a:r>
            <a:r>
              <a:rPr lang="en-US" sz="1600" dirty="0">
                <a:cs typeface="Arial" panose="020B0604020202020204" pitchFamily="34" charset="0"/>
              </a:rPr>
              <a:t> </a:t>
            </a:r>
            <a:r>
              <a:rPr lang="en-US" sz="1600" dirty="0" err="1">
                <a:cs typeface="Arial" panose="020B0604020202020204" pitchFamily="34" charset="0"/>
              </a:rPr>
              <a:t>նաև</a:t>
            </a:r>
            <a:r>
              <a:rPr lang="en-US" sz="1600" dirty="0">
                <a:cs typeface="Arial" panose="020B0604020202020204" pitchFamily="34" charset="0"/>
              </a:rPr>
              <a:t> </a:t>
            </a:r>
            <a:r>
              <a:rPr lang="en-US" sz="1600" dirty="0" err="1">
                <a:cs typeface="Arial" panose="020B0604020202020204" pitchFamily="34" charset="0"/>
              </a:rPr>
              <a:t>արտաքին</a:t>
            </a:r>
            <a:r>
              <a:rPr lang="en-US" sz="1600" dirty="0">
                <a:cs typeface="Arial" panose="020B0604020202020204" pitchFamily="34" charset="0"/>
              </a:rPr>
              <a:t> </a:t>
            </a:r>
            <a:r>
              <a:rPr lang="en-US" sz="1600" dirty="0" err="1">
                <a:cs typeface="Arial" panose="020B0604020202020204" pitchFamily="34" charset="0"/>
              </a:rPr>
              <a:t>փորձառությունների</a:t>
            </a:r>
            <a:r>
              <a:rPr lang="ru-RU" sz="1600" dirty="0">
                <a:cs typeface="Arial" panose="020B0604020202020204" pitchFamily="34" charset="0"/>
              </a:rPr>
              <a:t>, </a:t>
            </a:r>
            <a:r>
              <a:rPr lang="hy-AM" sz="1600" dirty="0">
                <a:cs typeface="Arial" panose="020B0604020202020204" pitchFamily="34" charset="0"/>
              </a:rPr>
              <a:t>հարաբերությունների, </a:t>
            </a:r>
            <a:r>
              <a:rPr lang="en-US" sz="1600" dirty="0" err="1">
                <a:cs typeface="Arial" panose="020B0604020202020204" pitchFamily="34" charset="0"/>
              </a:rPr>
              <a:t>որոնք</a:t>
            </a:r>
            <a:r>
              <a:rPr lang="en-US" sz="1600" dirty="0">
                <a:cs typeface="Arial" panose="020B0604020202020204" pitchFamily="34" charset="0"/>
              </a:rPr>
              <a:t> </a:t>
            </a:r>
            <a:r>
              <a:rPr lang="en-US" sz="1600" dirty="0" err="1">
                <a:cs typeface="Arial" panose="020B0604020202020204" pitchFamily="34" charset="0"/>
              </a:rPr>
              <a:t>աջակցում</a:t>
            </a:r>
            <a:r>
              <a:rPr lang="en-US" sz="1600" dirty="0">
                <a:cs typeface="Arial" panose="020B0604020202020204" pitchFamily="34" charset="0"/>
              </a:rPr>
              <a:t> և </a:t>
            </a:r>
            <a:r>
              <a:rPr lang="en-US" sz="1600" dirty="0" err="1">
                <a:cs typeface="Arial" panose="020B0604020202020204" pitchFamily="34" charset="0"/>
              </a:rPr>
              <a:t>դաստիարակում</a:t>
            </a:r>
            <a:r>
              <a:rPr lang="en-US" sz="1600" dirty="0">
                <a:cs typeface="Arial" panose="020B0604020202020204" pitchFamily="34" charset="0"/>
              </a:rPr>
              <a:t> </a:t>
            </a:r>
            <a:r>
              <a:rPr lang="en-US" sz="1600" dirty="0" err="1">
                <a:cs typeface="Arial" panose="020B0604020202020204" pitchFamily="34" charset="0"/>
              </a:rPr>
              <a:t>են</a:t>
            </a:r>
            <a:r>
              <a:rPr lang="en-US" sz="1600" dirty="0">
                <a:cs typeface="Arial" panose="020B0604020202020204" pitchFamily="34" charset="0"/>
              </a:rPr>
              <a:t> </a:t>
            </a:r>
            <a:r>
              <a:rPr lang="en-US" sz="1600" dirty="0" err="1">
                <a:cs typeface="Arial" panose="020B0604020202020204" pitchFamily="34" charset="0"/>
              </a:rPr>
              <a:t>երեխաներին</a:t>
            </a:r>
            <a:r>
              <a:rPr lang="hy-AM" sz="1600" dirty="0">
                <a:cs typeface="Arial" panose="020B0604020202020204" pitchFamily="34" charset="0"/>
              </a:rPr>
              <a:t>։ </a:t>
            </a:r>
          </a:p>
          <a:p>
            <a:pPr algn="just" latinLnBrk="0"/>
            <a:r>
              <a:rPr lang="hy-AM" sz="1600" dirty="0">
                <a:cs typeface="Arial" panose="020B0604020202020204" pitchFamily="34" charset="0"/>
              </a:rPr>
              <a:t>Ներքին և արտաքին նախադրյալների համակցությունն օգնում է երեխաներին հաջողությամբ զարգանալ և վարել արդյունավետ կյանք</a:t>
            </a:r>
            <a:r>
              <a:rPr lang="ru-RU" sz="1600" dirty="0">
                <a:cs typeface="Arial" panose="020B0604020202020204" pitchFamily="34" charset="0"/>
              </a:rPr>
              <a:t>:</a:t>
            </a:r>
            <a:r>
              <a:rPr lang="hy-AM" sz="1600" dirty="0">
                <a:cs typeface="Arial" panose="020B0604020202020204" pitchFamily="34" charset="0"/>
              </a:rPr>
              <a:t>      </a:t>
            </a:r>
            <a:r>
              <a:rPr lang="ru-RU" sz="1600" dirty="0">
                <a:cs typeface="Arial" panose="020B0604020202020204" pitchFamily="34" charset="0"/>
              </a:rPr>
              <a:t>http://www.search-institute.org/</a:t>
            </a:r>
            <a:endParaRPr lang="en-US" sz="1600" dirty="0">
              <a:cs typeface="Arial" panose="020B0604020202020204" pitchFamily="34" charset="0"/>
            </a:endParaRPr>
          </a:p>
        </p:txBody>
      </p:sp>
    </p:spTree>
    <p:extLst>
      <p:ext uri="{BB962C8B-B14F-4D97-AF65-F5344CB8AC3E}">
        <p14:creationId xmlns:p14="http://schemas.microsoft.com/office/powerpoint/2010/main" val="100740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7;p30">
            <a:extLst>
              <a:ext uri="{FF2B5EF4-FFF2-40B4-BE49-F238E27FC236}">
                <a16:creationId xmlns:a16="http://schemas.microsoft.com/office/drawing/2014/main" id="{F23F7AF6-5BD2-44AC-B263-4573186EEB53}"/>
              </a:ext>
            </a:extLst>
          </p:cNvPr>
          <p:cNvSpPr txBox="1"/>
          <p:nvPr/>
        </p:nvSpPr>
        <p:spPr>
          <a:xfrm>
            <a:off x="618530" y="505729"/>
            <a:ext cx="3087638" cy="561662"/>
          </a:xfrm>
          <a:prstGeom prst="rect">
            <a:avLst/>
          </a:prstGeom>
          <a:noFill/>
          <a:ln>
            <a:noFill/>
          </a:ln>
        </p:spPr>
        <p:txBody>
          <a:bodyPr spcFirstLastPara="1" wrap="square" lIns="68569" tIns="34275" rIns="68569" bIns="34275" anchor="t" anchorCtr="0">
            <a:spAutoFit/>
          </a:bodyPr>
          <a:lstStyle/>
          <a:p>
            <a:pPr lvl="0"/>
            <a:r>
              <a:rPr lang="hy-AM" altLang="en-US" sz="1600" b="1" dirty="0">
                <a:solidFill>
                  <a:schemeClr val="accent1">
                    <a:lumMod val="75000"/>
                  </a:schemeClr>
                </a:solidFill>
                <a:latin typeface="Arial" panose="020B0604020202020204" pitchFamily="34" charset="0"/>
                <a:cs typeface="Arial" panose="020B0604020202020204" pitchFamily="34" charset="0"/>
              </a:rPr>
              <a:t>Ներքին զ</a:t>
            </a:r>
            <a:r>
              <a:rPr lang="en-US" altLang="en-US" sz="1600" b="1" dirty="0" err="1">
                <a:solidFill>
                  <a:schemeClr val="accent1">
                    <a:lumMod val="75000"/>
                  </a:schemeClr>
                </a:solidFill>
                <a:latin typeface="Arial" panose="020B0604020202020204" pitchFamily="34" charset="0"/>
                <a:cs typeface="Arial" panose="020B0604020202020204" pitchFamily="34" charset="0"/>
              </a:rPr>
              <a:t>արգացման</a:t>
            </a:r>
            <a:r>
              <a:rPr lang="en-US" altLang="en-US" sz="1600" b="1" dirty="0">
                <a:solidFill>
                  <a:schemeClr val="accent1">
                    <a:lumMod val="75000"/>
                  </a:schemeClr>
                </a:solidFill>
                <a:latin typeface="Arial" panose="020B0604020202020204" pitchFamily="34" charset="0"/>
                <a:cs typeface="Arial" panose="020B0604020202020204" pitchFamily="34" charset="0"/>
              </a:rPr>
              <a:t> </a:t>
            </a:r>
            <a:endParaRPr lang="hy-AM" altLang="en-US" sz="1600" b="1" dirty="0">
              <a:solidFill>
                <a:schemeClr val="accent1">
                  <a:lumMod val="75000"/>
                </a:schemeClr>
              </a:solidFill>
              <a:latin typeface="Arial" panose="020B0604020202020204" pitchFamily="34" charset="0"/>
              <a:cs typeface="Arial" panose="020B0604020202020204" pitchFamily="34" charset="0"/>
            </a:endParaRPr>
          </a:p>
          <a:p>
            <a:pPr lvl="0"/>
            <a:r>
              <a:rPr lang="en-US" altLang="en-US" sz="1600" b="1" dirty="0" err="1">
                <a:solidFill>
                  <a:schemeClr val="accent1">
                    <a:lumMod val="75000"/>
                  </a:schemeClr>
                </a:solidFill>
                <a:latin typeface="Arial" panose="020B0604020202020204" pitchFamily="34" charset="0"/>
                <a:cs typeface="Arial" panose="020B0604020202020204" pitchFamily="34" charset="0"/>
              </a:rPr>
              <a:t>նախադրյալ</a:t>
            </a:r>
            <a:r>
              <a:rPr lang="hy-AM" altLang="en-US" sz="1600" b="1" dirty="0">
                <a:solidFill>
                  <a:schemeClr val="accent1">
                    <a:lumMod val="75000"/>
                  </a:schemeClr>
                </a:solidFill>
                <a:latin typeface="Arial" panose="020B0604020202020204" pitchFamily="34" charset="0"/>
                <a:cs typeface="Arial" panose="020B0604020202020204" pitchFamily="34" charset="0"/>
              </a:rPr>
              <a:t>ներ </a:t>
            </a:r>
            <a:endParaRPr sz="1600" dirty="0">
              <a:solidFill>
                <a:schemeClr val="accent1">
                  <a:lumMod val="75000"/>
                </a:schemeClr>
              </a:solidFill>
              <a:latin typeface="Arial" panose="020B0604020202020204" pitchFamily="34" charset="0"/>
              <a:cs typeface="Arial" panose="020B0604020202020204" pitchFamily="34" charset="0"/>
            </a:endParaRPr>
          </a:p>
        </p:txBody>
      </p:sp>
      <p:sp>
        <p:nvSpPr>
          <p:cNvPr id="6" name="Google Shape;247;p30">
            <a:extLst>
              <a:ext uri="{FF2B5EF4-FFF2-40B4-BE49-F238E27FC236}">
                <a16:creationId xmlns:a16="http://schemas.microsoft.com/office/drawing/2014/main" id="{F5067C41-B07A-42BD-9D14-A96EC001045A}"/>
              </a:ext>
            </a:extLst>
          </p:cNvPr>
          <p:cNvSpPr txBox="1"/>
          <p:nvPr/>
        </p:nvSpPr>
        <p:spPr>
          <a:xfrm>
            <a:off x="328761" y="1441260"/>
            <a:ext cx="3667176" cy="1792768"/>
          </a:xfrm>
          <a:prstGeom prst="rect">
            <a:avLst/>
          </a:prstGeom>
          <a:noFill/>
          <a:ln>
            <a:noFill/>
          </a:ln>
        </p:spPr>
        <p:txBody>
          <a:bodyPr spcFirstLastPara="1" wrap="square" lIns="68569" tIns="34275" rIns="68569" bIns="34275" anchor="t" anchorCtr="0">
            <a:spAutoFit/>
          </a:bodyPr>
          <a:lstStyle/>
          <a:p>
            <a:pPr marL="285750" indent="-285750">
              <a:buFont typeface="Arial" panose="020B0604020202020204" pitchFamily="34" charset="0"/>
              <a:buChar char="•"/>
            </a:pPr>
            <a:r>
              <a:rPr lang="hy-AM" sz="1600" b="1" dirty="0"/>
              <a:t>Ուսմանը նվիրված լինելը</a:t>
            </a:r>
          </a:p>
          <a:p>
            <a:endParaRPr lang="hy-AM" sz="1600" b="1" dirty="0"/>
          </a:p>
          <a:p>
            <a:pPr marL="285750" indent="-285750">
              <a:buFont typeface="Arial" panose="020B0604020202020204" pitchFamily="34" charset="0"/>
              <a:buChar char="•"/>
            </a:pPr>
            <a:r>
              <a:rPr lang="hy-AM" sz="1600" b="1" dirty="0"/>
              <a:t>Դրական արժեքներ</a:t>
            </a:r>
          </a:p>
          <a:p>
            <a:endParaRPr lang="hy-AM" sz="1600" b="1" dirty="0"/>
          </a:p>
          <a:p>
            <a:pPr marL="285750" indent="-285750">
              <a:buFont typeface="Arial" panose="020B0604020202020204" pitchFamily="34" charset="0"/>
              <a:buChar char="•"/>
            </a:pPr>
            <a:r>
              <a:rPr lang="hy-AM" sz="1600" b="1" dirty="0"/>
              <a:t>Սոցիալական հմտություններ</a:t>
            </a:r>
          </a:p>
          <a:p>
            <a:endParaRPr lang="hy-AM" sz="1600" b="1" dirty="0"/>
          </a:p>
          <a:p>
            <a:pPr marL="285750" indent="-285750">
              <a:buFont typeface="Arial" panose="020B0604020202020204" pitchFamily="34" charset="0"/>
              <a:buChar char="•"/>
            </a:pPr>
            <a:r>
              <a:rPr lang="hy-AM" sz="1600" b="1" dirty="0"/>
              <a:t>Դրական անհատականություն</a:t>
            </a:r>
            <a:endParaRPr lang="hy-AM" sz="1600" dirty="0"/>
          </a:p>
        </p:txBody>
      </p:sp>
      <p:sp>
        <p:nvSpPr>
          <p:cNvPr id="7" name="Google Shape;247;p30">
            <a:extLst>
              <a:ext uri="{FF2B5EF4-FFF2-40B4-BE49-F238E27FC236}">
                <a16:creationId xmlns:a16="http://schemas.microsoft.com/office/drawing/2014/main" id="{72427890-CA4B-4ED8-B344-8AD4E6B152C0}"/>
              </a:ext>
            </a:extLst>
          </p:cNvPr>
          <p:cNvSpPr txBox="1"/>
          <p:nvPr/>
        </p:nvSpPr>
        <p:spPr>
          <a:xfrm>
            <a:off x="4932041" y="555526"/>
            <a:ext cx="2736304" cy="561662"/>
          </a:xfrm>
          <a:prstGeom prst="rect">
            <a:avLst/>
          </a:prstGeom>
          <a:noFill/>
          <a:ln>
            <a:noFill/>
          </a:ln>
        </p:spPr>
        <p:txBody>
          <a:bodyPr spcFirstLastPara="1" wrap="square" lIns="68569" tIns="34275" rIns="68569" bIns="34275" anchor="t" anchorCtr="0">
            <a:spAutoFit/>
          </a:bodyPr>
          <a:lstStyle/>
          <a:p>
            <a:pPr lvl="0"/>
            <a:r>
              <a:rPr lang="hy-AM" altLang="en-US" sz="1600" b="1" dirty="0">
                <a:solidFill>
                  <a:schemeClr val="accent1">
                    <a:lumMod val="75000"/>
                  </a:schemeClr>
                </a:solidFill>
                <a:latin typeface="Arial" panose="020B0604020202020204" pitchFamily="34" charset="0"/>
                <a:cs typeface="Arial" panose="020B0604020202020204" pitchFamily="34" charset="0"/>
              </a:rPr>
              <a:t>Արտաքին զ</a:t>
            </a:r>
            <a:r>
              <a:rPr lang="en-US" altLang="en-US" sz="1600" b="1" dirty="0" err="1">
                <a:solidFill>
                  <a:schemeClr val="accent1">
                    <a:lumMod val="75000"/>
                  </a:schemeClr>
                </a:solidFill>
                <a:latin typeface="Arial" panose="020B0604020202020204" pitchFamily="34" charset="0"/>
                <a:cs typeface="Arial" panose="020B0604020202020204" pitchFamily="34" charset="0"/>
              </a:rPr>
              <a:t>արգացման</a:t>
            </a:r>
            <a:endParaRPr lang="hy-AM" altLang="en-US" sz="1600" b="1" dirty="0">
              <a:solidFill>
                <a:schemeClr val="accent1">
                  <a:lumMod val="75000"/>
                </a:schemeClr>
              </a:solidFill>
              <a:latin typeface="Arial" panose="020B0604020202020204" pitchFamily="34" charset="0"/>
              <a:cs typeface="Arial" panose="020B0604020202020204" pitchFamily="34" charset="0"/>
            </a:endParaRPr>
          </a:p>
          <a:p>
            <a:pPr lvl="0"/>
            <a:r>
              <a:rPr lang="en-US" altLang="en-US" sz="1600" b="1" dirty="0">
                <a:solidFill>
                  <a:schemeClr val="accent1">
                    <a:lumMod val="75000"/>
                  </a:schemeClr>
                </a:solidFill>
                <a:latin typeface="Arial" panose="020B0604020202020204" pitchFamily="34" charset="0"/>
                <a:cs typeface="Arial" panose="020B0604020202020204" pitchFamily="34" charset="0"/>
              </a:rPr>
              <a:t> </a:t>
            </a:r>
            <a:r>
              <a:rPr lang="en-US" altLang="en-US" sz="1600" b="1" dirty="0" err="1">
                <a:solidFill>
                  <a:schemeClr val="accent1">
                    <a:lumMod val="75000"/>
                  </a:schemeClr>
                </a:solidFill>
                <a:latin typeface="Arial" panose="020B0604020202020204" pitchFamily="34" charset="0"/>
                <a:cs typeface="Arial" panose="020B0604020202020204" pitchFamily="34" charset="0"/>
              </a:rPr>
              <a:t>նախադրյալ</a:t>
            </a:r>
            <a:r>
              <a:rPr lang="hy-AM" altLang="en-US" sz="1600" b="1" dirty="0">
                <a:solidFill>
                  <a:schemeClr val="accent1">
                    <a:lumMod val="75000"/>
                  </a:schemeClr>
                </a:solidFill>
                <a:latin typeface="Arial" panose="020B0604020202020204" pitchFamily="34" charset="0"/>
                <a:cs typeface="Arial" panose="020B0604020202020204" pitchFamily="34" charset="0"/>
              </a:rPr>
              <a:t>ներ </a:t>
            </a:r>
            <a:endParaRPr sz="1600" dirty="0">
              <a:solidFill>
                <a:schemeClr val="accent1">
                  <a:lumMod val="75000"/>
                </a:schemeClr>
              </a:solidFill>
              <a:latin typeface="Arial" panose="020B0604020202020204" pitchFamily="34" charset="0"/>
              <a:cs typeface="Arial" panose="020B0604020202020204" pitchFamily="34" charset="0"/>
            </a:endParaRPr>
          </a:p>
        </p:txBody>
      </p:sp>
      <p:sp>
        <p:nvSpPr>
          <p:cNvPr id="8" name="Google Shape;247;p30">
            <a:extLst>
              <a:ext uri="{FF2B5EF4-FFF2-40B4-BE49-F238E27FC236}">
                <a16:creationId xmlns:a16="http://schemas.microsoft.com/office/drawing/2014/main" id="{11681F94-B870-4683-8111-FD1D20F42B80}"/>
              </a:ext>
            </a:extLst>
          </p:cNvPr>
          <p:cNvSpPr txBox="1"/>
          <p:nvPr/>
        </p:nvSpPr>
        <p:spPr>
          <a:xfrm>
            <a:off x="4932040" y="1419622"/>
            <a:ext cx="3528392" cy="2038989"/>
          </a:xfrm>
          <a:prstGeom prst="rect">
            <a:avLst/>
          </a:prstGeom>
          <a:noFill/>
          <a:ln>
            <a:noFill/>
          </a:ln>
        </p:spPr>
        <p:txBody>
          <a:bodyPr spcFirstLastPara="1" wrap="square" lIns="68569" tIns="34275" rIns="68569" bIns="34275" anchor="t" anchorCtr="0">
            <a:spAutoFit/>
          </a:bodyPr>
          <a:lstStyle/>
          <a:p>
            <a:pPr marL="285750" indent="-285750">
              <a:buFont typeface="Arial" panose="020B0604020202020204" pitchFamily="34" charset="0"/>
              <a:buChar char="•"/>
            </a:pPr>
            <a:r>
              <a:rPr lang="hy-AM" sz="1600" b="1" dirty="0"/>
              <a:t>Աջակցություն</a:t>
            </a:r>
          </a:p>
          <a:p>
            <a:endParaRPr lang="hy-AM" sz="1600" b="1" dirty="0"/>
          </a:p>
          <a:p>
            <a:pPr marL="285750" indent="-285750">
              <a:buFont typeface="Arial" panose="020B0604020202020204" pitchFamily="34" charset="0"/>
              <a:buChar char="•"/>
            </a:pPr>
            <a:r>
              <a:rPr lang="hy-AM" sz="1600" b="1" dirty="0"/>
              <a:t>Հզորացում</a:t>
            </a:r>
          </a:p>
          <a:p>
            <a:endParaRPr lang="hy-AM" sz="1600" b="1" dirty="0"/>
          </a:p>
          <a:p>
            <a:pPr marL="285750" indent="-285750">
              <a:buFont typeface="Arial" panose="020B0604020202020204" pitchFamily="34" charset="0"/>
              <a:buChar char="•"/>
            </a:pPr>
            <a:r>
              <a:rPr lang="hy-AM" sz="1600" b="1" dirty="0"/>
              <a:t>Սահմաններ և ակնկալիքներ</a:t>
            </a:r>
          </a:p>
          <a:p>
            <a:endParaRPr lang="hy-AM" sz="1600" b="1" dirty="0"/>
          </a:p>
          <a:p>
            <a:pPr marL="285750" indent="-285750">
              <a:buFont typeface="Arial" panose="020B0604020202020204" pitchFamily="34" charset="0"/>
              <a:buChar char="•"/>
            </a:pPr>
            <a:r>
              <a:rPr lang="hy-AM" sz="1600" b="1" dirty="0"/>
              <a:t>Ժամանակի նպատակային</a:t>
            </a:r>
          </a:p>
          <a:p>
            <a:r>
              <a:rPr lang="hy-AM" sz="1600" b="1" dirty="0"/>
              <a:t>     օգտագործում</a:t>
            </a:r>
          </a:p>
        </p:txBody>
      </p:sp>
    </p:spTree>
    <p:extLst>
      <p:ext uri="{BB962C8B-B14F-4D97-AF65-F5344CB8AC3E}">
        <p14:creationId xmlns:p14="http://schemas.microsoft.com/office/powerpoint/2010/main" val="270620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25495"/>
            <a:ext cx="9144000" cy="418004"/>
          </a:xfrm>
          <a:prstGeom prst="rect">
            <a:avLst/>
          </a:pr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TextBox 14">
            <a:extLst>
              <a:ext uri="{FF2B5EF4-FFF2-40B4-BE49-F238E27FC236}">
                <a16:creationId xmlns:a16="http://schemas.microsoft.com/office/drawing/2014/main" id="{27BCAC90-3626-469D-9EB3-9997FDF8BDE6}"/>
              </a:ext>
            </a:extLst>
          </p:cNvPr>
          <p:cNvSpPr txBox="1"/>
          <p:nvPr/>
        </p:nvSpPr>
        <p:spPr>
          <a:xfrm>
            <a:off x="4283968" y="1263720"/>
            <a:ext cx="4536504" cy="3407792"/>
          </a:xfrm>
          <a:prstGeom prst="rect">
            <a:avLst/>
          </a:prstGeom>
        </p:spPr>
        <p:txBody>
          <a:bodyPr wrap="square" lIns="0" tIns="0" rIns="0" bIns="0" rtlCol="0" anchor="t">
            <a:spAutoFit/>
          </a:bodyPr>
          <a:lstStyle/>
          <a:p>
            <a:pPr algn="ctr">
              <a:lnSpc>
                <a:spcPct val="115000"/>
              </a:lnSpc>
              <a:spcBef>
                <a:spcPts val="500"/>
              </a:spcBef>
            </a:pPr>
            <a:r>
              <a:rPr lang="hy-AM" sz="1300"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ՖԻԶԻԿԱԿԱՆ ՄԻՋԱՎԱՅՐԻ ԱՆՎՏԱՆԳՈՒԹՅՈՒՆ</a:t>
            </a:r>
          </a:p>
          <a:p>
            <a:pPr algn="ctr">
              <a:lnSpc>
                <a:spcPct val="115000"/>
              </a:lnSpc>
              <a:spcBef>
                <a:spcPts val="500"/>
              </a:spcBef>
            </a:pPr>
            <a:endParaRPr lang="hy-AM" sz="200"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endParaRPr>
          </a:p>
          <a:p>
            <a:pPr marL="623888"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MS Gothic" panose="020B0609070205080204" pitchFamily="49" charset="-128"/>
                <a:cs typeface="Tahoma" panose="020B0604030504040204" pitchFamily="34" charset="0"/>
              </a:rPr>
              <a:t>Դպրոցի մուտք</a:t>
            </a: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Անցուղիներ</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թեքահարթակներ</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Ցանկապատ</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սահման</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Խաղահրապարակ</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Դպրոցի</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շենք</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տարածք</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Դասասենյակներ</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այլ</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ուսումնական</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տարածքներ</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Սանհանգույցներ</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զուգարաններ</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Խոհանոց</a:t>
            </a:r>
            <a:endParaRPr lang="hy-AM"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Անվտանգ</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խմելու</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ջուր</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Ռեսուրս</a:t>
            </a:r>
            <a:r>
              <a:rPr lang="ru-RU"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2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սենյակ</a:t>
            </a:r>
            <a:endParaRPr lang="en-US" sz="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623888"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Calibri" panose="020F0502020204030204" pitchFamily="34" charset="0"/>
                <a:cs typeface="Tahoma" panose="020B0604030504040204" pitchFamily="34" charset="0"/>
              </a:rPr>
              <a:t>Ապաստարան</a:t>
            </a:r>
          </a:p>
        </p:txBody>
      </p:sp>
      <p:sp>
        <p:nvSpPr>
          <p:cNvPr id="11" name="TextBox 14">
            <a:extLst>
              <a:ext uri="{FF2B5EF4-FFF2-40B4-BE49-F238E27FC236}">
                <a16:creationId xmlns:a16="http://schemas.microsoft.com/office/drawing/2014/main" id="{F502AE09-1CB4-4E18-9803-1D4F0ADCC72C}"/>
              </a:ext>
            </a:extLst>
          </p:cNvPr>
          <p:cNvSpPr txBox="1"/>
          <p:nvPr/>
        </p:nvSpPr>
        <p:spPr>
          <a:xfrm>
            <a:off x="539552" y="1258621"/>
            <a:ext cx="3744416" cy="1698735"/>
          </a:xfrm>
          <a:prstGeom prst="rect">
            <a:avLst/>
          </a:prstGeom>
        </p:spPr>
        <p:txBody>
          <a:bodyPr wrap="square" lIns="0" tIns="0" rIns="0" bIns="0" rtlCol="0" anchor="t">
            <a:spAutoFit/>
          </a:bodyPr>
          <a:lstStyle/>
          <a:p>
            <a:pPr algn="ctr">
              <a:lnSpc>
                <a:spcPct val="115000"/>
              </a:lnSpc>
              <a:spcBef>
                <a:spcPts val="500"/>
              </a:spcBef>
            </a:pPr>
            <a:r>
              <a:rPr lang="hy-AM" sz="1300"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ՀՈԳԵԲԱՆԱԿԱՆ  ԱՆՎՏԱՆԳՈՒԹՅՈՒՆ</a:t>
            </a:r>
          </a:p>
          <a:p>
            <a:pPr algn="ctr">
              <a:lnSpc>
                <a:spcPct val="115000"/>
              </a:lnSpc>
              <a:spcBef>
                <a:spcPts val="500"/>
              </a:spcBef>
            </a:pPr>
            <a:endParaRPr lang="hy-AM" sz="200"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endParaRPr>
          </a:p>
          <a:p>
            <a:pPr marL="228600"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Վերաբերմունք.</a:t>
            </a:r>
            <a:r>
              <a:rPr lang="hy-AM" sz="1200" i="1" dirty="0">
                <a:solidFill>
                  <a:schemeClr val="tx1">
                    <a:lumMod val="75000"/>
                    <a:lumOff val="25000"/>
                  </a:schemeClr>
                </a:solidFill>
                <a:latin typeface="GHEA Grapalat" panose="02000506050000020003" pitchFamily="50" charset="0"/>
                <a:ea typeface="Times New Roman" panose="02020603050405020304" pitchFamily="18" charset="0"/>
                <a:cs typeface="Times New Roman" panose="02020603050405020304" pitchFamily="18" charset="0"/>
              </a:rPr>
              <a:t> </a:t>
            </a:r>
          </a:p>
          <a:p>
            <a:pPr marL="228600"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Հարգանք և վստահություն</a:t>
            </a:r>
          </a:p>
          <a:p>
            <a:pPr marL="228600"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Հավասարություն և արդարություն</a:t>
            </a:r>
            <a:r>
              <a:rPr lang="hy-AM" sz="1200"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endParaRPr lang="en-US" sz="12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Բազմազանություն և հանդուրժողականություն</a:t>
            </a:r>
            <a:endParaRPr lang="en-US" sz="12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spcBef>
                <a:spcPts val="500"/>
              </a:spcBef>
              <a:buFont typeface="Arial" panose="020B0604020202020204" pitchFamily="34" charset="0"/>
              <a:buChar char="•"/>
            </a:pPr>
            <a:r>
              <a:rPr lang="hy-AM" sz="12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Բռնության բացառում</a:t>
            </a:r>
            <a:endParaRPr lang="en-US" sz="1600" b="1" i="1" dirty="0">
              <a:solidFill>
                <a:schemeClr val="tx1">
                  <a:lumMod val="75000"/>
                  <a:lumOff val="25000"/>
                </a:schemeClr>
              </a:solidFill>
              <a:latin typeface="Calibri Light" panose="020F0302020204030204" pitchFamily="34" charset="0"/>
              <a:ea typeface="MS Gothic" panose="020B0609070205080204" pitchFamily="49" charset="-128"/>
              <a:cs typeface="Times New Roman" panose="02020603050405020304" pitchFamily="18" charset="0"/>
            </a:endParaRPr>
          </a:p>
        </p:txBody>
      </p:sp>
      <p:sp>
        <p:nvSpPr>
          <p:cNvPr id="20" name="Google Shape;204;p26">
            <a:extLst>
              <a:ext uri="{FF2B5EF4-FFF2-40B4-BE49-F238E27FC236}">
                <a16:creationId xmlns:a16="http://schemas.microsoft.com/office/drawing/2014/main" id="{4F373386-A6DE-4625-8585-656AA9929F87}"/>
              </a:ext>
            </a:extLst>
          </p:cNvPr>
          <p:cNvSpPr txBox="1">
            <a:spLocks/>
          </p:cNvSpPr>
          <p:nvPr/>
        </p:nvSpPr>
        <p:spPr>
          <a:xfrm>
            <a:off x="971600" y="152234"/>
            <a:ext cx="7020227" cy="649570"/>
          </a:xfrm>
          <a:prstGeom prst="rect">
            <a:avLst/>
          </a:prstGeom>
          <a:noFill/>
          <a:ln>
            <a:noFill/>
          </a:ln>
        </p:spPr>
        <p:txBody>
          <a:bodyPr spcFirstLastPara="1" wrap="square" lIns="68569" tIns="34275" rIns="68569" bIns="34275"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006079" indent="-1006079" algn="ctr">
              <a:spcBef>
                <a:spcPts val="450"/>
              </a:spcBef>
              <a:spcAft>
                <a:spcPts val="0"/>
              </a:spcAft>
              <a:buSzPts val="1840"/>
              <a:buNone/>
            </a:pPr>
            <a:r>
              <a:rPr lang="hy-AM" sz="2000" b="1" dirty="0">
                <a:solidFill>
                  <a:schemeClr val="bg2">
                    <a:lumMod val="25000"/>
                  </a:schemeClr>
                </a:solidFill>
              </a:rPr>
              <a:t>Ի՞նչ է ապահով և անվտանգ դպրոցական միջավայրը</a:t>
            </a:r>
          </a:p>
        </p:txBody>
      </p:sp>
    </p:spTree>
    <p:extLst>
      <p:ext uri="{BB962C8B-B14F-4D97-AF65-F5344CB8AC3E}">
        <p14:creationId xmlns:p14="http://schemas.microsoft.com/office/powerpoint/2010/main" val="19504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3CBAD9-4098-4A41-82C0-C0D5DA80D079}"/>
              </a:ext>
            </a:extLst>
          </p:cNvPr>
          <p:cNvSpPr txBox="1"/>
          <p:nvPr/>
        </p:nvSpPr>
        <p:spPr>
          <a:xfrm>
            <a:off x="899592" y="1779662"/>
            <a:ext cx="7441325" cy="2516073"/>
          </a:xfrm>
          <a:prstGeom prst="rect">
            <a:avLst/>
          </a:prstGeom>
          <a:noFill/>
        </p:spPr>
        <p:txBody>
          <a:bodyPr wrap="square" rtlCol="0">
            <a:spAutoFit/>
          </a:bodyPr>
          <a:lstStyle/>
          <a:p>
            <a:pPr algn="just" latinLnBrk="0">
              <a:lnSpc>
                <a:spcPct val="150000"/>
              </a:lnSpc>
            </a:pPr>
            <a:r>
              <a:rPr lang="hy-AM" sz="1600" dirty="0">
                <a:cs typeface="Arial" panose="020B0604020202020204" pitchFamily="34" charset="0"/>
              </a:rPr>
              <a:t>Ալեն, 8 տարեկան. Ալենը սիրում է մասնակցել մաթեմատիկայի օլիմպիադաներին։ Նա պարբերաբար հաճախում է իր դպրոցի տարբեր խմբակների միջոցառումներին: Նա նաև պարբերաբար գնում է եկեղեցի։ Նա սիրում է ժամանակ անցկացնել ծնողների հետ և օգնել նրանց տանը:</a:t>
            </a:r>
          </a:p>
          <a:p>
            <a:pPr marL="541338" indent="-285750" latinLnBrk="0">
              <a:lnSpc>
                <a:spcPct val="150000"/>
              </a:lnSpc>
              <a:buFont typeface="Arial" panose="020B0604020202020204" pitchFamily="34" charset="0"/>
              <a:buChar char="•"/>
            </a:pPr>
            <a:r>
              <a:rPr lang="hy-AM" sz="1600" dirty="0">
                <a:cs typeface="Arial" panose="020B0604020202020204" pitchFamily="34" charset="0"/>
              </a:rPr>
              <a:t>Ի՞նչ արտաքին աջակցող գործողություններ եք նկատում: Ո՞ւմ կողմից։</a:t>
            </a:r>
          </a:p>
          <a:p>
            <a:pPr marL="541338" indent="-285750" latinLnBrk="0">
              <a:lnSpc>
                <a:spcPct val="150000"/>
              </a:lnSpc>
              <a:buFont typeface="Arial" panose="020B0604020202020204" pitchFamily="34" charset="0"/>
              <a:buChar char="•"/>
            </a:pPr>
            <a:r>
              <a:rPr lang="hy-AM" sz="1600" dirty="0">
                <a:cs typeface="Arial" panose="020B0604020202020204" pitchFamily="34" charset="0"/>
              </a:rPr>
              <a:t>Ի՞նչ դրական հատկանիշներ կամ որակներ ունի երեխան:</a:t>
            </a:r>
          </a:p>
          <a:p>
            <a:endParaRPr lang="hy-AM" sz="1350" dirty="0"/>
          </a:p>
        </p:txBody>
      </p:sp>
      <p:sp>
        <p:nvSpPr>
          <p:cNvPr id="6" name="TextBox 5">
            <a:extLst>
              <a:ext uri="{FF2B5EF4-FFF2-40B4-BE49-F238E27FC236}">
                <a16:creationId xmlns:a16="http://schemas.microsoft.com/office/drawing/2014/main" id="{D850217F-0E34-4918-BF7C-86240486EECC}"/>
              </a:ext>
            </a:extLst>
          </p:cNvPr>
          <p:cNvSpPr txBox="1"/>
          <p:nvPr/>
        </p:nvSpPr>
        <p:spPr>
          <a:xfrm>
            <a:off x="6300192" y="1153541"/>
            <a:ext cx="2407917" cy="307777"/>
          </a:xfrm>
          <a:prstGeom prst="rect">
            <a:avLst/>
          </a:prstGeom>
          <a:noFill/>
        </p:spPr>
        <p:txBody>
          <a:bodyPr wrap="square" rtlCol="0">
            <a:spAutoFit/>
          </a:bodyPr>
          <a:lstStyle/>
          <a:p>
            <a:r>
              <a:rPr lang="hy-AM" sz="1400" b="1" dirty="0"/>
              <a:t>5 - 9 տարիքային խումբ</a:t>
            </a:r>
            <a:endParaRPr lang="en-US" sz="1400" b="1" dirty="0"/>
          </a:p>
        </p:txBody>
      </p:sp>
      <p:sp>
        <p:nvSpPr>
          <p:cNvPr id="7" name="Isosceles Triangle 6">
            <a:extLst>
              <a:ext uri="{FF2B5EF4-FFF2-40B4-BE49-F238E27FC236}">
                <a16:creationId xmlns:a16="http://schemas.microsoft.com/office/drawing/2014/main" id="{4AAC54DD-34FC-44C0-97F0-81174109F48C}"/>
              </a:ext>
            </a:extLst>
          </p:cNvPr>
          <p:cNvSpPr/>
          <p:nvPr/>
        </p:nvSpPr>
        <p:spPr>
          <a:xfrm rot="10800000">
            <a:off x="6516216" y="0"/>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Isosceles Triangle 7">
            <a:extLst>
              <a:ext uri="{FF2B5EF4-FFF2-40B4-BE49-F238E27FC236}">
                <a16:creationId xmlns:a16="http://schemas.microsoft.com/office/drawing/2014/main" id="{A4D999DC-9F36-4597-96AD-0A79A19D2E12}"/>
              </a:ext>
            </a:extLst>
          </p:cNvPr>
          <p:cNvSpPr/>
          <p:nvPr/>
        </p:nvSpPr>
        <p:spPr>
          <a:xfrm rot="10800000">
            <a:off x="6810972" y="99959"/>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TextBox 9">
            <a:extLst>
              <a:ext uri="{FF2B5EF4-FFF2-40B4-BE49-F238E27FC236}">
                <a16:creationId xmlns:a16="http://schemas.microsoft.com/office/drawing/2014/main" id="{FFD3DB8B-4B10-4A93-BF3C-8D66E0161818}"/>
              </a:ext>
            </a:extLst>
          </p:cNvPr>
          <p:cNvSpPr txBox="1"/>
          <p:nvPr/>
        </p:nvSpPr>
        <p:spPr>
          <a:xfrm>
            <a:off x="6516216" y="912220"/>
            <a:ext cx="2766340" cy="307777"/>
          </a:xfrm>
          <a:prstGeom prst="rect">
            <a:avLst/>
          </a:prstGeom>
          <a:noFill/>
        </p:spPr>
        <p:txBody>
          <a:bodyPr wrap="square">
            <a:spAutoFit/>
          </a:bodyPr>
          <a:lstStyle/>
          <a:p>
            <a:r>
              <a:rPr lang="hy-AM" sz="1400" dirty="0">
                <a:effectLst/>
                <a:latin typeface="GHEA Grapalat" panose="02000506050000020003" pitchFamily="50" charset="0"/>
                <a:ea typeface="Times New Roman" panose="02020603050405020304" pitchFamily="18" charset="0"/>
                <a:cs typeface="Times New Roman" panose="02020603050405020304" pitchFamily="18" charset="0"/>
              </a:rPr>
              <a:t>Գործնական աշխատանք </a:t>
            </a:r>
            <a:r>
              <a:rPr lang="en-US" sz="1400" dirty="0">
                <a:latin typeface="GHEA Grapalat" panose="02000506050000020003" pitchFamily="50" charset="0"/>
                <a:ea typeface="Times New Roman" panose="02020603050405020304" pitchFamily="18" charset="0"/>
                <a:cs typeface="Times New Roman" panose="02020603050405020304" pitchFamily="18" charset="0"/>
              </a:rPr>
              <a:t>5</a:t>
            </a:r>
            <a:endParaRPr lang="en-US" sz="1400" dirty="0"/>
          </a:p>
        </p:txBody>
      </p:sp>
    </p:spTree>
    <p:extLst>
      <p:ext uri="{BB962C8B-B14F-4D97-AF65-F5344CB8AC3E}">
        <p14:creationId xmlns:p14="http://schemas.microsoft.com/office/powerpoint/2010/main" val="2230923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8F1E7-4A9D-45CC-97E3-78B727A96835}"/>
              </a:ext>
            </a:extLst>
          </p:cNvPr>
          <p:cNvSpPr txBox="1"/>
          <p:nvPr/>
        </p:nvSpPr>
        <p:spPr>
          <a:xfrm>
            <a:off x="755576" y="1433921"/>
            <a:ext cx="7742887" cy="3411190"/>
          </a:xfrm>
          <a:prstGeom prst="rect">
            <a:avLst/>
          </a:prstGeom>
          <a:noFill/>
        </p:spPr>
        <p:txBody>
          <a:bodyPr wrap="square" rtlCol="0">
            <a:spAutoFit/>
          </a:bodyPr>
          <a:lstStyle/>
          <a:p>
            <a:pPr algn="just" latinLnBrk="0">
              <a:lnSpc>
                <a:spcPct val="150000"/>
              </a:lnSpc>
            </a:pPr>
            <a:r>
              <a:rPr lang="hy-AM" sz="1600" dirty="0">
                <a:cs typeface="Arial" panose="020B0604020202020204" pitchFamily="34" charset="0"/>
              </a:rPr>
              <a:t>Նարինե, 11 տարեկան. Նարինեի ընտանիքը նրան սեր և աջակցություն է ցուցաբերում․ ընտանիքի անդամների շփումը Նարինեի հետ միշտ դրական է: Նա չի քաշվում խորհուրդ հարցնել ծնողներից: Նարինեի ծնողները միշտ կապի մեջ են նրա դպրոցի ուսուցիչների հետ, հետքրքրվում են նրա առաջադիմության մասին: Նարինեն փառք է տալիս Աստծուն իրեն աջակցող ուսուցիչների, ընկերների և հարևանների համար, ովքեր քաջալերում են իրեն և հոգ են տանում իր մասին:</a:t>
            </a:r>
          </a:p>
          <a:p>
            <a:pPr marL="541338" indent="-285750" latinLnBrk="0">
              <a:lnSpc>
                <a:spcPct val="150000"/>
              </a:lnSpc>
              <a:buFont typeface="Arial" panose="020B0604020202020204" pitchFamily="34" charset="0"/>
              <a:buChar char="•"/>
            </a:pPr>
            <a:r>
              <a:rPr lang="hy-AM" sz="1600" dirty="0">
                <a:cs typeface="Arial" panose="020B0604020202020204" pitchFamily="34" charset="0"/>
              </a:rPr>
              <a:t>Ի՞նչ արտաքին աջակցող գործողություններ եք նկատում: Ո՞ւմ կողմից։</a:t>
            </a:r>
          </a:p>
          <a:p>
            <a:pPr marL="541338" indent="-285750" latinLnBrk="0">
              <a:lnSpc>
                <a:spcPct val="150000"/>
              </a:lnSpc>
              <a:buFont typeface="Arial" panose="020B0604020202020204" pitchFamily="34" charset="0"/>
              <a:buChar char="•"/>
            </a:pPr>
            <a:r>
              <a:rPr lang="hy-AM" sz="1600" dirty="0">
                <a:cs typeface="Arial" panose="020B0604020202020204" pitchFamily="34" charset="0"/>
              </a:rPr>
              <a:t>Ի՞նչ դրական հատկանիշներ կամ որակներ ունի երեխան:</a:t>
            </a:r>
          </a:p>
        </p:txBody>
      </p:sp>
      <p:sp>
        <p:nvSpPr>
          <p:cNvPr id="6" name="TextBox 5">
            <a:extLst>
              <a:ext uri="{FF2B5EF4-FFF2-40B4-BE49-F238E27FC236}">
                <a16:creationId xmlns:a16="http://schemas.microsoft.com/office/drawing/2014/main" id="{163BD557-45EC-4C65-99E7-2DD32DB2AB24}"/>
              </a:ext>
            </a:extLst>
          </p:cNvPr>
          <p:cNvSpPr txBox="1"/>
          <p:nvPr/>
        </p:nvSpPr>
        <p:spPr>
          <a:xfrm>
            <a:off x="6156176" y="812261"/>
            <a:ext cx="2486303" cy="307777"/>
          </a:xfrm>
          <a:prstGeom prst="rect">
            <a:avLst/>
          </a:prstGeom>
          <a:noFill/>
        </p:spPr>
        <p:txBody>
          <a:bodyPr wrap="square" rtlCol="0">
            <a:spAutoFit/>
          </a:bodyPr>
          <a:lstStyle/>
          <a:p>
            <a:r>
              <a:rPr lang="hy-AM" sz="1400" b="1" dirty="0"/>
              <a:t>8 -12 տարիքային խումբ</a:t>
            </a:r>
            <a:endParaRPr lang="en-US" sz="1400" b="1" dirty="0"/>
          </a:p>
        </p:txBody>
      </p:sp>
      <p:sp>
        <p:nvSpPr>
          <p:cNvPr id="7" name="Isosceles Triangle 6">
            <a:extLst>
              <a:ext uri="{FF2B5EF4-FFF2-40B4-BE49-F238E27FC236}">
                <a16:creationId xmlns:a16="http://schemas.microsoft.com/office/drawing/2014/main" id="{75573008-66C8-4F6E-B524-75E658ACE822}"/>
              </a:ext>
            </a:extLst>
          </p:cNvPr>
          <p:cNvSpPr/>
          <p:nvPr/>
        </p:nvSpPr>
        <p:spPr>
          <a:xfrm rot="10800000">
            <a:off x="6516216" y="0"/>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Isosceles Triangle 7">
            <a:extLst>
              <a:ext uri="{FF2B5EF4-FFF2-40B4-BE49-F238E27FC236}">
                <a16:creationId xmlns:a16="http://schemas.microsoft.com/office/drawing/2014/main" id="{18D35B5D-FA65-4090-94D0-DA6A6CADDDBF}"/>
              </a:ext>
            </a:extLst>
          </p:cNvPr>
          <p:cNvSpPr/>
          <p:nvPr/>
        </p:nvSpPr>
        <p:spPr>
          <a:xfrm rot="10800000">
            <a:off x="6810972" y="99959"/>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421336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BEC81-B406-4A17-B69D-1368E159FC23}"/>
              </a:ext>
            </a:extLst>
          </p:cNvPr>
          <p:cNvSpPr txBox="1"/>
          <p:nvPr/>
        </p:nvSpPr>
        <p:spPr>
          <a:xfrm>
            <a:off x="827584" y="1595931"/>
            <a:ext cx="7776864" cy="2632003"/>
          </a:xfrm>
          <a:prstGeom prst="rect">
            <a:avLst/>
          </a:prstGeom>
          <a:noFill/>
        </p:spPr>
        <p:txBody>
          <a:bodyPr wrap="square">
            <a:spAutoFit/>
          </a:bodyPr>
          <a:lstStyle/>
          <a:p>
            <a:pPr algn="just" latinLnBrk="0">
              <a:lnSpc>
                <a:spcPct val="150000"/>
              </a:lnSpc>
            </a:pPr>
            <a:r>
              <a:rPr lang="hy-AM" sz="1600" dirty="0">
                <a:cs typeface="Arial" panose="020B0604020202020204" pitchFamily="34" charset="0"/>
              </a:rPr>
              <a:t>Լուսինե, 16 տարեկան. Լուսինեն զգում է, որ որոշակի ազդեցություն ունի իր կյանքում տեղի ունեցող իրադարձությունների վրա, օրինակ՝ թե ինչպիսի մասնագիտություն կարող է ընտրել իր համար ապագայում: Նա վստահություն ունի իր ուժերի նկատմամբ։ Նա որոշել է իր կյանքի նպատակը և լավատեսորեն է վերաբերվում իր ապագային: </a:t>
            </a:r>
          </a:p>
          <a:p>
            <a:pPr marL="541338" indent="-285750" latinLnBrk="0">
              <a:lnSpc>
                <a:spcPct val="150000"/>
              </a:lnSpc>
              <a:buFont typeface="Arial" panose="020B0604020202020204" pitchFamily="34" charset="0"/>
              <a:buChar char="•"/>
            </a:pPr>
            <a:r>
              <a:rPr lang="hy-AM" sz="1600" dirty="0">
                <a:cs typeface="Arial" panose="020B0604020202020204" pitchFamily="34" charset="0"/>
              </a:rPr>
              <a:t>Ի՞նչ արտաքին աջակցող գործողություններ եք նկատում: Ո՞ւմ կողմից։</a:t>
            </a:r>
          </a:p>
          <a:p>
            <a:pPr marL="541338" indent="-285750" latinLnBrk="0">
              <a:lnSpc>
                <a:spcPct val="150000"/>
              </a:lnSpc>
              <a:buFont typeface="Arial" panose="020B0604020202020204" pitchFamily="34" charset="0"/>
              <a:buChar char="•"/>
            </a:pPr>
            <a:r>
              <a:rPr lang="hy-AM" sz="1600" dirty="0">
                <a:cs typeface="Arial" panose="020B0604020202020204" pitchFamily="34" charset="0"/>
              </a:rPr>
              <a:t>Ի՞նչ դրական հատկանիշներ կամ որակներ ունի երեխան:</a:t>
            </a:r>
          </a:p>
        </p:txBody>
      </p:sp>
      <p:sp>
        <p:nvSpPr>
          <p:cNvPr id="6" name="TextBox 5">
            <a:extLst>
              <a:ext uri="{FF2B5EF4-FFF2-40B4-BE49-F238E27FC236}">
                <a16:creationId xmlns:a16="http://schemas.microsoft.com/office/drawing/2014/main" id="{CEA4653C-A75F-4289-A39E-F05679F4F7EE}"/>
              </a:ext>
            </a:extLst>
          </p:cNvPr>
          <p:cNvSpPr txBox="1"/>
          <p:nvPr/>
        </p:nvSpPr>
        <p:spPr>
          <a:xfrm>
            <a:off x="6372200" y="915566"/>
            <a:ext cx="2664296" cy="307777"/>
          </a:xfrm>
          <a:prstGeom prst="rect">
            <a:avLst/>
          </a:prstGeom>
          <a:noFill/>
        </p:spPr>
        <p:txBody>
          <a:bodyPr wrap="square">
            <a:spAutoFit/>
          </a:bodyPr>
          <a:lstStyle/>
          <a:p>
            <a:r>
              <a:rPr lang="hy-AM" sz="1400" b="1" dirty="0"/>
              <a:t>12 - 18 տարիքային խումբ</a:t>
            </a:r>
            <a:endParaRPr lang="en-US" sz="1400" b="1" dirty="0"/>
          </a:p>
        </p:txBody>
      </p:sp>
      <p:sp>
        <p:nvSpPr>
          <p:cNvPr id="7" name="Isosceles Triangle 6">
            <a:extLst>
              <a:ext uri="{FF2B5EF4-FFF2-40B4-BE49-F238E27FC236}">
                <a16:creationId xmlns:a16="http://schemas.microsoft.com/office/drawing/2014/main" id="{134C6173-3AD8-428E-8E21-823AB170CCF9}"/>
              </a:ext>
            </a:extLst>
          </p:cNvPr>
          <p:cNvSpPr/>
          <p:nvPr/>
        </p:nvSpPr>
        <p:spPr>
          <a:xfrm rot="10800000">
            <a:off x="6516216" y="0"/>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Isosceles Triangle 7">
            <a:extLst>
              <a:ext uri="{FF2B5EF4-FFF2-40B4-BE49-F238E27FC236}">
                <a16:creationId xmlns:a16="http://schemas.microsoft.com/office/drawing/2014/main" id="{6AFA55FE-CD07-4AA2-855A-F8D5F71845BF}"/>
              </a:ext>
            </a:extLst>
          </p:cNvPr>
          <p:cNvSpPr/>
          <p:nvPr/>
        </p:nvSpPr>
        <p:spPr>
          <a:xfrm rot="10800000">
            <a:off x="6810972" y="99959"/>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2975238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E72B4F-712B-4493-B38A-F2DF95B6C033}"/>
              </a:ext>
            </a:extLst>
          </p:cNvPr>
          <p:cNvSpPr txBox="1"/>
          <p:nvPr/>
        </p:nvSpPr>
        <p:spPr>
          <a:xfrm>
            <a:off x="786770" y="1215711"/>
            <a:ext cx="6336704" cy="375552"/>
          </a:xfrm>
          <a:prstGeom prst="rect">
            <a:avLst/>
          </a:prstGeom>
          <a:solidFill>
            <a:schemeClr val="bg1"/>
          </a:solidFill>
          <a:ln>
            <a:solidFill>
              <a:schemeClr val="bg1"/>
            </a:solidFill>
          </a:ln>
        </p:spPr>
        <p:txBody>
          <a:bodyPr wrap="square">
            <a:spAutoFit/>
          </a:bodyPr>
          <a:lstStyle/>
          <a:p>
            <a:pPr algn="just">
              <a:lnSpc>
                <a:spcPct val="150000"/>
              </a:lnSpc>
            </a:pPr>
            <a:r>
              <a:rPr lang="en-US" sz="1400" b="1" dirty="0" err="1"/>
              <a:t>Հրահանգ</a:t>
            </a:r>
            <a:r>
              <a:rPr lang="en-US" sz="1400" b="1" dirty="0"/>
              <a:t>՝ </a:t>
            </a:r>
            <a:r>
              <a:rPr lang="hy-AM" sz="1400" dirty="0"/>
              <a:t>Մշակել իրատեսական և կոնկրետ գործողությունների պլան</a:t>
            </a:r>
          </a:p>
        </p:txBody>
      </p:sp>
      <p:sp>
        <p:nvSpPr>
          <p:cNvPr id="8" name="TextBox 7">
            <a:extLst>
              <a:ext uri="{FF2B5EF4-FFF2-40B4-BE49-F238E27FC236}">
                <a16:creationId xmlns:a16="http://schemas.microsoft.com/office/drawing/2014/main" id="{B4BA2136-787C-492B-8B18-188CD2EB82A8}"/>
              </a:ext>
            </a:extLst>
          </p:cNvPr>
          <p:cNvSpPr txBox="1"/>
          <p:nvPr/>
        </p:nvSpPr>
        <p:spPr>
          <a:xfrm>
            <a:off x="813184" y="1725380"/>
            <a:ext cx="7791264" cy="3190617"/>
          </a:xfrm>
          <a:prstGeom prst="rect">
            <a:avLst/>
          </a:prstGeom>
          <a:solidFill>
            <a:schemeClr val="bg1"/>
          </a:solidFill>
        </p:spPr>
        <p:txBody>
          <a:bodyPr wrap="square">
            <a:spAutoFit/>
          </a:bodyPr>
          <a:lstStyle/>
          <a:p>
            <a:pPr algn="just" latinLnBrk="0">
              <a:spcAft>
                <a:spcPts val="750"/>
              </a:spcAft>
            </a:pPr>
            <a:r>
              <a:rPr lang="en-US" sz="1400" dirty="0" err="1">
                <a:cs typeface="Arial" panose="020B0604020202020204" pitchFamily="34" charset="0"/>
              </a:rPr>
              <a:t>Խումբ</a:t>
            </a:r>
            <a:r>
              <a:rPr lang="en-US" sz="1400" dirty="0">
                <a:cs typeface="Arial" panose="020B0604020202020204" pitchFamily="34" charset="0"/>
              </a:rPr>
              <a:t> 1․ </a:t>
            </a:r>
            <a:r>
              <a:rPr lang="en-US" sz="1400" b="1" dirty="0">
                <a:cs typeface="Arial" panose="020B0604020202020204" pitchFamily="34" charset="0"/>
              </a:rPr>
              <a:t>«</a:t>
            </a:r>
            <a:r>
              <a:rPr lang="en-US" sz="1400" b="1" dirty="0" err="1">
                <a:cs typeface="Arial" panose="020B0604020202020204" pitchFamily="34" charset="0"/>
              </a:rPr>
              <a:t>Երեխա</a:t>
            </a:r>
            <a:r>
              <a:rPr lang="en-US" sz="1400" b="1" dirty="0">
                <a:cs typeface="Arial" panose="020B0604020202020204" pitchFamily="34" charset="0"/>
              </a:rPr>
              <a:t>» </a:t>
            </a:r>
            <a:r>
              <a:rPr lang="en-US" sz="1400" dirty="0" err="1">
                <a:cs typeface="Arial" panose="020B0604020202020204" pitchFamily="34" charset="0"/>
              </a:rPr>
              <a:t>մակարդակ</a:t>
            </a:r>
            <a:endParaRPr lang="en-US" sz="1400" dirty="0">
              <a:cs typeface="Arial" panose="020B0604020202020204" pitchFamily="34" charset="0"/>
            </a:endParaRPr>
          </a:p>
          <a:p>
            <a:pPr algn="just" latinLnBrk="0">
              <a:spcAft>
                <a:spcPts val="750"/>
              </a:spcAft>
            </a:pPr>
            <a:r>
              <a:rPr lang="en-US" sz="1400" dirty="0" err="1">
                <a:cs typeface="Arial" panose="020B0604020202020204" pitchFamily="34" charset="0"/>
              </a:rPr>
              <a:t>Ի՞նչ</a:t>
            </a:r>
            <a:r>
              <a:rPr lang="en-US" sz="1400" dirty="0">
                <a:cs typeface="Arial" panose="020B0604020202020204" pitchFamily="34" charset="0"/>
              </a:rPr>
              <a:t> </a:t>
            </a:r>
            <a:r>
              <a:rPr lang="en-US" sz="1400" dirty="0" err="1">
                <a:cs typeface="Arial" panose="020B0604020202020204" pitchFamily="34" charset="0"/>
              </a:rPr>
              <a:t>հնարավորություններ</a:t>
            </a:r>
            <a:r>
              <a:rPr lang="en-US" sz="1400" dirty="0">
                <a:cs typeface="Arial" panose="020B0604020202020204" pitchFamily="34" charset="0"/>
              </a:rPr>
              <a:t> </a:t>
            </a:r>
            <a:r>
              <a:rPr lang="en-US" sz="1400" dirty="0" err="1">
                <a:cs typeface="Arial" panose="020B0604020202020204" pitchFamily="34" charset="0"/>
              </a:rPr>
              <a:t>կարող</a:t>
            </a:r>
            <a:r>
              <a:rPr lang="en-US" sz="1400" dirty="0">
                <a:cs typeface="Arial" panose="020B0604020202020204" pitchFamily="34" charset="0"/>
              </a:rPr>
              <a:t> </a:t>
            </a:r>
            <a:r>
              <a:rPr lang="en-US" sz="1400" dirty="0" err="1">
                <a:cs typeface="Arial" panose="020B0604020202020204" pitchFamily="34" charset="0"/>
              </a:rPr>
              <a:t>են</a:t>
            </a:r>
            <a:r>
              <a:rPr lang="en-US" sz="1400" dirty="0">
                <a:cs typeface="Arial" panose="020B0604020202020204" pitchFamily="34" charset="0"/>
              </a:rPr>
              <a:t> </a:t>
            </a:r>
            <a:r>
              <a:rPr lang="en-US" sz="1400" dirty="0" err="1">
                <a:cs typeface="Arial" panose="020B0604020202020204" pitchFamily="34" charset="0"/>
              </a:rPr>
              <a:t>տրամադրվել</a:t>
            </a:r>
            <a:r>
              <a:rPr lang="en-US" sz="1400" dirty="0">
                <a:cs typeface="Arial" panose="020B0604020202020204" pitchFamily="34" charset="0"/>
              </a:rPr>
              <a:t> </a:t>
            </a:r>
            <a:r>
              <a:rPr lang="en-US" sz="1400" dirty="0" err="1">
                <a:cs typeface="Arial" panose="020B0604020202020204" pitchFamily="34" charset="0"/>
              </a:rPr>
              <a:t>երեխաներին</a:t>
            </a:r>
            <a:r>
              <a:rPr lang="en-US" sz="1400" dirty="0">
                <a:cs typeface="Arial" panose="020B0604020202020204" pitchFamily="34" charset="0"/>
              </a:rPr>
              <a:t> </a:t>
            </a:r>
            <a:r>
              <a:rPr lang="en-US" sz="1400" dirty="0" err="1">
                <a:cs typeface="Arial" panose="020B0604020202020204" pitchFamily="34" charset="0"/>
              </a:rPr>
              <a:t>մեր</a:t>
            </a:r>
            <a:r>
              <a:rPr lang="en-US" sz="1400" dirty="0">
                <a:cs typeface="Arial" panose="020B0604020202020204" pitchFamily="34" charset="0"/>
              </a:rPr>
              <a:t> </a:t>
            </a:r>
            <a:r>
              <a:rPr lang="en-US" sz="1400" dirty="0" err="1">
                <a:cs typeface="Arial" panose="020B0604020202020204" pitchFamily="34" charset="0"/>
              </a:rPr>
              <a:t>դպրոցում</a:t>
            </a:r>
            <a:r>
              <a:rPr lang="en-US" sz="1400" dirty="0">
                <a:cs typeface="Arial" panose="020B0604020202020204" pitchFamily="34" charset="0"/>
              </a:rPr>
              <a:t>՝ </a:t>
            </a:r>
            <a:r>
              <a:rPr lang="en-US" sz="1400" dirty="0" err="1">
                <a:cs typeface="Arial" panose="020B0604020202020204" pitchFamily="34" charset="0"/>
              </a:rPr>
              <a:t>օգնելու</a:t>
            </a:r>
            <a:r>
              <a:rPr lang="en-US" sz="1400" dirty="0">
                <a:cs typeface="Arial" panose="020B0604020202020204" pitchFamily="34" charset="0"/>
              </a:rPr>
              <a:t> </a:t>
            </a:r>
            <a:r>
              <a:rPr lang="en-US" sz="1400" dirty="0" err="1">
                <a:cs typeface="Arial" panose="020B0604020202020204" pitchFamily="34" charset="0"/>
              </a:rPr>
              <a:t>ուժեղացնել</a:t>
            </a:r>
            <a:r>
              <a:rPr lang="en-US" sz="1400" dirty="0">
                <a:cs typeface="Arial" panose="020B0604020202020204" pitchFamily="34" charset="0"/>
              </a:rPr>
              <a:t> </a:t>
            </a:r>
            <a:r>
              <a:rPr lang="en-US" sz="1400" dirty="0" err="1">
                <a:cs typeface="Arial" panose="020B0604020202020204" pitchFamily="34" charset="0"/>
              </a:rPr>
              <a:t>իրենց</a:t>
            </a:r>
            <a:r>
              <a:rPr lang="en-US" sz="1400" dirty="0">
                <a:cs typeface="Arial" panose="020B0604020202020204" pitchFamily="34" charset="0"/>
              </a:rPr>
              <a:t> </a:t>
            </a:r>
            <a:r>
              <a:rPr lang="en-US" sz="1400" dirty="0" err="1">
                <a:cs typeface="Arial" panose="020B0604020202020204" pitchFamily="34" charset="0"/>
              </a:rPr>
              <a:t>ներքին</a:t>
            </a:r>
            <a:r>
              <a:rPr lang="en-US" sz="1400" dirty="0">
                <a:cs typeface="Arial" panose="020B0604020202020204" pitchFamily="34" charset="0"/>
              </a:rPr>
              <a:t> </a:t>
            </a:r>
            <a:r>
              <a:rPr lang="en-US" sz="1400" dirty="0" err="1">
                <a:cs typeface="Arial" panose="020B0604020202020204" pitchFamily="34" charset="0"/>
              </a:rPr>
              <a:t>զարգացման</a:t>
            </a:r>
            <a:r>
              <a:rPr lang="en-US" sz="1400" dirty="0">
                <a:cs typeface="Arial" panose="020B0604020202020204" pitchFamily="34" charset="0"/>
              </a:rPr>
              <a:t> </a:t>
            </a:r>
            <a:r>
              <a:rPr lang="en-US" sz="1400" dirty="0" err="1">
                <a:cs typeface="Arial" panose="020B0604020202020204" pitchFamily="34" charset="0"/>
              </a:rPr>
              <a:t>գործոնները</a:t>
            </a:r>
            <a:r>
              <a:rPr lang="en-US" sz="1400" dirty="0">
                <a:cs typeface="Arial" panose="020B0604020202020204" pitchFamily="34" charset="0"/>
              </a:rPr>
              <a:t>:</a:t>
            </a:r>
          </a:p>
          <a:p>
            <a:pPr algn="just" latinLnBrk="0">
              <a:spcAft>
                <a:spcPts val="750"/>
              </a:spcAft>
            </a:pPr>
            <a:r>
              <a:rPr lang="en-US" sz="1400" dirty="0" err="1">
                <a:cs typeface="Arial" panose="020B0604020202020204" pitchFamily="34" charset="0"/>
              </a:rPr>
              <a:t>Խումբ</a:t>
            </a:r>
            <a:r>
              <a:rPr lang="en-US" sz="1400" dirty="0">
                <a:cs typeface="Arial" panose="020B0604020202020204" pitchFamily="34" charset="0"/>
              </a:rPr>
              <a:t> 2․ </a:t>
            </a:r>
            <a:r>
              <a:rPr lang="en-US" sz="1400" b="1" dirty="0">
                <a:cs typeface="Arial" panose="020B0604020202020204" pitchFamily="34" charset="0"/>
              </a:rPr>
              <a:t>«</a:t>
            </a:r>
            <a:r>
              <a:rPr lang="en-US" sz="1400" b="1" dirty="0" err="1">
                <a:cs typeface="Arial" panose="020B0604020202020204" pitchFamily="34" charset="0"/>
              </a:rPr>
              <a:t>Ընտանիք</a:t>
            </a:r>
            <a:r>
              <a:rPr lang="en-US" sz="1400" b="1" dirty="0">
                <a:cs typeface="Arial" panose="020B0604020202020204" pitchFamily="34" charset="0"/>
              </a:rPr>
              <a:t>» </a:t>
            </a:r>
            <a:r>
              <a:rPr lang="en-US" sz="1400" dirty="0" err="1">
                <a:cs typeface="Arial" panose="020B0604020202020204" pitchFamily="34" charset="0"/>
              </a:rPr>
              <a:t>մակարդակ</a:t>
            </a:r>
            <a:endParaRPr lang="en-US" sz="1400" dirty="0">
              <a:cs typeface="Arial" panose="020B0604020202020204" pitchFamily="34" charset="0"/>
            </a:endParaRPr>
          </a:p>
          <a:p>
            <a:pPr algn="just" latinLnBrk="0">
              <a:spcAft>
                <a:spcPts val="750"/>
              </a:spcAft>
            </a:pPr>
            <a:r>
              <a:rPr lang="en-US" sz="1400" dirty="0" err="1">
                <a:cs typeface="Arial" panose="020B0604020202020204" pitchFamily="34" charset="0"/>
              </a:rPr>
              <a:t>Ինչպե՞ս</a:t>
            </a:r>
            <a:r>
              <a:rPr lang="en-US" sz="1400" dirty="0">
                <a:cs typeface="Arial" panose="020B0604020202020204" pitchFamily="34" charset="0"/>
              </a:rPr>
              <a:t> </a:t>
            </a:r>
            <a:r>
              <a:rPr lang="en-US" sz="1400" dirty="0" err="1">
                <a:cs typeface="Arial" panose="020B0604020202020204" pitchFamily="34" charset="0"/>
              </a:rPr>
              <a:t>կարող</a:t>
            </a:r>
            <a:r>
              <a:rPr lang="en-US" sz="1400" dirty="0">
                <a:cs typeface="Arial" panose="020B0604020202020204" pitchFamily="34" charset="0"/>
              </a:rPr>
              <a:t> է </a:t>
            </a:r>
            <a:r>
              <a:rPr lang="en-US" sz="1400" dirty="0" err="1">
                <a:cs typeface="Arial" panose="020B0604020202020204" pitchFamily="34" charset="0"/>
              </a:rPr>
              <a:t>մեր</a:t>
            </a:r>
            <a:r>
              <a:rPr lang="en-US" sz="1400" dirty="0">
                <a:cs typeface="Arial" panose="020B0604020202020204" pitchFamily="34" charset="0"/>
              </a:rPr>
              <a:t> </a:t>
            </a:r>
            <a:r>
              <a:rPr lang="en-US" sz="1400" dirty="0" err="1">
                <a:cs typeface="Arial" panose="020B0604020202020204" pitchFamily="34" charset="0"/>
              </a:rPr>
              <a:t>դպրոցը</a:t>
            </a:r>
            <a:r>
              <a:rPr lang="en-US" sz="1400" dirty="0">
                <a:cs typeface="Arial" panose="020B0604020202020204" pitchFamily="34" charset="0"/>
              </a:rPr>
              <a:t> </a:t>
            </a:r>
            <a:r>
              <a:rPr lang="en-US" sz="1400" dirty="0" err="1">
                <a:cs typeface="Arial" panose="020B0604020202020204" pitchFamily="34" charset="0"/>
              </a:rPr>
              <a:t>աջակցել</a:t>
            </a:r>
            <a:r>
              <a:rPr lang="en-US" sz="1400" dirty="0">
                <a:cs typeface="Arial" panose="020B0604020202020204" pitchFamily="34" charset="0"/>
              </a:rPr>
              <a:t> </a:t>
            </a:r>
            <a:r>
              <a:rPr lang="en-US" sz="1400" dirty="0" err="1">
                <a:cs typeface="Arial" panose="020B0604020202020204" pitchFamily="34" charset="0"/>
              </a:rPr>
              <a:t>ընտանիքներին</a:t>
            </a:r>
            <a:r>
              <a:rPr lang="en-US" sz="1400" dirty="0">
                <a:cs typeface="Arial" panose="020B0604020202020204" pitchFamily="34" charset="0"/>
              </a:rPr>
              <a:t>/</a:t>
            </a:r>
            <a:r>
              <a:rPr lang="en-US" sz="1400" dirty="0" err="1">
                <a:cs typeface="Arial" panose="020B0604020202020204" pitchFamily="34" charset="0"/>
              </a:rPr>
              <a:t>ծնողներին</a:t>
            </a:r>
            <a:r>
              <a:rPr lang="en-US" sz="1400" dirty="0">
                <a:cs typeface="Arial" panose="020B0604020202020204" pitchFamily="34" charset="0"/>
              </a:rPr>
              <a:t>՝ </a:t>
            </a:r>
            <a:r>
              <a:rPr lang="en-US" sz="1400" dirty="0" err="1">
                <a:cs typeface="Arial" panose="020B0604020202020204" pitchFamily="34" charset="0"/>
              </a:rPr>
              <a:t>բարելավելու</a:t>
            </a:r>
            <a:r>
              <a:rPr lang="en-US" sz="1400" dirty="0">
                <a:cs typeface="Arial" panose="020B0604020202020204" pitchFamily="34" charset="0"/>
              </a:rPr>
              <a:t> </a:t>
            </a:r>
            <a:r>
              <a:rPr lang="en-US" sz="1400" dirty="0" err="1">
                <a:cs typeface="Arial" panose="020B0604020202020204" pitchFamily="34" charset="0"/>
              </a:rPr>
              <a:t>իրենց</a:t>
            </a:r>
            <a:r>
              <a:rPr lang="en-US" sz="1400" dirty="0">
                <a:cs typeface="Arial" panose="020B0604020202020204" pitchFamily="34" charset="0"/>
              </a:rPr>
              <a:t> </a:t>
            </a:r>
            <a:r>
              <a:rPr lang="en-US" sz="1400" dirty="0" err="1">
                <a:cs typeface="Arial" panose="020B0604020202020204" pitchFamily="34" charset="0"/>
              </a:rPr>
              <a:t>գիտելիքներն</a:t>
            </a:r>
            <a:r>
              <a:rPr lang="en-US" sz="1400" dirty="0">
                <a:cs typeface="Arial" panose="020B0604020202020204" pitchFamily="34" charset="0"/>
              </a:rPr>
              <a:t> </a:t>
            </a:r>
            <a:r>
              <a:rPr lang="en-US" sz="1400" dirty="0" err="1">
                <a:cs typeface="Arial" panose="020B0604020202020204" pitchFamily="34" charset="0"/>
              </a:rPr>
              <a:t>ու</a:t>
            </a:r>
            <a:r>
              <a:rPr lang="en-US" sz="1400" dirty="0">
                <a:cs typeface="Arial" panose="020B0604020202020204" pitchFamily="34" charset="0"/>
              </a:rPr>
              <a:t> </a:t>
            </a:r>
            <a:r>
              <a:rPr lang="en-US" sz="1400" dirty="0" err="1">
                <a:cs typeface="Arial" panose="020B0604020202020204" pitchFamily="34" charset="0"/>
              </a:rPr>
              <a:t>հմտությունները</a:t>
            </a:r>
            <a:r>
              <a:rPr lang="en-US" sz="1400" dirty="0">
                <a:cs typeface="Arial" panose="020B0604020202020204" pitchFamily="34" charset="0"/>
              </a:rPr>
              <a:t>, </a:t>
            </a:r>
            <a:r>
              <a:rPr lang="en-US" sz="1400" dirty="0" err="1">
                <a:cs typeface="Arial" panose="020B0604020202020204" pitchFamily="34" charset="0"/>
              </a:rPr>
              <a:t>ուժեղացնել</a:t>
            </a:r>
            <a:r>
              <a:rPr lang="en-US" sz="1400" dirty="0">
                <a:cs typeface="Arial" panose="020B0604020202020204" pitchFamily="34" charset="0"/>
              </a:rPr>
              <a:t> </a:t>
            </a:r>
            <a:r>
              <a:rPr lang="en-US" sz="1400" dirty="0" err="1">
                <a:cs typeface="Arial" panose="020B0604020202020204" pitchFamily="34" charset="0"/>
              </a:rPr>
              <a:t>ընտանիքների</a:t>
            </a:r>
            <a:r>
              <a:rPr lang="en-US" sz="1400" dirty="0">
                <a:cs typeface="Arial" panose="020B0604020202020204" pitchFamily="34" charset="0"/>
              </a:rPr>
              <a:t> </a:t>
            </a:r>
            <a:r>
              <a:rPr lang="en-US" sz="1400" dirty="0" err="1">
                <a:cs typeface="Arial" panose="020B0604020202020204" pitchFamily="34" charset="0"/>
              </a:rPr>
              <a:t>աջակցությունն</a:t>
            </a:r>
            <a:r>
              <a:rPr lang="en-US" sz="1400" dirty="0">
                <a:cs typeface="Arial" panose="020B0604020202020204" pitchFamily="34" charset="0"/>
              </a:rPr>
              <a:t> </a:t>
            </a:r>
            <a:r>
              <a:rPr lang="en-US" sz="1400" dirty="0" err="1">
                <a:cs typeface="Arial" panose="020B0604020202020204" pitchFamily="34" charset="0"/>
              </a:rPr>
              <a:t>իրենց</a:t>
            </a:r>
            <a:r>
              <a:rPr lang="en-US" sz="1400" dirty="0">
                <a:cs typeface="Arial" panose="020B0604020202020204" pitchFamily="34" charset="0"/>
              </a:rPr>
              <a:t> </a:t>
            </a:r>
            <a:r>
              <a:rPr lang="en-US" sz="1400" dirty="0" err="1">
                <a:cs typeface="Arial" panose="020B0604020202020204" pitchFamily="34" charset="0"/>
              </a:rPr>
              <a:t>երեխաներին</a:t>
            </a:r>
            <a:r>
              <a:rPr lang="en-US" sz="1400" dirty="0">
                <a:cs typeface="Arial" panose="020B0604020202020204" pitchFamily="34" charset="0"/>
              </a:rPr>
              <a:t>:</a:t>
            </a:r>
          </a:p>
          <a:p>
            <a:pPr algn="just" latinLnBrk="0">
              <a:spcAft>
                <a:spcPts val="750"/>
              </a:spcAft>
            </a:pPr>
            <a:r>
              <a:rPr lang="en-US" sz="1400" dirty="0" err="1">
                <a:cs typeface="Arial" panose="020B0604020202020204" pitchFamily="34" charset="0"/>
              </a:rPr>
              <a:t>Խումբ</a:t>
            </a:r>
            <a:r>
              <a:rPr lang="en-US" sz="1400" dirty="0">
                <a:cs typeface="Arial" panose="020B0604020202020204" pitchFamily="34" charset="0"/>
              </a:rPr>
              <a:t> 3․ </a:t>
            </a:r>
            <a:r>
              <a:rPr lang="en-US" sz="1400" b="1" dirty="0">
                <a:cs typeface="Arial" panose="020B0604020202020204" pitchFamily="34" charset="0"/>
              </a:rPr>
              <a:t>«</a:t>
            </a:r>
            <a:r>
              <a:rPr lang="en-US" sz="1400" b="1" dirty="0" err="1">
                <a:cs typeface="Arial" panose="020B0604020202020204" pitchFamily="34" charset="0"/>
              </a:rPr>
              <a:t>Համայնք</a:t>
            </a:r>
            <a:r>
              <a:rPr lang="en-US" sz="1400" b="1" dirty="0">
                <a:cs typeface="Arial" panose="020B0604020202020204" pitchFamily="34" charset="0"/>
              </a:rPr>
              <a:t>»</a:t>
            </a:r>
            <a:r>
              <a:rPr lang="en-US" sz="1400" dirty="0">
                <a:cs typeface="Arial" panose="020B0604020202020204" pitchFamily="34" charset="0"/>
              </a:rPr>
              <a:t> </a:t>
            </a:r>
            <a:r>
              <a:rPr lang="en-US" sz="1400" dirty="0" err="1">
                <a:cs typeface="Arial" panose="020B0604020202020204" pitchFamily="34" charset="0"/>
              </a:rPr>
              <a:t>մակարդակ</a:t>
            </a:r>
            <a:endParaRPr lang="en-US" sz="1400" dirty="0">
              <a:cs typeface="Arial" panose="020B0604020202020204" pitchFamily="34" charset="0"/>
            </a:endParaRPr>
          </a:p>
          <a:p>
            <a:pPr algn="just" latinLnBrk="0">
              <a:spcAft>
                <a:spcPts val="750"/>
              </a:spcAft>
            </a:pPr>
            <a:r>
              <a:rPr lang="en-US" sz="1400" dirty="0" err="1">
                <a:cs typeface="Arial" panose="020B0604020202020204" pitchFamily="34" charset="0"/>
              </a:rPr>
              <a:t>Ինչպե՞ս</a:t>
            </a:r>
            <a:r>
              <a:rPr lang="en-US" sz="1400" dirty="0">
                <a:cs typeface="Arial" panose="020B0604020202020204" pitchFamily="34" charset="0"/>
              </a:rPr>
              <a:t>  </a:t>
            </a:r>
            <a:r>
              <a:rPr lang="en-US" sz="1400" dirty="0" err="1">
                <a:cs typeface="Arial" panose="020B0604020202020204" pitchFamily="34" charset="0"/>
              </a:rPr>
              <a:t>կարող</a:t>
            </a:r>
            <a:r>
              <a:rPr lang="en-US" sz="1400" dirty="0">
                <a:cs typeface="Arial" panose="020B0604020202020204" pitchFamily="34" charset="0"/>
              </a:rPr>
              <a:t> է </a:t>
            </a:r>
            <a:r>
              <a:rPr lang="en-US" sz="1400" dirty="0" err="1">
                <a:cs typeface="Arial" panose="020B0604020202020204" pitchFamily="34" charset="0"/>
              </a:rPr>
              <a:t>մեր</a:t>
            </a:r>
            <a:r>
              <a:rPr lang="en-US" sz="1400" dirty="0">
                <a:cs typeface="Arial" panose="020B0604020202020204" pitchFamily="34" charset="0"/>
              </a:rPr>
              <a:t> </a:t>
            </a:r>
            <a:r>
              <a:rPr lang="en-US" sz="1400" dirty="0" err="1">
                <a:cs typeface="Arial" panose="020B0604020202020204" pitchFamily="34" charset="0"/>
              </a:rPr>
              <a:t>դպրոցը</a:t>
            </a:r>
            <a:r>
              <a:rPr lang="en-US" sz="1400" dirty="0">
                <a:cs typeface="Arial" panose="020B0604020202020204" pitchFamily="34" charset="0"/>
              </a:rPr>
              <a:t>, </a:t>
            </a:r>
            <a:r>
              <a:rPr lang="en-US" sz="1400" dirty="0" err="1">
                <a:cs typeface="Arial" panose="020B0604020202020204" pitchFamily="34" charset="0"/>
              </a:rPr>
              <a:t>համագործակցելով</a:t>
            </a:r>
            <a:r>
              <a:rPr lang="en-US" sz="1400" dirty="0">
                <a:cs typeface="Arial" panose="020B0604020202020204" pitchFamily="34" charset="0"/>
              </a:rPr>
              <a:t> </a:t>
            </a:r>
            <a:r>
              <a:rPr lang="en-US" sz="1400" dirty="0" err="1">
                <a:cs typeface="Arial" panose="020B0604020202020204" pitchFamily="34" charset="0"/>
              </a:rPr>
              <a:t>այլ</a:t>
            </a:r>
            <a:r>
              <a:rPr lang="en-US" sz="1400" dirty="0">
                <a:cs typeface="Arial" panose="020B0604020202020204" pitchFamily="34" charset="0"/>
              </a:rPr>
              <a:t> </a:t>
            </a:r>
            <a:r>
              <a:rPr lang="en-US" sz="1400" dirty="0" err="1">
                <a:cs typeface="Arial" panose="020B0604020202020204" pitchFamily="34" charset="0"/>
              </a:rPr>
              <a:t>կառույցների</a:t>
            </a:r>
            <a:r>
              <a:rPr lang="en-US" sz="1400" dirty="0">
                <a:cs typeface="Arial" panose="020B0604020202020204" pitchFamily="34" charset="0"/>
              </a:rPr>
              <a:t> և </a:t>
            </a:r>
            <a:r>
              <a:rPr lang="en-US" sz="1400" dirty="0" err="1">
                <a:cs typeface="Arial" panose="020B0604020202020204" pitchFamily="34" charset="0"/>
              </a:rPr>
              <a:t>համայնքի</a:t>
            </a:r>
            <a:r>
              <a:rPr lang="en-US" sz="1400" dirty="0">
                <a:cs typeface="Arial" panose="020B0604020202020204" pitchFamily="34" charset="0"/>
              </a:rPr>
              <a:t> </a:t>
            </a:r>
            <a:r>
              <a:rPr lang="en-US" sz="1400" dirty="0" err="1">
                <a:cs typeface="Arial" panose="020B0604020202020204" pitchFamily="34" charset="0"/>
              </a:rPr>
              <a:t>այլ</a:t>
            </a:r>
            <a:r>
              <a:rPr lang="en-US" sz="1400" dirty="0">
                <a:cs typeface="Arial" panose="020B0604020202020204" pitchFamily="34" charset="0"/>
              </a:rPr>
              <a:t> </a:t>
            </a:r>
            <a:r>
              <a:rPr lang="en-US" sz="1400" dirty="0" err="1">
                <a:cs typeface="Arial" panose="020B0604020202020204" pitchFamily="34" charset="0"/>
              </a:rPr>
              <a:t>դերակատարների</a:t>
            </a:r>
            <a:r>
              <a:rPr lang="en-US" sz="1400" dirty="0">
                <a:cs typeface="Arial" panose="020B0604020202020204" pitchFamily="34" charset="0"/>
              </a:rPr>
              <a:t> </a:t>
            </a:r>
            <a:r>
              <a:rPr lang="en-US" sz="1400" dirty="0" err="1">
                <a:cs typeface="Arial" panose="020B0604020202020204" pitchFamily="34" charset="0"/>
              </a:rPr>
              <a:t>հետ</a:t>
            </a:r>
            <a:r>
              <a:rPr lang="en-US" sz="1400" dirty="0">
                <a:cs typeface="Arial" panose="020B0604020202020204" pitchFamily="34" charset="0"/>
              </a:rPr>
              <a:t> (</a:t>
            </a:r>
            <a:r>
              <a:rPr lang="en-US" sz="1400" dirty="0" err="1">
                <a:cs typeface="Arial" panose="020B0604020202020204" pitchFamily="34" charset="0"/>
              </a:rPr>
              <a:t>օրինակ</a:t>
            </a:r>
            <a:r>
              <a:rPr lang="hy-AM" sz="1400" dirty="0">
                <a:cs typeface="Arial" panose="020B0604020202020204" pitchFamily="34" charset="0"/>
              </a:rPr>
              <a:t>՝ </a:t>
            </a:r>
            <a:r>
              <a:rPr lang="en-US" sz="1400" dirty="0" err="1">
                <a:cs typeface="Arial" panose="020B0604020202020204" pitchFamily="34" charset="0"/>
              </a:rPr>
              <a:t>համայնքապետարան</a:t>
            </a:r>
            <a:r>
              <a:rPr lang="en-US" sz="1400" dirty="0">
                <a:cs typeface="Arial" panose="020B0604020202020204" pitchFamily="34" charset="0"/>
              </a:rPr>
              <a:t>, </a:t>
            </a:r>
            <a:r>
              <a:rPr lang="en-US" sz="1400" dirty="0" err="1">
                <a:cs typeface="Arial" panose="020B0604020202020204" pitchFamily="34" charset="0"/>
              </a:rPr>
              <a:t>եկեղեցի</a:t>
            </a:r>
            <a:r>
              <a:rPr lang="en-US" sz="1400" dirty="0">
                <a:cs typeface="Arial" panose="020B0604020202020204" pitchFamily="34" charset="0"/>
              </a:rPr>
              <a:t>, </a:t>
            </a:r>
            <a:r>
              <a:rPr lang="en-US" sz="1400" dirty="0" err="1">
                <a:cs typeface="Arial" panose="020B0604020202020204" pitchFamily="34" charset="0"/>
              </a:rPr>
              <a:t>սոցիալական</a:t>
            </a:r>
            <a:r>
              <a:rPr lang="en-US" sz="1400" dirty="0">
                <a:cs typeface="Arial" panose="020B0604020202020204" pitchFamily="34" charset="0"/>
              </a:rPr>
              <a:t> </a:t>
            </a:r>
            <a:r>
              <a:rPr lang="en-US" sz="1400" dirty="0" err="1">
                <a:cs typeface="Arial" panose="020B0604020202020204" pitchFamily="34" charset="0"/>
              </a:rPr>
              <a:t>աշխատողներ</a:t>
            </a:r>
            <a:r>
              <a:rPr lang="en-US" sz="1400" dirty="0">
                <a:cs typeface="Arial" panose="020B0604020202020204" pitchFamily="34" charset="0"/>
              </a:rPr>
              <a:t>, </a:t>
            </a:r>
            <a:r>
              <a:rPr lang="en-US" sz="1400" dirty="0" err="1">
                <a:cs typeface="Arial" panose="020B0604020202020204" pitchFamily="34" charset="0"/>
              </a:rPr>
              <a:t>ոստիկանություն</a:t>
            </a:r>
            <a:r>
              <a:rPr lang="en-US" sz="1400" dirty="0">
                <a:cs typeface="Arial" panose="020B0604020202020204" pitchFamily="34" charset="0"/>
              </a:rPr>
              <a:t>, </a:t>
            </a:r>
            <a:r>
              <a:rPr lang="en-US" sz="1400" dirty="0" err="1">
                <a:cs typeface="Arial" panose="020B0604020202020204" pitchFamily="34" charset="0"/>
              </a:rPr>
              <a:t>հասարակական</a:t>
            </a:r>
            <a:r>
              <a:rPr lang="en-US" sz="1400" dirty="0">
                <a:cs typeface="Arial" panose="020B0604020202020204" pitchFamily="34" charset="0"/>
              </a:rPr>
              <a:t> </a:t>
            </a:r>
            <a:r>
              <a:rPr lang="en-US" sz="1400" dirty="0" err="1">
                <a:cs typeface="Arial" panose="020B0604020202020204" pitchFamily="34" charset="0"/>
              </a:rPr>
              <a:t>կազմակերպություններ</a:t>
            </a:r>
            <a:r>
              <a:rPr lang="en-US" sz="1400" dirty="0">
                <a:cs typeface="Arial" panose="020B0604020202020204" pitchFamily="34" charset="0"/>
              </a:rPr>
              <a:t> և </a:t>
            </a:r>
            <a:r>
              <a:rPr lang="en-US" sz="1400" dirty="0" err="1">
                <a:cs typeface="Arial" panose="020B0604020202020204" pitchFamily="34" charset="0"/>
              </a:rPr>
              <a:t>այլն</a:t>
            </a:r>
            <a:r>
              <a:rPr lang="en-US" sz="1400" dirty="0">
                <a:cs typeface="Arial" panose="020B0604020202020204" pitchFamily="34" charset="0"/>
              </a:rPr>
              <a:t>), </a:t>
            </a:r>
            <a:r>
              <a:rPr lang="en-US" sz="1400" dirty="0" err="1">
                <a:cs typeface="Arial" panose="020B0604020202020204" pitchFamily="34" charset="0"/>
              </a:rPr>
              <a:t>աջակցել</a:t>
            </a:r>
            <a:r>
              <a:rPr lang="en-US" sz="1400" dirty="0">
                <a:cs typeface="Arial" panose="020B0604020202020204" pitchFamily="34" charset="0"/>
              </a:rPr>
              <a:t> </a:t>
            </a:r>
            <a:r>
              <a:rPr lang="en-US" sz="1400" dirty="0" err="1">
                <a:cs typeface="Arial" panose="020B0604020202020204" pitchFamily="34" charset="0"/>
              </a:rPr>
              <a:t>երեխաներին</a:t>
            </a:r>
            <a:r>
              <a:rPr lang="en-US" sz="1400" dirty="0">
                <a:cs typeface="Arial" panose="020B0604020202020204" pitchFamily="34" charset="0"/>
              </a:rPr>
              <a:t> </a:t>
            </a:r>
            <a:r>
              <a:rPr lang="en-US" sz="1400" dirty="0" err="1">
                <a:cs typeface="Arial" panose="020B0604020202020204" pitchFamily="34" charset="0"/>
              </a:rPr>
              <a:t>ուժեղացնելու</a:t>
            </a:r>
            <a:r>
              <a:rPr lang="en-US" sz="1400" dirty="0">
                <a:cs typeface="Arial" panose="020B0604020202020204" pitchFamily="34" charset="0"/>
              </a:rPr>
              <a:t> </a:t>
            </a:r>
            <a:r>
              <a:rPr lang="en-US" sz="1400" dirty="0" err="1">
                <a:cs typeface="Arial" panose="020B0604020202020204" pitchFamily="34" charset="0"/>
              </a:rPr>
              <a:t>իրենց</a:t>
            </a:r>
            <a:r>
              <a:rPr lang="en-US" sz="1400" dirty="0">
                <a:cs typeface="Arial" panose="020B0604020202020204" pitchFamily="34" charset="0"/>
              </a:rPr>
              <a:t> </a:t>
            </a:r>
            <a:r>
              <a:rPr lang="en-US" sz="1400" dirty="0" err="1">
                <a:cs typeface="Arial" panose="020B0604020202020204" pitchFamily="34" charset="0"/>
              </a:rPr>
              <a:t>արտաքին</a:t>
            </a:r>
            <a:r>
              <a:rPr lang="en-US" sz="1400" dirty="0">
                <a:cs typeface="Arial" panose="020B0604020202020204" pitchFamily="34" charset="0"/>
              </a:rPr>
              <a:t> </a:t>
            </a:r>
            <a:r>
              <a:rPr lang="en-US" sz="1400" dirty="0" err="1">
                <a:cs typeface="Arial" panose="020B0604020202020204" pitchFamily="34" charset="0"/>
              </a:rPr>
              <a:t>զարգացման</a:t>
            </a:r>
            <a:r>
              <a:rPr lang="en-US" sz="1400" dirty="0">
                <a:cs typeface="Arial" panose="020B0604020202020204" pitchFamily="34" charset="0"/>
              </a:rPr>
              <a:t> </a:t>
            </a:r>
            <a:r>
              <a:rPr lang="en-US" sz="1400" dirty="0" err="1">
                <a:cs typeface="Arial" panose="020B0604020202020204" pitchFamily="34" charset="0"/>
              </a:rPr>
              <a:t>գործոնները</a:t>
            </a:r>
            <a:r>
              <a:rPr lang="en-US" sz="1400" dirty="0">
                <a:cs typeface="Arial" panose="020B0604020202020204" pitchFamily="34" charset="0"/>
              </a:rPr>
              <a:t>:</a:t>
            </a:r>
          </a:p>
        </p:txBody>
      </p:sp>
      <p:sp>
        <p:nvSpPr>
          <p:cNvPr id="10" name="Google Shape;206;p26">
            <a:extLst>
              <a:ext uri="{FF2B5EF4-FFF2-40B4-BE49-F238E27FC236}">
                <a16:creationId xmlns:a16="http://schemas.microsoft.com/office/drawing/2014/main" id="{476E408C-76F7-47F9-BF11-FF2582872772}"/>
              </a:ext>
            </a:extLst>
          </p:cNvPr>
          <p:cNvSpPr/>
          <p:nvPr/>
        </p:nvSpPr>
        <p:spPr>
          <a:xfrm>
            <a:off x="7927915" y="1138548"/>
            <a:ext cx="1015518"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ru-RU" sz="1650" b="1" dirty="0">
                <a:solidFill>
                  <a:schemeClr val="dk1"/>
                </a:solidFill>
                <a:latin typeface="Arial" panose="020B0604020202020204" pitchFamily="34" charset="0"/>
                <a:ea typeface="Calibri"/>
                <a:cs typeface="Arial" panose="020B0604020202020204" pitchFamily="34" charset="0"/>
                <a:sym typeface="Calibri"/>
              </a:rPr>
              <a:t> </a:t>
            </a:r>
            <a:r>
              <a:rPr lang="hy-AM" sz="1500" b="1" dirty="0">
                <a:solidFill>
                  <a:schemeClr val="dk1"/>
                </a:solidFill>
                <a:latin typeface="Arial" panose="020B0604020202020204" pitchFamily="34" charset="0"/>
                <a:ea typeface="Calibri"/>
                <a:cs typeface="Arial" panose="020B0604020202020204" pitchFamily="34" charset="0"/>
                <a:sym typeface="Calibri"/>
              </a:rPr>
              <a:t>1</a:t>
            </a:r>
            <a:r>
              <a:rPr lang="en-US" sz="1500" dirty="0">
                <a:latin typeface="Arial" panose="020B0604020202020204" pitchFamily="34" charset="0"/>
                <a:ea typeface="Calibri"/>
                <a:cs typeface="Arial" panose="020B0604020202020204" pitchFamily="34" charset="0"/>
                <a:sym typeface="Calibri"/>
              </a:rPr>
              <a:t>0</a:t>
            </a:r>
            <a:r>
              <a:rPr lang="ru-RU" sz="1500" dirty="0">
                <a:latin typeface="Arial" panose="020B0604020202020204" pitchFamily="34" charset="0"/>
                <a:ea typeface="Calibri"/>
                <a:cs typeface="Arial" panose="020B0604020202020204" pitchFamily="34" charset="0"/>
                <a:sym typeface="Calibri"/>
              </a:rPr>
              <a:t> րոպե</a:t>
            </a:r>
            <a:endParaRPr sz="1500" dirty="0">
              <a:latin typeface="Arial" panose="020B0604020202020204" pitchFamily="34" charset="0"/>
              <a:ea typeface="Calibri"/>
              <a:cs typeface="Arial" panose="020B0604020202020204" pitchFamily="34" charset="0"/>
              <a:sym typeface="Calibri"/>
            </a:endParaRPr>
          </a:p>
        </p:txBody>
      </p:sp>
      <p:pic>
        <p:nvPicPr>
          <p:cNvPr id="11" name="Picture 6">
            <a:extLst>
              <a:ext uri="{FF2B5EF4-FFF2-40B4-BE49-F238E27FC236}">
                <a16:creationId xmlns:a16="http://schemas.microsoft.com/office/drawing/2014/main" id="{CEEF5FC2-0F21-4782-953D-39B65387053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7475779" y="1125093"/>
            <a:ext cx="452136" cy="420486"/>
          </a:xfrm>
          <a:prstGeom prst="rect">
            <a:avLst/>
          </a:prstGeom>
        </p:spPr>
      </p:pic>
      <p:sp>
        <p:nvSpPr>
          <p:cNvPr id="12" name="TextBox 11">
            <a:extLst>
              <a:ext uri="{FF2B5EF4-FFF2-40B4-BE49-F238E27FC236}">
                <a16:creationId xmlns:a16="http://schemas.microsoft.com/office/drawing/2014/main" id="{25731DAA-BAD8-4719-8A5C-3DCF740AF4D8}"/>
              </a:ext>
            </a:extLst>
          </p:cNvPr>
          <p:cNvSpPr txBox="1"/>
          <p:nvPr/>
        </p:nvSpPr>
        <p:spPr>
          <a:xfrm>
            <a:off x="7813941" y="110330"/>
            <a:ext cx="227948" cy="276999"/>
          </a:xfrm>
          <a:prstGeom prst="rect">
            <a:avLst/>
          </a:prstGeom>
          <a:noFill/>
        </p:spPr>
        <p:txBody>
          <a:bodyPr wrap="none" rtlCol="0">
            <a:spAutoFit/>
          </a:bodyPr>
          <a:lstStyle/>
          <a:p>
            <a:r>
              <a:rPr lang="en-US" sz="1200" b="1" dirty="0"/>
              <a:t> </a:t>
            </a:r>
          </a:p>
        </p:txBody>
      </p:sp>
      <p:sp>
        <p:nvSpPr>
          <p:cNvPr id="13" name="Rectangle 12">
            <a:extLst>
              <a:ext uri="{FF2B5EF4-FFF2-40B4-BE49-F238E27FC236}">
                <a16:creationId xmlns:a16="http://schemas.microsoft.com/office/drawing/2014/main" id="{86BEADF3-A5FD-48C9-8523-6C7FD54899B0}"/>
              </a:ext>
            </a:extLst>
          </p:cNvPr>
          <p:cNvSpPr/>
          <p:nvPr/>
        </p:nvSpPr>
        <p:spPr>
          <a:xfrm>
            <a:off x="0" y="0"/>
            <a:ext cx="9180512" cy="936377"/>
          </a:xfrm>
          <a:prstGeom prst="rect">
            <a:avLst/>
          </a:prstGeom>
          <a:solidFill>
            <a:srgbClr val="E62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TextBox 1">
            <a:extLst>
              <a:ext uri="{FF2B5EF4-FFF2-40B4-BE49-F238E27FC236}">
                <a16:creationId xmlns:a16="http://schemas.microsoft.com/office/drawing/2014/main" id="{5CF82C78-A9AF-4E01-BAB0-9F6F09EF21F0}"/>
              </a:ext>
            </a:extLst>
          </p:cNvPr>
          <p:cNvSpPr txBox="1"/>
          <p:nvPr/>
        </p:nvSpPr>
        <p:spPr>
          <a:xfrm>
            <a:off x="142848" y="76217"/>
            <a:ext cx="8894816" cy="984885"/>
          </a:xfrm>
          <a:prstGeom prst="rect">
            <a:avLst/>
          </a:prstGeom>
          <a:noFill/>
        </p:spPr>
        <p:txBody>
          <a:bodyPr wrap="square" rtlCol="0">
            <a:spAutoFit/>
          </a:bodyPr>
          <a:lstStyle/>
          <a:p>
            <a:pPr latinLnBrk="0"/>
            <a:r>
              <a:rPr lang="hy-AM" sz="2000" dirty="0">
                <a:solidFill>
                  <a:schemeClr val="bg1"/>
                </a:solidFill>
                <a:cs typeface="Arial" panose="020B0604020202020204" pitchFamily="34" charset="0"/>
              </a:rPr>
              <a:t>Ստեղծենք միջավայր, որը նպաստում է</a:t>
            </a:r>
            <a:r>
              <a:rPr lang="en-US" sz="2000" dirty="0">
                <a:solidFill>
                  <a:schemeClr val="bg1"/>
                </a:solidFill>
                <a:cs typeface="Arial" panose="020B0604020202020204" pitchFamily="34" charset="0"/>
              </a:rPr>
              <a:t> </a:t>
            </a:r>
            <a:r>
              <a:rPr lang="hy-AM" sz="2000" dirty="0">
                <a:solidFill>
                  <a:schemeClr val="bg1"/>
                </a:solidFill>
                <a:cs typeface="Arial" panose="020B0604020202020204" pitchFamily="34" charset="0"/>
              </a:rPr>
              <a:t>երեխաների</a:t>
            </a:r>
            <a:r>
              <a:rPr lang="en-US" sz="2000" dirty="0">
                <a:solidFill>
                  <a:schemeClr val="bg1"/>
                </a:solidFill>
                <a:cs typeface="Arial" panose="020B0604020202020204" pitchFamily="34" charset="0"/>
              </a:rPr>
              <a:t> </a:t>
            </a:r>
            <a:r>
              <a:rPr lang="hy-AM" sz="2000" dirty="0">
                <a:solidFill>
                  <a:schemeClr val="bg1"/>
                </a:solidFill>
                <a:cs typeface="Arial" panose="020B0604020202020204" pitchFamily="34" charset="0"/>
              </a:rPr>
              <a:t>բարեկեցությանը,զարգացմանը և բերում է դրական արդյունքներ</a:t>
            </a:r>
          </a:p>
          <a:p>
            <a:endParaRPr lang="en-US" sz="1600" dirty="0"/>
          </a:p>
        </p:txBody>
      </p:sp>
      <p:sp>
        <p:nvSpPr>
          <p:cNvPr id="15" name="TextBox 14">
            <a:extLst>
              <a:ext uri="{FF2B5EF4-FFF2-40B4-BE49-F238E27FC236}">
                <a16:creationId xmlns:a16="http://schemas.microsoft.com/office/drawing/2014/main" id="{DC4A9A16-C0A9-470A-8980-FA375C47C0A4}"/>
              </a:ext>
            </a:extLst>
          </p:cNvPr>
          <p:cNvSpPr txBox="1"/>
          <p:nvPr/>
        </p:nvSpPr>
        <p:spPr>
          <a:xfrm>
            <a:off x="7006805" y="896998"/>
            <a:ext cx="4633414" cy="276999"/>
          </a:xfrm>
          <a:prstGeom prst="rect">
            <a:avLst/>
          </a:prstGeom>
          <a:noFill/>
        </p:spPr>
        <p:txBody>
          <a:bodyPr wrap="square">
            <a:spAutoFit/>
          </a:bodyPr>
          <a:lstStyle/>
          <a:p>
            <a:r>
              <a:rPr lang="hy-AM" sz="1200" b="1" dirty="0">
                <a:effectLst/>
                <a:latin typeface="GHEA Grapalat" panose="02000506050000020003" pitchFamily="50" charset="0"/>
                <a:ea typeface="Times New Roman" panose="02020603050405020304" pitchFamily="18" charset="0"/>
                <a:cs typeface="Times New Roman" panose="02020603050405020304" pitchFamily="18" charset="0"/>
              </a:rPr>
              <a:t>Գործնական աշխատանք 6.</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7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83568" y="873111"/>
            <a:ext cx="7992888" cy="3397278"/>
          </a:xfrm>
        </p:spPr>
        <p:txBody>
          <a:bodyPr>
            <a:normAutofit/>
          </a:bodyPr>
          <a:lstStyle/>
          <a:p>
            <a:pPr latinLnBrk="0">
              <a:lnSpc>
                <a:spcPct val="150000"/>
              </a:lnSpc>
              <a:buFont typeface="Arial" panose="020B0604020202020204" pitchFamily="34" charset="0"/>
              <a:buChar char="•"/>
            </a:pPr>
            <a:r>
              <a:rPr lang="hy-AM" sz="1400" dirty="0">
                <a:cs typeface="Arial" panose="020B0604020202020204" pitchFamily="34" charset="0"/>
              </a:rPr>
              <a:t>Երեխաներին անհրաժեշտ է ունենալ ներքին զարգացման նախադրյալներ և ապրել միջավայրում, որտեղ զարգացած են արտաքին նախադրյալները։</a:t>
            </a:r>
          </a:p>
          <a:p>
            <a:pPr latinLnBrk="0">
              <a:lnSpc>
                <a:spcPct val="150000"/>
              </a:lnSpc>
              <a:buFont typeface="Arial" panose="020B0604020202020204" pitchFamily="34" charset="0"/>
              <a:buChar char="•"/>
            </a:pPr>
            <a:endParaRPr lang="hy-AM" sz="100" dirty="0">
              <a:cs typeface="Arial" panose="020B0604020202020204" pitchFamily="34" charset="0"/>
            </a:endParaRPr>
          </a:p>
          <a:p>
            <a:pPr latinLnBrk="0">
              <a:lnSpc>
                <a:spcPct val="150000"/>
              </a:lnSpc>
              <a:buFont typeface="Arial" panose="020B0604020202020204" pitchFamily="34" charset="0"/>
              <a:buChar char="•"/>
            </a:pPr>
            <a:r>
              <a:rPr lang="hy-AM" sz="1400" dirty="0">
                <a:cs typeface="Arial" panose="020B0604020202020204" pitchFamily="34" charset="0"/>
              </a:rPr>
              <a:t>Դպրոցի աշխատակիցները պետք է օգնեն երեխաներին և իրենց ընտանիքներին՝ ձեռք բերելու ներքին և արտաքին նախադրյալները՝ երեխայի բարեկեցության ապահովման համար։</a:t>
            </a:r>
          </a:p>
          <a:p>
            <a:pPr latinLnBrk="0">
              <a:lnSpc>
                <a:spcPct val="150000"/>
              </a:lnSpc>
            </a:pPr>
            <a:endParaRPr lang="hy-AM" sz="100" dirty="0">
              <a:cs typeface="Arial" panose="020B0604020202020204" pitchFamily="34" charset="0"/>
            </a:endParaRPr>
          </a:p>
          <a:p>
            <a:pPr latinLnBrk="0">
              <a:lnSpc>
                <a:spcPct val="150000"/>
              </a:lnSpc>
              <a:buFont typeface="Arial" panose="020B0604020202020204" pitchFamily="34" charset="0"/>
              <a:buChar char="•"/>
            </a:pPr>
            <a:r>
              <a:rPr lang="hy-AM" sz="1400" dirty="0">
                <a:cs typeface="Arial" panose="020B0604020202020204" pitchFamily="34" charset="0"/>
              </a:rPr>
              <a:t>Դպրոցը պետք է դառնա ապահով միջավայր բոլոր երեխաների ներքին նախադրյալները զարգացնելու և հնարավորություններ տալու,  ինչպես նաև՝ բոլոր երեխաների զարգանալու համար։</a:t>
            </a:r>
            <a:endParaRPr lang="en-US" sz="1400" dirty="0">
              <a:cs typeface="Arial" panose="020B0604020202020204" pitchFamily="34" charset="0"/>
            </a:endParaRPr>
          </a:p>
        </p:txBody>
      </p:sp>
      <p:sp>
        <p:nvSpPr>
          <p:cNvPr id="6" name="Google Shape;247;p30"/>
          <p:cNvSpPr txBox="1">
            <a:spLocks noGrp="1"/>
          </p:cNvSpPr>
          <p:nvPr>
            <p:ph type="title"/>
          </p:nvPr>
        </p:nvSpPr>
        <p:spPr>
          <a:xfrm>
            <a:off x="5652120" y="352999"/>
            <a:ext cx="1650217" cy="346218"/>
          </a:xfrm>
          <a:prstGeom prst="rect">
            <a:avLst/>
          </a:prstGeom>
          <a:noFill/>
          <a:ln>
            <a:noFill/>
          </a:ln>
        </p:spPr>
        <p:txBody>
          <a:bodyPr spcFirstLastPara="1" vert="horz" wrap="square" lIns="68569" tIns="34275" rIns="68569" bIns="34275" rtlCol="0" anchor="t" anchorCtr="0">
            <a:spAutoFit/>
          </a:bodyPr>
          <a:lstStyle/>
          <a:p>
            <a:pPr lvl="0"/>
            <a:r>
              <a:rPr lang="hy-AM" altLang="en-US" sz="1800" b="1" dirty="0">
                <a:solidFill>
                  <a:schemeClr val="accent2">
                    <a:lumMod val="50000"/>
                  </a:schemeClr>
                </a:solidFill>
                <a:latin typeface="Arial" panose="020B0604020202020204" pitchFamily="34" charset="0"/>
                <a:cs typeface="Arial" panose="020B0604020202020204" pitchFamily="34" charset="0"/>
              </a:rPr>
              <a:t>ԱՄՓՈՓՈՒՄ</a:t>
            </a:r>
            <a:endParaRPr lang="hy-AM" sz="1800" dirty="0">
              <a:solidFill>
                <a:schemeClr val="accent2">
                  <a:lumMod val="50000"/>
                </a:schemeClr>
              </a:solidFill>
              <a:latin typeface="Arial" panose="020B0604020202020204" pitchFamily="34" charset="0"/>
              <a:cs typeface="Arial" panose="020B0604020202020204" pitchFamily="34" charset="0"/>
            </a:endParaRPr>
          </a:p>
        </p:txBody>
      </p:sp>
      <p:sp>
        <p:nvSpPr>
          <p:cNvPr id="9" name="Isosceles Triangle 8">
            <a:extLst>
              <a:ext uri="{FF2B5EF4-FFF2-40B4-BE49-F238E27FC236}">
                <a16:creationId xmlns:a16="http://schemas.microsoft.com/office/drawing/2014/main" id="{3BFF5E80-BA34-4C34-AEBD-CE0F852FE071}"/>
              </a:ext>
            </a:extLst>
          </p:cNvPr>
          <p:cNvSpPr/>
          <p:nvPr/>
        </p:nvSpPr>
        <p:spPr>
          <a:xfrm rot="10800000">
            <a:off x="6882224" y="0"/>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0" name="Isosceles Triangle 9">
            <a:extLst>
              <a:ext uri="{FF2B5EF4-FFF2-40B4-BE49-F238E27FC236}">
                <a16:creationId xmlns:a16="http://schemas.microsoft.com/office/drawing/2014/main" id="{27508A0C-4C64-4CB4-AFDD-C7EEEA5504E8}"/>
              </a:ext>
            </a:extLst>
          </p:cNvPr>
          <p:cNvSpPr/>
          <p:nvPr/>
        </p:nvSpPr>
        <p:spPr>
          <a:xfrm rot="10800000">
            <a:off x="7176980" y="99959"/>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4118785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rot="18900000">
            <a:off x="3534428" y="1201327"/>
            <a:ext cx="2075142" cy="2075142"/>
          </a:xfrm>
          <a:prstGeom prst="frame">
            <a:avLst>
              <a:gd name="adj1" fmla="val 55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9" name="TextBox 8"/>
          <p:cNvSpPr txBox="1"/>
          <p:nvPr/>
        </p:nvSpPr>
        <p:spPr>
          <a:xfrm>
            <a:off x="3816016" y="1709286"/>
            <a:ext cx="1626056" cy="830997"/>
          </a:xfrm>
          <a:prstGeom prst="rect">
            <a:avLst/>
          </a:prstGeom>
          <a:noFill/>
        </p:spPr>
        <p:txBody>
          <a:bodyPr wrap="square" rtlCol="0">
            <a:spAutoFit/>
          </a:bodyPr>
          <a:lstStyle/>
          <a:p>
            <a:pPr algn="ctr"/>
            <a:r>
              <a:rPr lang="hy-AM" altLang="ko-KR" sz="1600" b="1" dirty="0">
                <a:solidFill>
                  <a:schemeClr val="tx1">
                    <a:lumMod val="75000"/>
                    <a:lumOff val="25000"/>
                  </a:schemeClr>
                </a:solidFill>
                <a:cs typeface="Arial" pitchFamily="34" charset="0"/>
              </a:rPr>
              <a:t>Դրական ծնողավարություն</a:t>
            </a:r>
            <a:endParaRPr lang="ko-KR" altLang="en-US" sz="1600" b="1" dirty="0">
              <a:solidFill>
                <a:schemeClr val="tx1">
                  <a:lumMod val="75000"/>
                  <a:lumOff val="25000"/>
                </a:schemeClr>
              </a:solidFill>
              <a:cs typeface="Arial" pitchFamily="34" charset="0"/>
            </a:endParaRPr>
          </a:p>
        </p:txBody>
      </p:sp>
      <p:sp>
        <p:nvSpPr>
          <p:cNvPr id="8" name="Oval 7"/>
          <p:cNvSpPr/>
          <p:nvPr/>
        </p:nvSpPr>
        <p:spPr>
          <a:xfrm>
            <a:off x="3169514" y="920633"/>
            <a:ext cx="900000" cy="9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2" name="Oval 11"/>
          <p:cNvSpPr/>
          <p:nvPr/>
        </p:nvSpPr>
        <p:spPr>
          <a:xfrm>
            <a:off x="5080270" y="920633"/>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3" name="Oval 12"/>
          <p:cNvSpPr/>
          <p:nvPr/>
        </p:nvSpPr>
        <p:spPr>
          <a:xfrm>
            <a:off x="3169514" y="2676103"/>
            <a:ext cx="900000" cy="90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4" name="Oval 13"/>
          <p:cNvSpPr/>
          <p:nvPr/>
        </p:nvSpPr>
        <p:spPr>
          <a:xfrm>
            <a:off x="5080270" y="2676103"/>
            <a:ext cx="900000" cy="90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6" name="Rectangle 9"/>
          <p:cNvSpPr/>
          <p:nvPr/>
        </p:nvSpPr>
        <p:spPr>
          <a:xfrm>
            <a:off x="3469833" y="2970654"/>
            <a:ext cx="332123" cy="31089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Oval 21"/>
          <p:cNvSpPr>
            <a:spLocks noChangeAspect="1"/>
          </p:cNvSpPr>
          <p:nvPr/>
        </p:nvSpPr>
        <p:spPr>
          <a:xfrm>
            <a:off x="3424726" y="1173352"/>
            <a:ext cx="391290" cy="39455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8" name="Rectangle 16"/>
          <p:cNvSpPr/>
          <p:nvPr/>
        </p:nvSpPr>
        <p:spPr>
          <a:xfrm rot="1795255">
            <a:off x="5406273" y="1103007"/>
            <a:ext cx="298553" cy="53525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0" name="Group 19"/>
          <p:cNvGrpSpPr/>
          <p:nvPr/>
        </p:nvGrpSpPr>
        <p:grpSpPr>
          <a:xfrm>
            <a:off x="6251752" y="542210"/>
            <a:ext cx="2448271" cy="1416138"/>
            <a:chOff x="7164288" y="856926"/>
            <a:chExt cx="1483618" cy="1416138"/>
          </a:xfrm>
        </p:grpSpPr>
        <p:sp>
          <p:nvSpPr>
            <p:cNvPr id="21" name="TextBox 20"/>
            <p:cNvSpPr txBox="1"/>
            <p:nvPr/>
          </p:nvSpPr>
          <p:spPr>
            <a:xfrm>
              <a:off x="7164288" y="856926"/>
              <a:ext cx="1439711" cy="338554"/>
            </a:xfrm>
            <a:prstGeom prst="rect">
              <a:avLst/>
            </a:prstGeom>
            <a:noFill/>
          </p:spPr>
          <p:txBody>
            <a:bodyPr wrap="square" rtlCol="0">
              <a:spAutoFit/>
            </a:bodyPr>
            <a:lstStyle/>
            <a:p>
              <a:r>
                <a:rPr lang="hy-AM" altLang="ko-KR" sz="1600" b="1" i="1" dirty="0">
                  <a:solidFill>
                    <a:schemeClr val="tx1">
                      <a:lumMod val="75000"/>
                      <a:lumOff val="25000"/>
                    </a:schemeClr>
                  </a:solidFill>
                  <a:cs typeface="Arial" pitchFamily="34" charset="0"/>
                </a:rPr>
                <a:t>Թույլատրող</a:t>
              </a:r>
              <a:endParaRPr lang="ko-KR" altLang="en-US" sz="1600" b="1" i="1" dirty="0">
                <a:solidFill>
                  <a:schemeClr val="tx1">
                    <a:lumMod val="75000"/>
                    <a:lumOff val="25000"/>
                  </a:schemeClr>
                </a:solidFill>
                <a:cs typeface="Arial" pitchFamily="34" charset="0"/>
              </a:endParaRPr>
            </a:p>
          </p:txBody>
        </p:sp>
        <p:sp>
          <p:nvSpPr>
            <p:cNvPr id="22" name="TextBox 21"/>
            <p:cNvSpPr txBox="1"/>
            <p:nvPr/>
          </p:nvSpPr>
          <p:spPr>
            <a:xfrm>
              <a:off x="7164288" y="1103513"/>
              <a:ext cx="1483618" cy="1169551"/>
            </a:xfrm>
            <a:prstGeom prst="rect">
              <a:avLst/>
            </a:prstGeom>
            <a:noFill/>
          </p:spPr>
          <p:txBody>
            <a:bodyPr wrap="square" rtlCol="0">
              <a:spAutoFit/>
            </a:bodyPr>
            <a:lstStyle/>
            <a:p>
              <a:r>
                <a:rPr lang="hy-AM" sz="1400" dirty="0">
                  <a:latin typeface="GHEA Grapalat" panose="02000506050000020003" pitchFamily="50" charset="0"/>
                  <a:ea typeface="Times New Roman" panose="02020603050405020304" pitchFamily="18" charset="0"/>
                  <a:cs typeface="Times New Roman" panose="02020603050405020304" pitchFamily="18" charset="0"/>
                </a:rPr>
                <a:t>Ծնողի կողմից երեխայի </a:t>
              </a:r>
            </a:p>
            <a:p>
              <a:r>
                <a:rPr lang="hy-AM" sz="1400" dirty="0">
                  <a:latin typeface="GHEA Grapalat" panose="02000506050000020003" pitchFamily="50" charset="0"/>
                  <a:ea typeface="Times New Roman" panose="02020603050405020304" pitchFamily="18" charset="0"/>
                  <a:cs typeface="Times New Roman" panose="02020603050405020304" pitchFamily="18" charset="0"/>
                </a:rPr>
                <a:t>վերահսկողության ցածր </a:t>
              </a:r>
            </a:p>
            <a:p>
              <a:r>
                <a:rPr lang="hy-AM" sz="1400" dirty="0">
                  <a:latin typeface="GHEA Grapalat" panose="02000506050000020003" pitchFamily="50" charset="0"/>
                  <a:ea typeface="Times New Roman" panose="02020603050405020304" pitchFamily="18" charset="0"/>
                  <a:cs typeface="Times New Roman" panose="02020603050405020304" pitchFamily="18" charset="0"/>
                </a:rPr>
                <a:t>աստիճան և երեխային </a:t>
              </a:r>
            </a:p>
            <a:p>
              <a:r>
                <a:rPr lang="hy-AM" sz="1400" dirty="0">
                  <a:latin typeface="GHEA Grapalat" panose="02000506050000020003" pitchFamily="50" charset="0"/>
                  <a:ea typeface="Times New Roman" panose="02020603050405020304" pitchFamily="18" charset="0"/>
                  <a:cs typeface="Times New Roman" panose="02020603050405020304" pitchFamily="18" charset="0"/>
                </a:rPr>
                <a:t>հուզական արձագանքելու բարձր մակարդակ</a:t>
              </a:r>
              <a:endParaRPr lang="en-US" altLang="ko-KR" sz="1400" dirty="0">
                <a:solidFill>
                  <a:schemeClr val="tx1">
                    <a:lumMod val="75000"/>
                    <a:lumOff val="25000"/>
                  </a:schemeClr>
                </a:solidFill>
                <a:cs typeface="Arial" pitchFamily="34" charset="0"/>
              </a:endParaRPr>
            </a:p>
          </p:txBody>
        </p:sp>
      </p:grpSp>
      <p:grpSp>
        <p:nvGrpSpPr>
          <p:cNvPr id="23" name="Group 22"/>
          <p:cNvGrpSpPr/>
          <p:nvPr/>
        </p:nvGrpSpPr>
        <p:grpSpPr>
          <a:xfrm>
            <a:off x="6258476" y="2676103"/>
            <a:ext cx="2375816" cy="1200694"/>
            <a:chOff x="7164288" y="856926"/>
            <a:chExt cx="1439711" cy="1200694"/>
          </a:xfrm>
        </p:grpSpPr>
        <p:sp>
          <p:nvSpPr>
            <p:cNvPr id="24" name="TextBox 23"/>
            <p:cNvSpPr txBox="1"/>
            <p:nvPr/>
          </p:nvSpPr>
          <p:spPr>
            <a:xfrm>
              <a:off x="7164288" y="856926"/>
              <a:ext cx="1439711" cy="338554"/>
            </a:xfrm>
            <a:prstGeom prst="rect">
              <a:avLst/>
            </a:prstGeom>
            <a:noFill/>
          </p:spPr>
          <p:txBody>
            <a:bodyPr wrap="square" rtlCol="0">
              <a:spAutoFit/>
            </a:bodyPr>
            <a:lstStyle/>
            <a:p>
              <a:r>
                <a:rPr lang="hy-AM" sz="1600" b="1" i="1" dirty="0">
                  <a:solidFill>
                    <a:schemeClr val="tx1">
                      <a:lumMod val="95000"/>
                      <a:lumOff val="5000"/>
                    </a:schemeClr>
                  </a:solidFill>
                  <a:latin typeface="GHEA Grapalat" panose="02000506050000020003" pitchFamily="50" charset="0"/>
                  <a:ea typeface="Times New Roman" panose="02020603050405020304" pitchFamily="18" charset="0"/>
                  <a:cs typeface="Times New Roman" panose="02020603050405020304" pitchFamily="18" charset="0"/>
                </a:rPr>
                <a:t>Չներգրավված</a:t>
              </a:r>
              <a:endParaRPr lang="ko-KR" altLang="en-US" sz="1600" i="1" dirty="0">
                <a:solidFill>
                  <a:schemeClr val="tx1">
                    <a:lumMod val="75000"/>
                    <a:lumOff val="25000"/>
                  </a:schemeClr>
                </a:solidFill>
                <a:cs typeface="Arial" pitchFamily="34" charset="0"/>
              </a:endParaRPr>
            </a:p>
          </p:txBody>
        </p:sp>
        <p:sp>
          <p:nvSpPr>
            <p:cNvPr id="25" name="TextBox 24"/>
            <p:cNvSpPr txBox="1"/>
            <p:nvPr/>
          </p:nvSpPr>
          <p:spPr>
            <a:xfrm>
              <a:off x="7164288" y="1103513"/>
              <a:ext cx="1439711" cy="954107"/>
            </a:xfrm>
            <a:prstGeom prst="rect">
              <a:avLst/>
            </a:prstGeom>
            <a:noFill/>
          </p:spPr>
          <p:txBody>
            <a:bodyPr wrap="square" rtlCol="0">
              <a:spAutoFit/>
            </a:bodyPr>
            <a:lstStyle/>
            <a:p>
              <a:r>
                <a:rPr lang="hy-AM" sz="1400" dirty="0">
                  <a:latin typeface="GHEA Grapalat" panose="02000506050000020003" pitchFamily="50" charset="0"/>
                  <a:ea typeface="Times New Roman" panose="02020603050405020304" pitchFamily="18" charset="0"/>
                  <a:cs typeface="Times New Roman" panose="02020603050405020304" pitchFamily="18" charset="0"/>
                </a:rPr>
                <a:t>Առկա է և՛ վերահսկողու</a:t>
              </a:r>
            </a:p>
            <a:p>
              <a:r>
                <a:rPr lang="hy-AM" sz="1400" dirty="0">
                  <a:latin typeface="GHEA Grapalat" panose="02000506050000020003" pitchFamily="50" charset="0"/>
                  <a:ea typeface="Times New Roman" panose="02020603050405020304" pitchFamily="18" charset="0"/>
                  <a:cs typeface="Times New Roman" panose="02020603050405020304" pitchFamily="18" charset="0"/>
                </a:rPr>
                <a:t>թյան, և՛ երեխային արձա</a:t>
              </a:r>
            </a:p>
            <a:p>
              <a:r>
                <a:rPr lang="hy-AM" sz="1400" dirty="0">
                  <a:latin typeface="GHEA Grapalat" panose="02000506050000020003" pitchFamily="50" charset="0"/>
                  <a:ea typeface="Times New Roman" panose="02020603050405020304" pitchFamily="18" charset="0"/>
                  <a:cs typeface="Times New Roman" panose="02020603050405020304" pitchFamily="18" charset="0"/>
                </a:rPr>
                <a:t>գանքելու ցածր </a:t>
              </a:r>
            </a:p>
            <a:p>
              <a:r>
                <a:rPr lang="hy-AM" sz="1400" dirty="0">
                  <a:latin typeface="GHEA Grapalat" panose="02000506050000020003" pitchFamily="50" charset="0"/>
                  <a:ea typeface="Times New Roman" panose="02020603050405020304" pitchFamily="18" charset="0"/>
                  <a:cs typeface="Times New Roman" panose="02020603050405020304" pitchFamily="18" charset="0"/>
                </a:rPr>
                <a:t>մակարդակ</a:t>
              </a:r>
              <a:endParaRPr lang="en-US" altLang="ko-KR" sz="1400" dirty="0">
                <a:solidFill>
                  <a:schemeClr val="tx1">
                    <a:lumMod val="75000"/>
                    <a:lumOff val="25000"/>
                  </a:schemeClr>
                </a:solidFill>
                <a:cs typeface="Arial" pitchFamily="34" charset="0"/>
              </a:endParaRPr>
            </a:p>
          </p:txBody>
        </p:sp>
      </p:grpSp>
      <p:grpSp>
        <p:nvGrpSpPr>
          <p:cNvPr id="26" name="Group 25"/>
          <p:cNvGrpSpPr/>
          <p:nvPr/>
        </p:nvGrpSpPr>
        <p:grpSpPr>
          <a:xfrm>
            <a:off x="591300" y="510581"/>
            <a:ext cx="2375816" cy="1200694"/>
            <a:chOff x="7164288" y="856926"/>
            <a:chExt cx="1439711" cy="1200694"/>
          </a:xfrm>
        </p:grpSpPr>
        <p:sp>
          <p:nvSpPr>
            <p:cNvPr id="27" name="TextBox 26"/>
            <p:cNvSpPr txBox="1"/>
            <p:nvPr/>
          </p:nvSpPr>
          <p:spPr>
            <a:xfrm>
              <a:off x="7164288" y="856926"/>
              <a:ext cx="1439711" cy="338554"/>
            </a:xfrm>
            <a:prstGeom prst="rect">
              <a:avLst/>
            </a:prstGeom>
            <a:noFill/>
          </p:spPr>
          <p:txBody>
            <a:bodyPr wrap="square" rtlCol="0">
              <a:spAutoFit/>
            </a:bodyPr>
            <a:lstStyle/>
            <a:p>
              <a:pPr algn="r"/>
              <a:r>
                <a:rPr lang="hy-AM" altLang="ko-KR" sz="1600" b="1" i="1" dirty="0">
                  <a:solidFill>
                    <a:schemeClr val="tx1">
                      <a:lumMod val="75000"/>
                      <a:lumOff val="25000"/>
                    </a:schemeClr>
                  </a:solidFill>
                  <a:cs typeface="Arial" pitchFamily="34" charset="0"/>
                </a:rPr>
                <a:t>Ավտորիտար </a:t>
              </a:r>
              <a:endParaRPr lang="ko-KR" altLang="en-US" sz="1600" b="1" i="1" dirty="0">
                <a:solidFill>
                  <a:schemeClr val="tx1">
                    <a:lumMod val="75000"/>
                    <a:lumOff val="25000"/>
                  </a:schemeClr>
                </a:solidFill>
                <a:cs typeface="Arial" pitchFamily="34" charset="0"/>
              </a:endParaRPr>
            </a:p>
          </p:txBody>
        </p:sp>
        <p:sp>
          <p:nvSpPr>
            <p:cNvPr id="28" name="TextBox 27"/>
            <p:cNvSpPr txBox="1"/>
            <p:nvPr/>
          </p:nvSpPr>
          <p:spPr>
            <a:xfrm>
              <a:off x="7164288" y="1103513"/>
              <a:ext cx="1439711" cy="954107"/>
            </a:xfrm>
            <a:prstGeom prst="rect">
              <a:avLst/>
            </a:prstGeom>
            <a:noFill/>
          </p:spPr>
          <p:txBody>
            <a:bodyPr wrap="square" rtlCol="0">
              <a:spAutoFit/>
            </a:bodyPr>
            <a:lstStyle/>
            <a:p>
              <a:r>
                <a:rPr lang="hy-AM" sz="1400" dirty="0">
                  <a:latin typeface="GHEA Grapalat" panose="02000506050000020003" pitchFamily="50" charset="0"/>
                  <a:ea typeface="Times New Roman" panose="02020603050405020304" pitchFamily="18" charset="0"/>
                  <a:cs typeface="Times New Roman" panose="02020603050405020304" pitchFamily="18" charset="0"/>
                </a:rPr>
                <a:t>Ծնողի կողմից երեխայի վերահսկողության բարձր աստիճան և երեխայի ընդունման ցածր մակարդակ</a:t>
              </a:r>
              <a:endParaRPr lang="en-US" altLang="ko-KR" sz="1400" dirty="0">
                <a:solidFill>
                  <a:schemeClr val="tx1">
                    <a:lumMod val="75000"/>
                    <a:lumOff val="25000"/>
                  </a:schemeClr>
                </a:solidFill>
                <a:cs typeface="Arial" pitchFamily="34" charset="0"/>
              </a:endParaRPr>
            </a:p>
          </p:txBody>
        </p:sp>
      </p:grpSp>
      <p:grpSp>
        <p:nvGrpSpPr>
          <p:cNvPr id="29" name="Group 28"/>
          <p:cNvGrpSpPr/>
          <p:nvPr/>
        </p:nvGrpSpPr>
        <p:grpSpPr>
          <a:xfrm>
            <a:off x="362243" y="2691674"/>
            <a:ext cx="2375816" cy="1416138"/>
            <a:chOff x="7164288" y="856926"/>
            <a:chExt cx="1439711" cy="1416138"/>
          </a:xfrm>
        </p:grpSpPr>
        <p:sp>
          <p:nvSpPr>
            <p:cNvPr id="30" name="TextBox 29"/>
            <p:cNvSpPr txBox="1"/>
            <p:nvPr/>
          </p:nvSpPr>
          <p:spPr>
            <a:xfrm>
              <a:off x="7164288" y="856926"/>
              <a:ext cx="1439711" cy="338554"/>
            </a:xfrm>
            <a:prstGeom prst="rect">
              <a:avLst/>
            </a:prstGeom>
            <a:noFill/>
          </p:spPr>
          <p:txBody>
            <a:bodyPr wrap="square" rtlCol="0">
              <a:spAutoFit/>
            </a:bodyPr>
            <a:lstStyle/>
            <a:p>
              <a:pPr algn="r"/>
              <a:r>
                <a:rPr lang="hy-AM" altLang="ko-KR" sz="1600" b="1" i="1" dirty="0">
                  <a:solidFill>
                    <a:schemeClr val="tx1">
                      <a:lumMod val="75000"/>
                      <a:lumOff val="25000"/>
                    </a:schemeClr>
                  </a:solidFill>
                  <a:cs typeface="Arial" pitchFamily="34" charset="0"/>
                </a:rPr>
                <a:t>Հեղինակավոր</a:t>
              </a:r>
              <a:endParaRPr lang="ko-KR" altLang="en-US" sz="1600" b="1" i="1" dirty="0">
                <a:solidFill>
                  <a:schemeClr val="tx1">
                    <a:lumMod val="75000"/>
                    <a:lumOff val="25000"/>
                  </a:schemeClr>
                </a:solidFill>
                <a:cs typeface="Arial" pitchFamily="34" charset="0"/>
              </a:endParaRPr>
            </a:p>
          </p:txBody>
        </p:sp>
        <p:sp>
          <p:nvSpPr>
            <p:cNvPr id="31" name="TextBox 30"/>
            <p:cNvSpPr txBox="1"/>
            <p:nvPr/>
          </p:nvSpPr>
          <p:spPr>
            <a:xfrm>
              <a:off x="7164288" y="1103513"/>
              <a:ext cx="1439711" cy="1169551"/>
            </a:xfrm>
            <a:prstGeom prst="rect">
              <a:avLst/>
            </a:prstGeom>
            <a:noFill/>
          </p:spPr>
          <p:txBody>
            <a:bodyPr wrap="square" rtlCol="0">
              <a:spAutoFit/>
            </a:bodyPr>
            <a:lstStyle/>
            <a:p>
              <a:pPr algn="r"/>
              <a:r>
                <a:rPr lang="hy-AM" sz="1400" dirty="0">
                  <a:latin typeface="GHEA Grapalat" panose="02000506050000020003" pitchFamily="50" charset="0"/>
                  <a:ea typeface="Times New Roman" panose="02020603050405020304" pitchFamily="18" charset="0"/>
                  <a:cs typeface="Times New Roman" panose="02020603050405020304" pitchFamily="18" charset="0"/>
                </a:rPr>
                <a:t>Ծնողներին բնորոշ է վերահսկողության բարձր աստիճան և երեխային հուզականորեն արձագանքելու </a:t>
              </a:r>
            </a:p>
            <a:p>
              <a:pPr algn="r"/>
              <a:r>
                <a:rPr lang="hy-AM" sz="1400" dirty="0">
                  <a:latin typeface="GHEA Grapalat" panose="02000506050000020003" pitchFamily="50" charset="0"/>
                  <a:ea typeface="Times New Roman" panose="02020603050405020304" pitchFamily="18" charset="0"/>
                  <a:cs typeface="Times New Roman" panose="02020603050405020304" pitchFamily="18" charset="0"/>
                </a:rPr>
                <a:t>բարձր մակարդակ</a:t>
              </a:r>
              <a:r>
                <a:rPr lang="en-US" altLang="ko-KR" sz="1400" dirty="0">
                  <a:solidFill>
                    <a:schemeClr val="tx1">
                      <a:lumMod val="75000"/>
                      <a:lumOff val="25000"/>
                    </a:schemeClr>
                  </a:solidFill>
                  <a:cs typeface="Arial" pitchFamily="34" charset="0"/>
                </a:rPr>
                <a:t>  </a:t>
              </a:r>
            </a:p>
          </p:txBody>
        </p:sp>
      </p:grpSp>
      <p:sp>
        <p:nvSpPr>
          <p:cNvPr id="34" name="Round Same Side Corner Rectangle 8">
            <a:extLst>
              <a:ext uri="{FF2B5EF4-FFF2-40B4-BE49-F238E27FC236}">
                <a16:creationId xmlns:a16="http://schemas.microsoft.com/office/drawing/2014/main" id="{CCFC54D1-4BA9-484F-A9C1-E8A9BF1F5B54}"/>
              </a:ext>
            </a:extLst>
          </p:cNvPr>
          <p:cNvSpPr/>
          <p:nvPr/>
        </p:nvSpPr>
        <p:spPr>
          <a:xfrm>
            <a:off x="5378053" y="2922010"/>
            <a:ext cx="354992" cy="355536"/>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851097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F3813-E0C7-4A29-8550-5104BE44EE4B}"/>
              </a:ext>
            </a:extLst>
          </p:cNvPr>
          <p:cNvSpPr txBox="1">
            <a:spLocks/>
          </p:cNvSpPr>
          <p:nvPr/>
        </p:nvSpPr>
        <p:spPr>
          <a:xfrm>
            <a:off x="0" y="0"/>
            <a:ext cx="9144000" cy="699542"/>
          </a:xfrm>
          <a:prstGeom prst="rect">
            <a:avLst/>
          </a:prstGeom>
          <a:solidFill>
            <a:schemeClr val="accent4"/>
          </a:solidFill>
        </p:spPr>
        <p:txBody>
          <a:bodyPr anchor="ctr">
            <a:noAutofit/>
          </a:bodyPr>
          <a:lstStyle>
            <a:lvl1pPr algn="l" defTabSz="914400" rtl="0" eaLnBrk="1" latinLnBrk="1" hangingPunct="1">
              <a:spcBef>
                <a:spcPct val="0"/>
              </a:spcBef>
              <a:buNone/>
              <a:defRPr sz="4400" kern="1200">
                <a:solidFill>
                  <a:schemeClr val="tx1">
                    <a:lumMod val="75000"/>
                    <a:lumOff val="25000"/>
                  </a:schemeClr>
                </a:solidFill>
                <a:latin typeface="+mj-lt"/>
                <a:ea typeface="+mj-ea"/>
                <a:cs typeface="Arial" pitchFamily="34" charset="0"/>
              </a:defRPr>
            </a:lvl1pPr>
          </a:lstStyle>
          <a:p>
            <a:r>
              <a:rPr lang="hy-AM" sz="2000" b="1" i="1" dirty="0">
                <a:solidFill>
                  <a:schemeClr val="bg1"/>
                </a:solidFill>
                <a:latin typeface="GHEA Grapalat" panose="02000506050000020003" pitchFamily="50" charset="0"/>
                <a:ea typeface="Times New Roman" panose="02020603050405020304" pitchFamily="18" charset="0"/>
                <a:cs typeface="Times New Roman" panose="02020603050405020304" pitchFamily="18" charset="0"/>
              </a:rPr>
              <a:t>Տարբեր  իրավիճակներում ծնողների հետ աշխատանքի </a:t>
            </a:r>
          </a:p>
          <a:p>
            <a:r>
              <a:rPr lang="hy-AM" sz="2000" b="1" i="1" dirty="0">
                <a:solidFill>
                  <a:schemeClr val="bg1"/>
                </a:solidFill>
                <a:latin typeface="GHEA Grapalat" panose="02000506050000020003" pitchFamily="50" charset="0"/>
                <a:ea typeface="Times New Roman" panose="02020603050405020304" pitchFamily="18" charset="0"/>
                <a:cs typeface="Times New Roman" panose="02020603050405020304" pitchFamily="18" charset="0"/>
              </a:rPr>
              <a:t>առանձնահատկությունները և եղանակները</a:t>
            </a:r>
            <a:endParaRPr lang="en-US" sz="2000" i="1" dirty="0">
              <a:solidFill>
                <a:schemeClr val="bg1"/>
              </a:solidFill>
            </a:endParaRPr>
          </a:p>
        </p:txBody>
      </p:sp>
      <p:sp>
        <p:nvSpPr>
          <p:cNvPr id="4" name="Text Placeholder 3">
            <a:extLst>
              <a:ext uri="{FF2B5EF4-FFF2-40B4-BE49-F238E27FC236}">
                <a16:creationId xmlns:a16="http://schemas.microsoft.com/office/drawing/2014/main" id="{34F72417-98EA-4384-81BF-BC6A62582583}"/>
              </a:ext>
            </a:extLst>
          </p:cNvPr>
          <p:cNvSpPr txBox="1">
            <a:spLocks/>
          </p:cNvSpPr>
          <p:nvPr/>
        </p:nvSpPr>
        <p:spPr>
          <a:xfrm>
            <a:off x="467544" y="843558"/>
            <a:ext cx="8280920" cy="3816424"/>
          </a:xfrm>
          <a:prstGeom prst="rect">
            <a:avLst/>
          </a:prstGeom>
          <a:noFill/>
        </p:spPr>
        <p:txBody>
          <a:bodyPr>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92583" indent="0">
              <a:buFont typeface="Arial" pitchFamily="34" charset="0"/>
              <a:buNone/>
            </a:pPr>
            <a:r>
              <a:rPr lang="hy-AM" sz="1600" b="1" i="1" dirty="0"/>
              <a:t>Տրավմատիկ և սթրեսային իրավիճակներ</a:t>
            </a:r>
          </a:p>
          <a:p>
            <a:pPr marL="92583" indent="0">
              <a:buFont typeface="Arial" pitchFamily="34" charset="0"/>
              <a:buNone/>
            </a:pPr>
            <a:endParaRPr lang="hy-AM" sz="1600" b="1" i="1" dirty="0"/>
          </a:p>
          <a:p>
            <a:pPr algn="just">
              <a:buFont typeface="Wingdings" panose="05000000000000000000" pitchFamily="2" charset="2"/>
              <a:buChar char="§"/>
            </a:pPr>
            <a:r>
              <a:rPr lang="hy-AM" sz="1400" dirty="0"/>
              <a:t>Բոլոր իրավիճակներում կարևոր է ծնողի սերն ու ընդունումը երեխայի հանդեպ։</a:t>
            </a:r>
          </a:p>
          <a:p>
            <a:pPr algn="just">
              <a:buFont typeface="Wingdings" panose="05000000000000000000" pitchFamily="2" charset="2"/>
              <a:buChar char="§"/>
            </a:pPr>
            <a:r>
              <a:rPr lang="hy-AM" sz="1400" dirty="0"/>
              <a:t>Ցույց տալ երեխային, որ իր բոլոր բուռն զգացմունքները, ապրումները ընդունելի են և նորմալ։</a:t>
            </a:r>
          </a:p>
          <a:p>
            <a:pPr algn="just">
              <a:buFont typeface="Wingdings" panose="05000000000000000000" pitchFamily="2" charset="2"/>
              <a:buChar char="§"/>
            </a:pPr>
            <a:r>
              <a:rPr lang="hy-AM" sz="1400" dirty="0"/>
              <a:t>Օգնել գիտակցել ծնողներին կուտակված հույզերի ու զգացմունքների, մտքերի </a:t>
            </a:r>
          </a:p>
          <a:p>
            <a:pPr marL="0" indent="0" algn="just">
              <a:buNone/>
            </a:pPr>
            <a:r>
              <a:rPr lang="hy-AM" sz="1400" dirty="0"/>
              <a:t>       արտահայտման կարևորության մասին։</a:t>
            </a:r>
          </a:p>
          <a:p>
            <a:pPr algn="just">
              <a:buFont typeface="Wingdings" panose="05000000000000000000" pitchFamily="2" charset="2"/>
              <a:buChar char="§"/>
            </a:pPr>
            <a:r>
              <a:rPr lang="hy-AM" sz="1400" dirty="0"/>
              <a:t>Սթրեսային, տրավմատիկ իրադարձությունների ժամանակ լինել երեխայի հետ, նրա կողքին ոչ միայն ֆիզիկապես, այլ նաև հուզականորեն նրա կյանքում։</a:t>
            </a:r>
          </a:p>
          <a:p>
            <a:pPr algn="just">
              <a:buFont typeface="Wingdings" panose="05000000000000000000" pitchFamily="2" charset="2"/>
              <a:buChar char="§"/>
            </a:pPr>
            <a:r>
              <a:rPr lang="hy-AM" sz="1400" dirty="0"/>
              <a:t>Տարբեր իրավիճակների հետ կապված անպայման արձագանքել երեխայի </a:t>
            </a:r>
          </a:p>
          <a:p>
            <a:pPr marL="0" indent="0" algn="just">
              <a:buNone/>
            </a:pPr>
            <a:r>
              <a:rPr lang="hy-AM" sz="1400" dirty="0"/>
              <a:t>       հարցերին։</a:t>
            </a:r>
          </a:p>
          <a:p>
            <a:pPr algn="just">
              <a:buFont typeface="Wingdings" panose="05000000000000000000" pitchFamily="2" charset="2"/>
              <a:buChar char="§"/>
            </a:pPr>
            <a:r>
              <a:rPr lang="hy-AM" sz="1400" dirty="0"/>
              <a:t>Լինել աջակցող և քաջալերող։</a:t>
            </a:r>
          </a:p>
          <a:p>
            <a:pPr algn="just">
              <a:buFont typeface="Wingdings" panose="05000000000000000000" pitchFamily="2" charset="2"/>
              <a:buChar char="§"/>
            </a:pPr>
            <a:r>
              <a:rPr lang="hy-AM" sz="1400" dirty="0"/>
              <a:t>Տրավմատիկ իրողությունից առաջացած անորոշությունը մեղմելու նպատակով պահպանել </a:t>
            </a:r>
          </a:p>
          <a:p>
            <a:pPr marL="0" indent="0" algn="just">
              <a:buNone/>
            </a:pPr>
            <a:r>
              <a:rPr lang="hy-AM" sz="1400" dirty="0"/>
              <a:t>       երեխայի օրվա բնականոն ռեժիմը։</a:t>
            </a:r>
          </a:p>
          <a:p>
            <a:pPr algn="just">
              <a:buFont typeface="Wingdings" panose="05000000000000000000" pitchFamily="2" charset="2"/>
              <a:buChar char="§"/>
            </a:pPr>
            <a:r>
              <a:rPr lang="hy-AM" sz="1400" dirty="0"/>
              <a:t>Ծնողներին ուղղորդել տարբեր տեղեկատվական հոսքերի ազդեցությունը իրենց երեխայի վրա վերահսկելու հարցում։</a:t>
            </a:r>
          </a:p>
        </p:txBody>
      </p:sp>
    </p:spTree>
    <p:extLst>
      <p:ext uri="{BB962C8B-B14F-4D97-AF65-F5344CB8AC3E}">
        <p14:creationId xmlns:p14="http://schemas.microsoft.com/office/powerpoint/2010/main" val="1888980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65871FD-7D0D-4F10-8517-B846FB294BA9}"/>
              </a:ext>
            </a:extLst>
          </p:cNvPr>
          <p:cNvSpPr txBox="1">
            <a:spLocks/>
          </p:cNvSpPr>
          <p:nvPr/>
        </p:nvSpPr>
        <p:spPr>
          <a:xfrm>
            <a:off x="2519204" y="225104"/>
            <a:ext cx="4762412" cy="767871"/>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hy-AM" altLang="fr-FR" sz="2000" b="1" dirty="0"/>
              <a:t>Արդյունավետ հաղորդակցում</a:t>
            </a:r>
            <a:endParaRPr lang="fr-CH" altLang="fr-FR" sz="2000" b="1" dirty="0"/>
          </a:p>
        </p:txBody>
      </p:sp>
      <p:sp>
        <p:nvSpPr>
          <p:cNvPr id="4" name="Oval 8">
            <a:extLst>
              <a:ext uri="{FF2B5EF4-FFF2-40B4-BE49-F238E27FC236}">
                <a16:creationId xmlns:a16="http://schemas.microsoft.com/office/drawing/2014/main" id="{818C10FA-AB7D-453C-8B84-A2D90F9644C0}"/>
              </a:ext>
            </a:extLst>
          </p:cNvPr>
          <p:cNvSpPr/>
          <p:nvPr/>
        </p:nvSpPr>
        <p:spPr>
          <a:xfrm>
            <a:off x="6937942" y="1779932"/>
            <a:ext cx="687349" cy="687349"/>
          </a:xfrm>
          <a:prstGeom prst="ellipse">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latin typeface="Arial" pitchFamily="34" charset="0"/>
              <a:cs typeface="Arial" pitchFamily="34" charset="0"/>
            </a:endParaRPr>
          </a:p>
        </p:txBody>
      </p:sp>
      <p:sp>
        <p:nvSpPr>
          <p:cNvPr id="5" name="TextBox 4">
            <a:extLst>
              <a:ext uri="{FF2B5EF4-FFF2-40B4-BE49-F238E27FC236}">
                <a16:creationId xmlns:a16="http://schemas.microsoft.com/office/drawing/2014/main" id="{29562166-2CD5-4E47-BDF4-55F400690322}"/>
              </a:ext>
            </a:extLst>
          </p:cNvPr>
          <p:cNvSpPr txBox="1"/>
          <p:nvPr/>
        </p:nvSpPr>
        <p:spPr>
          <a:xfrm>
            <a:off x="6740880" y="2627319"/>
            <a:ext cx="1354151" cy="1600438"/>
          </a:xfrm>
          <a:prstGeom prst="rect">
            <a:avLst/>
          </a:prstGeom>
          <a:noFill/>
        </p:spPr>
        <p:txBody>
          <a:bodyPr wrap="square" rtlCol="0">
            <a:spAutoFit/>
          </a:bodyPr>
          <a:lstStyle/>
          <a:p>
            <a:r>
              <a:rPr lang="hy-AM" sz="1400" b="1" i="1" dirty="0">
                <a:solidFill>
                  <a:schemeClr val="accent4">
                    <a:lumMod val="75000"/>
                  </a:schemeClr>
                </a:solidFill>
                <a:effectLst/>
              </a:rPr>
              <a:t>Ինչո՞ւ ես դու այդքան բարձր խոսում:</a:t>
            </a:r>
            <a:br>
              <a:rPr lang="hy-AM" sz="1400" dirty="0">
                <a:solidFill>
                  <a:schemeClr val="accent4">
                    <a:lumMod val="75000"/>
                  </a:schemeClr>
                </a:solidFill>
              </a:rPr>
            </a:br>
            <a:r>
              <a:rPr lang="hy-AM" sz="1400" b="1" i="1" dirty="0">
                <a:solidFill>
                  <a:schemeClr val="accent4">
                    <a:lumMod val="75000"/>
                  </a:schemeClr>
                </a:solidFill>
                <a:effectLst/>
              </a:rPr>
              <a:t>Ես քեզ ընդ</a:t>
            </a:r>
          </a:p>
          <a:p>
            <a:r>
              <a:rPr lang="hy-AM" sz="1400" b="1" i="1" dirty="0">
                <a:solidFill>
                  <a:schemeClr val="accent4">
                    <a:lumMod val="75000"/>
                  </a:schemeClr>
                </a:solidFill>
                <a:effectLst/>
              </a:rPr>
              <a:t>հանրապես </a:t>
            </a:r>
          </a:p>
          <a:p>
            <a:r>
              <a:rPr lang="hy-AM" sz="1400" b="1" i="1" dirty="0">
                <a:solidFill>
                  <a:schemeClr val="accent4">
                    <a:lumMod val="75000"/>
                  </a:schemeClr>
                </a:solidFill>
                <a:effectLst/>
              </a:rPr>
              <a:t>չեմ լսում։</a:t>
            </a:r>
            <a:br>
              <a:rPr lang="hy-AM" sz="1400" dirty="0">
                <a:solidFill>
                  <a:schemeClr val="accent4">
                    <a:lumMod val="75000"/>
                  </a:schemeClr>
                </a:solidFill>
              </a:rPr>
            </a:br>
            <a:endParaRPr lang="ko-KR" altLang="en-US" sz="1400" dirty="0">
              <a:solidFill>
                <a:schemeClr val="accent4">
                  <a:lumMod val="75000"/>
                </a:schemeClr>
              </a:solidFill>
              <a:cs typeface="Arial" pitchFamily="34" charset="0"/>
            </a:endParaRPr>
          </a:p>
        </p:txBody>
      </p:sp>
      <p:sp>
        <p:nvSpPr>
          <p:cNvPr id="6" name="Oval 7">
            <a:extLst>
              <a:ext uri="{FF2B5EF4-FFF2-40B4-BE49-F238E27FC236}">
                <a16:creationId xmlns:a16="http://schemas.microsoft.com/office/drawing/2014/main" id="{B59D53EE-D501-4812-830F-BF5D4CECAAF4}"/>
              </a:ext>
            </a:extLst>
          </p:cNvPr>
          <p:cNvSpPr/>
          <p:nvPr/>
        </p:nvSpPr>
        <p:spPr>
          <a:xfrm>
            <a:off x="5569186" y="1766562"/>
            <a:ext cx="687349" cy="687349"/>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latin typeface="Arial" pitchFamily="34" charset="0"/>
              <a:cs typeface="Arial" pitchFamily="34" charset="0"/>
            </a:endParaRPr>
          </a:p>
        </p:txBody>
      </p:sp>
      <p:sp>
        <p:nvSpPr>
          <p:cNvPr id="7" name="TextBox 6">
            <a:extLst>
              <a:ext uri="{FF2B5EF4-FFF2-40B4-BE49-F238E27FC236}">
                <a16:creationId xmlns:a16="http://schemas.microsoft.com/office/drawing/2014/main" id="{95A8F364-2359-43D8-B651-601A2FCB7F34}"/>
              </a:ext>
            </a:extLst>
          </p:cNvPr>
          <p:cNvSpPr txBox="1"/>
          <p:nvPr/>
        </p:nvSpPr>
        <p:spPr>
          <a:xfrm>
            <a:off x="5362541" y="2624217"/>
            <a:ext cx="1354151" cy="1815882"/>
          </a:xfrm>
          <a:prstGeom prst="rect">
            <a:avLst/>
          </a:prstGeom>
          <a:noFill/>
        </p:spPr>
        <p:txBody>
          <a:bodyPr wrap="square" rtlCol="0" anchor="ctr">
            <a:spAutoFit/>
          </a:bodyPr>
          <a:lstStyle/>
          <a:p>
            <a:pPr indent="-57150" eaLnBrk="1" fontAlgn="auto" hangingPunct="1">
              <a:spcAft>
                <a:spcPts val="0"/>
              </a:spcAft>
              <a:defRPr/>
            </a:pPr>
            <a:r>
              <a:rPr lang="hy-AM" sz="1400" b="1" i="1" dirty="0">
                <a:solidFill>
                  <a:srgbClr val="7030A0"/>
                </a:solidFill>
              </a:rPr>
              <a:t>«Եթե պետք </a:t>
            </a:r>
          </a:p>
          <a:p>
            <a:pPr indent="-57150" eaLnBrk="1" fontAlgn="auto" hangingPunct="1">
              <a:spcAft>
                <a:spcPts val="0"/>
              </a:spcAft>
              <a:defRPr/>
            </a:pPr>
            <a:r>
              <a:rPr lang="hy-AM" sz="1400" b="1" i="1" dirty="0">
                <a:solidFill>
                  <a:srgbClr val="7030A0"/>
                </a:solidFill>
              </a:rPr>
              <a:t>լիներ ավելի շատ խոսել, քան լսել, </a:t>
            </a:r>
          </a:p>
          <a:p>
            <a:pPr indent="-57150" eaLnBrk="1" fontAlgn="auto" hangingPunct="1">
              <a:spcAft>
                <a:spcPts val="0"/>
              </a:spcAft>
              <a:defRPr/>
            </a:pPr>
            <a:r>
              <a:rPr lang="hy-AM" sz="1400" b="1" i="1" dirty="0">
                <a:solidFill>
                  <a:srgbClr val="7030A0"/>
                </a:solidFill>
              </a:rPr>
              <a:t>մենք երկու </a:t>
            </a:r>
          </a:p>
          <a:p>
            <a:pPr indent="-57150" eaLnBrk="1" fontAlgn="auto" hangingPunct="1">
              <a:spcAft>
                <a:spcPts val="0"/>
              </a:spcAft>
              <a:defRPr/>
            </a:pPr>
            <a:r>
              <a:rPr lang="hy-AM" sz="1400" b="1" i="1" dirty="0">
                <a:solidFill>
                  <a:srgbClr val="7030A0"/>
                </a:solidFill>
              </a:rPr>
              <a:t>բերան կունենայինք և </a:t>
            </a:r>
          </a:p>
          <a:p>
            <a:pPr indent="-57150" eaLnBrk="1" fontAlgn="auto" hangingPunct="1">
              <a:spcAft>
                <a:spcPts val="0"/>
              </a:spcAft>
              <a:defRPr/>
            </a:pPr>
            <a:r>
              <a:rPr lang="hy-AM" sz="1400" b="1" i="1" dirty="0">
                <a:solidFill>
                  <a:srgbClr val="7030A0"/>
                </a:solidFill>
              </a:rPr>
              <a:t>մեկ ականջ»։</a:t>
            </a:r>
          </a:p>
        </p:txBody>
      </p:sp>
      <p:sp>
        <p:nvSpPr>
          <p:cNvPr id="8" name="Oval 5">
            <a:extLst>
              <a:ext uri="{FF2B5EF4-FFF2-40B4-BE49-F238E27FC236}">
                <a16:creationId xmlns:a16="http://schemas.microsoft.com/office/drawing/2014/main" id="{7310456C-12B1-4747-BDD9-FCDE28F7A5CC}"/>
              </a:ext>
            </a:extLst>
          </p:cNvPr>
          <p:cNvSpPr/>
          <p:nvPr/>
        </p:nvSpPr>
        <p:spPr>
          <a:xfrm>
            <a:off x="2831673" y="1766563"/>
            <a:ext cx="687349" cy="687349"/>
          </a:xfrm>
          <a:prstGeom prst="ellipse">
            <a:avLst/>
          </a:prstGeom>
          <a:solidFill>
            <a:schemeClr val="accent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latin typeface="Arial" pitchFamily="34" charset="0"/>
              <a:cs typeface="Arial" pitchFamily="34" charset="0"/>
            </a:endParaRPr>
          </a:p>
        </p:txBody>
      </p:sp>
      <p:sp>
        <p:nvSpPr>
          <p:cNvPr id="9" name="TextBox 8">
            <a:extLst>
              <a:ext uri="{FF2B5EF4-FFF2-40B4-BE49-F238E27FC236}">
                <a16:creationId xmlns:a16="http://schemas.microsoft.com/office/drawing/2014/main" id="{609BB06E-D5C2-49DE-B57A-3B8DA26C2DC9}"/>
              </a:ext>
            </a:extLst>
          </p:cNvPr>
          <p:cNvSpPr txBox="1"/>
          <p:nvPr/>
        </p:nvSpPr>
        <p:spPr>
          <a:xfrm>
            <a:off x="2538783" y="2630131"/>
            <a:ext cx="1176514" cy="1600438"/>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1000"/>
              </a:spcBef>
              <a:spcAft>
                <a:spcPts val="0"/>
              </a:spcAft>
              <a:buClr>
                <a:srgbClr val="AD84C6"/>
              </a:buClr>
              <a:buSzPct val="80000"/>
              <a:buFont typeface="Corbel" panose="020B0503020204020204" pitchFamily="34" charset="0"/>
              <a:buNone/>
              <a:tabLst/>
              <a:defRPr/>
            </a:pPr>
            <a:r>
              <a:rPr kumimoji="0" lang="hy-AM" sz="1400" b="1" i="1" u="none" strike="noStrike" kern="1200" cap="none" spc="0" normalizeH="0" baseline="0" noProof="0" dirty="0">
                <a:ln>
                  <a:noFill/>
                </a:ln>
                <a:solidFill>
                  <a:schemeClr val="accent1"/>
                </a:solidFill>
                <a:effectLst/>
                <a:uLnTx/>
                <a:uFillTx/>
                <a:ea typeface="+mn-ea"/>
                <a:cs typeface="+mn-cs"/>
              </a:rPr>
              <a:t>Գործողությունները բառերից շատ ավելի խոսուն են։</a:t>
            </a:r>
            <a:endParaRPr kumimoji="0" lang="fr-CH" sz="1400" b="1" i="1" u="none" strike="noStrike" kern="1200" cap="none" spc="0" normalizeH="0" baseline="0" noProof="0" dirty="0">
              <a:ln>
                <a:noFill/>
              </a:ln>
              <a:solidFill>
                <a:schemeClr val="accent1"/>
              </a:solidFill>
              <a:effectLst/>
              <a:uLnTx/>
              <a:uFillTx/>
              <a:latin typeface="Corbel" panose="020B0503020204020204"/>
              <a:ea typeface="+mn-ea"/>
              <a:cs typeface="+mn-cs"/>
            </a:endParaRPr>
          </a:p>
        </p:txBody>
      </p:sp>
      <p:sp>
        <p:nvSpPr>
          <p:cNvPr id="10" name="Rectangle 29">
            <a:extLst>
              <a:ext uri="{FF2B5EF4-FFF2-40B4-BE49-F238E27FC236}">
                <a16:creationId xmlns:a16="http://schemas.microsoft.com/office/drawing/2014/main" id="{4B4BD751-BF74-434F-9205-D699614BB1C4}"/>
              </a:ext>
            </a:extLst>
          </p:cNvPr>
          <p:cNvSpPr/>
          <p:nvPr/>
        </p:nvSpPr>
        <p:spPr>
          <a:xfrm>
            <a:off x="2634610" y="986406"/>
            <a:ext cx="1081474" cy="70021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y-AM" sz="1200" b="1" dirty="0">
                <a:solidFill>
                  <a:schemeClr val="tx1"/>
                </a:solidFill>
              </a:rPr>
              <a:t>ՈՉ ՎԵՐԲԱԼ</a:t>
            </a:r>
            <a:endParaRPr lang="fr-CH" sz="1200" b="1" dirty="0">
              <a:solidFill>
                <a:schemeClr val="tx1"/>
              </a:solidFill>
            </a:endParaRPr>
          </a:p>
          <a:p>
            <a:pPr algn="ctr"/>
            <a:endParaRPr lang="ko-KR" altLang="en-US" sz="2025" dirty="0">
              <a:cs typeface="Arial" pitchFamily="34" charset="0"/>
            </a:endParaRPr>
          </a:p>
        </p:txBody>
      </p:sp>
      <p:sp>
        <p:nvSpPr>
          <p:cNvPr id="11" name="Oval 6">
            <a:extLst>
              <a:ext uri="{FF2B5EF4-FFF2-40B4-BE49-F238E27FC236}">
                <a16:creationId xmlns:a16="http://schemas.microsoft.com/office/drawing/2014/main" id="{A78A6103-E018-4E7A-846B-5E7AF9A5A85F}"/>
              </a:ext>
            </a:extLst>
          </p:cNvPr>
          <p:cNvSpPr/>
          <p:nvPr/>
        </p:nvSpPr>
        <p:spPr>
          <a:xfrm>
            <a:off x="4187012" y="1745625"/>
            <a:ext cx="687349" cy="687349"/>
          </a:xfrm>
          <a:prstGeom prst="ellipse">
            <a:avLst/>
          </a:prstGeom>
          <a:solidFill>
            <a:schemeClr val="accent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latin typeface="Arial" pitchFamily="34" charset="0"/>
              <a:cs typeface="Arial" pitchFamily="34" charset="0"/>
            </a:endParaRPr>
          </a:p>
        </p:txBody>
      </p:sp>
      <p:sp>
        <p:nvSpPr>
          <p:cNvPr id="13" name="TextBox 12">
            <a:extLst>
              <a:ext uri="{FF2B5EF4-FFF2-40B4-BE49-F238E27FC236}">
                <a16:creationId xmlns:a16="http://schemas.microsoft.com/office/drawing/2014/main" id="{24DB0B87-92BA-4AEA-BFBB-C5269FEC4B96}"/>
              </a:ext>
            </a:extLst>
          </p:cNvPr>
          <p:cNvSpPr txBox="1"/>
          <p:nvPr/>
        </p:nvSpPr>
        <p:spPr>
          <a:xfrm>
            <a:off x="4095182" y="2611759"/>
            <a:ext cx="887474" cy="1331134"/>
          </a:xfrm>
          <a:prstGeom prst="rect">
            <a:avLst/>
          </a:prstGeom>
          <a:noFill/>
        </p:spPr>
        <p:txBody>
          <a:bodyPr wrap="square" rtlCol="0" anchor="ctr">
            <a:spAutoFit/>
          </a:bodyPr>
          <a:lstStyle/>
          <a:p>
            <a:r>
              <a:rPr lang="en-US" sz="1400" b="1" i="1" dirty="0" err="1">
                <a:solidFill>
                  <a:schemeClr val="accent1">
                    <a:lumMod val="75000"/>
                  </a:schemeClr>
                </a:solidFill>
                <a:ea typeface="+mj-ea"/>
                <a:cs typeface="Arial" panose="020B0604020202020204" pitchFamily="34" charset="0"/>
              </a:rPr>
              <a:t>Ով</a:t>
            </a:r>
            <a:r>
              <a:rPr lang="en-US" sz="1400" b="1" i="1" dirty="0">
                <a:solidFill>
                  <a:schemeClr val="accent1">
                    <a:lumMod val="75000"/>
                  </a:schemeClr>
                </a:solidFill>
                <a:ea typeface="+mj-ea"/>
                <a:cs typeface="Arial" panose="020B0604020202020204" pitchFamily="34" charset="0"/>
              </a:rPr>
              <a:t> </a:t>
            </a:r>
            <a:r>
              <a:rPr lang="en-US" sz="1400" b="1" i="1" dirty="0" err="1">
                <a:solidFill>
                  <a:schemeClr val="accent1">
                    <a:lumMod val="75000"/>
                  </a:schemeClr>
                </a:solidFill>
                <a:ea typeface="+mj-ea"/>
                <a:cs typeface="Arial" panose="020B0604020202020204" pitchFamily="34" charset="0"/>
              </a:rPr>
              <a:t>լռել</a:t>
            </a:r>
            <a:r>
              <a:rPr lang="en-US" sz="1400" b="1" i="1" dirty="0">
                <a:solidFill>
                  <a:schemeClr val="accent1">
                    <a:lumMod val="75000"/>
                  </a:schemeClr>
                </a:solidFill>
                <a:ea typeface="+mj-ea"/>
                <a:cs typeface="Arial" panose="020B0604020202020204" pitchFamily="34" charset="0"/>
              </a:rPr>
              <a:t> </a:t>
            </a:r>
            <a:r>
              <a:rPr lang="en-US" sz="1400" b="1" i="1" dirty="0" err="1">
                <a:solidFill>
                  <a:schemeClr val="accent1">
                    <a:lumMod val="75000"/>
                  </a:schemeClr>
                </a:solidFill>
                <a:ea typeface="+mj-ea"/>
                <a:cs typeface="Arial" panose="020B0604020202020204" pitchFamily="34" charset="0"/>
              </a:rPr>
              <a:t>չգիտի</a:t>
            </a:r>
            <a:r>
              <a:rPr lang="en-US" sz="1400" b="1" i="1" dirty="0">
                <a:solidFill>
                  <a:schemeClr val="accent1">
                    <a:lumMod val="75000"/>
                  </a:schemeClr>
                </a:solidFill>
                <a:ea typeface="+mj-ea"/>
                <a:cs typeface="Arial" panose="020B0604020202020204" pitchFamily="34" charset="0"/>
              </a:rPr>
              <a:t>, </a:t>
            </a:r>
            <a:r>
              <a:rPr lang="en-US" sz="1400" b="1" i="1" dirty="0" err="1">
                <a:solidFill>
                  <a:schemeClr val="accent1">
                    <a:lumMod val="75000"/>
                  </a:schemeClr>
                </a:solidFill>
                <a:ea typeface="+mj-ea"/>
                <a:cs typeface="Arial" panose="020B0604020202020204" pitchFamily="34" charset="0"/>
              </a:rPr>
              <a:t>չգիտի</a:t>
            </a:r>
            <a:r>
              <a:rPr lang="en-US" sz="1400" b="1" i="1" dirty="0">
                <a:solidFill>
                  <a:schemeClr val="accent1">
                    <a:lumMod val="75000"/>
                  </a:schemeClr>
                </a:solidFill>
                <a:ea typeface="+mj-ea"/>
                <a:cs typeface="Arial" panose="020B0604020202020204" pitchFamily="34" charset="0"/>
              </a:rPr>
              <a:t> </a:t>
            </a:r>
            <a:r>
              <a:rPr lang="en-US" sz="1400" b="1" i="1" dirty="0" err="1">
                <a:solidFill>
                  <a:schemeClr val="accent1">
                    <a:lumMod val="75000"/>
                  </a:schemeClr>
                </a:solidFill>
                <a:ea typeface="+mj-ea"/>
                <a:cs typeface="Arial" panose="020B0604020202020204" pitchFamily="34" charset="0"/>
              </a:rPr>
              <a:t>նաև</a:t>
            </a:r>
            <a:r>
              <a:rPr lang="en-US" sz="1400" b="1" i="1" dirty="0">
                <a:solidFill>
                  <a:schemeClr val="accent1">
                    <a:lumMod val="75000"/>
                  </a:schemeClr>
                </a:solidFill>
                <a:ea typeface="+mj-ea"/>
                <a:cs typeface="Arial" panose="020B0604020202020204" pitchFamily="34" charset="0"/>
              </a:rPr>
              <a:t> </a:t>
            </a:r>
            <a:r>
              <a:rPr lang="en-US" sz="1400" b="1" i="1" dirty="0" err="1">
                <a:solidFill>
                  <a:schemeClr val="accent1">
                    <a:lumMod val="75000"/>
                  </a:schemeClr>
                </a:solidFill>
                <a:ea typeface="+mj-ea"/>
                <a:cs typeface="Arial" panose="020B0604020202020204" pitchFamily="34" charset="0"/>
              </a:rPr>
              <a:t>խոսել</a:t>
            </a:r>
            <a:endParaRPr lang="ru-RU" altLang="ko-KR" sz="1400" b="1" i="1" dirty="0">
              <a:solidFill>
                <a:schemeClr val="accent2"/>
              </a:solidFill>
              <a:cs typeface="Arial" pitchFamily="34" charset="0"/>
            </a:endParaRPr>
          </a:p>
          <a:p>
            <a:pPr algn="ctr"/>
            <a:endParaRPr lang="ko-KR" altLang="en-US" sz="1050" b="1" dirty="0">
              <a:solidFill>
                <a:schemeClr val="accent2"/>
              </a:solidFill>
              <a:cs typeface="Arial" pitchFamily="34" charset="0"/>
            </a:endParaRPr>
          </a:p>
        </p:txBody>
      </p:sp>
      <p:sp>
        <p:nvSpPr>
          <p:cNvPr id="15" name="Chord 15">
            <a:extLst>
              <a:ext uri="{FF2B5EF4-FFF2-40B4-BE49-F238E27FC236}">
                <a16:creationId xmlns:a16="http://schemas.microsoft.com/office/drawing/2014/main" id="{D03EBD52-53D2-4C36-9192-BA3376D6276C}"/>
              </a:ext>
            </a:extLst>
          </p:cNvPr>
          <p:cNvSpPr/>
          <p:nvPr/>
        </p:nvSpPr>
        <p:spPr>
          <a:xfrm>
            <a:off x="7211332" y="1958698"/>
            <a:ext cx="149344" cy="32561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dirty="0"/>
          </a:p>
        </p:txBody>
      </p:sp>
      <p:sp>
        <p:nvSpPr>
          <p:cNvPr id="17" name="TextBox 16">
            <a:extLst>
              <a:ext uri="{FF2B5EF4-FFF2-40B4-BE49-F238E27FC236}">
                <a16:creationId xmlns:a16="http://schemas.microsoft.com/office/drawing/2014/main" id="{8C053A38-7B41-4448-B8F9-6A847DFBF898}"/>
              </a:ext>
            </a:extLst>
          </p:cNvPr>
          <p:cNvSpPr txBox="1"/>
          <p:nvPr/>
        </p:nvSpPr>
        <p:spPr>
          <a:xfrm>
            <a:off x="1268963" y="2629899"/>
            <a:ext cx="1081475" cy="1169551"/>
          </a:xfrm>
          <a:prstGeom prst="rect">
            <a:avLst/>
          </a:prstGeom>
          <a:noFill/>
        </p:spPr>
        <p:txBody>
          <a:bodyPr wrap="square" rtlCol="0" anchor="ctr">
            <a:spAutoFit/>
          </a:bodyPr>
          <a:lstStyle/>
          <a:p>
            <a:r>
              <a:rPr lang="hy-AM" altLang="ko-KR" sz="1400" b="1" i="1" dirty="0">
                <a:solidFill>
                  <a:srgbClr val="0070C0"/>
                </a:solidFill>
                <a:cs typeface="Arial" pitchFamily="34" charset="0"/>
              </a:rPr>
              <a:t>Դու ես ստեծում քո միջավայրը</a:t>
            </a:r>
            <a:endParaRPr lang="ko-KR" altLang="en-US" sz="1400" b="1" i="1" dirty="0">
              <a:solidFill>
                <a:srgbClr val="0070C0"/>
              </a:solidFill>
              <a:cs typeface="Arial" pitchFamily="34" charset="0"/>
            </a:endParaRPr>
          </a:p>
        </p:txBody>
      </p:sp>
      <p:sp>
        <p:nvSpPr>
          <p:cNvPr id="19" name="Oval 66">
            <a:extLst>
              <a:ext uri="{FF2B5EF4-FFF2-40B4-BE49-F238E27FC236}">
                <a16:creationId xmlns:a16="http://schemas.microsoft.com/office/drawing/2014/main" id="{27F8099C-AC7F-49FD-B455-F9F1F5F91E53}"/>
              </a:ext>
            </a:extLst>
          </p:cNvPr>
          <p:cNvSpPr/>
          <p:nvPr/>
        </p:nvSpPr>
        <p:spPr>
          <a:xfrm rot="20700000">
            <a:off x="5735317" y="1970031"/>
            <a:ext cx="287765" cy="239300"/>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0" name="Isosceles Triangle 8">
            <a:extLst>
              <a:ext uri="{FF2B5EF4-FFF2-40B4-BE49-F238E27FC236}">
                <a16:creationId xmlns:a16="http://schemas.microsoft.com/office/drawing/2014/main" id="{E9B69AE0-7B16-4E0A-8F15-5A796FFC5E2F}"/>
              </a:ext>
            </a:extLst>
          </p:cNvPr>
          <p:cNvSpPr/>
          <p:nvPr/>
        </p:nvSpPr>
        <p:spPr>
          <a:xfrm rot="16200000">
            <a:off x="4382982" y="1925339"/>
            <a:ext cx="311874" cy="304298"/>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tx1"/>
          </a:solidFill>
          <a:ln>
            <a:solidFill>
              <a:schemeClr val="bg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1" name="Arrow: Right 20">
            <a:extLst>
              <a:ext uri="{FF2B5EF4-FFF2-40B4-BE49-F238E27FC236}">
                <a16:creationId xmlns:a16="http://schemas.microsoft.com/office/drawing/2014/main" id="{654416DE-5EDF-4E31-9E48-CF1E8549A41C}"/>
              </a:ext>
            </a:extLst>
          </p:cNvPr>
          <p:cNvSpPr/>
          <p:nvPr/>
        </p:nvSpPr>
        <p:spPr>
          <a:xfrm rot="2471296">
            <a:off x="4339261" y="2038969"/>
            <a:ext cx="399317" cy="10066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
            <a:extLst>
              <a:ext uri="{FF2B5EF4-FFF2-40B4-BE49-F238E27FC236}">
                <a16:creationId xmlns:a16="http://schemas.microsoft.com/office/drawing/2014/main" id="{5642BA92-B534-4455-8453-691D597FF707}"/>
              </a:ext>
            </a:extLst>
          </p:cNvPr>
          <p:cNvSpPr/>
          <p:nvPr/>
        </p:nvSpPr>
        <p:spPr>
          <a:xfrm flipH="1">
            <a:off x="2979974" y="1958697"/>
            <a:ext cx="376363" cy="319139"/>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Rectangle 29">
            <a:extLst>
              <a:ext uri="{FF2B5EF4-FFF2-40B4-BE49-F238E27FC236}">
                <a16:creationId xmlns:a16="http://schemas.microsoft.com/office/drawing/2014/main" id="{387AD1EE-22F5-4F77-ACDF-5010B9C5F669}"/>
              </a:ext>
            </a:extLst>
          </p:cNvPr>
          <p:cNvSpPr/>
          <p:nvPr/>
        </p:nvSpPr>
        <p:spPr>
          <a:xfrm>
            <a:off x="6740880" y="993780"/>
            <a:ext cx="1081474" cy="669155"/>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1200" b="1" dirty="0">
                <a:solidFill>
                  <a:schemeClr val="tx1"/>
                </a:solidFill>
              </a:rPr>
              <a:t>ԽՈՍՔ </a:t>
            </a:r>
            <a:endParaRPr lang="fr-CH" sz="1200" b="1" dirty="0">
              <a:solidFill>
                <a:schemeClr val="tx1"/>
              </a:solidFill>
            </a:endParaRPr>
          </a:p>
          <a:p>
            <a:pPr algn="ctr"/>
            <a:endParaRPr lang="ko-KR" altLang="en-US" sz="2025" dirty="0">
              <a:cs typeface="Arial" pitchFamily="34" charset="0"/>
            </a:endParaRPr>
          </a:p>
        </p:txBody>
      </p:sp>
      <p:sp>
        <p:nvSpPr>
          <p:cNvPr id="25" name="Rectangle 29">
            <a:extLst>
              <a:ext uri="{FF2B5EF4-FFF2-40B4-BE49-F238E27FC236}">
                <a16:creationId xmlns:a16="http://schemas.microsoft.com/office/drawing/2014/main" id="{E09FACA8-8DBC-4950-97A1-294B5F37FCF9}"/>
              </a:ext>
            </a:extLst>
          </p:cNvPr>
          <p:cNvSpPr/>
          <p:nvPr/>
        </p:nvSpPr>
        <p:spPr>
          <a:xfrm>
            <a:off x="5396383" y="982736"/>
            <a:ext cx="1081474" cy="70388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1200" b="1" dirty="0">
                <a:solidFill>
                  <a:schemeClr val="tx1"/>
                </a:solidFill>
              </a:rPr>
              <a:t>ԼՍԵԼՈՒ </a:t>
            </a:r>
          </a:p>
          <a:p>
            <a:pPr algn="ctr"/>
            <a:r>
              <a:rPr lang="hy-AM" sz="1200" b="1" dirty="0">
                <a:solidFill>
                  <a:schemeClr val="tx1"/>
                </a:solidFill>
              </a:rPr>
              <a:t>ԱՐՎԵՍՏ</a:t>
            </a:r>
            <a:r>
              <a:rPr lang="en-US" sz="1200" b="1" dirty="0">
                <a:solidFill>
                  <a:schemeClr val="tx1"/>
                </a:solidFill>
              </a:rPr>
              <a:t> </a:t>
            </a:r>
            <a:endParaRPr lang="fr-CH" sz="1200" b="1" dirty="0">
              <a:solidFill>
                <a:schemeClr val="tx1"/>
              </a:solidFill>
            </a:endParaRPr>
          </a:p>
          <a:p>
            <a:pPr algn="ctr"/>
            <a:endParaRPr lang="ko-KR" altLang="en-US" sz="2025" dirty="0">
              <a:cs typeface="Arial" pitchFamily="34" charset="0"/>
            </a:endParaRPr>
          </a:p>
        </p:txBody>
      </p:sp>
      <p:sp>
        <p:nvSpPr>
          <p:cNvPr id="26" name="Rectangle 29">
            <a:extLst>
              <a:ext uri="{FF2B5EF4-FFF2-40B4-BE49-F238E27FC236}">
                <a16:creationId xmlns:a16="http://schemas.microsoft.com/office/drawing/2014/main" id="{E9D37A14-6C97-4850-8FB0-7708F0C40AE8}"/>
              </a:ext>
            </a:extLst>
          </p:cNvPr>
          <p:cNvSpPr/>
          <p:nvPr/>
        </p:nvSpPr>
        <p:spPr>
          <a:xfrm>
            <a:off x="1286312" y="987574"/>
            <a:ext cx="1081474" cy="707099"/>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1C7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y-AM" sz="1200" b="1" dirty="0">
                <a:solidFill>
                  <a:schemeClr val="tx1"/>
                </a:solidFill>
              </a:rPr>
              <a:t>ՄԻՋԱՎԱՅՐ</a:t>
            </a:r>
            <a:endParaRPr lang="fr-CH" sz="1200" b="1" dirty="0">
              <a:solidFill>
                <a:schemeClr val="tx1"/>
              </a:solidFill>
            </a:endParaRPr>
          </a:p>
          <a:p>
            <a:pPr algn="ctr"/>
            <a:endParaRPr lang="ko-KR" altLang="en-US" sz="2025" dirty="0">
              <a:cs typeface="Arial" pitchFamily="34" charset="0"/>
            </a:endParaRPr>
          </a:p>
        </p:txBody>
      </p:sp>
      <p:sp>
        <p:nvSpPr>
          <p:cNvPr id="27" name="Rectangle 29">
            <a:extLst>
              <a:ext uri="{FF2B5EF4-FFF2-40B4-BE49-F238E27FC236}">
                <a16:creationId xmlns:a16="http://schemas.microsoft.com/office/drawing/2014/main" id="{973B8E3E-13F2-4E8D-ADB7-7F2FB3AEC74B}"/>
              </a:ext>
            </a:extLst>
          </p:cNvPr>
          <p:cNvSpPr/>
          <p:nvPr/>
        </p:nvSpPr>
        <p:spPr>
          <a:xfrm>
            <a:off x="4003368" y="993780"/>
            <a:ext cx="1081474" cy="705917"/>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1200" b="1" dirty="0">
                <a:solidFill>
                  <a:schemeClr val="tx1"/>
                </a:solidFill>
              </a:rPr>
              <a:t>ԼՌՈՒԹՅԱՆ ՈՒԺ</a:t>
            </a:r>
            <a:r>
              <a:rPr lang="en-US" sz="1200" b="1" dirty="0">
                <a:solidFill>
                  <a:schemeClr val="tx1"/>
                </a:solidFill>
              </a:rPr>
              <a:t> </a:t>
            </a:r>
            <a:endParaRPr lang="fr-CH" sz="1200" b="1" dirty="0">
              <a:solidFill>
                <a:schemeClr val="tx1"/>
              </a:solidFill>
            </a:endParaRPr>
          </a:p>
          <a:p>
            <a:pPr algn="ctr"/>
            <a:endParaRPr lang="ko-KR" altLang="en-US" sz="2025" dirty="0">
              <a:cs typeface="Arial" pitchFamily="34" charset="0"/>
            </a:endParaRPr>
          </a:p>
        </p:txBody>
      </p:sp>
      <p:sp>
        <p:nvSpPr>
          <p:cNvPr id="33" name="Flowchart: Connector 32">
            <a:extLst>
              <a:ext uri="{FF2B5EF4-FFF2-40B4-BE49-F238E27FC236}">
                <a16:creationId xmlns:a16="http://schemas.microsoft.com/office/drawing/2014/main" id="{33A96BEF-92A3-4B21-91D5-7D63F6B6B506}"/>
              </a:ext>
            </a:extLst>
          </p:cNvPr>
          <p:cNvSpPr/>
          <p:nvPr/>
        </p:nvSpPr>
        <p:spPr>
          <a:xfrm>
            <a:off x="1482308" y="1766561"/>
            <a:ext cx="663496" cy="687349"/>
          </a:xfrm>
          <a:prstGeom prst="flowChartConnector">
            <a:avLst/>
          </a:prstGeom>
          <a:solidFill>
            <a:srgbClr val="1C7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descr="mão segure o ícone de silhueta do planeta Terra. pictograma de glifo de  conservação do meio">
            <a:extLst>
              <a:ext uri="{FF2B5EF4-FFF2-40B4-BE49-F238E27FC236}">
                <a16:creationId xmlns:a16="http://schemas.microsoft.com/office/drawing/2014/main" id="{A8E39D73-8C83-4FDC-8899-BFD64C5D9A2B}"/>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1859" y="1838585"/>
            <a:ext cx="597297" cy="59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995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7534"/>
          </a:xfrm>
          <a:solidFill>
            <a:schemeClr val="accent5"/>
          </a:solidFill>
        </p:spPr>
        <p:txBody>
          <a:bodyPr/>
          <a:lstStyle/>
          <a:p>
            <a:pPr marL="1077913" algn="l"/>
            <a:r>
              <a:rPr lang="hy-AM" sz="2000" b="1" dirty="0">
                <a:solidFill>
                  <a:schemeClr val="bg1"/>
                </a:solidFill>
              </a:rPr>
              <a:t>Կարևոր սկզբունքներ</a:t>
            </a:r>
            <a:endParaRPr lang="en-US" sz="2000" b="1" dirty="0">
              <a:solidFill>
                <a:schemeClr val="bg1"/>
              </a:solidFill>
            </a:endParaRPr>
          </a:p>
        </p:txBody>
      </p:sp>
      <p:sp>
        <p:nvSpPr>
          <p:cNvPr id="3" name="Content Placeholder 2"/>
          <p:cNvSpPr>
            <a:spLocks noGrp="1"/>
          </p:cNvSpPr>
          <p:nvPr>
            <p:ph idx="4294967295"/>
          </p:nvPr>
        </p:nvSpPr>
        <p:spPr>
          <a:xfrm>
            <a:off x="683568" y="1066800"/>
            <a:ext cx="8025300" cy="4076700"/>
          </a:xfrm>
        </p:spPr>
        <p:txBody>
          <a:bodyPr>
            <a:noAutofit/>
          </a:bodyPr>
          <a:lstStyle/>
          <a:p>
            <a:pPr>
              <a:buFont typeface="Wingdings" panose="05000000000000000000" pitchFamily="2" charset="2"/>
              <a:buChar char="q"/>
            </a:pPr>
            <a:r>
              <a:rPr lang="hy-AM" sz="1400" dirty="0">
                <a:solidFill>
                  <a:srgbClr val="000000"/>
                </a:solidFill>
                <a:ea typeface="Calibri" panose="020F0502020204030204" pitchFamily="34" charset="0"/>
                <a:cs typeface="Times New Roman" panose="02020603050405020304" pitchFamily="18" charset="0"/>
              </a:rPr>
              <a:t>Զ</a:t>
            </a:r>
            <a:r>
              <a:rPr lang="hy-AM" sz="1400" dirty="0">
                <a:solidFill>
                  <a:srgbClr val="000000"/>
                </a:solidFill>
                <a:effectLst/>
                <a:ea typeface="Calibri" panose="020F0502020204030204" pitchFamily="34" charset="0"/>
                <a:cs typeface="Times New Roman" panose="02020603050405020304" pitchFamily="18" charset="0"/>
              </a:rPr>
              <a:t>րույց անցկացնել առանց բռնություն ենթադրաբար կիրառած </a:t>
            </a:r>
            <a:r>
              <a:rPr lang="hy-AM" sz="1400" b="1" dirty="0">
                <a:solidFill>
                  <a:srgbClr val="000000"/>
                </a:solidFill>
                <a:effectLst/>
                <a:ea typeface="Calibri" panose="020F0502020204030204" pitchFamily="34" charset="0"/>
                <a:cs typeface="Times New Roman" panose="02020603050405020304" pitchFamily="18" charset="0"/>
              </a:rPr>
              <a:t>անձի</a:t>
            </a:r>
            <a:r>
              <a:rPr lang="hy-AM" sz="1400" dirty="0">
                <a:solidFill>
                  <a:srgbClr val="000000"/>
                </a:solidFill>
                <a:effectLst/>
                <a:ea typeface="Calibri" panose="020F0502020204030204" pitchFamily="34" charset="0"/>
                <a:cs typeface="Times New Roman" panose="02020603050405020304" pitchFamily="18" charset="0"/>
              </a:rPr>
              <a:t> ներկայության: </a:t>
            </a:r>
          </a:p>
          <a:p>
            <a:pPr>
              <a:buFont typeface="Wingdings" panose="05000000000000000000" pitchFamily="2" charset="2"/>
              <a:buChar char="q"/>
            </a:pPr>
            <a:r>
              <a:rPr lang="hy-AM" sz="1400" dirty="0"/>
              <a:t>Զրույցի ընթացքում ուշադիր </a:t>
            </a:r>
            <a:r>
              <a:rPr lang="hy-AM" sz="1400" b="1" dirty="0"/>
              <a:t>լսել երեխային, պահպանել հանգստություն</a:t>
            </a:r>
            <a:r>
              <a:rPr lang="hy-AM" sz="1400" dirty="0"/>
              <a:t>, </a:t>
            </a:r>
            <a:endParaRPr lang="hy-AM" sz="1400" b="1" dirty="0"/>
          </a:p>
          <a:p>
            <a:pPr>
              <a:buFont typeface="Wingdings" panose="05000000000000000000" pitchFamily="2" charset="2"/>
              <a:buChar char="q"/>
            </a:pPr>
            <a:r>
              <a:rPr lang="hy-AM" sz="1400" dirty="0"/>
              <a:t>Լինել </a:t>
            </a:r>
            <a:r>
              <a:rPr lang="hy-AM" sz="1400" b="1" dirty="0"/>
              <a:t>համբերատար, չընդհատել </a:t>
            </a:r>
            <a:r>
              <a:rPr lang="hy-AM" sz="1400" dirty="0"/>
              <a:t>հարցերով</a:t>
            </a:r>
            <a:r>
              <a:rPr lang="hy-AM" sz="1400" b="1" dirty="0"/>
              <a:t> </a:t>
            </a:r>
            <a:r>
              <a:rPr lang="hy-AM" sz="1400" dirty="0"/>
              <a:t>կամ սեփական բառերով լրացնել,</a:t>
            </a:r>
          </a:p>
          <a:p>
            <a:pPr>
              <a:buFont typeface="Wingdings" panose="05000000000000000000" pitchFamily="2" charset="2"/>
              <a:buChar char="q"/>
            </a:pPr>
            <a:r>
              <a:rPr lang="hy-AM" sz="1400" dirty="0">
                <a:latin typeface="Arial" panose="020B0604020202020204" pitchFamily="34" charset="0"/>
                <a:cs typeface="Arial" panose="020B0604020202020204" pitchFamily="34" charset="0"/>
              </a:rPr>
              <a:t>Դրսևորել </a:t>
            </a:r>
            <a:r>
              <a:rPr lang="hy-AM" sz="1400" b="1" dirty="0">
                <a:latin typeface="Arial" panose="020B0604020202020204" pitchFamily="34" charset="0"/>
                <a:cs typeface="Arial" panose="020B0604020202020204" pitchFamily="34" charset="0"/>
              </a:rPr>
              <a:t>էմպատիա </a:t>
            </a:r>
            <a:r>
              <a:rPr lang="hy-AM" sz="1400" dirty="0">
                <a:latin typeface="Arial" panose="020B0604020202020204" pitchFamily="34" charset="0"/>
                <a:cs typeface="Arial" panose="020B0604020202020204" pitchFamily="34" charset="0"/>
              </a:rPr>
              <a:t>և</a:t>
            </a:r>
            <a:r>
              <a:rPr lang="hy-AM" sz="1400" b="1" dirty="0">
                <a:latin typeface="Arial" panose="020B0604020202020204" pitchFamily="34" charset="0"/>
                <a:cs typeface="Arial" panose="020B0604020202020204" pitchFamily="34" charset="0"/>
              </a:rPr>
              <a:t> հարգանք, </a:t>
            </a:r>
            <a:r>
              <a:rPr lang="hy-AM" sz="1400" dirty="0">
                <a:latin typeface="Arial" panose="020B0604020202020204" pitchFamily="34" charset="0"/>
                <a:cs typeface="Arial" panose="020B0604020202020204" pitchFamily="34" charset="0"/>
              </a:rPr>
              <a:t>լինել </a:t>
            </a:r>
            <a:r>
              <a:rPr lang="hy-AM" sz="1400" b="1" dirty="0">
                <a:latin typeface="Arial" panose="020B0604020202020204" pitchFamily="34" charset="0"/>
                <a:cs typeface="Arial" panose="020B0604020202020204" pitchFamily="34" charset="0"/>
              </a:rPr>
              <a:t>անկեղծ</a:t>
            </a:r>
          </a:p>
          <a:p>
            <a:pPr>
              <a:buFont typeface="Wingdings" panose="05000000000000000000" pitchFamily="2" charset="2"/>
              <a:buChar char="q"/>
            </a:pPr>
            <a:r>
              <a:rPr lang="hy-AM" sz="1400" dirty="0"/>
              <a:t>Պահպանել </a:t>
            </a:r>
            <a:r>
              <a:rPr lang="hy-AM" sz="1400" b="1" dirty="0"/>
              <a:t>անաղմուկ</a:t>
            </a:r>
            <a:r>
              <a:rPr lang="hy-AM" sz="1400" dirty="0"/>
              <a:t> միջավայր</a:t>
            </a:r>
            <a:endParaRPr lang="en-US" sz="1400" dirty="0"/>
          </a:p>
          <a:p>
            <a:pPr>
              <a:buFont typeface="Wingdings" panose="05000000000000000000" pitchFamily="2" charset="2"/>
              <a:buChar char="q"/>
            </a:pPr>
            <a:r>
              <a:rPr lang="hy-AM" sz="1400" dirty="0"/>
              <a:t>Ուշադրություն դարձնել երեխայի </a:t>
            </a:r>
            <a:r>
              <a:rPr lang="hy-AM" sz="1400" b="1" dirty="0"/>
              <a:t>խոսքին,</a:t>
            </a:r>
          </a:p>
          <a:p>
            <a:pPr>
              <a:buFont typeface="Wingdings" panose="05000000000000000000" pitchFamily="2" charset="2"/>
              <a:buChar char="q"/>
            </a:pPr>
            <a:r>
              <a:rPr lang="hy-AM" sz="1400" dirty="0">
                <a:latin typeface="Arial" panose="020B0604020202020204" pitchFamily="34" charset="0"/>
                <a:cs typeface="Arial" panose="020B0604020202020204" pitchFamily="34" charset="0"/>
              </a:rPr>
              <a:t>Տալ </a:t>
            </a:r>
            <a:r>
              <a:rPr lang="hy-AM" sz="1400" b="1" dirty="0">
                <a:latin typeface="Arial" panose="020B0604020202020204" pitchFamily="34" charset="0"/>
                <a:cs typeface="Arial" panose="020B0604020202020204" pitchFamily="34" charset="0"/>
              </a:rPr>
              <a:t>բաց, </a:t>
            </a:r>
            <a:r>
              <a:rPr lang="en-US" sz="1400" dirty="0" err="1"/>
              <a:t>մեկ</a:t>
            </a:r>
            <a:r>
              <a:rPr lang="en-US" sz="1400" dirty="0"/>
              <a:t> </a:t>
            </a:r>
            <a:r>
              <a:rPr lang="en-US" sz="1400" dirty="0" err="1"/>
              <a:t>մասից</a:t>
            </a:r>
            <a:r>
              <a:rPr lang="en-US" sz="1400" dirty="0"/>
              <a:t> </a:t>
            </a:r>
            <a:r>
              <a:rPr lang="en-US" sz="1400" dirty="0" err="1"/>
              <a:t>բաղկացած</a:t>
            </a:r>
            <a:r>
              <a:rPr lang="en-US" sz="1400" dirty="0"/>
              <a:t> </a:t>
            </a:r>
            <a:r>
              <a:rPr lang="en-US" sz="1400" dirty="0" err="1"/>
              <a:t>հարցեր</a:t>
            </a:r>
            <a:endParaRPr lang="hy-AM" sz="1400" dirty="0"/>
          </a:p>
          <a:p>
            <a:pPr>
              <a:buFont typeface="Wingdings" panose="05000000000000000000" pitchFamily="2" charset="2"/>
              <a:buChar char="q"/>
            </a:pPr>
            <a:r>
              <a:rPr lang="en-US" sz="1400" dirty="0"/>
              <a:t>Տ</a:t>
            </a:r>
            <a:r>
              <a:rPr lang="hy-AM" sz="1400" dirty="0"/>
              <a:t>ալ հնարավորություն նաև </a:t>
            </a:r>
            <a:r>
              <a:rPr lang="en-US" sz="1400" b="1" dirty="0" err="1"/>
              <a:t>լռ</a:t>
            </a:r>
            <a:r>
              <a:rPr lang="hy-AM" sz="1400" b="1" dirty="0"/>
              <a:t>ելու</a:t>
            </a:r>
            <a:endParaRPr lang="en-US" sz="1400" b="1" dirty="0"/>
          </a:p>
          <a:p>
            <a:pPr>
              <a:buFont typeface="Wingdings" panose="05000000000000000000" pitchFamily="2" charset="2"/>
              <a:buChar char="q"/>
            </a:pPr>
            <a:r>
              <a:rPr lang="hy-AM" sz="1400" dirty="0"/>
              <a:t>Զերծ մնալ </a:t>
            </a:r>
            <a:r>
              <a:rPr lang="hy-AM" sz="1400" b="1" dirty="0"/>
              <a:t>գնահատող վերաբերմունքից</a:t>
            </a:r>
            <a:r>
              <a:rPr lang="hy-AM" sz="1400" dirty="0"/>
              <a:t>, </a:t>
            </a:r>
            <a:r>
              <a:rPr lang="hy-AM" sz="1400" b="1" dirty="0"/>
              <a:t>չդատապարտել</a:t>
            </a:r>
          </a:p>
          <a:p>
            <a:pPr>
              <a:buFont typeface="Wingdings" panose="05000000000000000000" pitchFamily="2" charset="2"/>
              <a:buChar char="q"/>
            </a:pPr>
            <a:r>
              <a:rPr lang="hy-AM" sz="1400" dirty="0">
                <a:solidFill>
                  <a:srgbClr val="000000"/>
                </a:solidFill>
                <a:effectLst/>
                <a:ea typeface="Calibri" panose="020F0502020204030204" pitchFamily="34" charset="0"/>
                <a:cs typeface="Times New Roman" panose="02020603050405020304" pitchFamily="18" charset="0"/>
              </a:rPr>
              <a:t>Խուսափել նեղ մասնագիտական </a:t>
            </a:r>
            <a:r>
              <a:rPr lang="hy-AM" sz="1400" b="1" dirty="0">
                <a:solidFill>
                  <a:srgbClr val="000000"/>
                </a:solidFill>
                <a:effectLst/>
                <a:ea typeface="Calibri" panose="020F0502020204030204" pitchFamily="34" charset="0"/>
                <a:cs typeface="Times New Roman" panose="02020603050405020304" pitchFamily="18" charset="0"/>
              </a:rPr>
              <a:t>եզրույթներ </a:t>
            </a:r>
            <a:r>
              <a:rPr lang="hy-AM" sz="1400" dirty="0">
                <a:solidFill>
                  <a:srgbClr val="000000"/>
                </a:solidFill>
                <a:effectLst/>
                <a:ea typeface="Calibri" panose="020F0502020204030204" pitchFamily="34" charset="0"/>
                <a:cs typeface="Times New Roman" panose="02020603050405020304" pitchFamily="18" charset="0"/>
              </a:rPr>
              <a:t>կամ արտահայտություններ օգտագործելուց:</a:t>
            </a:r>
            <a:endParaRPr lang="en-US" sz="1400" dirty="0">
              <a:effectLst/>
              <a:ea typeface="Calibri" panose="020F0502020204030204" pitchFamily="34" charset="0"/>
              <a:cs typeface="Times New Roman" panose="02020603050405020304" pitchFamily="18" charset="0"/>
            </a:endParaRPr>
          </a:p>
          <a:p>
            <a:pPr>
              <a:buFont typeface="Wingdings" panose="05000000000000000000" pitchFamily="2" charset="2"/>
              <a:buChar char="q"/>
            </a:pPr>
            <a:r>
              <a:rPr lang="hy-AM" sz="1400" dirty="0"/>
              <a:t>Ցուցաբերել </a:t>
            </a:r>
            <a:r>
              <a:rPr lang="hy-AM" sz="1400" b="1" dirty="0"/>
              <a:t>հոգատար վերաբերմունք </a:t>
            </a:r>
            <a:r>
              <a:rPr lang="hy-AM" sz="1400" dirty="0"/>
              <a:t>երեխայի նկատմամբ, </a:t>
            </a:r>
            <a:r>
              <a:rPr lang="hy-AM" sz="1400" b="1" dirty="0"/>
              <a:t>չդիպչել</a:t>
            </a:r>
            <a:r>
              <a:rPr lang="hy-AM" sz="1400" dirty="0"/>
              <a:t> նրան:</a:t>
            </a:r>
            <a:endParaRPr lang="en-US" sz="1400" dirty="0"/>
          </a:p>
          <a:p>
            <a:pPr>
              <a:buFont typeface="Wingdings" panose="05000000000000000000" pitchFamily="2" charset="2"/>
              <a:buChar char="q"/>
            </a:pPr>
            <a:r>
              <a:rPr lang="hy-AM" sz="1400" dirty="0"/>
              <a:t>Զրույցի ընթացքում օգտագործել այն տեղեկատվությունը, որի մասին պատմել է հենց </a:t>
            </a:r>
          </a:p>
          <a:p>
            <a:pPr marL="0" indent="0">
              <a:buNone/>
            </a:pPr>
            <a:r>
              <a:rPr lang="hy-AM" sz="1400" dirty="0"/>
              <a:t>       ինքը՝ երեխան։</a:t>
            </a:r>
          </a:p>
          <a:p>
            <a:pPr>
              <a:buFont typeface="Wingdings" panose="05000000000000000000" pitchFamily="2" charset="2"/>
              <a:buChar char="q"/>
            </a:pPr>
            <a:r>
              <a:rPr lang="en-US" sz="1400" b="1" dirty="0" err="1"/>
              <a:t>Բավական</a:t>
            </a:r>
            <a:r>
              <a:rPr lang="en-US" sz="1400" b="1" dirty="0"/>
              <a:t> </a:t>
            </a:r>
            <a:r>
              <a:rPr lang="en-US" sz="1400" b="1" dirty="0" err="1"/>
              <a:t>ժամանակ</a:t>
            </a:r>
            <a:r>
              <a:rPr lang="en-US" sz="1400" b="1" dirty="0"/>
              <a:t> </a:t>
            </a:r>
            <a:r>
              <a:rPr lang="hy-AM" sz="1400" dirty="0"/>
              <a:t>տրամադրել երեխային</a:t>
            </a:r>
            <a:r>
              <a:rPr lang="en-US" sz="1400" dirty="0"/>
              <a:t>, </a:t>
            </a:r>
            <a:r>
              <a:rPr lang="en-US" sz="1400" dirty="0" err="1"/>
              <a:t>որպեսզի</a:t>
            </a:r>
            <a:r>
              <a:rPr lang="en-US" sz="1400" dirty="0"/>
              <a:t> </a:t>
            </a:r>
            <a:r>
              <a:rPr lang="en-US" sz="1400" dirty="0" err="1"/>
              <a:t>շտապելու</a:t>
            </a:r>
            <a:r>
              <a:rPr lang="en-US" sz="1400" dirty="0"/>
              <a:t> </a:t>
            </a:r>
            <a:r>
              <a:rPr lang="en-US" sz="1400" dirty="0" err="1"/>
              <a:t>ճնշում</a:t>
            </a:r>
            <a:r>
              <a:rPr lang="en-US" sz="1400" dirty="0"/>
              <a:t> </a:t>
            </a:r>
            <a:r>
              <a:rPr lang="en-US" sz="1400" dirty="0" err="1"/>
              <a:t>չլինի</a:t>
            </a:r>
            <a:endParaRPr lang="en-US" sz="1400" dirty="0"/>
          </a:p>
          <a:p>
            <a:pPr marL="0" indent="0">
              <a:buNone/>
            </a:pPr>
            <a:endParaRPr lang="hy-AM" sz="1400" dirty="0"/>
          </a:p>
          <a:p>
            <a:pPr>
              <a:buFont typeface="Wingdings" panose="05000000000000000000" pitchFamily="2" charset="2"/>
              <a:buChar char="q"/>
            </a:pPr>
            <a:endParaRPr lang="en-US" sz="1400" dirty="0"/>
          </a:p>
          <a:p>
            <a:pPr marL="0" indent="0">
              <a:buNone/>
            </a:pPr>
            <a:endParaRPr lang="hy-AM" sz="1400" dirty="0"/>
          </a:p>
          <a:p>
            <a:pPr marL="0" indent="0">
              <a:buNone/>
            </a:pPr>
            <a:endParaRPr lang="hy-AM" sz="1875" dirty="0"/>
          </a:p>
        </p:txBody>
      </p:sp>
    </p:spTree>
    <p:extLst>
      <p:ext uri="{BB962C8B-B14F-4D97-AF65-F5344CB8AC3E}">
        <p14:creationId xmlns:p14="http://schemas.microsoft.com/office/powerpoint/2010/main" val="3429069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E7DA72-9AC7-4421-BE35-6DE662023144}"/>
              </a:ext>
            </a:extLst>
          </p:cNvPr>
          <p:cNvSpPr txBox="1"/>
          <p:nvPr/>
        </p:nvSpPr>
        <p:spPr>
          <a:xfrm>
            <a:off x="1763690" y="818618"/>
            <a:ext cx="8237652" cy="523220"/>
          </a:xfrm>
          <a:prstGeom prst="rect">
            <a:avLst/>
          </a:prstGeom>
          <a:noFill/>
        </p:spPr>
        <p:txBody>
          <a:bodyPr wrap="square" rtlCol="0">
            <a:spAutoFit/>
          </a:bodyPr>
          <a:lstStyle/>
          <a:p>
            <a:pPr latinLnBrk="0">
              <a:defRPr/>
            </a:pPr>
            <a:r>
              <a:rPr lang="hy-AM" sz="1400" b="0" dirty="0"/>
              <a:t>«Կարո՞ղ ես ինձ պատմել․․․»</a:t>
            </a:r>
            <a:r>
              <a:rPr lang="en-US" sz="1400" b="0" dirty="0"/>
              <a:t>,    </a:t>
            </a:r>
            <a:r>
              <a:rPr lang="hy-AM" sz="1400" b="0" dirty="0"/>
              <a:t>«Ուրախ եմ, որ</a:t>
            </a:r>
            <a:r>
              <a:rPr lang="hy-AM" sz="1200" b="0" dirty="0"/>
              <a:t> </a:t>
            </a:r>
            <a:r>
              <a:rPr lang="hy-AM" sz="1400" b="0" dirty="0"/>
              <a:t>պատրաստ ես․․․»</a:t>
            </a:r>
            <a:endParaRPr lang="fr-CH"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hy-AM" sz="1400" b="0" dirty="0"/>
              <a:t>«Քեզանից մեծ խիզախություն պահանջվեց, որ․․․»</a:t>
            </a:r>
          </a:p>
        </p:txBody>
      </p:sp>
      <p:grpSp>
        <p:nvGrpSpPr>
          <p:cNvPr id="5" name="Group 4">
            <a:extLst>
              <a:ext uri="{FF2B5EF4-FFF2-40B4-BE49-F238E27FC236}">
                <a16:creationId xmlns:a16="http://schemas.microsoft.com/office/drawing/2014/main" id="{6A0419B9-C09F-4452-B558-5F79E5CD9536}"/>
              </a:ext>
            </a:extLst>
          </p:cNvPr>
          <p:cNvGrpSpPr/>
          <p:nvPr/>
        </p:nvGrpSpPr>
        <p:grpSpPr>
          <a:xfrm>
            <a:off x="-29088" y="930299"/>
            <a:ext cx="2570080" cy="3818926"/>
            <a:chOff x="293032" y="1326591"/>
            <a:chExt cx="2433031" cy="3818926"/>
          </a:xfrm>
        </p:grpSpPr>
        <p:grpSp>
          <p:nvGrpSpPr>
            <p:cNvPr id="6" name="Group 5">
              <a:extLst>
                <a:ext uri="{FF2B5EF4-FFF2-40B4-BE49-F238E27FC236}">
                  <a16:creationId xmlns:a16="http://schemas.microsoft.com/office/drawing/2014/main" id="{1C607EFE-747E-4593-B426-DB31B2C0AB87}"/>
                </a:ext>
              </a:extLst>
            </p:cNvPr>
            <p:cNvGrpSpPr/>
            <p:nvPr/>
          </p:nvGrpSpPr>
          <p:grpSpPr>
            <a:xfrm>
              <a:off x="313837" y="1326591"/>
              <a:ext cx="2214986" cy="3108321"/>
              <a:chOff x="362353" y="1741095"/>
              <a:chExt cx="2099961" cy="3108321"/>
            </a:xfrm>
          </p:grpSpPr>
          <p:grpSp>
            <p:nvGrpSpPr>
              <p:cNvPr id="8" name="Group 7">
                <a:extLst>
                  <a:ext uri="{FF2B5EF4-FFF2-40B4-BE49-F238E27FC236}">
                    <a16:creationId xmlns:a16="http://schemas.microsoft.com/office/drawing/2014/main" id="{CC46B46C-00E3-47A7-9FBC-E8CD4817D0B5}"/>
                  </a:ext>
                </a:extLst>
              </p:cNvPr>
              <p:cNvGrpSpPr/>
              <p:nvPr/>
            </p:nvGrpSpPr>
            <p:grpSpPr>
              <a:xfrm>
                <a:off x="362353" y="1741095"/>
                <a:ext cx="1906076" cy="2365650"/>
                <a:chOff x="252793" y="1754826"/>
                <a:chExt cx="1906076" cy="2365650"/>
              </a:xfrm>
            </p:grpSpPr>
            <p:sp>
              <p:nvSpPr>
                <p:cNvPr id="10" name="Chevron 2">
                  <a:extLst>
                    <a:ext uri="{FF2B5EF4-FFF2-40B4-BE49-F238E27FC236}">
                      <a16:creationId xmlns:a16="http://schemas.microsoft.com/office/drawing/2014/main" id="{43F671A4-1B74-423C-8964-B1C4FD7C415F}"/>
                    </a:ext>
                  </a:extLst>
                </p:cNvPr>
                <p:cNvSpPr/>
                <p:nvPr/>
              </p:nvSpPr>
              <p:spPr>
                <a:xfrm>
                  <a:off x="271209" y="1754826"/>
                  <a:ext cx="1428223" cy="322350"/>
                </a:xfrm>
                <a:prstGeom prst="chevron">
                  <a:avLst>
                    <a:gd name="adj" fmla="val 4485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y-AM" altLang="ko-KR" sz="1600" dirty="0">
                      <a:solidFill>
                        <a:schemeClr val="tx1"/>
                      </a:solidFill>
                    </a:rPr>
                    <a:t>Քաջալերել</a:t>
                  </a:r>
                  <a:endParaRPr lang="ko-KR" altLang="en-US" sz="1600" dirty="0">
                    <a:solidFill>
                      <a:schemeClr val="tx1"/>
                    </a:solidFill>
                  </a:endParaRPr>
                </a:p>
              </p:txBody>
            </p:sp>
            <p:sp>
              <p:nvSpPr>
                <p:cNvPr id="11" name="Chevron 8">
                  <a:extLst>
                    <a:ext uri="{FF2B5EF4-FFF2-40B4-BE49-F238E27FC236}">
                      <a16:creationId xmlns:a16="http://schemas.microsoft.com/office/drawing/2014/main" id="{B781675D-ADCA-4000-A799-8DF0F672C3D0}"/>
                    </a:ext>
                  </a:extLst>
                </p:cNvPr>
                <p:cNvSpPr/>
                <p:nvPr/>
              </p:nvSpPr>
              <p:spPr>
                <a:xfrm>
                  <a:off x="252793" y="2403878"/>
                  <a:ext cx="1582935" cy="330548"/>
                </a:xfrm>
                <a:prstGeom prst="chevron">
                  <a:avLst>
                    <a:gd name="adj" fmla="val 4485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y-AM" altLang="ko-KR" sz="1600" dirty="0">
                      <a:solidFill>
                        <a:schemeClr val="tx1"/>
                      </a:solidFill>
                    </a:rPr>
                    <a:t>Պարզաբանել</a:t>
                  </a:r>
                  <a:endParaRPr lang="ko-KR" altLang="en-US" sz="1600" dirty="0">
                    <a:solidFill>
                      <a:schemeClr val="tx1"/>
                    </a:solidFill>
                  </a:endParaRPr>
                </a:p>
              </p:txBody>
            </p:sp>
            <p:sp>
              <p:nvSpPr>
                <p:cNvPr id="12" name="Chevron 9">
                  <a:extLst>
                    <a:ext uri="{FF2B5EF4-FFF2-40B4-BE49-F238E27FC236}">
                      <a16:creationId xmlns:a16="http://schemas.microsoft.com/office/drawing/2014/main" id="{E1CE7A9C-524E-4C7F-81D9-A7FBE964CF75}"/>
                    </a:ext>
                  </a:extLst>
                </p:cNvPr>
                <p:cNvSpPr/>
                <p:nvPr/>
              </p:nvSpPr>
              <p:spPr>
                <a:xfrm>
                  <a:off x="252793" y="3787538"/>
                  <a:ext cx="1906076" cy="332938"/>
                </a:xfrm>
                <a:prstGeom prst="chevron">
                  <a:avLst>
                    <a:gd name="adj" fmla="val 4485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y-AM" altLang="ko-KR" sz="1600" dirty="0">
                      <a:solidFill>
                        <a:schemeClr val="tx1"/>
                      </a:solidFill>
                    </a:rPr>
                    <a:t>Վերաձևակերպել</a:t>
                  </a:r>
                  <a:endParaRPr lang="ko-KR" altLang="en-US" sz="1600" dirty="0">
                    <a:solidFill>
                      <a:schemeClr val="tx1"/>
                    </a:solidFill>
                  </a:endParaRPr>
                </a:p>
              </p:txBody>
            </p:sp>
            <p:sp>
              <p:nvSpPr>
                <p:cNvPr id="13" name="Chevron 10">
                  <a:extLst>
                    <a:ext uri="{FF2B5EF4-FFF2-40B4-BE49-F238E27FC236}">
                      <a16:creationId xmlns:a16="http://schemas.microsoft.com/office/drawing/2014/main" id="{04484E35-BFA1-4F5A-BAE3-D902A4FD1BD7}"/>
                    </a:ext>
                  </a:extLst>
                </p:cNvPr>
                <p:cNvSpPr/>
                <p:nvPr/>
              </p:nvSpPr>
              <p:spPr>
                <a:xfrm>
                  <a:off x="256251" y="3088916"/>
                  <a:ext cx="1708112" cy="332938"/>
                </a:xfrm>
                <a:prstGeom prst="chevron">
                  <a:avLst>
                    <a:gd name="adj" fmla="val 448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y-AM" altLang="ko-KR" sz="1600" dirty="0">
                      <a:solidFill>
                        <a:schemeClr val="tx1"/>
                      </a:solidFill>
                    </a:rPr>
                    <a:t>Արտացոլել</a:t>
                  </a:r>
                  <a:endParaRPr lang="ko-KR" altLang="en-US" sz="1600" dirty="0">
                    <a:solidFill>
                      <a:schemeClr val="tx1"/>
                    </a:solidFill>
                  </a:endParaRPr>
                </a:p>
              </p:txBody>
            </p:sp>
          </p:grpSp>
          <p:sp>
            <p:nvSpPr>
              <p:cNvPr id="9" name="Chevron 10">
                <a:extLst>
                  <a:ext uri="{FF2B5EF4-FFF2-40B4-BE49-F238E27FC236}">
                    <a16:creationId xmlns:a16="http://schemas.microsoft.com/office/drawing/2014/main" id="{EC18609C-389D-4A32-BFC2-FE33FF668BF0}"/>
                  </a:ext>
                </a:extLst>
              </p:cNvPr>
              <p:cNvSpPr/>
              <p:nvPr/>
            </p:nvSpPr>
            <p:spPr>
              <a:xfrm>
                <a:off x="362353" y="4516478"/>
                <a:ext cx="2099961" cy="332938"/>
              </a:xfrm>
              <a:prstGeom prst="chevron">
                <a:avLst>
                  <a:gd name="adj" fmla="val 4485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y-AM" altLang="ko-KR" sz="1600" dirty="0">
                    <a:solidFill>
                      <a:schemeClr val="tx1"/>
                    </a:solidFill>
                  </a:rPr>
                  <a:t>Ամոփոփել</a:t>
                </a:r>
                <a:endParaRPr lang="ko-KR" altLang="en-US" sz="1600" dirty="0">
                  <a:solidFill>
                    <a:schemeClr val="tx1"/>
                  </a:solidFill>
                </a:endParaRPr>
              </a:p>
            </p:txBody>
          </p:sp>
        </p:grpSp>
        <p:sp>
          <p:nvSpPr>
            <p:cNvPr id="7" name="Chevron 9">
              <a:extLst>
                <a:ext uri="{FF2B5EF4-FFF2-40B4-BE49-F238E27FC236}">
                  <a16:creationId xmlns:a16="http://schemas.microsoft.com/office/drawing/2014/main" id="{9B614F34-30B8-4CFC-8E1F-F88B598BADB7}"/>
                </a:ext>
              </a:extLst>
            </p:cNvPr>
            <p:cNvSpPr/>
            <p:nvPr/>
          </p:nvSpPr>
          <p:spPr>
            <a:xfrm>
              <a:off x="293032" y="4812579"/>
              <a:ext cx="2433031" cy="332938"/>
            </a:xfrm>
            <a:prstGeom prst="chevron">
              <a:avLst>
                <a:gd name="adj" fmla="val 4485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tx1"/>
                </a:solidFill>
              </a:endParaRPr>
            </a:p>
            <a:p>
              <a:pPr algn="ctr"/>
              <a:r>
                <a:rPr lang="hy-AM" sz="1600" b="0" dirty="0">
                  <a:solidFill>
                    <a:schemeClr val="tx1"/>
                  </a:solidFill>
                </a:rPr>
                <a:t>Հար</a:t>
              </a:r>
              <a:r>
                <a:rPr lang="hy-AM" sz="1600" dirty="0">
                  <a:solidFill>
                    <a:schemeClr val="tx1"/>
                  </a:solidFill>
                </a:rPr>
                <a:t>ցեր տալ</a:t>
              </a:r>
              <a:endParaRPr lang="en-US" sz="1600" dirty="0">
                <a:solidFill>
                  <a:schemeClr val="tx1"/>
                </a:solidFill>
              </a:endParaRPr>
            </a:p>
            <a:p>
              <a:pPr algn="ctr"/>
              <a:r>
                <a:rPr lang="en-US" sz="1100" b="0" dirty="0">
                  <a:solidFill>
                    <a:schemeClr val="tx1"/>
                  </a:solidFill>
                </a:rPr>
                <a:t>(</a:t>
              </a:r>
              <a:r>
                <a:rPr lang="hy-AM" sz="1100" b="0" dirty="0">
                  <a:solidFill>
                    <a:schemeClr val="tx1"/>
                  </a:solidFill>
                </a:rPr>
                <a:t>Փակ, բաց, ուղղորդող</a:t>
              </a:r>
              <a:r>
                <a:rPr lang="en-US" sz="1100" b="0" dirty="0">
                  <a:solidFill>
                    <a:schemeClr val="tx1"/>
                  </a:solidFill>
                </a:rPr>
                <a:t>)</a:t>
              </a:r>
              <a:endParaRPr lang="fr-CH" sz="1100" b="0" dirty="0">
                <a:solidFill>
                  <a:schemeClr val="tx1"/>
                </a:solidFill>
              </a:endParaRPr>
            </a:p>
            <a:p>
              <a:pPr algn="ctr"/>
              <a:endParaRPr lang="en-US" sz="1600" b="0" dirty="0">
                <a:solidFill>
                  <a:schemeClr val="tx1"/>
                </a:solidFill>
              </a:endParaRPr>
            </a:p>
          </p:txBody>
        </p:sp>
      </p:grpSp>
      <p:sp>
        <p:nvSpPr>
          <p:cNvPr id="14" name="TextBox 13">
            <a:extLst>
              <a:ext uri="{FF2B5EF4-FFF2-40B4-BE49-F238E27FC236}">
                <a16:creationId xmlns:a16="http://schemas.microsoft.com/office/drawing/2014/main" id="{635D503E-8C3C-4417-960E-7F35BAC4AB3D}"/>
              </a:ext>
            </a:extLst>
          </p:cNvPr>
          <p:cNvSpPr txBox="1"/>
          <p:nvPr/>
        </p:nvSpPr>
        <p:spPr>
          <a:xfrm>
            <a:off x="1889230" y="1464037"/>
            <a:ext cx="6427186" cy="523220"/>
          </a:xfrm>
          <a:prstGeom prst="rect">
            <a:avLst/>
          </a:prstGeom>
          <a:noFill/>
        </p:spPr>
        <p:txBody>
          <a:bodyPr wrap="square" rtlCol="0">
            <a:spAutoFit/>
          </a:bodyPr>
          <a:lstStyle/>
          <a:p>
            <a:r>
              <a:rPr lang="hy-AM" sz="1400" b="0" dirty="0"/>
              <a:t>«Ճի՞շտ հասկացա, որ ասում ես․․․»</a:t>
            </a:r>
          </a:p>
          <a:p>
            <a:r>
              <a:rPr lang="hy-AM" sz="1400" b="0" dirty="0"/>
              <a:t>«Կարո՞ղ ես ավելի մանրամասն պատմել ինձ ․․․»</a:t>
            </a:r>
            <a:endParaRPr lang="fr-CH" sz="1400" b="0" dirty="0"/>
          </a:p>
        </p:txBody>
      </p:sp>
      <p:sp>
        <p:nvSpPr>
          <p:cNvPr id="15" name="TextBox 14">
            <a:extLst>
              <a:ext uri="{FF2B5EF4-FFF2-40B4-BE49-F238E27FC236}">
                <a16:creationId xmlns:a16="http://schemas.microsoft.com/office/drawing/2014/main" id="{680C101E-BF7A-449E-94A9-4717C3976EBD}"/>
              </a:ext>
            </a:extLst>
          </p:cNvPr>
          <p:cNvSpPr txBox="1"/>
          <p:nvPr/>
        </p:nvSpPr>
        <p:spPr>
          <a:xfrm>
            <a:off x="2240536" y="2836786"/>
            <a:ext cx="6336702" cy="523220"/>
          </a:xfrm>
          <a:prstGeom prst="rect">
            <a:avLst/>
          </a:prstGeom>
          <a:noFill/>
        </p:spPr>
        <p:txBody>
          <a:bodyPr wrap="square" rtlCol="0">
            <a:spAutoFit/>
          </a:bodyPr>
          <a:lstStyle/>
          <a:p>
            <a:r>
              <a:rPr lang="hy-AM" sz="1400" b="0" dirty="0"/>
              <a:t>«Այլ կերպ ասած՝․․․»</a:t>
            </a:r>
            <a:endParaRPr lang="en-US" sz="1400" b="0" dirty="0"/>
          </a:p>
          <a:p>
            <a:r>
              <a:rPr lang="hy-AM" sz="1400" b="0" dirty="0"/>
              <a:t>«Փաստորեն ուզում ես ասել, որ․․․»</a:t>
            </a:r>
            <a:endParaRPr lang="en-US" altLang="ko-KR" sz="1400"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3900F00A-9D74-49D4-9D46-6972BEC702CC}"/>
              </a:ext>
            </a:extLst>
          </p:cNvPr>
          <p:cNvSpPr txBox="1"/>
          <p:nvPr/>
        </p:nvSpPr>
        <p:spPr>
          <a:xfrm>
            <a:off x="2064332" y="2063673"/>
            <a:ext cx="7057668" cy="738664"/>
          </a:xfrm>
          <a:prstGeom prst="rect">
            <a:avLst/>
          </a:prstGeom>
          <a:noFill/>
        </p:spPr>
        <p:txBody>
          <a:bodyPr wrap="square" rtlCol="0">
            <a:spAutoFit/>
          </a:bodyPr>
          <a:lstStyle/>
          <a:p>
            <a:r>
              <a:rPr lang="hy-AM" sz="1400" b="0" dirty="0"/>
              <a:t>«Քեզ կարծես</a:t>
            </a:r>
            <a:r>
              <a:rPr lang="en-US" sz="1400" b="0" dirty="0"/>
              <a:t> </a:t>
            </a:r>
            <a:r>
              <a:rPr lang="hy-AM" sz="1400" b="0" dirty="0"/>
              <a:t>շատ է դուր գալիս այդ միտքը»</a:t>
            </a:r>
          </a:p>
          <a:p>
            <a:r>
              <a:rPr lang="hy-AM" sz="1400" b="0" dirty="0"/>
              <a:t>«Նկատեցի, որ երբ խոսում ես որոշմանդ մասին, ժպտում ես։ Կարող եմ ենթադրել, որ ոչ միայն չես ափսոսում, այլև ուրախ ես, որ կայացրել ես այն»</a:t>
            </a:r>
            <a:endParaRPr lang="fr-CH" sz="1400" b="0" dirty="0"/>
          </a:p>
        </p:txBody>
      </p:sp>
      <p:sp>
        <p:nvSpPr>
          <p:cNvPr id="17" name="TextBox 16">
            <a:extLst>
              <a:ext uri="{FF2B5EF4-FFF2-40B4-BE49-F238E27FC236}">
                <a16:creationId xmlns:a16="http://schemas.microsoft.com/office/drawing/2014/main" id="{A0121F59-061E-49FC-ABF6-D1BB104DD176}"/>
              </a:ext>
            </a:extLst>
          </p:cNvPr>
          <p:cNvSpPr txBox="1"/>
          <p:nvPr/>
        </p:nvSpPr>
        <p:spPr>
          <a:xfrm>
            <a:off x="2483768" y="3576673"/>
            <a:ext cx="5994254" cy="523220"/>
          </a:xfrm>
          <a:prstGeom prst="rect">
            <a:avLst/>
          </a:prstGeom>
          <a:noFill/>
        </p:spPr>
        <p:txBody>
          <a:bodyPr wrap="square">
            <a:spAutoFit/>
          </a:bodyPr>
          <a:lstStyle/>
          <a:p>
            <a:r>
              <a:rPr lang="hy-AM" sz="1400" b="0" dirty="0"/>
              <a:t>«Փաստորեն, խնդիրն այն է, որ․․․»</a:t>
            </a:r>
            <a:endParaRPr lang="en-US" sz="1400" b="0" dirty="0"/>
          </a:p>
          <a:p>
            <a:r>
              <a:rPr lang="hy-AM" sz="1400" b="0" dirty="0"/>
              <a:t>«Հիմնական մտքերը, որ արտահայտեցիր, այն են, որ․․․»</a:t>
            </a:r>
            <a:endParaRPr lang="fr-CH" sz="1400" b="0" dirty="0"/>
          </a:p>
        </p:txBody>
      </p:sp>
      <p:sp>
        <p:nvSpPr>
          <p:cNvPr id="18" name="TextBox 17">
            <a:extLst>
              <a:ext uri="{FF2B5EF4-FFF2-40B4-BE49-F238E27FC236}">
                <a16:creationId xmlns:a16="http://schemas.microsoft.com/office/drawing/2014/main" id="{DFBE3305-D834-4678-8D1F-DF924C3D574D}"/>
              </a:ext>
            </a:extLst>
          </p:cNvPr>
          <p:cNvSpPr txBox="1"/>
          <p:nvPr/>
        </p:nvSpPr>
        <p:spPr>
          <a:xfrm>
            <a:off x="2591328" y="4273331"/>
            <a:ext cx="6516216" cy="584775"/>
          </a:xfrm>
          <a:prstGeom prst="rect">
            <a:avLst/>
          </a:prstGeom>
          <a:noFill/>
        </p:spPr>
        <p:txBody>
          <a:bodyPr wrap="square">
            <a:spAutoFit/>
          </a:bodyPr>
          <a:lstStyle/>
          <a:p>
            <a:r>
              <a:rPr lang="hy-AM" sz="1600" b="0" dirty="0"/>
              <a:t>«</a:t>
            </a:r>
            <a:r>
              <a:rPr lang="hy-AM" sz="1400" b="0" dirty="0"/>
              <a:t>Ավարտե՞լ ես</a:t>
            </a:r>
            <a:r>
              <a:rPr lang="en-US" sz="1400" b="0" dirty="0"/>
              <a:t> </a:t>
            </a:r>
            <a:r>
              <a:rPr lang="hy-AM" sz="1400" b="0" dirty="0"/>
              <a:t>աշխատանքդ»</a:t>
            </a:r>
            <a:endParaRPr lang="en-US" sz="1400" b="0" dirty="0"/>
          </a:p>
          <a:p>
            <a:r>
              <a:rPr lang="hy-AM" sz="1400" b="0" dirty="0"/>
              <a:t>«Ինչպե՞ս կարողացար հաղթահարել անհանգստությունդ</a:t>
            </a:r>
            <a:r>
              <a:rPr lang="hy-AM" sz="1600" b="0" dirty="0"/>
              <a:t>»</a:t>
            </a:r>
            <a:endParaRPr lang="en-US" sz="1600" b="0" dirty="0"/>
          </a:p>
        </p:txBody>
      </p:sp>
      <p:sp>
        <p:nvSpPr>
          <p:cNvPr id="19" name="Title 1">
            <a:extLst>
              <a:ext uri="{FF2B5EF4-FFF2-40B4-BE49-F238E27FC236}">
                <a16:creationId xmlns:a16="http://schemas.microsoft.com/office/drawing/2014/main" id="{901B0D47-C86C-46D3-B52F-AE12F5225B01}"/>
              </a:ext>
            </a:extLst>
          </p:cNvPr>
          <p:cNvSpPr txBox="1">
            <a:spLocks noChangeArrowheads="1"/>
          </p:cNvSpPr>
          <p:nvPr/>
        </p:nvSpPr>
        <p:spPr>
          <a:xfrm>
            <a:off x="35496" y="275876"/>
            <a:ext cx="6515100" cy="448866"/>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hy-AM" altLang="fr-FR" sz="2000" b="1" dirty="0">
                <a:solidFill>
                  <a:schemeClr val="tx1"/>
                </a:solidFill>
                <a:latin typeface="GHEA Grapalat" panose="02000506050000020003" pitchFamily="50" charset="0"/>
              </a:rPr>
              <a:t>Ինչպե</a:t>
            </a:r>
            <a:r>
              <a:rPr lang="en-US" altLang="fr-FR" sz="2000" b="1" dirty="0">
                <a:solidFill>
                  <a:schemeClr val="tx1"/>
                </a:solidFill>
                <a:latin typeface="GHEA Grapalat" panose="02000506050000020003" pitchFamily="50" charset="0"/>
              </a:rPr>
              <a:t>՞</a:t>
            </a:r>
            <a:r>
              <a:rPr lang="hy-AM" altLang="fr-FR" sz="2000" b="1" dirty="0">
                <a:solidFill>
                  <a:schemeClr val="tx1"/>
                </a:solidFill>
                <a:latin typeface="GHEA Grapalat" panose="02000506050000020003" pitchFamily="50" charset="0"/>
              </a:rPr>
              <a:t>ս լսել</a:t>
            </a:r>
            <a:endParaRPr lang="fr-CH" altLang="fr-FR" sz="2000" b="1" dirty="0">
              <a:solidFill>
                <a:schemeClr val="tx1"/>
              </a:solidFill>
              <a:latin typeface="GHEA Grapalat" panose="02000506050000020003" pitchFamily="50" charset="0"/>
            </a:endParaRPr>
          </a:p>
        </p:txBody>
      </p:sp>
    </p:spTree>
    <p:extLst>
      <p:ext uri="{BB962C8B-B14F-4D97-AF65-F5344CB8AC3E}">
        <p14:creationId xmlns:p14="http://schemas.microsoft.com/office/powerpoint/2010/main" val="2792406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831749-47ED-4B1D-822C-821C2833F86A}"/>
              </a:ext>
            </a:extLst>
          </p:cNvPr>
          <p:cNvSpPr/>
          <p:nvPr/>
        </p:nvSpPr>
        <p:spPr>
          <a:xfrm>
            <a:off x="0" y="0"/>
            <a:ext cx="3023320" cy="5143500"/>
          </a:xfrm>
          <a:prstGeom prst="rect">
            <a:avLst/>
          </a:prstGeom>
          <a:solidFill>
            <a:srgbClr val="1E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a:extLst>
              <a:ext uri="{FF2B5EF4-FFF2-40B4-BE49-F238E27FC236}">
                <a16:creationId xmlns:a16="http://schemas.microsoft.com/office/drawing/2014/main" id="{67AA402F-6279-41EE-A308-6BFB118223EF}"/>
              </a:ext>
            </a:extLst>
          </p:cNvPr>
          <p:cNvSpPr txBox="1"/>
          <p:nvPr/>
        </p:nvSpPr>
        <p:spPr>
          <a:xfrm>
            <a:off x="38408" y="747981"/>
            <a:ext cx="2889814" cy="3244158"/>
          </a:xfrm>
          <a:prstGeom prst="rect">
            <a:avLst/>
          </a:prstGeom>
          <a:noFill/>
        </p:spPr>
        <p:txBody>
          <a:bodyPr wrap="square" rtlCol="0">
            <a:spAutoFit/>
          </a:bodyPr>
          <a:lstStyle/>
          <a:p>
            <a:pPr algn="ctr">
              <a:lnSpc>
                <a:spcPct val="150000"/>
              </a:lnSpc>
            </a:pPr>
            <a:r>
              <a:rPr lang="en-US" sz="2800" b="1" dirty="0" err="1">
                <a:solidFill>
                  <a:schemeClr val="bg1"/>
                </a:solidFill>
                <a:latin typeface="+mn-lt"/>
              </a:rPr>
              <a:t>Ճանաչում</a:t>
            </a:r>
            <a:r>
              <a:rPr lang="en-US" sz="2800" b="1" dirty="0">
                <a:solidFill>
                  <a:schemeClr val="bg1"/>
                </a:solidFill>
                <a:latin typeface="+mn-lt"/>
              </a:rPr>
              <a:t> </a:t>
            </a:r>
            <a:r>
              <a:rPr lang="en-US" sz="2800" b="1" dirty="0" err="1">
                <a:solidFill>
                  <a:schemeClr val="bg1"/>
                </a:solidFill>
                <a:latin typeface="+mn-lt"/>
              </a:rPr>
              <a:t>ենք</a:t>
            </a:r>
            <a:endParaRPr lang="hy-AM" sz="2800" b="1" dirty="0">
              <a:solidFill>
                <a:schemeClr val="bg1"/>
              </a:solidFill>
              <a:latin typeface="+mn-lt"/>
            </a:endParaRPr>
          </a:p>
          <a:p>
            <a:pPr algn="ctr">
              <a:lnSpc>
                <a:spcPct val="150000"/>
              </a:lnSpc>
            </a:pPr>
            <a:r>
              <a:rPr lang="en-US" sz="2800" b="1" dirty="0" err="1">
                <a:solidFill>
                  <a:schemeClr val="bg1"/>
                </a:solidFill>
                <a:latin typeface="+mn-lt"/>
              </a:rPr>
              <a:t>երեխաների</a:t>
            </a:r>
            <a:r>
              <a:rPr lang="en-US" sz="2800" b="1" dirty="0">
                <a:solidFill>
                  <a:schemeClr val="bg1"/>
                </a:solidFill>
                <a:latin typeface="+mn-lt"/>
              </a:rPr>
              <a:t> </a:t>
            </a:r>
            <a:endParaRPr lang="hy-AM" sz="2800" b="1" dirty="0">
              <a:solidFill>
                <a:schemeClr val="bg1"/>
              </a:solidFill>
              <a:latin typeface="+mn-lt"/>
            </a:endParaRPr>
          </a:p>
          <a:p>
            <a:pPr algn="ctr">
              <a:lnSpc>
                <a:spcPct val="150000"/>
              </a:lnSpc>
            </a:pPr>
            <a:r>
              <a:rPr lang="en-US" sz="2800" b="1" dirty="0" err="1">
                <a:solidFill>
                  <a:schemeClr val="bg1"/>
                </a:solidFill>
                <a:latin typeface="+mn-lt"/>
              </a:rPr>
              <a:t>հանդեպ</a:t>
            </a:r>
            <a:r>
              <a:rPr lang="en-US" sz="2800" b="1" dirty="0">
                <a:solidFill>
                  <a:schemeClr val="bg1"/>
                </a:solidFill>
                <a:latin typeface="+mn-lt"/>
              </a:rPr>
              <a:t> </a:t>
            </a:r>
            <a:endParaRPr lang="hy-AM" sz="2800" b="1" dirty="0">
              <a:solidFill>
                <a:schemeClr val="bg1"/>
              </a:solidFill>
              <a:latin typeface="+mn-lt"/>
            </a:endParaRPr>
          </a:p>
          <a:p>
            <a:pPr algn="ctr">
              <a:lnSpc>
                <a:spcPct val="150000"/>
              </a:lnSpc>
            </a:pPr>
            <a:r>
              <a:rPr lang="hy-AM" sz="2800" b="1" dirty="0">
                <a:solidFill>
                  <a:schemeClr val="bg1"/>
                </a:solidFill>
              </a:rPr>
              <a:t>բ</a:t>
            </a:r>
            <a:r>
              <a:rPr lang="en-US" sz="2800" b="1" dirty="0" err="1">
                <a:solidFill>
                  <a:schemeClr val="bg1"/>
                </a:solidFill>
                <a:latin typeface="+mn-lt"/>
              </a:rPr>
              <a:t>ռնությունը</a:t>
            </a:r>
            <a:endParaRPr lang="hy-AM" sz="2800" b="1" dirty="0">
              <a:solidFill>
                <a:schemeClr val="bg1"/>
              </a:solidFill>
              <a:latin typeface="+mn-lt"/>
            </a:endParaRPr>
          </a:p>
          <a:p>
            <a:pPr algn="ctr">
              <a:lnSpc>
                <a:spcPct val="150000"/>
              </a:lnSpc>
            </a:pPr>
            <a:r>
              <a:rPr lang="en-US" sz="2800" b="1" dirty="0">
                <a:solidFill>
                  <a:schemeClr val="bg1"/>
                </a:solidFill>
                <a:latin typeface="+mn-lt"/>
              </a:rPr>
              <a:t>(ԵՀԲ)</a:t>
            </a:r>
          </a:p>
        </p:txBody>
      </p:sp>
      <p:sp>
        <p:nvSpPr>
          <p:cNvPr id="10" name="Google Shape;204;p26">
            <a:extLst>
              <a:ext uri="{FF2B5EF4-FFF2-40B4-BE49-F238E27FC236}">
                <a16:creationId xmlns:a16="http://schemas.microsoft.com/office/drawing/2014/main" id="{D3501434-05D7-4087-8312-0A2615927973}"/>
              </a:ext>
            </a:extLst>
          </p:cNvPr>
          <p:cNvSpPr txBox="1">
            <a:spLocks/>
          </p:cNvSpPr>
          <p:nvPr/>
        </p:nvSpPr>
        <p:spPr>
          <a:xfrm>
            <a:off x="3131840" y="1584422"/>
            <a:ext cx="6012160" cy="1663727"/>
          </a:xfrm>
          <a:prstGeom prst="rect">
            <a:avLst/>
          </a:prstGeom>
          <a:noFill/>
          <a:ln>
            <a:noFill/>
          </a:ln>
        </p:spPr>
        <p:txBody>
          <a:bodyPr spcFirstLastPara="1" wrap="square" lIns="68569" tIns="34275" rIns="68569" bIns="34275"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006079" indent="-1006079" algn="just">
              <a:lnSpc>
                <a:spcPct val="115000"/>
              </a:lnSpc>
              <a:spcBef>
                <a:spcPts val="0"/>
              </a:spcBef>
              <a:spcAft>
                <a:spcPts val="0"/>
              </a:spcAft>
              <a:buSzPts val="1840"/>
              <a:buNone/>
            </a:pPr>
            <a:r>
              <a:rPr lang="hy-AM" b="1" dirty="0">
                <a:solidFill>
                  <a:schemeClr val="tx1"/>
                </a:solidFill>
              </a:rPr>
              <a:t>Հրահանգ՝</a:t>
            </a:r>
            <a:endParaRPr lang="en-US" b="1" dirty="0">
              <a:solidFill>
                <a:schemeClr val="tx1"/>
              </a:solidFill>
            </a:endParaRPr>
          </a:p>
          <a:p>
            <a:pPr marL="1006079" indent="-1006079" algn="just">
              <a:spcBef>
                <a:spcPts val="450"/>
              </a:spcBef>
              <a:spcAft>
                <a:spcPts val="0"/>
              </a:spcAft>
              <a:buSzPts val="1840"/>
              <a:buNone/>
            </a:pPr>
            <a:r>
              <a:rPr lang="hy-AM" sz="1500" b="1" dirty="0">
                <a:solidFill>
                  <a:schemeClr val="tx1"/>
                </a:solidFill>
              </a:rPr>
              <a:t> </a:t>
            </a:r>
            <a:r>
              <a:rPr lang="en-US" dirty="0" err="1">
                <a:solidFill>
                  <a:schemeClr val="tx1"/>
                </a:solidFill>
              </a:rPr>
              <a:t>Լրացր</a:t>
            </a:r>
            <a:r>
              <a:rPr lang="hy-AM" dirty="0">
                <a:solidFill>
                  <a:schemeClr val="tx1"/>
                </a:solidFill>
              </a:rPr>
              <a:t>ե՛ք </a:t>
            </a:r>
            <a:r>
              <a:rPr lang="en-US" dirty="0" err="1">
                <a:solidFill>
                  <a:schemeClr val="tx1"/>
                </a:solidFill>
              </a:rPr>
              <a:t>հարցաթերթիկը</a:t>
            </a:r>
            <a:r>
              <a:rPr lang="en-US" dirty="0">
                <a:solidFill>
                  <a:schemeClr val="tx1"/>
                </a:solidFill>
              </a:rPr>
              <a:t>, </a:t>
            </a:r>
            <a:r>
              <a:rPr lang="en-US" dirty="0" err="1">
                <a:solidFill>
                  <a:schemeClr val="tx1"/>
                </a:solidFill>
              </a:rPr>
              <a:t>որից</a:t>
            </a:r>
            <a:r>
              <a:rPr lang="en-US" dirty="0">
                <a:solidFill>
                  <a:schemeClr val="tx1"/>
                </a:solidFill>
              </a:rPr>
              <a:t> </a:t>
            </a:r>
            <a:r>
              <a:rPr lang="en-US" dirty="0" err="1">
                <a:solidFill>
                  <a:schemeClr val="tx1"/>
                </a:solidFill>
              </a:rPr>
              <a:t>հետո</a:t>
            </a:r>
            <a:r>
              <a:rPr lang="en-US" dirty="0">
                <a:solidFill>
                  <a:schemeClr val="tx1"/>
                </a:solidFill>
              </a:rPr>
              <a:t> </a:t>
            </a:r>
            <a:r>
              <a:rPr lang="en-US" dirty="0" err="1">
                <a:solidFill>
                  <a:schemeClr val="tx1"/>
                </a:solidFill>
              </a:rPr>
              <a:t>զույգերով</a:t>
            </a:r>
            <a:endParaRPr lang="en-US" dirty="0">
              <a:solidFill>
                <a:schemeClr val="tx1"/>
              </a:solidFill>
            </a:endParaRPr>
          </a:p>
          <a:p>
            <a:pPr marL="1006079" indent="-1006079" algn="just">
              <a:spcBef>
                <a:spcPts val="450"/>
              </a:spcBef>
              <a:spcAft>
                <a:spcPts val="0"/>
              </a:spcAft>
              <a:buSzPts val="1840"/>
              <a:buNone/>
            </a:pPr>
            <a:r>
              <a:rPr lang="en-US" dirty="0" err="1">
                <a:solidFill>
                  <a:schemeClr val="tx1"/>
                </a:solidFill>
              </a:rPr>
              <a:t>քննարկե</a:t>
            </a:r>
            <a:r>
              <a:rPr lang="hy-AM" dirty="0">
                <a:solidFill>
                  <a:schemeClr val="tx1"/>
                </a:solidFill>
              </a:rPr>
              <a:t>՛</a:t>
            </a:r>
            <a:r>
              <a:rPr lang="en-US" dirty="0">
                <a:solidFill>
                  <a:schemeClr val="tx1"/>
                </a:solidFill>
              </a:rPr>
              <a:t>ք </a:t>
            </a:r>
            <a:r>
              <a:rPr lang="en-US" dirty="0" err="1">
                <a:solidFill>
                  <a:schemeClr val="tx1"/>
                </a:solidFill>
              </a:rPr>
              <a:t>տարբերությունները</a:t>
            </a:r>
            <a:r>
              <a:rPr lang="hy-AM" dirty="0">
                <a:solidFill>
                  <a:schemeClr val="tx1"/>
                </a:solidFill>
              </a:rPr>
              <a:t> </a:t>
            </a:r>
            <a:r>
              <a:rPr lang="en-US" dirty="0" err="1">
                <a:solidFill>
                  <a:schemeClr val="tx1"/>
                </a:solidFill>
              </a:rPr>
              <a:t>պատասխանների</a:t>
            </a:r>
            <a:r>
              <a:rPr lang="en-US" dirty="0">
                <a:solidFill>
                  <a:schemeClr val="tx1"/>
                </a:solidFill>
              </a:rPr>
              <a:t> </a:t>
            </a:r>
            <a:r>
              <a:rPr lang="en-US" dirty="0" err="1">
                <a:solidFill>
                  <a:schemeClr val="tx1"/>
                </a:solidFill>
              </a:rPr>
              <a:t>մեջ</a:t>
            </a:r>
            <a:r>
              <a:rPr lang="hy-AM" dirty="0">
                <a:solidFill>
                  <a:schemeClr val="tx1"/>
                </a:solidFill>
              </a:rPr>
              <a:t> </a:t>
            </a:r>
            <a:r>
              <a:rPr lang="en-US" dirty="0">
                <a:solidFill>
                  <a:schemeClr val="tx1"/>
                </a:solidFill>
              </a:rPr>
              <a:t>(</a:t>
            </a:r>
            <a:r>
              <a:rPr lang="hy-AM" dirty="0">
                <a:solidFill>
                  <a:schemeClr val="tx1"/>
                </a:solidFill>
                <a:cs typeface="Times New Roman" panose="02020603050405020304" pitchFamily="18" charset="0"/>
              </a:rPr>
              <a:t>բ</a:t>
            </a:r>
            <a:r>
              <a:rPr lang="hy-AM" sz="1800" dirty="0">
                <a:solidFill>
                  <a:schemeClr val="tx1"/>
                </a:solidFill>
                <a:effectLst/>
                <a:ea typeface="Times New Roman" panose="02020603050405020304" pitchFamily="18" charset="0"/>
                <a:cs typeface="Times New Roman" panose="02020603050405020304" pitchFamily="18" charset="0"/>
              </a:rPr>
              <a:t>աշխման նյութ 1</a:t>
            </a:r>
            <a:r>
              <a:rPr lang="en-US" sz="1800" dirty="0">
                <a:solidFill>
                  <a:schemeClr val="tx1"/>
                </a:solidFill>
                <a:effectLst/>
                <a:ea typeface="Times New Roman" panose="02020603050405020304" pitchFamily="18" charset="0"/>
                <a:cs typeface="Times New Roman" panose="02020603050405020304" pitchFamily="18" charset="0"/>
              </a:rPr>
              <a:t>)</a:t>
            </a:r>
            <a:r>
              <a:rPr lang="hy-AM" dirty="0">
                <a:solidFill>
                  <a:schemeClr val="tx1"/>
                </a:solidFill>
              </a:rPr>
              <a:t>: </a:t>
            </a:r>
            <a:endParaRPr lang="hy-AM" sz="1500" dirty="0">
              <a:solidFill>
                <a:schemeClr val="tx1"/>
              </a:solidFill>
            </a:endParaRPr>
          </a:p>
        </p:txBody>
      </p:sp>
      <p:sp>
        <p:nvSpPr>
          <p:cNvPr id="12" name="Freeform 4">
            <a:extLst>
              <a:ext uri="{FF2B5EF4-FFF2-40B4-BE49-F238E27FC236}">
                <a16:creationId xmlns:a16="http://schemas.microsoft.com/office/drawing/2014/main" id="{7E92071A-2EBE-4934-BDBB-0E0E5F60AE4E}"/>
              </a:ext>
            </a:extLst>
          </p:cNvPr>
          <p:cNvSpPr/>
          <p:nvPr/>
        </p:nvSpPr>
        <p:spPr>
          <a:xfrm rot="2216585">
            <a:off x="7225265" y="3157262"/>
            <a:ext cx="1449476" cy="1368152"/>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p>
      <p:pic>
        <p:nvPicPr>
          <p:cNvPr id="13" name="Picture 6">
            <a:extLst>
              <a:ext uri="{FF2B5EF4-FFF2-40B4-BE49-F238E27FC236}">
                <a16:creationId xmlns:a16="http://schemas.microsoft.com/office/drawing/2014/main" id="{DC113E3E-840C-4E21-9DF2-EF79DEA42A95}"/>
              </a:ext>
            </a:extLst>
          </p:cNvPr>
          <p:cNvPicPr>
            <a:picLocks noChangeAspect="1"/>
          </p:cNvPicPr>
          <p:nvPr/>
        </p:nvPicPr>
        <p:blipFill>
          <a:blip r:embed="rId4" cstate="email">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7888932" y="322473"/>
            <a:ext cx="452136" cy="420486"/>
          </a:xfrm>
          <a:prstGeom prst="rect">
            <a:avLst/>
          </a:prstGeom>
        </p:spPr>
      </p:pic>
      <p:sp>
        <p:nvSpPr>
          <p:cNvPr id="14" name="TextBox 13">
            <a:extLst>
              <a:ext uri="{FF2B5EF4-FFF2-40B4-BE49-F238E27FC236}">
                <a16:creationId xmlns:a16="http://schemas.microsoft.com/office/drawing/2014/main" id="{4A49B74C-1014-4093-B9C0-5D9352A7FCB1}"/>
              </a:ext>
            </a:extLst>
          </p:cNvPr>
          <p:cNvSpPr txBox="1"/>
          <p:nvPr/>
        </p:nvSpPr>
        <p:spPr>
          <a:xfrm>
            <a:off x="7007164" y="91800"/>
            <a:ext cx="2215671" cy="276999"/>
          </a:xfrm>
          <a:prstGeom prst="rect">
            <a:avLst/>
          </a:prstGeom>
          <a:noFill/>
        </p:spPr>
        <p:txBody>
          <a:bodyPr wrap="none" rtlCol="0">
            <a:spAutoFit/>
          </a:bodyPr>
          <a:lstStyle/>
          <a:p>
            <a:r>
              <a:rPr lang="hy-AM" sz="1200" b="1" dirty="0">
                <a:effectLst/>
                <a:latin typeface="GHEA Grapalat" panose="02000506050000020003" pitchFamily="50" charset="0"/>
                <a:ea typeface="GHEA Grapalat" panose="02000506050000020003" pitchFamily="50" charset="0"/>
                <a:cs typeface="Tahoma" panose="020B0604030504040204" pitchFamily="34" charset="0"/>
              </a:rPr>
              <a:t>Գործնական աշխատանք 1.</a:t>
            </a:r>
            <a:endParaRPr lang="en-US" sz="1200" b="1" dirty="0"/>
          </a:p>
        </p:txBody>
      </p:sp>
      <p:sp>
        <p:nvSpPr>
          <p:cNvPr id="15" name="Google Shape;206;p26">
            <a:extLst>
              <a:ext uri="{FF2B5EF4-FFF2-40B4-BE49-F238E27FC236}">
                <a16:creationId xmlns:a16="http://schemas.microsoft.com/office/drawing/2014/main" id="{16E51136-61D4-4FC2-9EDA-BF1258C17E89}"/>
              </a:ext>
            </a:extLst>
          </p:cNvPr>
          <p:cNvSpPr/>
          <p:nvPr/>
        </p:nvSpPr>
        <p:spPr>
          <a:xfrm>
            <a:off x="8322068" y="368799"/>
            <a:ext cx="930452"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1</a:t>
            </a:r>
            <a:r>
              <a:rPr lang="en-US" sz="1400" dirty="0">
                <a:solidFill>
                  <a:schemeClr val="bg2">
                    <a:lumMod val="25000"/>
                  </a:schemeClr>
                </a:solidFill>
                <a:latin typeface="Arial" panose="020B0604020202020204" pitchFamily="34" charset="0"/>
                <a:ea typeface="Calibri"/>
                <a:cs typeface="Arial" panose="020B0604020202020204" pitchFamily="34" charset="0"/>
                <a:sym typeface="Calibri"/>
              </a:rPr>
              <a:t>0</a:t>
            </a: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668670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9548-8943-428F-85C0-B6FD4EA2F3BA}"/>
              </a:ext>
            </a:extLst>
          </p:cNvPr>
          <p:cNvSpPr>
            <a:spLocks noGrp="1"/>
          </p:cNvSpPr>
          <p:nvPr>
            <p:ph type="title"/>
          </p:nvPr>
        </p:nvSpPr>
        <p:spPr/>
        <p:txBody>
          <a:bodyPr/>
          <a:lstStyle/>
          <a:p>
            <a:pPr algn="ctr"/>
            <a:r>
              <a:rPr lang="hy-AM" sz="2000" dirty="0">
                <a:latin typeface="Sylfaen" panose="010A0502050306030303" pitchFamily="18" charset="0"/>
              </a:rPr>
              <a:t>                                                                                                       </a:t>
            </a:r>
            <a:br>
              <a:rPr lang="hy-AM" sz="2000" dirty="0">
                <a:latin typeface="Sylfaen" panose="010A0502050306030303" pitchFamily="18" charset="0"/>
              </a:rPr>
            </a:br>
            <a:r>
              <a:rPr lang="hy-AM" sz="2000" dirty="0">
                <a:latin typeface="Sylfaen" panose="010A0502050306030303" pitchFamily="18" charset="0"/>
              </a:rPr>
              <a:t>                                                                                                                  </a:t>
            </a:r>
            <a:endParaRPr lang="en-US" sz="2000" dirty="0">
              <a:latin typeface="Sylfaen" panose="010A0502050306030303" pitchFamily="18" charset="0"/>
            </a:endParaRPr>
          </a:p>
        </p:txBody>
      </p:sp>
      <p:sp>
        <p:nvSpPr>
          <p:cNvPr id="3" name="Content Placeholder 2">
            <a:extLst>
              <a:ext uri="{FF2B5EF4-FFF2-40B4-BE49-F238E27FC236}">
                <a16:creationId xmlns:a16="http://schemas.microsoft.com/office/drawing/2014/main" id="{AF33F25D-2DA8-49F5-A4AB-0EF339E15427}"/>
              </a:ext>
            </a:extLst>
          </p:cNvPr>
          <p:cNvSpPr>
            <a:spLocks noGrp="1"/>
          </p:cNvSpPr>
          <p:nvPr>
            <p:ph idx="1"/>
          </p:nvPr>
        </p:nvSpPr>
        <p:spPr>
          <a:xfrm>
            <a:off x="395536" y="1275606"/>
            <a:ext cx="7920881" cy="2376264"/>
          </a:xfrm>
        </p:spPr>
        <p:txBody>
          <a:bodyPr/>
          <a:lstStyle/>
          <a:p>
            <a:pPr indent="-250317" latinLnBrk="0">
              <a:lnSpc>
                <a:spcPct val="150000"/>
              </a:lnSpc>
              <a:spcBef>
                <a:spcPts val="270"/>
              </a:spcBef>
              <a:buSzPts val="1656"/>
            </a:pPr>
            <a:r>
              <a:rPr lang="hy-AM" altLang="en-US" sz="1400" dirty="0">
                <a:cs typeface="Arial" panose="020B0604020202020204" pitchFamily="34" charset="0"/>
              </a:rPr>
              <a:t>դիմազրկել բռնության փորձը, և այն վերարտադրել երրորդ դեմքով, կարծես դա տեղի է ունեցել մեկ ուրիշի հետ,</a:t>
            </a:r>
            <a:endParaRPr lang="en-US" altLang="en-US" sz="1400" dirty="0">
              <a:cs typeface="Arial" panose="020B0604020202020204" pitchFamily="34" charset="0"/>
            </a:endParaRPr>
          </a:p>
          <a:p>
            <a:pPr indent="-250317" latinLnBrk="0">
              <a:lnSpc>
                <a:spcPct val="150000"/>
              </a:lnSpc>
              <a:spcBef>
                <a:spcPts val="270"/>
              </a:spcBef>
              <a:buSzPts val="1656"/>
            </a:pPr>
            <a:r>
              <a:rPr lang="hy-AM" altLang="en-US" sz="1400" dirty="0">
                <a:cs typeface="Arial" panose="020B0604020202020204" pitchFamily="34" charset="0"/>
              </a:rPr>
              <a:t>չհիշել, թե որտեղ է եղել և ինչ է կատարվել նրա հետ,</a:t>
            </a:r>
            <a:endParaRPr lang="en-US" altLang="en-US" sz="1400" dirty="0">
              <a:cs typeface="Arial" panose="020B0604020202020204" pitchFamily="34" charset="0"/>
            </a:endParaRPr>
          </a:p>
          <a:p>
            <a:pPr indent="-250317" latinLnBrk="0">
              <a:lnSpc>
                <a:spcPct val="150000"/>
              </a:lnSpc>
              <a:spcBef>
                <a:spcPts val="270"/>
              </a:spcBef>
              <a:buSzPts val="1656"/>
            </a:pPr>
            <a:r>
              <a:rPr lang="hy-AM" altLang="en-US" sz="1400" dirty="0">
                <a:cs typeface="Arial" panose="020B0604020202020204" pitchFamily="34" charset="0"/>
              </a:rPr>
              <a:t>անտարբեր և չհետաքրքրված թվալ կամ «համրացած» լինել,</a:t>
            </a:r>
            <a:endParaRPr lang="en-US" altLang="en-US" sz="1400" dirty="0">
              <a:cs typeface="Arial" panose="020B0604020202020204" pitchFamily="34" charset="0"/>
            </a:endParaRPr>
          </a:p>
          <a:p>
            <a:pPr indent="-250317" latinLnBrk="0">
              <a:lnSpc>
                <a:spcPct val="150000"/>
              </a:lnSpc>
              <a:spcBef>
                <a:spcPts val="270"/>
              </a:spcBef>
              <a:buSzPts val="1656"/>
            </a:pPr>
            <a:r>
              <a:rPr lang="hy-AM" altLang="en-US" sz="1400" dirty="0">
                <a:cs typeface="Arial" panose="020B0604020202020204" pitchFamily="34" charset="0"/>
              </a:rPr>
              <a:t>տառապել կատարվածի հիշողություններից և խորապես դժբախտ լինել,</a:t>
            </a:r>
            <a:endParaRPr lang="en-US" altLang="en-US" sz="1400" dirty="0">
              <a:cs typeface="Arial" panose="020B0604020202020204" pitchFamily="34" charset="0"/>
            </a:endParaRPr>
          </a:p>
          <a:p>
            <a:pPr indent="-250317" latinLnBrk="0">
              <a:lnSpc>
                <a:spcPct val="150000"/>
              </a:lnSpc>
              <a:spcBef>
                <a:spcPts val="270"/>
              </a:spcBef>
              <a:buSzPts val="1656"/>
            </a:pPr>
            <a:r>
              <a:rPr lang="hy-AM" altLang="en-US" sz="1400" dirty="0">
                <a:cs typeface="Arial" panose="020B0604020202020204" pitchFamily="34" charset="0"/>
              </a:rPr>
              <a:t>հուզականորեն կապված լինել բռնություն գործադրողի հետ և ձգտել պաշտպանել նրան,</a:t>
            </a:r>
            <a:endParaRPr lang="en-US" altLang="en-US" sz="1400" dirty="0">
              <a:cs typeface="Arial" panose="020B0604020202020204" pitchFamily="34" charset="0"/>
            </a:endParaRPr>
          </a:p>
          <a:p>
            <a:pPr indent="-250317" latinLnBrk="0">
              <a:lnSpc>
                <a:spcPct val="150000"/>
              </a:lnSpc>
              <a:spcBef>
                <a:spcPts val="270"/>
              </a:spcBef>
              <a:buSzPts val="1656"/>
            </a:pPr>
            <a:r>
              <a:rPr lang="hy-AM" altLang="en-US" sz="1400" dirty="0">
                <a:cs typeface="Arial" panose="020B0604020202020204" pitchFamily="34" charset="0"/>
              </a:rPr>
              <a:t>վախեցած կամ խուճապի մատնված լինել:</a:t>
            </a:r>
            <a:endParaRPr lang="en-US" altLang="en-US" sz="1400" dirty="0">
              <a:cs typeface="Arial" panose="020B0604020202020204" pitchFamily="34" charset="0"/>
            </a:endParaRPr>
          </a:p>
          <a:p>
            <a:endParaRPr lang="en-US" dirty="0"/>
          </a:p>
        </p:txBody>
      </p:sp>
      <p:sp>
        <p:nvSpPr>
          <p:cNvPr id="4" name="Title 1">
            <a:extLst>
              <a:ext uri="{FF2B5EF4-FFF2-40B4-BE49-F238E27FC236}">
                <a16:creationId xmlns:a16="http://schemas.microsoft.com/office/drawing/2014/main" id="{0513BAFF-92B0-4D4A-B876-9ED7DD6BA531}"/>
              </a:ext>
            </a:extLst>
          </p:cNvPr>
          <p:cNvSpPr txBox="1">
            <a:spLocks/>
          </p:cNvSpPr>
          <p:nvPr/>
        </p:nvSpPr>
        <p:spPr>
          <a:xfrm>
            <a:off x="755576" y="555526"/>
            <a:ext cx="6696744" cy="499826"/>
          </a:xfrm>
        </p:spPr>
        <p:txBody>
          <a:bodyP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hy-AM" sz="2000" b="1" dirty="0">
                <a:latin typeface="+mn-lt"/>
              </a:rPr>
              <a:t>Զ</a:t>
            </a:r>
            <a:r>
              <a:rPr lang="en-US" sz="2000" b="1" dirty="0" err="1">
                <a:latin typeface="+mn-lt"/>
              </a:rPr>
              <a:t>րույցի</a:t>
            </a:r>
            <a:r>
              <a:rPr lang="en-US" sz="2000" b="1" dirty="0">
                <a:latin typeface="+mn-lt"/>
              </a:rPr>
              <a:t> </a:t>
            </a:r>
            <a:r>
              <a:rPr lang="en-US" sz="2000" b="1" dirty="0" err="1">
                <a:latin typeface="+mn-lt"/>
              </a:rPr>
              <a:t>ժամանակ</a:t>
            </a:r>
            <a:r>
              <a:rPr lang="en-US" sz="2000" b="1" dirty="0">
                <a:latin typeface="+mn-lt"/>
              </a:rPr>
              <a:t> </a:t>
            </a:r>
            <a:r>
              <a:rPr lang="en-US" sz="2000" b="1" dirty="0" err="1">
                <a:latin typeface="+mn-lt"/>
              </a:rPr>
              <a:t>տուժող</a:t>
            </a:r>
            <a:r>
              <a:rPr lang="en-US" sz="2000" b="1" dirty="0">
                <a:latin typeface="+mn-lt"/>
              </a:rPr>
              <a:t> </a:t>
            </a:r>
            <a:r>
              <a:rPr lang="en-US" sz="2000" b="1" dirty="0" err="1">
                <a:latin typeface="+mn-lt"/>
              </a:rPr>
              <a:t>երեխան</a:t>
            </a:r>
            <a:r>
              <a:rPr lang="en-US" sz="2000" b="1" dirty="0">
                <a:latin typeface="+mn-lt"/>
              </a:rPr>
              <a:t> </a:t>
            </a:r>
            <a:r>
              <a:rPr lang="en-US" sz="2000" b="1" dirty="0" err="1">
                <a:latin typeface="+mn-lt"/>
              </a:rPr>
              <a:t>կարող</a:t>
            </a:r>
            <a:r>
              <a:rPr lang="en-US" sz="2000" b="1" dirty="0">
                <a:latin typeface="+mn-lt"/>
              </a:rPr>
              <a:t> է՝</a:t>
            </a:r>
            <a:r>
              <a:rPr lang="hy-AM" sz="2000" b="1" dirty="0">
                <a:latin typeface="+mn-lt"/>
              </a:rPr>
              <a:t> </a:t>
            </a:r>
            <a:endParaRPr lang="en-US" sz="2000" b="1" dirty="0">
              <a:latin typeface="+mn-lt"/>
            </a:endParaRPr>
          </a:p>
        </p:txBody>
      </p:sp>
    </p:spTree>
    <p:extLst>
      <p:ext uri="{BB962C8B-B14F-4D97-AF65-F5344CB8AC3E}">
        <p14:creationId xmlns:p14="http://schemas.microsoft.com/office/powerpoint/2010/main" val="1261190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51" y="529542"/>
            <a:ext cx="8351135" cy="499826"/>
          </a:xfrm>
        </p:spPr>
        <p:txBody>
          <a:bodyPr>
            <a:noAutofit/>
          </a:bodyPr>
          <a:lstStyle/>
          <a:p>
            <a:r>
              <a:rPr lang="hy-AM" sz="1800" b="1" dirty="0"/>
              <a:t>Հարցերի օրինակներ, որոնք կօգնեն խոսել բռնության մասին </a:t>
            </a:r>
            <a:endParaRPr lang="en-US" sz="1800" b="1" dirty="0"/>
          </a:p>
        </p:txBody>
      </p:sp>
      <p:sp>
        <p:nvSpPr>
          <p:cNvPr id="3" name="Content Placeholder 2"/>
          <p:cNvSpPr>
            <a:spLocks noGrp="1"/>
          </p:cNvSpPr>
          <p:nvPr>
            <p:ph idx="1"/>
          </p:nvPr>
        </p:nvSpPr>
        <p:spPr>
          <a:xfrm>
            <a:off x="529542" y="1167275"/>
            <a:ext cx="8002898" cy="3838332"/>
          </a:xfrm>
        </p:spPr>
        <p:txBody>
          <a:bodyPr>
            <a:normAutofit/>
          </a:bodyPr>
          <a:lstStyle/>
          <a:p>
            <a:pPr indent="-250317" latinLnBrk="0">
              <a:lnSpc>
                <a:spcPct val="150000"/>
              </a:lnSpc>
              <a:spcBef>
                <a:spcPts val="270"/>
              </a:spcBef>
              <a:buSzPts val="1656"/>
            </a:pPr>
            <a:r>
              <a:rPr lang="en-US" sz="1400" dirty="0" err="1">
                <a:cs typeface="Arial" panose="020B0604020202020204" pitchFamily="34" charset="0"/>
              </a:rPr>
              <a:t>Ինչպե՞ս</a:t>
            </a:r>
            <a:r>
              <a:rPr lang="en-US" sz="1400" dirty="0">
                <a:cs typeface="Arial" panose="020B0604020202020204" pitchFamily="34" charset="0"/>
              </a:rPr>
              <a:t> ե</a:t>
            </a:r>
            <a:r>
              <a:rPr lang="hy-AM" sz="1400" dirty="0">
                <a:cs typeface="Arial" panose="020B0604020202020204" pitchFamily="34" charset="0"/>
              </a:rPr>
              <a:t>ս զգում Ձեզ։</a:t>
            </a:r>
          </a:p>
          <a:p>
            <a:pPr indent="-250317" latinLnBrk="0">
              <a:lnSpc>
                <a:spcPct val="150000"/>
              </a:lnSpc>
              <a:spcBef>
                <a:spcPts val="270"/>
              </a:spcBef>
              <a:buSzPts val="1656"/>
            </a:pPr>
            <a:r>
              <a:rPr lang="hy-AM" sz="1400" dirty="0">
                <a:cs typeface="Arial" panose="020B0604020202020204" pitchFamily="34" charset="0"/>
              </a:rPr>
              <a:t>Կա՞ն հարցեր, որոնց մասին կցանկանայիք խոսել այս պահին։</a:t>
            </a:r>
          </a:p>
          <a:p>
            <a:pPr indent="-250317" latinLnBrk="0">
              <a:lnSpc>
                <a:spcPct val="150000"/>
              </a:lnSpc>
              <a:spcBef>
                <a:spcPts val="270"/>
              </a:spcBef>
              <a:buSzPts val="1656"/>
            </a:pPr>
            <a:r>
              <a:rPr lang="hy-AM" sz="1400" dirty="0">
                <a:cs typeface="Arial" panose="020B0604020202020204" pitchFamily="34" charset="0"/>
              </a:rPr>
              <a:t>Ձ</a:t>
            </a:r>
            <a:r>
              <a:rPr lang="en-US" sz="1400" dirty="0" err="1">
                <a:cs typeface="Arial" panose="020B0604020202020204" pitchFamily="34" charset="0"/>
              </a:rPr>
              <a:t>եր</a:t>
            </a:r>
            <a:r>
              <a:rPr lang="en-US" sz="1400" dirty="0">
                <a:cs typeface="Arial" panose="020B0604020202020204" pitchFamily="34" charset="0"/>
              </a:rPr>
              <a:t> </a:t>
            </a:r>
            <a:r>
              <a:rPr lang="en-US" sz="1400" dirty="0" err="1">
                <a:cs typeface="Arial" panose="020B0604020202020204" pitchFamily="34" charset="0"/>
              </a:rPr>
              <a:t>առօրյա</a:t>
            </a:r>
            <a:r>
              <a:rPr lang="en-US" sz="1400" dirty="0">
                <a:cs typeface="Arial" panose="020B0604020202020204" pitchFamily="34" charset="0"/>
              </a:rPr>
              <a:t> </a:t>
            </a:r>
            <a:r>
              <a:rPr lang="en-US" sz="1400" dirty="0" err="1">
                <a:cs typeface="Arial" panose="020B0604020202020204" pitchFamily="34" charset="0"/>
              </a:rPr>
              <a:t>կյանքում</a:t>
            </a:r>
            <a:r>
              <a:rPr lang="hy-AM" sz="1400" dirty="0">
                <a:cs typeface="Arial" panose="020B0604020202020204" pitchFamily="34" charset="0"/>
              </a:rPr>
              <a:t> հանդիպո՞ւմ են անհանգստացնող երևույթներ։ </a:t>
            </a:r>
            <a:endParaRPr lang="en-US" sz="1400" dirty="0">
              <a:cs typeface="Arial" panose="020B0604020202020204" pitchFamily="34" charset="0"/>
            </a:endParaRPr>
          </a:p>
          <a:p>
            <a:pPr indent="-250317" latinLnBrk="0">
              <a:lnSpc>
                <a:spcPct val="150000"/>
              </a:lnSpc>
              <a:spcBef>
                <a:spcPts val="270"/>
              </a:spcBef>
              <a:buSzPts val="1656"/>
            </a:pPr>
            <a:r>
              <a:rPr lang="en-US" sz="1400" dirty="0" err="1">
                <a:cs typeface="Arial" panose="020B0604020202020204" pitchFamily="34" charset="0"/>
              </a:rPr>
              <a:t>Ձեր</a:t>
            </a:r>
            <a:r>
              <a:rPr lang="en-US" sz="1400" dirty="0">
                <a:cs typeface="Arial" panose="020B0604020202020204" pitchFamily="34" charset="0"/>
              </a:rPr>
              <a:t> </a:t>
            </a:r>
            <a:r>
              <a:rPr lang="en-US" sz="1400" dirty="0" err="1">
                <a:cs typeface="Arial" panose="020B0604020202020204" pitchFamily="34" charset="0"/>
              </a:rPr>
              <a:t>կյանքում</a:t>
            </a:r>
            <a:r>
              <a:rPr lang="en-US" sz="1400" dirty="0">
                <a:cs typeface="Arial" panose="020B0604020202020204" pitchFamily="34" charset="0"/>
              </a:rPr>
              <a:t> </a:t>
            </a:r>
            <a:r>
              <a:rPr lang="en-US" sz="1400" dirty="0" err="1">
                <a:cs typeface="Arial" panose="020B0604020202020204" pitchFamily="34" charset="0"/>
              </a:rPr>
              <a:t>կա</a:t>
            </a:r>
            <a:r>
              <a:rPr lang="en-US" sz="1400" dirty="0">
                <a:cs typeface="Arial" panose="020B0604020202020204" pitchFamily="34" charset="0"/>
              </a:rPr>
              <a:t>՞ </a:t>
            </a:r>
            <a:r>
              <a:rPr lang="en-US" sz="1400" dirty="0" err="1">
                <a:cs typeface="Arial" panose="020B0604020202020204" pitchFamily="34" charset="0"/>
              </a:rPr>
              <a:t>մեկը</a:t>
            </a:r>
            <a:r>
              <a:rPr lang="en-US" sz="1400" dirty="0">
                <a:cs typeface="Arial" panose="020B0604020202020204" pitchFamily="34" charset="0"/>
              </a:rPr>
              <a:t>, </a:t>
            </a:r>
            <a:r>
              <a:rPr lang="en-US" sz="1400" dirty="0" err="1">
                <a:cs typeface="Arial" panose="020B0604020202020204" pitchFamily="34" charset="0"/>
              </a:rPr>
              <a:t>ով</a:t>
            </a:r>
            <a:r>
              <a:rPr lang="en-US" sz="1400" dirty="0">
                <a:cs typeface="Arial" panose="020B0604020202020204" pitchFamily="34" charset="0"/>
              </a:rPr>
              <a:t> </a:t>
            </a:r>
            <a:r>
              <a:rPr lang="en-US" sz="1400" dirty="0" err="1">
                <a:cs typeface="Arial" panose="020B0604020202020204" pitchFamily="34" charset="0"/>
              </a:rPr>
              <a:t>բավականին</a:t>
            </a:r>
            <a:r>
              <a:rPr lang="en-US" sz="1400" dirty="0">
                <a:cs typeface="Arial" panose="020B0604020202020204" pitchFamily="34" charset="0"/>
              </a:rPr>
              <a:t> </a:t>
            </a:r>
            <a:r>
              <a:rPr lang="en-US" sz="1400" dirty="0" err="1">
                <a:cs typeface="Arial" panose="020B0604020202020204" pitchFamily="34" charset="0"/>
              </a:rPr>
              <a:t>խիստ</a:t>
            </a:r>
            <a:r>
              <a:rPr lang="en-US" sz="1400" dirty="0">
                <a:cs typeface="Arial" panose="020B0604020202020204" pitchFamily="34" charset="0"/>
              </a:rPr>
              <a:t> է</a:t>
            </a:r>
            <a:r>
              <a:rPr lang="hy-AM" sz="1400" dirty="0">
                <a:cs typeface="Arial" panose="020B0604020202020204" pitchFamily="34" charset="0"/>
              </a:rPr>
              <a:t> Ձեր նկատմամբ։</a:t>
            </a:r>
          </a:p>
          <a:p>
            <a:pPr indent="-250317" latinLnBrk="0">
              <a:lnSpc>
                <a:spcPct val="150000"/>
              </a:lnSpc>
              <a:spcBef>
                <a:spcPts val="270"/>
              </a:spcBef>
              <a:buSzPts val="1656"/>
            </a:pPr>
            <a:r>
              <a:rPr lang="en-US" sz="1400" dirty="0" err="1">
                <a:cs typeface="Arial" panose="020B0604020202020204" pitchFamily="34" charset="0"/>
              </a:rPr>
              <a:t>Ձեր</a:t>
            </a:r>
            <a:r>
              <a:rPr lang="en-US" sz="1400" dirty="0">
                <a:cs typeface="Arial" panose="020B0604020202020204" pitchFamily="34" charset="0"/>
              </a:rPr>
              <a:t> </a:t>
            </a:r>
            <a:r>
              <a:rPr lang="en-US" sz="1400" dirty="0" err="1">
                <a:cs typeface="Arial" panose="020B0604020202020204" pitchFamily="34" charset="0"/>
              </a:rPr>
              <a:t>կյանքում</a:t>
            </a:r>
            <a:r>
              <a:rPr lang="en-US" sz="1400" dirty="0">
                <a:cs typeface="Arial" panose="020B0604020202020204" pitchFamily="34" charset="0"/>
              </a:rPr>
              <a:t> </a:t>
            </a:r>
            <a:r>
              <a:rPr lang="en-US" sz="1400" dirty="0" err="1">
                <a:cs typeface="Arial" panose="020B0604020202020204" pitchFamily="34" charset="0"/>
              </a:rPr>
              <a:t>կա</a:t>
            </a:r>
            <a:r>
              <a:rPr lang="en-US" sz="1400" dirty="0">
                <a:cs typeface="Arial" panose="020B0604020202020204" pitchFamily="34" charset="0"/>
              </a:rPr>
              <a:t>՞ </a:t>
            </a:r>
            <a:r>
              <a:rPr lang="en-US" sz="1400" dirty="0" err="1">
                <a:cs typeface="Arial" panose="020B0604020202020204" pitchFamily="34" charset="0"/>
              </a:rPr>
              <a:t>մեկը</a:t>
            </a:r>
            <a:r>
              <a:rPr lang="en-US" sz="1400" dirty="0">
                <a:cs typeface="Arial" panose="020B0604020202020204" pitchFamily="34" charset="0"/>
              </a:rPr>
              <a:t>,</a:t>
            </a:r>
            <a:r>
              <a:rPr lang="hy-AM" sz="1400" dirty="0">
                <a:cs typeface="Arial" panose="020B0604020202020204" pitchFamily="34" charset="0"/>
              </a:rPr>
              <a:t> ում</a:t>
            </a:r>
            <a:r>
              <a:rPr lang="en-US" sz="1400" dirty="0">
                <a:cs typeface="Arial" panose="020B0604020202020204" pitchFamily="34" charset="0"/>
              </a:rPr>
              <a:t> </a:t>
            </a:r>
            <a:r>
              <a:rPr lang="en-US" sz="1400" dirty="0" err="1">
                <a:cs typeface="Arial" panose="020B0604020202020204" pitchFamily="34" charset="0"/>
              </a:rPr>
              <a:t>դժվար</a:t>
            </a:r>
            <a:r>
              <a:rPr lang="en-US" sz="1400" dirty="0">
                <a:cs typeface="Arial" panose="020B0604020202020204" pitchFamily="34" charset="0"/>
              </a:rPr>
              <a:t> է </a:t>
            </a:r>
            <a:r>
              <a:rPr lang="en-US" sz="1400" dirty="0" err="1">
                <a:cs typeface="Arial" panose="020B0604020202020204" pitchFamily="34" charset="0"/>
              </a:rPr>
              <a:t>գոհացնել</a:t>
            </a:r>
            <a:r>
              <a:rPr lang="hy-AM" sz="1400" dirty="0">
                <a:cs typeface="Arial" panose="020B0604020202020204" pitchFamily="34" charset="0"/>
              </a:rPr>
              <a:t>, և նա միշտ դժգոհ է ձեզանից։</a:t>
            </a:r>
            <a:endParaRPr lang="en-US" sz="1400" dirty="0">
              <a:cs typeface="Arial" panose="020B0604020202020204" pitchFamily="34" charset="0"/>
            </a:endParaRPr>
          </a:p>
          <a:p>
            <a:pPr indent="-250317" latinLnBrk="0">
              <a:lnSpc>
                <a:spcPct val="150000"/>
              </a:lnSpc>
              <a:spcBef>
                <a:spcPts val="270"/>
              </a:spcBef>
              <a:buSzPts val="1656"/>
            </a:pPr>
            <a:r>
              <a:rPr lang="en-US" sz="1400" dirty="0" err="1">
                <a:cs typeface="Arial" panose="020B0604020202020204" pitchFamily="34" charset="0"/>
              </a:rPr>
              <a:t>Ձեզ</a:t>
            </a:r>
            <a:r>
              <a:rPr lang="en-US" sz="1400" dirty="0">
                <a:cs typeface="Arial" panose="020B0604020202020204" pitchFamily="34" charset="0"/>
              </a:rPr>
              <a:t> </a:t>
            </a:r>
            <a:r>
              <a:rPr lang="en-US" sz="1400" dirty="0" err="1">
                <a:cs typeface="Arial" panose="020B0604020202020204" pitchFamily="34" charset="0"/>
              </a:rPr>
              <a:t>շա՞տ</a:t>
            </a:r>
            <a:r>
              <a:rPr lang="en-US" sz="1400" dirty="0">
                <a:cs typeface="Arial" panose="020B0604020202020204" pitchFamily="34" charset="0"/>
              </a:rPr>
              <a:t> </a:t>
            </a:r>
            <a:r>
              <a:rPr lang="en-US" sz="1400" dirty="0" err="1">
                <a:cs typeface="Arial" panose="020B0604020202020204" pitchFamily="34" charset="0"/>
              </a:rPr>
              <a:t>են</a:t>
            </a:r>
            <a:r>
              <a:rPr lang="en-US" sz="1400" dirty="0">
                <a:cs typeface="Arial" panose="020B0604020202020204" pitchFamily="34" charset="0"/>
              </a:rPr>
              <a:t> </a:t>
            </a:r>
            <a:r>
              <a:rPr lang="en-US" sz="1400" dirty="0" err="1">
                <a:cs typeface="Arial" panose="020B0604020202020204" pitchFamily="34" charset="0"/>
              </a:rPr>
              <a:t>մեղադրում</a:t>
            </a:r>
            <a:r>
              <a:rPr lang="en-US" sz="1400" dirty="0">
                <a:cs typeface="Arial" panose="020B0604020202020204" pitchFamily="34" charset="0"/>
              </a:rPr>
              <a:t>։</a:t>
            </a:r>
          </a:p>
          <a:p>
            <a:pPr indent="-250317" latinLnBrk="0">
              <a:lnSpc>
                <a:spcPct val="150000"/>
              </a:lnSpc>
              <a:spcBef>
                <a:spcPts val="270"/>
              </a:spcBef>
              <a:buSzPts val="1656"/>
            </a:pPr>
            <a:r>
              <a:rPr lang="hy-AM" sz="1400" dirty="0">
                <a:cs typeface="Arial" panose="020B0604020202020204" pitchFamily="34" charset="0"/>
              </a:rPr>
              <a:t>Պատահու՞մ է, որ ցույց եք տալիս, որ համաձայն չեք ինչ-որ բանի հետ։</a:t>
            </a:r>
            <a:r>
              <a:rPr lang="en-US" sz="1400" dirty="0">
                <a:cs typeface="Arial" panose="020B0604020202020204" pitchFamily="34" charset="0"/>
              </a:rPr>
              <a:t> </a:t>
            </a:r>
            <a:r>
              <a:rPr lang="en-US" sz="1400" dirty="0" err="1">
                <a:cs typeface="Arial" panose="020B0604020202020204" pitchFamily="34" charset="0"/>
              </a:rPr>
              <a:t>Ի՞նչ</a:t>
            </a:r>
            <a:r>
              <a:rPr lang="en-US" sz="1400" dirty="0">
                <a:cs typeface="Arial" panose="020B0604020202020204" pitchFamily="34" charset="0"/>
              </a:rPr>
              <a:t> է </a:t>
            </a:r>
            <a:r>
              <a:rPr lang="en-US" sz="1400" dirty="0" err="1">
                <a:cs typeface="Arial" panose="020B0604020202020204" pitchFamily="34" charset="0"/>
              </a:rPr>
              <a:t>տեղի</a:t>
            </a:r>
            <a:r>
              <a:rPr lang="en-US" sz="1400" dirty="0">
                <a:cs typeface="Arial" panose="020B0604020202020204" pitchFamily="34" charset="0"/>
              </a:rPr>
              <a:t> </a:t>
            </a:r>
            <a:r>
              <a:rPr lang="en-US" sz="1400" dirty="0" err="1">
                <a:cs typeface="Arial" panose="020B0604020202020204" pitchFamily="34" charset="0"/>
              </a:rPr>
              <a:t>ունենում</a:t>
            </a:r>
            <a:r>
              <a:rPr lang="en-US" sz="1400" dirty="0">
                <a:cs typeface="Arial" panose="020B0604020202020204" pitchFamily="34" charset="0"/>
              </a:rPr>
              <a:t>, </a:t>
            </a:r>
            <a:r>
              <a:rPr lang="en-US" sz="1400" dirty="0" err="1">
                <a:cs typeface="Arial" panose="020B0604020202020204" pitchFamily="34" charset="0"/>
              </a:rPr>
              <a:t>երբ</a:t>
            </a:r>
            <a:r>
              <a:rPr lang="en-US" sz="1400" dirty="0">
                <a:cs typeface="Arial" panose="020B0604020202020204" pitchFamily="34" charset="0"/>
              </a:rPr>
              <a:t> </a:t>
            </a:r>
            <a:r>
              <a:rPr lang="en-US" sz="1400" dirty="0" err="1">
                <a:cs typeface="Arial" panose="020B0604020202020204" pitchFamily="34" charset="0"/>
              </a:rPr>
              <a:t>համաձայն</a:t>
            </a:r>
            <a:r>
              <a:rPr lang="en-US" sz="1400" dirty="0">
                <a:cs typeface="Arial" panose="020B0604020202020204" pitchFamily="34" charset="0"/>
              </a:rPr>
              <a:t> </a:t>
            </a:r>
            <a:r>
              <a:rPr lang="en-US" sz="1400" dirty="0" err="1">
                <a:cs typeface="Arial" panose="020B0604020202020204" pitchFamily="34" charset="0"/>
              </a:rPr>
              <a:t>չեք</a:t>
            </a:r>
            <a:r>
              <a:rPr lang="en-US" sz="1400" dirty="0">
                <a:cs typeface="Arial" panose="020B0604020202020204" pitchFamily="34" charset="0"/>
              </a:rPr>
              <a:t>:</a:t>
            </a:r>
          </a:p>
        </p:txBody>
      </p:sp>
      <p:sp>
        <p:nvSpPr>
          <p:cNvPr id="5" name="Slide Number Placeholder 4">
            <a:extLst>
              <a:ext uri="{FF2B5EF4-FFF2-40B4-BE49-F238E27FC236}">
                <a16:creationId xmlns:a16="http://schemas.microsoft.com/office/drawing/2014/main" id="{43B3833A-8033-E6A4-84DA-2D858969CAE9}"/>
              </a:ext>
            </a:extLst>
          </p:cNvPr>
          <p:cNvSpPr>
            <a:spLocks noGrp="1"/>
          </p:cNvSpPr>
          <p:nvPr>
            <p:ph type="sldNum" sz="quarter" idx="12"/>
          </p:nvPr>
        </p:nvSpPr>
        <p:spPr/>
        <p:txBody>
          <a:bodyPr/>
          <a:lstStyle/>
          <a:p>
            <a:fld id="{00000000-1234-1234-1234-123412341234}" type="slidenum">
              <a:rPr lang="ru-RU" smtClean="0"/>
              <a:pPr/>
              <a:t>71</a:t>
            </a:fld>
            <a:endParaRPr lang="ru-RU"/>
          </a:p>
        </p:txBody>
      </p:sp>
    </p:spTree>
    <p:extLst>
      <p:ext uri="{BB962C8B-B14F-4D97-AF65-F5344CB8AC3E}">
        <p14:creationId xmlns:p14="http://schemas.microsoft.com/office/powerpoint/2010/main" val="874102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4350"/>
            <a:ext cx="4114800" cy="571500"/>
          </a:xfrm>
        </p:spPr>
        <p:txBody>
          <a:bodyPr>
            <a:normAutofit/>
          </a:bodyPr>
          <a:lstStyle/>
          <a:p>
            <a:r>
              <a:rPr lang="hy-AM" sz="2475" b="1" dirty="0"/>
              <a:t>Հիշել, որ․</a:t>
            </a:r>
            <a:endParaRPr lang="en-US" sz="2475" b="1" dirty="0"/>
          </a:p>
        </p:txBody>
      </p:sp>
      <p:sp>
        <p:nvSpPr>
          <p:cNvPr id="3" name="Content Placeholder 2"/>
          <p:cNvSpPr>
            <a:spLocks noGrp="1"/>
          </p:cNvSpPr>
          <p:nvPr>
            <p:ph idx="1"/>
          </p:nvPr>
        </p:nvSpPr>
        <p:spPr>
          <a:xfrm>
            <a:off x="683568" y="1231386"/>
            <a:ext cx="8244780" cy="2680727"/>
          </a:xfrm>
        </p:spPr>
        <p:txBody>
          <a:bodyPr>
            <a:normAutofit/>
          </a:bodyPr>
          <a:lstStyle/>
          <a:p>
            <a:pPr indent="-250317" latinLnBrk="0">
              <a:lnSpc>
                <a:spcPct val="150000"/>
              </a:lnSpc>
              <a:spcBef>
                <a:spcPts val="270"/>
              </a:spcBef>
              <a:buSzPts val="1656"/>
            </a:pPr>
            <a:r>
              <a:rPr lang="hy-AM" sz="1400" dirty="0">
                <a:cs typeface="Arial" panose="020B0604020202020204" pitchFamily="34" charset="0"/>
              </a:rPr>
              <a:t>Կարևոր է հ</a:t>
            </a:r>
            <a:r>
              <a:rPr lang="en-US" sz="1400" dirty="0" err="1">
                <a:cs typeface="Arial" panose="020B0604020202020204" pitchFamily="34" charset="0"/>
              </a:rPr>
              <a:t>ավատա</a:t>
            </a:r>
            <a:r>
              <a:rPr lang="hy-AM" sz="1400" dirty="0">
                <a:cs typeface="Arial" panose="020B0604020202020204" pitchFamily="34" charset="0"/>
              </a:rPr>
              <a:t>լ</a:t>
            </a:r>
            <a:r>
              <a:rPr lang="en-US" sz="1400" dirty="0">
                <a:cs typeface="Arial" panose="020B0604020202020204" pitchFamily="34" charset="0"/>
              </a:rPr>
              <a:t> </a:t>
            </a:r>
            <a:r>
              <a:rPr lang="hy-AM" sz="1400" dirty="0">
                <a:cs typeface="Arial" panose="020B0604020202020204" pitchFamily="34" charset="0"/>
              </a:rPr>
              <a:t>երեխայի</a:t>
            </a:r>
            <a:r>
              <a:rPr lang="en-US" sz="1400" dirty="0">
                <a:cs typeface="Arial" panose="020B0604020202020204" pitchFamily="34" charset="0"/>
              </a:rPr>
              <a:t> </a:t>
            </a:r>
            <a:r>
              <a:rPr lang="en-US" sz="1400" dirty="0" err="1">
                <a:cs typeface="Arial" panose="020B0604020202020204" pitchFamily="34" charset="0"/>
              </a:rPr>
              <a:t>ասածին</a:t>
            </a:r>
            <a:r>
              <a:rPr lang="en-US" sz="1400" dirty="0">
                <a:cs typeface="Arial" panose="020B0604020202020204" pitchFamily="34" charset="0"/>
              </a:rPr>
              <a:t>:</a:t>
            </a:r>
          </a:p>
          <a:p>
            <a:pPr indent="-250317" latinLnBrk="0">
              <a:lnSpc>
                <a:spcPct val="150000"/>
              </a:lnSpc>
              <a:spcBef>
                <a:spcPts val="270"/>
              </a:spcBef>
              <a:buSzPts val="1656"/>
            </a:pPr>
            <a:r>
              <a:rPr lang="hy-AM" sz="1400" dirty="0">
                <a:cs typeface="Arial" panose="020B0604020202020204" pitchFamily="34" charset="0"/>
              </a:rPr>
              <a:t>Ապրումակցել, հարգել և լինել անկեղծ</a:t>
            </a:r>
            <a:r>
              <a:rPr lang="en-US" sz="1400" dirty="0">
                <a:cs typeface="Arial" panose="020B0604020202020204" pitchFamily="34" charset="0"/>
              </a:rPr>
              <a:t>:</a:t>
            </a:r>
          </a:p>
          <a:p>
            <a:pPr indent="-250317" latinLnBrk="0">
              <a:lnSpc>
                <a:spcPct val="150000"/>
              </a:lnSpc>
              <a:spcBef>
                <a:spcPts val="270"/>
              </a:spcBef>
              <a:buSzPts val="1656"/>
            </a:pPr>
            <a:r>
              <a:rPr lang="hy-AM" sz="1400" dirty="0">
                <a:cs typeface="Arial" panose="020B0604020202020204" pitchFamily="34" charset="0"/>
              </a:rPr>
              <a:t>Բռնությունն անընդունելի երևույթ է</a:t>
            </a:r>
            <a:r>
              <a:rPr lang="en-US" sz="1400" dirty="0">
                <a:cs typeface="Arial" panose="020B0604020202020204" pitchFamily="34" charset="0"/>
              </a:rPr>
              <a:t> և </a:t>
            </a:r>
            <a:r>
              <a:rPr lang="hy-AM" sz="1400" dirty="0">
                <a:cs typeface="Arial" panose="020B0604020202020204" pitchFamily="34" charset="0"/>
              </a:rPr>
              <a:t>ոչ մի դեպքում </a:t>
            </a:r>
            <a:r>
              <a:rPr lang="en-US" sz="1400" dirty="0" err="1">
                <a:cs typeface="Arial" panose="020B0604020202020204" pitchFamily="34" charset="0"/>
              </a:rPr>
              <a:t>տուժողի</a:t>
            </a:r>
            <a:r>
              <a:rPr lang="en-US" sz="1400" dirty="0">
                <a:cs typeface="Arial" panose="020B0604020202020204" pitchFamily="34" charset="0"/>
              </a:rPr>
              <a:t> </a:t>
            </a:r>
            <a:r>
              <a:rPr lang="en-US" sz="1400" dirty="0" err="1">
                <a:cs typeface="Arial" panose="020B0604020202020204" pitchFamily="34" charset="0"/>
              </a:rPr>
              <a:t>մեղք</a:t>
            </a:r>
            <a:r>
              <a:rPr lang="hy-AM" sz="1400" dirty="0">
                <a:cs typeface="Arial" panose="020B0604020202020204" pitchFamily="34" charset="0"/>
              </a:rPr>
              <a:t>ով</a:t>
            </a:r>
            <a:r>
              <a:rPr lang="en-US" sz="1400" dirty="0">
                <a:cs typeface="Arial" panose="020B0604020202020204" pitchFamily="34" charset="0"/>
              </a:rPr>
              <a:t> չ</a:t>
            </a:r>
            <a:r>
              <a:rPr lang="hy-AM" sz="1400" dirty="0">
                <a:cs typeface="Arial" panose="020B0604020202020204" pitchFamily="34" charset="0"/>
              </a:rPr>
              <a:t>ի տեղի ունենում</a:t>
            </a:r>
            <a:r>
              <a:rPr lang="en-US" sz="1400" dirty="0">
                <a:cs typeface="Arial" panose="020B0604020202020204" pitchFamily="34" charset="0"/>
              </a:rPr>
              <a:t>:</a:t>
            </a:r>
          </a:p>
          <a:p>
            <a:pPr indent="-250317" latinLnBrk="0">
              <a:lnSpc>
                <a:spcPct val="150000"/>
              </a:lnSpc>
              <a:spcBef>
                <a:spcPts val="270"/>
              </a:spcBef>
              <a:buSzPts val="1656"/>
            </a:pPr>
            <a:r>
              <a:rPr lang="en-US" sz="1400" dirty="0" err="1">
                <a:cs typeface="Arial" panose="020B0604020202020204" pitchFamily="34" charset="0"/>
              </a:rPr>
              <a:t>Հարց</a:t>
            </a:r>
            <a:r>
              <a:rPr lang="hy-AM" sz="1400" dirty="0">
                <a:cs typeface="Arial" panose="020B0604020202020204" pitchFamily="34" charset="0"/>
              </a:rPr>
              <a:t>նել</a:t>
            </a:r>
            <a:r>
              <a:rPr lang="en-US" sz="1400" dirty="0">
                <a:cs typeface="Arial" panose="020B0604020202020204" pitchFamily="34" charset="0"/>
              </a:rPr>
              <a:t>, </a:t>
            </a:r>
            <a:r>
              <a:rPr lang="en-US" sz="1400" dirty="0" err="1">
                <a:cs typeface="Arial" panose="020B0604020202020204" pitchFamily="34" charset="0"/>
              </a:rPr>
              <a:t>թե</a:t>
            </a:r>
            <a:r>
              <a:rPr lang="en-US" sz="1400" dirty="0">
                <a:cs typeface="Arial" panose="020B0604020202020204" pitchFamily="34" charset="0"/>
              </a:rPr>
              <a:t> </a:t>
            </a:r>
            <a:r>
              <a:rPr lang="en-US" sz="1400" dirty="0" err="1">
                <a:cs typeface="Arial" panose="020B0604020202020204" pitchFamily="34" charset="0"/>
              </a:rPr>
              <a:t>ինչ</a:t>
            </a:r>
            <a:r>
              <a:rPr lang="en-US" sz="1400" dirty="0">
                <a:cs typeface="Arial" panose="020B0604020202020204" pitchFamily="34" charset="0"/>
              </a:rPr>
              <a:t> </a:t>
            </a:r>
            <a:r>
              <a:rPr lang="en-US" sz="1400" dirty="0" err="1">
                <a:cs typeface="Arial" panose="020B0604020202020204" pitchFamily="34" charset="0"/>
              </a:rPr>
              <a:t>եղանակներով</a:t>
            </a:r>
            <a:r>
              <a:rPr lang="en-US" sz="1400" dirty="0">
                <a:cs typeface="Arial" panose="020B0604020202020204" pitchFamily="34" charset="0"/>
              </a:rPr>
              <a:t> </a:t>
            </a:r>
            <a:r>
              <a:rPr lang="en-US" sz="1400" dirty="0" err="1">
                <a:cs typeface="Arial" panose="020B0604020202020204" pitchFamily="34" charset="0"/>
              </a:rPr>
              <a:t>կարող</a:t>
            </a:r>
            <a:r>
              <a:rPr lang="en-US" sz="1400" dirty="0">
                <a:cs typeface="Arial" panose="020B0604020202020204" pitchFamily="34" charset="0"/>
              </a:rPr>
              <a:t> </a:t>
            </a:r>
            <a:r>
              <a:rPr lang="en-US" sz="1400" dirty="0" err="1">
                <a:cs typeface="Arial" panose="020B0604020202020204" pitchFamily="34" charset="0"/>
              </a:rPr>
              <a:t>եք</a:t>
            </a:r>
            <a:r>
              <a:rPr lang="en-US" sz="1400" dirty="0">
                <a:cs typeface="Arial" panose="020B0604020202020204" pitchFamily="34" charset="0"/>
              </a:rPr>
              <a:t> </a:t>
            </a:r>
            <a:r>
              <a:rPr lang="en-US" sz="1400" dirty="0" err="1">
                <a:cs typeface="Arial" panose="020B0604020202020204" pitchFamily="34" charset="0"/>
              </a:rPr>
              <a:t>օգտակար</a:t>
            </a:r>
            <a:r>
              <a:rPr lang="en-US" sz="1400" dirty="0">
                <a:cs typeface="Arial" panose="020B0604020202020204" pitchFamily="34" charset="0"/>
              </a:rPr>
              <a:t> </a:t>
            </a:r>
            <a:r>
              <a:rPr lang="en-US" sz="1400" dirty="0" err="1">
                <a:cs typeface="Arial" panose="020B0604020202020204" pitchFamily="34" charset="0"/>
              </a:rPr>
              <a:t>լինել</a:t>
            </a:r>
            <a:r>
              <a:rPr lang="en-US" sz="1400" dirty="0">
                <a:cs typeface="Arial" panose="020B0604020202020204" pitchFamily="34" charset="0"/>
              </a:rPr>
              <a:t>:</a:t>
            </a:r>
          </a:p>
          <a:p>
            <a:pPr indent="-250317" latinLnBrk="0">
              <a:lnSpc>
                <a:spcPct val="150000"/>
              </a:lnSpc>
              <a:spcBef>
                <a:spcPts val="270"/>
              </a:spcBef>
              <a:buSzPts val="1656"/>
            </a:pPr>
            <a:r>
              <a:rPr lang="en-US" sz="1400" dirty="0" err="1">
                <a:cs typeface="Arial" panose="020B0604020202020204" pitchFamily="34" charset="0"/>
              </a:rPr>
              <a:t>Քննարկե</a:t>
            </a:r>
            <a:r>
              <a:rPr lang="hy-AM" sz="1400" dirty="0">
                <a:cs typeface="Arial" panose="020B0604020202020204" pitchFamily="34" charset="0"/>
              </a:rPr>
              <a:t>լ աջակցության հնարավոր եղանակները</a:t>
            </a:r>
            <a:r>
              <a:rPr lang="en-US" sz="1400" dirty="0">
                <a:cs typeface="Arial" panose="020B0604020202020204" pitchFamily="34" charset="0"/>
              </a:rPr>
              <a:t>:</a:t>
            </a:r>
            <a:endParaRPr lang="hy-AM" sz="1400" dirty="0">
              <a:cs typeface="Arial" panose="020B0604020202020204" pitchFamily="34" charset="0"/>
            </a:endParaRPr>
          </a:p>
          <a:p>
            <a:pPr indent="-250317" latinLnBrk="0">
              <a:lnSpc>
                <a:spcPct val="150000"/>
              </a:lnSpc>
              <a:spcBef>
                <a:spcPts val="270"/>
              </a:spcBef>
              <a:buSzPts val="1656"/>
            </a:pPr>
            <a:r>
              <a:rPr lang="hy-AM" sz="1400" dirty="0">
                <a:cs typeface="Arial" panose="020B0604020202020204" pitchFamily="34" charset="0"/>
              </a:rPr>
              <a:t>Տրամադրել </a:t>
            </a:r>
            <a:r>
              <a:rPr lang="en-US" sz="1400" dirty="0" err="1">
                <a:cs typeface="Arial" panose="020B0604020202020204" pitchFamily="34" charset="0"/>
              </a:rPr>
              <a:t>կոնտակտներ</a:t>
            </a:r>
            <a:r>
              <a:rPr lang="hy-AM" sz="1400" dirty="0">
                <a:cs typeface="Arial" panose="020B0604020202020204" pitchFamily="34" charset="0"/>
              </a:rPr>
              <a:t> և աջակցության ուղիներ։</a:t>
            </a:r>
            <a:endParaRPr lang="en-US" sz="1400" dirty="0">
              <a:cs typeface="Arial" panose="020B0604020202020204" pitchFamily="34" charset="0"/>
            </a:endParaRPr>
          </a:p>
        </p:txBody>
      </p:sp>
      <p:sp>
        <p:nvSpPr>
          <p:cNvPr id="5" name="Slide Number Placeholder 4">
            <a:extLst>
              <a:ext uri="{FF2B5EF4-FFF2-40B4-BE49-F238E27FC236}">
                <a16:creationId xmlns:a16="http://schemas.microsoft.com/office/drawing/2014/main" id="{7AC94A46-57E4-095E-D711-E2A60F4EA707}"/>
              </a:ext>
            </a:extLst>
          </p:cNvPr>
          <p:cNvSpPr>
            <a:spLocks noGrp="1"/>
          </p:cNvSpPr>
          <p:nvPr>
            <p:ph type="sldNum" sz="quarter" idx="12"/>
          </p:nvPr>
        </p:nvSpPr>
        <p:spPr/>
        <p:txBody>
          <a:bodyPr/>
          <a:lstStyle/>
          <a:p>
            <a:fld id="{00000000-1234-1234-1234-123412341234}" type="slidenum">
              <a:rPr lang="ru-RU" smtClean="0"/>
              <a:pPr/>
              <a:t>72</a:t>
            </a:fld>
            <a:endParaRPr lang="ru-RU"/>
          </a:p>
        </p:txBody>
      </p:sp>
    </p:spTree>
    <p:extLst>
      <p:ext uri="{BB962C8B-B14F-4D97-AF65-F5344CB8AC3E}">
        <p14:creationId xmlns:p14="http://schemas.microsoft.com/office/powerpoint/2010/main" val="2493807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98" y="214953"/>
            <a:ext cx="7760091" cy="532221"/>
          </a:xfrm>
        </p:spPr>
        <p:txBody>
          <a:bodyPr>
            <a:normAutofit/>
          </a:bodyPr>
          <a:lstStyle/>
          <a:p>
            <a:r>
              <a:rPr lang="hy-AM" sz="2625" b="1" dirty="0"/>
              <a:t>Ինչպիսին կլինի երեխան, եթե․․․</a:t>
            </a:r>
            <a:r>
              <a:rPr lang="hy-AM" sz="2475" b="1" dirty="0"/>
              <a:t> </a:t>
            </a:r>
            <a:endParaRPr lang="en-US" sz="2475" b="1" dirty="0"/>
          </a:p>
        </p:txBody>
      </p:sp>
      <p:sp>
        <p:nvSpPr>
          <p:cNvPr id="3" name="Content Placeholder 2"/>
          <p:cNvSpPr>
            <a:spLocks noGrp="1"/>
          </p:cNvSpPr>
          <p:nvPr>
            <p:ph idx="1"/>
          </p:nvPr>
        </p:nvSpPr>
        <p:spPr>
          <a:xfrm>
            <a:off x="428934" y="1076619"/>
            <a:ext cx="6918920" cy="3293527"/>
          </a:xfrm>
        </p:spPr>
        <p:txBody>
          <a:bodyPr>
            <a:noAutofit/>
          </a:bodyPr>
          <a:lstStyle/>
          <a:p>
            <a:pPr>
              <a:buFont typeface="Wingdings" panose="05000000000000000000" pitchFamily="2" charset="2"/>
              <a:buChar char="q"/>
            </a:pPr>
            <a:r>
              <a:rPr lang="ru-RU" sz="1600" dirty="0" err="1"/>
              <a:t>Եթե</a:t>
            </a:r>
            <a:r>
              <a:rPr lang="ru-RU" sz="1600" dirty="0"/>
              <a:t> </a:t>
            </a:r>
            <a:r>
              <a:rPr lang="ru-RU" sz="1600" dirty="0" err="1"/>
              <a:t>շարունակ</a:t>
            </a:r>
            <a:r>
              <a:rPr lang="ru-RU" sz="1600" dirty="0"/>
              <a:t> </a:t>
            </a:r>
            <a:r>
              <a:rPr lang="ru-RU" sz="1600" dirty="0" err="1"/>
              <a:t>քննադ</a:t>
            </a:r>
            <a:r>
              <a:rPr lang="hy-AM" sz="1600" dirty="0"/>
              <a:t>ա</a:t>
            </a:r>
            <a:r>
              <a:rPr lang="ru-RU" sz="1600" dirty="0" err="1"/>
              <a:t>տվում</a:t>
            </a:r>
            <a:r>
              <a:rPr lang="ru-RU" sz="1600" dirty="0"/>
              <a:t> է</a:t>
            </a:r>
            <a:r>
              <a:rPr lang="en-US" sz="1600" dirty="0"/>
              <a:t>,</a:t>
            </a:r>
            <a:r>
              <a:rPr lang="hy-AM" sz="1600" dirty="0"/>
              <a:t> </a:t>
            </a:r>
          </a:p>
          <a:p>
            <a:pPr>
              <a:buFont typeface="Wingdings" panose="05000000000000000000" pitchFamily="2" charset="2"/>
              <a:buChar char="q"/>
            </a:pPr>
            <a:r>
              <a:rPr lang="ru-RU" sz="1600" dirty="0"/>
              <a:t>Եթե շրջապ</a:t>
            </a:r>
            <a:r>
              <a:rPr lang="hy-AM" sz="1600" dirty="0"/>
              <a:t>ա</a:t>
            </a:r>
            <a:r>
              <a:rPr lang="ru-RU" sz="1600" dirty="0"/>
              <a:t>տված է թշնամանքով</a:t>
            </a:r>
            <a:r>
              <a:rPr lang="en-US" sz="1600" dirty="0"/>
              <a:t>, </a:t>
            </a:r>
          </a:p>
          <a:p>
            <a:pPr>
              <a:buFont typeface="Wingdings" panose="05000000000000000000" pitchFamily="2" charset="2"/>
              <a:buChar char="q"/>
            </a:pPr>
            <a:r>
              <a:rPr lang="ru-RU" sz="1600" dirty="0" err="1"/>
              <a:t>Եթե</a:t>
            </a:r>
            <a:r>
              <a:rPr lang="ru-RU" sz="1600" dirty="0"/>
              <a:t> </a:t>
            </a:r>
            <a:r>
              <a:rPr lang="ru-RU" sz="1600" dirty="0" err="1"/>
              <a:t>ծաղրի</a:t>
            </a:r>
            <a:r>
              <a:rPr lang="ru-RU" sz="1600" dirty="0"/>
              <a:t> է </a:t>
            </a:r>
            <a:r>
              <a:rPr lang="ru-RU" sz="1600" dirty="0" err="1"/>
              <a:t>ենթարկվում</a:t>
            </a:r>
            <a:r>
              <a:rPr lang="en-US" sz="1600" dirty="0"/>
              <a:t>, </a:t>
            </a:r>
          </a:p>
          <a:p>
            <a:pPr>
              <a:buFont typeface="Wingdings" panose="05000000000000000000" pitchFamily="2" charset="2"/>
              <a:buChar char="q"/>
            </a:pPr>
            <a:r>
              <a:rPr lang="ru-RU" sz="1600" dirty="0" err="1"/>
              <a:t>Եթե</a:t>
            </a:r>
            <a:r>
              <a:rPr lang="ru-RU" sz="1600" dirty="0"/>
              <a:t> </a:t>
            </a:r>
            <a:r>
              <a:rPr lang="ru-RU" sz="1600" dirty="0" err="1"/>
              <a:t>մեծանում</a:t>
            </a:r>
            <a:r>
              <a:rPr lang="ru-RU" sz="1600" dirty="0"/>
              <a:t> է </a:t>
            </a:r>
            <a:r>
              <a:rPr lang="ru-RU" sz="1600" dirty="0" err="1"/>
              <a:t>շարունակ</a:t>
            </a:r>
            <a:r>
              <a:rPr lang="ru-RU" sz="1600" dirty="0"/>
              <a:t> </a:t>
            </a:r>
            <a:r>
              <a:rPr lang="ru-RU" sz="1600" dirty="0" err="1"/>
              <a:t>ամոթանքի</a:t>
            </a:r>
            <a:r>
              <a:rPr lang="ru-RU" sz="1600" dirty="0"/>
              <a:t> </a:t>
            </a:r>
            <a:r>
              <a:rPr lang="ru-RU" sz="1600" dirty="0" err="1"/>
              <a:t>ենթարկվելով</a:t>
            </a:r>
            <a:r>
              <a:rPr lang="en-US" sz="1600" dirty="0"/>
              <a:t>,</a:t>
            </a:r>
            <a:r>
              <a:rPr lang="ru-RU" sz="1600" dirty="0"/>
              <a:t> </a:t>
            </a:r>
            <a:endParaRPr lang="en-US" sz="1600" dirty="0"/>
          </a:p>
          <a:p>
            <a:pPr>
              <a:buFont typeface="Wingdings" panose="05000000000000000000" pitchFamily="2" charset="2"/>
              <a:buChar char="q"/>
            </a:pPr>
            <a:r>
              <a:rPr lang="ru-RU" sz="1600" dirty="0" err="1"/>
              <a:t>Եթե</a:t>
            </a:r>
            <a:r>
              <a:rPr lang="ru-RU" sz="1600" dirty="0"/>
              <a:t> </a:t>
            </a:r>
            <a:r>
              <a:rPr lang="ru-RU" sz="1600" dirty="0" err="1"/>
              <a:t>ապրում</a:t>
            </a:r>
            <a:r>
              <a:rPr lang="ru-RU" sz="1600" dirty="0"/>
              <a:t> է </a:t>
            </a:r>
            <a:r>
              <a:rPr lang="ru-RU" sz="1600" dirty="0" err="1"/>
              <a:t>հանդուրժողականության</a:t>
            </a:r>
            <a:r>
              <a:rPr lang="en-US" sz="1600" dirty="0"/>
              <a:t> </a:t>
            </a:r>
            <a:r>
              <a:rPr lang="ru-RU" sz="1600" dirty="0" err="1"/>
              <a:t>մթնոլորտում</a:t>
            </a:r>
            <a:r>
              <a:rPr lang="en-US" sz="1600" dirty="0"/>
              <a:t>,</a:t>
            </a:r>
            <a:r>
              <a:rPr lang="hy-AM" sz="1600" dirty="0"/>
              <a:t>   </a:t>
            </a:r>
            <a:endParaRPr lang="ru-RU" sz="1600" dirty="0"/>
          </a:p>
          <a:p>
            <a:pPr>
              <a:buFont typeface="Wingdings" panose="05000000000000000000" pitchFamily="2" charset="2"/>
              <a:buChar char="q"/>
            </a:pPr>
            <a:r>
              <a:rPr lang="ru-RU" sz="1600" dirty="0" err="1"/>
              <a:t>Եթե</a:t>
            </a:r>
            <a:r>
              <a:rPr lang="ru-RU" sz="1600" dirty="0"/>
              <a:t> </a:t>
            </a:r>
            <a:r>
              <a:rPr lang="ru-RU" sz="1600" dirty="0" err="1"/>
              <a:t>խրախուսվում</a:t>
            </a:r>
            <a:r>
              <a:rPr lang="ru-RU" sz="1600" dirty="0"/>
              <a:t> է</a:t>
            </a:r>
            <a:r>
              <a:rPr lang="en-US" sz="1600" dirty="0"/>
              <a:t>,</a:t>
            </a:r>
            <a:r>
              <a:rPr lang="hy-AM" sz="1600" dirty="0">
                <a:solidFill>
                  <a:srgbClr val="C00000"/>
                </a:solidFill>
              </a:rPr>
              <a:t> </a:t>
            </a:r>
          </a:p>
          <a:p>
            <a:pPr>
              <a:buFont typeface="Wingdings" panose="05000000000000000000" pitchFamily="2" charset="2"/>
              <a:buChar char="q"/>
            </a:pPr>
            <a:r>
              <a:rPr lang="ru-RU" sz="1600" dirty="0" err="1"/>
              <a:t>Եթե</a:t>
            </a:r>
            <a:r>
              <a:rPr lang="ru-RU" sz="1600" dirty="0"/>
              <a:t> </a:t>
            </a:r>
            <a:r>
              <a:rPr lang="ru-RU" sz="1600" dirty="0" err="1"/>
              <a:t>գովասանքի</a:t>
            </a:r>
            <a:r>
              <a:rPr lang="ru-RU" sz="1600" dirty="0"/>
              <a:t> է </a:t>
            </a:r>
            <a:r>
              <a:rPr lang="ru-RU" sz="1600" dirty="0" err="1"/>
              <a:t>արժանանում</a:t>
            </a:r>
            <a:r>
              <a:rPr lang="en-US" sz="1600" dirty="0"/>
              <a:t>,</a:t>
            </a:r>
            <a:endParaRPr lang="ru-RU" sz="1600" dirty="0"/>
          </a:p>
          <a:p>
            <a:pPr>
              <a:buFont typeface="Wingdings" panose="05000000000000000000" pitchFamily="2" charset="2"/>
              <a:buChar char="q"/>
            </a:pPr>
            <a:r>
              <a:rPr lang="hy-AM" sz="1600" dirty="0"/>
              <a:t>Եթե ազնիվ միջավայրում է մեծանում</a:t>
            </a:r>
            <a:r>
              <a:rPr lang="en-US" sz="1600" dirty="0"/>
              <a:t>,</a:t>
            </a:r>
            <a:endParaRPr lang="ru-RU" sz="1600" dirty="0"/>
          </a:p>
          <a:p>
            <a:pPr>
              <a:buFont typeface="Wingdings" panose="05000000000000000000" pitchFamily="2" charset="2"/>
              <a:buChar char="q"/>
            </a:pPr>
            <a:r>
              <a:rPr lang="hy-AM" sz="1600" dirty="0"/>
              <a:t>Եթե ապահովության մեջ է մեծանում</a:t>
            </a:r>
            <a:r>
              <a:rPr lang="en-US" sz="1600" dirty="0"/>
              <a:t>,</a:t>
            </a:r>
            <a:endParaRPr lang="ru-RU" sz="1600" dirty="0"/>
          </a:p>
          <a:p>
            <a:pPr>
              <a:buFont typeface="Wingdings" panose="05000000000000000000" pitchFamily="2" charset="2"/>
              <a:buChar char="q"/>
            </a:pPr>
            <a:r>
              <a:rPr lang="hy-AM" sz="1600" dirty="0"/>
              <a:t>Եթե հավանության է արժանանում</a:t>
            </a:r>
            <a:r>
              <a:rPr lang="en-US" sz="1600" dirty="0"/>
              <a:t>,</a:t>
            </a:r>
            <a:endParaRPr lang="ru-RU" sz="1600" dirty="0"/>
          </a:p>
          <a:p>
            <a:pPr>
              <a:buFont typeface="Wingdings" panose="05000000000000000000" pitchFamily="2" charset="2"/>
              <a:buChar char="q"/>
            </a:pPr>
            <a:r>
              <a:rPr lang="hy-AM" sz="1600" dirty="0"/>
              <a:t>Եթե ջերմությամբ է շրջապատված,</a:t>
            </a:r>
            <a:endParaRPr lang="en-US" sz="1600" dirty="0"/>
          </a:p>
          <a:p>
            <a:pPr marL="0" indent="0">
              <a:buNone/>
            </a:pPr>
            <a:r>
              <a:rPr lang="en-US" sz="1350" i="1" dirty="0"/>
              <a:t>                                       </a:t>
            </a:r>
            <a:endParaRPr lang="ru-RU" sz="1350" i="1" dirty="0"/>
          </a:p>
        </p:txBody>
      </p:sp>
      <p:sp>
        <p:nvSpPr>
          <p:cNvPr id="5" name="Slide Number Placeholder 4">
            <a:extLst>
              <a:ext uri="{FF2B5EF4-FFF2-40B4-BE49-F238E27FC236}">
                <a16:creationId xmlns:a16="http://schemas.microsoft.com/office/drawing/2014/main" id="{1B308E11-C865-AA00-4F73-17D9C8ACEB09}"/>
              </a:ext>
            </a:extLst>
          </p:cNvPr>
          <p:cNvSpPr>
            <a:spLocks noGrp="1"/>
          </p:cNvSpPr>
          <p:nvPr>
            <p:ph type="sldNum" sz="quarter" idx="12"/>
          </p:nvPr>
        </p:nvSpPr>
        <p:spPr>
          <a:xfrm>
            <a:off x="8257728" y="4837266"/>
            <a:ext cx="1066800" cy="182563"/>
          </a:xfrm>
        </p:spPr>
        <p:txBody>
          <a:bodyPr/>
          <a:lstStyle/>
          <a:p>
            <a:fld id="{00000000-1234-1234-1234-123412341234}" type="slidenum">
              <a:rPr lang="ru-RU" smtClean="0"/>
              <a:pPr/>
              <a:t>73</a:t>
            </a:fld>
            <a:endParaRPr lang="ru-RU"/>
          </a:p>
        </p:txBody>
      </p:sp>
      <p:sp>
        <p:nvSpPr>
          <p:cNvPr id="6" name="Title 1">
            <a:extLst>
              <a:ext uri="{FF2B5EF4-FFF2-40B4-BE49-F238E27FC236}">
                <a16:creationId xmlns:a16="http://schemas.microsoft.com/office/drawing/2014/main" id="{A5F17DBA-C17D-4B7A-AB8F-96E397880119}"/>
              </a:ext>
            </a:extLst>
          </p:cNvPr>
          <p:cNvSpPr txBox="1">
            <a:spLocks/>
          </p:cNvSpPr>
          <p:nvPr/>
        </p:nvSpPr>
        <p:spPr>
          <a:xfrm>
            <a:off x="3604592" y="1143642"/>
            <a:ext cx="2783932" cy="323404"/>
          </a:xfrm>
          <a:prstGeom prst="rect">
            <a:avLst/>
          </a:prstGeom>
        </p:spPr>
        <p:txBody>
          <a:bodyPr vert="horz" lIns="45720" tIns="22860" rIns="45720" bIns="2286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4000" b="1" dirty="0">
                <a:solidFill>
                  <a:srgbClr val="C00000"/>
                </a:solidFill>
                <a:latin typeface="+mn-lt"/>
              </a:rPr>
              <a:t>կսովորի մեղադրել</a:t>
            </a:r>
            <a:r>
              <a:rPr lang="hy-AM" sz="4900" b="1" dirty="0">
                <a:solidFill>
                  <a:srgbClr val="C00000"/>
                </a:solidFill>
                <a:latin typeface="+mn-lt"/>
              </a:rPr>
              <a:t>, </a:t>
            </a:r>
            <a:endParaRPr lang="en-US" sz="4900" b="1" dirty="0">
              <a:solidFill>
                <a:srgbClr val="C00000"/>
              </a:solidFill>
              <a:latin typeface="+mn-lt"/>
            </a:endParaRPr>
          </a:p>
          <a:p>
            <a:endParaRPr lang="en-US" sz="2475" b="1" dirty="0"/>
          </a:p>
        </p:txBody>
      </p:sp>
      <p:sp>
        <p:nvSpPr>
          <p:cNvPr id="7" name="Title 1">
            <a:extLst>
              <a:ext uri="{FF2B5EF4-FFF2-40B4-BE49-F238E27FC236}">
                <a16:creationId xmlns:a16="http://schemas.microsoft.com/office/drawing/2014/main" id="{2C5A6606-E3F0-469E-9C70-33D93105F6B4}"/>
              </a:ext>
            </a:extLst>
          </p:cNvPr>
          <p:cNvSpPr txBox="1">
            <a:spLocks/>
          </p:cNvSpPr>
          <p:nvPr/>
        </p:nvSpPr>
        <p:spPr>
          <a:xfrm>
            <a:off x="3771317" y="1403177"/>
            <a:ext cx="3423062" cy="402067"/>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 </a:t>
            </a:r>
            <a:r>
              <a:rPr lang="hy-AM" sz="6400" b="1" dirty="0">
                <a:solidFill>
                  <a:srgbClr val="C00000"/>
                </a:solidFill>
              </a:rPr>
              <a:t>կտրամադրվի պայքարի, </a:t>
            </a:r>
            <a:endParaRPr lang="en-US" sz="6400" b="1" dirty="0">
              <a:solidFill>
                <a:srgbClr val="C00000"/>
              </a:solidFill>
            </a:endParaRPr>
          </a:p>
          <a:p>
            <a:endParaRPr lang="en-US" sz="2475" b="1" dirty="0"/>
          </a:p>
        </p:txBody>
      </p:sp>
      <p:sp>
        <p:nvSpPr>
          <p:cNvPr id="8" name="Title 1">
            <a:extLst>
              <a:ext uri="{FF2B5EF4-FFF2-40B4-BE49-F238E27FC236}">
                <a16:creationId xmlns:a16="http://schemas.microsoft.com/office/drawing/2014/main" id="{17B39606-F6C9-4DA5-B07D-47ACC82FC28D}"/>
              </a:ext>
            </a:extLst>
          </p:cNvPr>
          <p:cNvSpPr txBox="1">
            <a:spLocks/>
          </p:cNvSpPr>
          <p:nvPr/>
        </p:nvSpPr>
        <p:spPr>
          <a:xfrm>
            <a:off x="3460576" y="1796491"/>
            <a:ext cx="1905000" cy="151629"/>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6400" b="1" dirty="0">
                <a:solidFill>
                  <a:srgbClr val="C00000"/>
                </a:solidFill>
              </a:rPr>
              <a:t>երկչոտ կդառնա, </a:t>
            </a:r>
            <a:endParaRPr lang="en-US" sz="6400" b="1" dirty="0">
              <a:solidFill>
                <a:srgbClr val="C00000"/>
              </a:solidFill>
            </a:endParaRPr>
          </a:p>
          <a:p>
            <a:endParaRPr lang="en-US" sz="2475" b="1" dirty="0"/>
          </a:p>
        </p:txBody>
      </p:sp>
      <p:sp>
        <p:nvSpPr>
          <p:cNvPr id="9" name="Title 1">
            <a:extLst>
              <a:ext uri="{FF2B5EF4-FFF2-40B4-BE49-F238E27FC236}">
                <a16:creationId xmlns:a16="http://schemas.microsoft.com/office/drawing/2014/main" id="{082E140E-DE09-4143-AEEC-2C2E6810ACB0}"/>
              </a:ext>
            </a:extLst>
          </p:cNvPr>
          <p:cNvSpPr txBox="1">
            <a:spLocks/>
          </p:cNvSpPr>
          <p:nvPr/>
        </p:nvSpPr>
        <p:spPr>
          <a:xfrm>
            <a:off x="5980856" y="2097480"/>
            <a:ext cx="3208124" cy="299942"/>
          </a:xfrm>
          <a:prstGeom prst="rect">
            <a:avLst/>
          </a:prstGeom>
        </p:spPr>
        <p:txBody>
          <a:bodyPr vert="horz" lIns="45720" tIns="22860" rIns="45720" bIns="228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2300" b="1" dirty="0">
                <a:solidFill>
                  <a:srgbClr val="C00000"/>
                </a:solidFill>
              </a:rPr>
              <a:t>մեղքի զգացումը չի լքի նրան, </a:t>
            </a:r>
            <a:endParaRPr lang="en-US" sz="2300" b="1" dirty="0">
              <a:solidFill>
                <a:srgbClr val="C00000"/>
              </a:solidFill>
            </a:endParaRPr>
          </a:p>
          <a:p>
            <a:endParaRPr lang="en-US" sz="2475" b="1" dirty="0"/>
          </a:p>
        </p:txBody>
      </p:sp>
      <p:sp>
        <p:nvSpPr>
          <p:cNvPr id="10" name="Title 1">
            <a:extLst>
              <a:ext uri="{FF2B5EF4-FFF2-40B4-BE49-F238E27FC236}">
                <a16:creationId xmlns:a16="http://schemas.microsoft.com/office/drawing/2014/main" id="{86EBFA12-7B8C-455B-9021-9759FEEC5A26}"/>
              </a:ext>
            </a:extLst>
          </p:cNvPr>
          <p:cNvSpPr txBox="1">
            <a:spLocks/>
          </p:cNvSpPr>
          <p:nvPr/>
        </p:nvSpPr>
        <p:spPr>
          <a:xfrm>
            <a:off x="5980856" y="2373364"/>
            <a:ext cx="2393416" cy="146314"/>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6400" b="1" dirty="0">
                <a:solidFill>
                  <a:srgbClr val="C00000"/>
                </a:solidFill>
              </a:rPr>
              <a:t>համբերատար կլինի, </a:t>
            </a:r>
            <a:endParaRPr lang="en-US" sz="6400" b="1" dirty="0">
              <a:solidFill>
                <a:srgbClr val="C00000"/>
              </a:solidFill>
            </a:endParaRPr>
          </a:p>
          <a:p>
            <a:endParaRPr lang="en-US" sz="2475" b="1" dirty="0"/>
          </a:p>
        </p:txBody>
      </p:sp>
      <p:sp>
        <p:nvSpPr>
          <p:cNvPr id="12" name="Title 1">
            <a:extLst>
              <a:ext uri="{FF2B5EF4-FFF2-40B4-BE49-F238E27FC236}">
                <a16:creationId xmlns:a16="http://schemas.microsoft.com/office/drawing/2014/main" id="{B0DD6959-4F37-444A-B894-008DD02CCF0F}"/>
              </a:ext>
            </a:extLst>
          </p:cNvPr>
          <p:cNvSpPr txBox="1">
            <a:spLocks/>
          </p:cNvSpPr>
          <p:nvPr/>
        </p:nvSpPr>
        <p:spPr>
          <a:xfrm>
            <a:off x="3945833" y="2904721"/>
            <a:ext cx="2393416" cy="146314"/>
          </a:xfrm>
          <a:prstGeom prst="rect">
            <a:avLst/>
          </a:prstGeom>
        </p:spPr>
        <p:txBody>
          <a:bodyPr vert="horz" lIns="45720" tIns="22860" rIns="45720" bIns="228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b="1" dirty="0" err="1">
                <a:solidFill>
                  <a:srgbClr val="C00000"/>
                </a:solidFill>
              </a:rPr>
              <a:t>կսովորի</a:t>
            </a:r>
            <a:r>
              <a:rPr lang="ru-RU" sz="1600" b="1" dirty="0">
                <a:solidFill>
                  <a:srgbClr val="C00000"/>
                </a:solidFill>
              </a:rPr>
              <a:t> </a:t>
            </a:r>
            <a:r>
              <a:rPr lang="ru-RU" sz="1600" b="1" dirty="0" err="1">
                <a:solidFill>
                  <a:srgbClr val="C00000"/>
                </a:solidFill>
              </a:rPr>
              <a:t>գնահատել</a:t>
            </a:r>
            <a:r>
              <a:rPr lang="hy-AM" sz="1600" b="1" dirty="0">
                <a:solidFill>
                  <a:srgbClr val="C00000"/>
                </a:solidFill>
              </a:rPr>
              <a:t>,</a:t>
            </a:r>
            <a:endParaRPr lang="en-US" sz="1600" b="1" dirty="0"/>
          </a:p>
        </p:txBody>
      </p:sp>
      <p:sp>
        <p:nvSpPr>
          <p:cNvPr id="13" name="Title 1">
            <a:extLst>
              <a:ext uri="{FF2B5EF4-FFF2-40B4-BE49-F238E27FC236}">
                <a16:creationId xmlns:a16="http://schemas.microsoft.com/office/drawing/2014/main" id="{B7D94C4B-2DBE-4C0A-96C1-A8FF5261EA4E}"/>
              </a:ext>
            </a:extLst>
          </p:cNvPr>
          <p:cNvSpPr txBox="1">
            <a:spLocks/>
          </p:cNvSpPr>
          <p:nvPr/>
        </p:nvSpPr>
        <p:spPr>
          <a:xfrm>
            <a:off x="4235134" y="3191689"/>
            <a:ext cx="3113874" cy="201908"/>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6400" b="1" dirty="0" err="1">
                <a:solidFill>
                  <a:srgbClr val="C00000"/>
                </a:solidFill>
              </a:rPr>
              <a:t>արդարամիտ</a:t>
            </a:r>
            <a:r>
              <a:rPr lang="ru-RU" sz="6400" b="1" dirty="0">
                <a:solidFill>
                  <a:srgbClr val="C00000"/>
                </a:solidFill>
              </a:rPr>
              <a:t> </a:t>
            </a:r>
            <a:r>
              <a:rPr lang="ru-RU" sz="6400" b="1" dirty="0" err="1">
                <a:solidFill>
                  <a:srgbClr val="C00000"/>
                </a:solidFill>
              </a:rPr>
              <a:t>կդառնա</a:t>
            </a:r>
            <a:r>
              <a:rPr lang="hy-AM" sz="6400" b="1" dirty="0">
                <a:solidFill>
                  <a:srgbClr val="C00000"/>
                </a:solidFill>
              </a:rPr>
              <a:t>,</a:t>
            </a:r>
            <a:endParaRPr lang="ru-RU" sz="6400" b="1" dirty="0">
              <a:solidFill>
                <a:srgbClr val="C00000"/>
              </a:solidFill>
            </a:endParaRPr>
          </a:p>
          <a:p>
            <a:endParaRPr lang="en-US" sz="2475" b="1" dirty="0"/>
          </a:p>
        </p:txBody>
      </p:sp>
      <p:sp>
        <p:nvSpPr>
          <p:cNvPr id="14" name="Title 1">
            <a:extLst>
              <a:ext uri="{FF2B5EF4-FFF2-40B4-BE49-F238E27FC236}">
                <a16:creationId xmlns:a16="http://schemas.microsoft.com/office/drawing/2014/main" id="{F0402BD8-B85F-4C02-BCD2-620A4DE211EA}"/>
              </a:ext>
            </a:extLst>
          </p:cNvPr>
          <p:cNvSpPr txBox="1">
            <a:spLocks/>
          </p:cNvSpPr>
          <p:nvPr/>
        </p:nvSpPr>
        <p:spPr>
          <a:xfrm>
            <a:off x="4369292" y="3554304"/>
            <a:ext cx="2393416" cy="146314"/>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6400" b="1" dirty="0">
                <a:solidFill>
                  <a:srgbClr val="C00000"/>
                </a:solidFill>
              </a:rPr>
              <a:t>կսովորի հավատալ, </a:t>
            </a:r>
            <a:endParaRPr lang="en-US" sz="6400" b="1" dirty="0">
              <a:solidFill>
                <a:srgbClr val="C00000"/>
              </a:solidFill>
            </a:endParaRPr>
          </a:p>
          <a:p>
            <a:endParaRPr lang="en-US" sz="2475" b="1" dirty="0"/>
          </a:p>
        </p:txBody>
      </p:sp>
      <p:sp>
        <p:nvSpPr>
          <p:cNvPr id="15" name="Title 1">
            <a:extLst>
              <a:ext uri="{FF2B5EF4-FFF2-40B4-BE49-F238E27FC236}">
                <a16:creationId xmlns:a16="http://schemas.microsoft.com/office/drawing/2014/main" id="{10CF8D28-21E6-48B0-91FC-63A3F855B710}"/>
              </a:ext>
            </a:extLst>
          </p:cNvPr>
          <p:cNvSpPr txBox="1">
            <a:spLocks/>
          </p:cNvSpPr>
          <p:nvPr/>
        </p:nvSpPr>
        <p:spPr>
          <a:xfrm>
            <a:off x="4064508" y="3811205"/>
            <a:ext cx="3009900" cy="218711"/>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6400" b="1" dirty="0">
                <a:solidFill>
                  <a:srgbClr val="C00000"/>
                </a:solidFill>
              </a:rPr>
              <a:t>ինքն իրեն կգնահատի, </a:t>
            </a:r>
            <a:endParaRPr lang="en-US" sz="6400" b="1" dirty="0">
              <a:solidFill>
                <a:srgbClr val="C00000"/>
              </a:solidFill>
            </a:endParaRPr>
          </a:p>
          <a:p>
            <a:endParaRPr lang="en-US" sz="2475" b="1" dirty="0"/>
          </a:p>
        </p:txBody>
      </p:sp>
      <p:sp>
        <p:nvSpPr>
          <p:cNvPr id="16" name="Title 1">
            <a:extLst>
              <a:ext uri="{FF2B5EF4-FFF2-40B4-BE49-F238E27FC236}">
                <a16:creationId xmlns:a16="http://schemas.microsoft.com/office/drawing/2014/main" id="{20BDB367-F27E-4138-9352-571FB43715BA}"/>
              </a:ext>
            </a:extLst>
          </p:cNvPr>
          <p:cNvSpPr txBox="1">
            <a:spLocks/>
          </p:cNvSpPr>
          <p:nvPr/>
        </p:nvSpPr>
        <p:spPr>
          <a:xfrm>
            <a:off x="3964620" y="4153628"/>
            <a:ext cx="2393416" cy="146314"/>
          </a:xfrm>
          <a:prstGeom prst="rect">
            <a:avLst/>
          </a:prstGeom>
        </p:spPr>
        <p:txBody>
          <a:bodyPr vert="horz" lIns="45720" tIns="22860" rIns="45720" bIns="2286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6400" b="1" dirty="0">
                <a:solidFill>
                  <a:srgbClr val="C00000"/>
                </a:solidFill>
              </a:rPr>
              <a:t>կսովորի սիրել </a:t>
            </a:r>
            <a:endParaRPr lang="en-US" sz="6400" b="1" dirty="0">
              <a:solidFill>
                <a:srgbClr val="C00000"/>
              </a:solidFill>
            </a:endParaRPr>
          </a:p>
          <a:p>
            <a:endParaRPr lang="en-US" sz="2475" b="1" dirty="0"/>
          </a:p>
        </p:txBody>
      </p:sp>
      <p:sp>
        <p:nvSpPr>
          <p:cNvPr id="18" name="Title 1">
            <a:extLst>
              <a:ext uri="{FF2B5EF4-FFF2-40B4-BE49-F238E27FC236}">
                <a16:creationId xmlns:a16="http://schemas.microsoft.com/office/drawing/2014/main" id="{C0F9E1F2-41F1-4F77-9C17-D0B859A91BAB}"/>
              </a:ext>
            </a:extLst>
          </p:cNvPr>
          <p:cNvSpPr txBox="1">
            <a:spLocks/>
          </p:cNvSpPr>
          <p:nvPr/>
        </p:nvSpPr>
        <p:spPr>
          <a:xfrm>
            <a:off x="2452464" y="2664362"/>
            <a:ext cx="3810536" cy="255243"/>
          </a:xfrm>
          <a:prstGeom prst="rect">
            <a:avLst/>
          </a:prstGeom>
        </p:spPr>
        <p:txBody>
          <a:bodyPr vert="horz" lIns="45720" tIns="22860" rIns="45720" bIns="2286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y-AM" sz="2900" b="1" dirty="0">
                <a:solidFill>
                  <a:srgbClr val="C00000"/>
                </a:solidFill>
              </a:rPr>
              <a:t>վստահություն ձեռք կբերի, </a:t>
            </a:r>
            <a:endParaRPr lang="en-US" sz="2900" b="1" dirty="0">
              <a:solidFill>
                <a:srgbClr val="C00000"/>
              </a:solidFill>
            </a:endParaRPr>
          </a:p>
          <a:p>
            <a:endParaRPr lang="en-US" sz="2475" b="1" dirty="0"/>
          </a:p>
        </p:txBody>
      </p:sp>
    </p:spTree>
    <p:extLst>
      <p:ext uri="{BB962C8B-B14F-4D97-AF65-F5344CB8AC3E}">
        <p14:creationId xmlns:p14="http://schemas.microsoft.com/office/powerpoint/2010/main" val="333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p:bldP spid="16"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2E88A-B261-4691-A08F-25A4011D7EA2}"/>
              </a:ext>
            </a:extLst>
          </p:cNvPr>
          <p:cNvSpPr txBox="1">
            <a:spLocks/>
          </p:cNvSpPr>
          <p:nvPr/>
        </p:nvSpPr>
        <p:spPr>
          <a:xfrm>
            <a:off x="0" y="0"/>
            <a:ext cx="9145016" cy="615526"/>
          </a:xfrm>
          <a:prstGeom prst="rect">
            <a:avLst/>
          </a:prstGeom>
          <a:solidFill>
            <a:srgbClr val="F4BD2D"/>
          </a:solidFill>
        </p:spPr>
        <p:txBody>
          <a:bodyPr anchor="ctr">
            <a:noAutofit/>
          </a:bodyPr>
          <a:lstStyle>
            <a:lvl1pPr algn="l" defTabSz="914400" rtl="0" eaLnBrk="1" latinLnBrk="1" hangingPunct="1">
              <a:spcBef>
                <a:spcPct val="0"/>
              </a:spcBef>
              <a:buNone/>
              <a:defRPr sz="4400" kern="1200">
                <a:solidFill>
                  <a:schemeClr val="tx1">
                    <a:lumMod val="75000"/>
                    <a:lumOff val="25000"/>
                  </a:schemeClr>
                </a:solidFill>
                <a:latin typeface="+mj-lt"/>
                <a:ea typeface="+mj-ea"/>
                <a:cs typeface="Arial" pitchFamily="34" charset="0"/>
              </a:defRPr>
            </a:lvl1pPr>
          </a:lstStyle>
          <a:p>
            <a:r>
              <a:rPr lang="hy-AM" sz="1600" b="1" i="1" dirty="0">
                <a:solidFill>
                  <a:schemeClr val="bg2">
                    <a:lumMod val="25000"/>
                  </a:schemeClr>
                </a:solidFill>
                <a:latin typeface="GHEA Grapalat" panose="02000506050000020003" pitchFamily="50" charset="0"/>
                <a:ea typeface="Times New Roman" panose="02020603050405020304" pitchFamily="18" charset="0"/>
                <a:cs typeface="Times New Roman" panose="02020603050405020304" pitchFamily="18" charset="0"/>
              </a:rPr>
              <a:t>        </a:t>
            </a:r>
            <a:r>
              <a:rPr lang="hy-AM" sz="2000" b="1" i="1" dirty="0">
                <a:solidFill>
                  <a:schemeClr val="bg2">
                    <a:lumMod val="25000"/>
                  </a:schemeClr>
                </a:solidFill>
                <a:latin typeface="GHEA Grapalat" panose="02000506050000020003" pitchFamily="50" charset="0"/>
                <a:ea typeface="Times New Roman" panose="02020603050405020304" pitchFamily="18" charset="0"/>
                <a:cs typeface="Times New Roman" panose="02020603050405020304" pitchFamily="18" charset="0"/>
              </a:rPr>
              <a:t>Ծնողների կողմից արդյունավետ արձագանք երեխաների վարքին</a:t>
            </a:r>
            <a:endParaRPr lang="en-US" sz="1600" b="1" i="1" dirty="0">
              <a:solidFill>
                <a:schemeClr val="bg2">
                  <a:lumMod val="25000"/>
                </a:schemeClr>
              </a:solidFill>
            </a:endParaRPr>
          </a:p>
        </p:txBody>
      </p:sp>
      <p:sp>
        <p:nvSpPr>
          <p:cNvPr id="4" name="Text Placeholder 3">
            <a:extLst>
              <a:ext uri="{FF2B5EF4-FFF2-40B4-BE49-F238E27FC236}">
                <a16:creationId xmlns:a16="http://schemas.microsoft.com/office/drawing/2014/main" id="{4F36A928-827A-4A88-9358-765A34BE1E38}"/>
              </a:ext>
            </a:extLst>
          </p:cNvPr>
          <p:cNvSpPr txBox="1">
            <a:spLocks/>
          </p:cNvSpPr>
          <p:nvPr/>
        </p:nvSpPr>
        <p:spPr>
          <a:xfrm>
            <a:off x="251520" y="1059582"/>
            <a:ext cx="8892480" cy="3240360"/>
          </a:xfrm>
          <a:prstGeom prst="rect">
            <a:avLst/>
          </a:prstGeom>
        </p:spPr>
        <p:txBody>
          <a:bodyPr>
            <a:normAutofit fontScale="25000" lnSpcReduction="2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92583" indent="0">
              <a:buFont typeface="Arial" pitchFamily="34" charset="0"/>
              <a:buNone/>
            </a:pPr>
            <a:r>
              <a:rPr lang="hy-AM" sz="8000" b="1" i="1" dirty="0">
                <a:latin typeface="GHEA Grapalat" panose="02000506050000020003" pitchFamily="50" charset="0"/>
                <a:ea typeface="Times New Roman" panose="02020603050405020304" pitchFamily="18" charset="0"/>
                <a:cs typeface="Times New Roman" panose="02020603050405020304" pitchFamily="18" charset="0"/>
              </a:rPr>
              <a:t>    Արդյունավետ խրախուսանք </a:t>
            </a:r>
          </a:p>
          <a:p>
            <a:pPr marL="92583" indent="0">
              <a:buFont typeface="Arial" pitchFamily="34" charset="0"/>
              <a:buNone/>
            </a:pPr>
            <a:endParaRPr lang="hy-AM" sz="2175" b="1" i="1" dirty="0">
              <a:latin typeface="GHEA Grapalat" panose="02000506050000020003" pitchFamily="50" charset="0"/>
              <a:ea typeface="Times New Roman" panose="02020603050405020304" pitchFamily="18" charset="0"/>
              <a:cs typeface="Times New Roman" panose="02020603050405020304" pitchFamily="18" charset="0"/>
            </a:endParaRPr>
          </a:p>
          <a:p>
            <a:pPr indent="-250317" latinLnBrk="0">
              <a:lnSpc>
                <a:spcPct val="170000"/>
              </a:lnSpc>
              <a:spcBef>
                <a:spcPts val="270"/>
              </a:spcBef>
              <a:buSzPts val="1656"/>
            </a:pPr>
            <a:r>
              <a:rPr lang="hy-AM" sz="4800" dirty="0">
                <a:cs typeface="Arial" panose="020B0604020202020204" pitchFamily="34" charset="0"/>
              </a:rPr>
              <a:t>լինի անկեղծ,</a:t>
            </a:r>
          </a:p>
          <a:p>
            <a:pPr indent="-250317" latinLnBrk="0">
              <a:lnSpc>
                <a:spcPct val="170000"/>
              </a:lnSpc>
              <a:spcBef>
                <a:spcPts val="270"/>
              </a:spcBef>
              <a:buSzPts val="1656"/>
            </a:pPr>
            <a:r>
              <a:rPr lang="hy-AM" sz="4800" dirty="0">
                <a:cs typeface="Arial" panose="020B0604020202020204" pitchFamily="34" charset="0"/>
              </a:rPr>
              <a:t>կիրառվի տեղին, ժամանակին և չափավոր,</a:t>
            </a:r>
          </a:p>
          <a:p>
            <a:pPr indent="-250317" latinLnBrk="0">
              <a:lnSpc>
                <a:spcPct val="170000"/>
              </a:lnSpc>
              <a:spcBef>
                <a:spcPts val="270"/>
              </a:spcBef>
              <a:buSzPts val="1656"/>
            </a:pPr>
            <a:r>
              <a:rPr lang="hy-AM" sz="4800" dirty="0">
                <a:cs typeface="Arial" panose="020B0604020202020204" pitchFamily="34" charset="0"/>
              </a:rPr>
              <a:t>համապատասխանի երեխայի տարիքին և անձնային առանձնահատկություններին,</a:t>
            </a:r>
          </a:p>
          <a:p>
            <a:pPr indent="-250317" latinLnBrk="0">
              <a:lnSpc>
                <a:spcPct val="170000"/>
              </a:lnSpc>
              <a:spcBef>
                <a:spcPts val="270"/>
              </a:spcBef>
              <a:buSzPts val="1656"/>
            </a:pPr>
            <a:r>
              <a:rPr lang="hy-AM" sz="4800" dirty="0">
                <a:cs typeface="Arial" panose="020B0604020202020204" pitchFamily="34" charset="0"/>
              </a:rPr>
              <a:t>լինի հիմնավորված, պարունակի կոնկրետ արարքի որոշակի նկարագրություն,</a:t>
            </a:r>
          </a:p>
          <a:p>
            <a:pPr indent="-250317" latinLnBrk="0">
              <a:lnSpc>
                <a:spcPct val="170000"/>
              </a:lnSpc>
              <a:spcBef>
                <a:spcPts val="270"/>
              </a:spcBef>
              <a:buSzPts val="1656"/>
            </a:pPr>
            <a:r>
              <a:rPr lang="hy-AM" sz="4800" dirty="0">
                <a:cs typeface="Arial" panose="020B0604020202020204" pitchFamily="34" charset="0"/>
              </a:rPr>
              <a:t>ուղղված լինի երեխայի կոնկրետ արարքին, ոչ թե անձին,</a:t>
            </a:r>
          </a:p>
          <a:p>
            <a:pPr indent="-250317" latinLnBrk="0">
              <a:lnSpc>
                <a:spcPct val="170000"/>
              </a:lnSpc>
              <a:spcBef>
                <a:spcPts val="270"/>
              </a:spcBef>
              <a:buSzPts val="1656"/>
            </a:pPr>
            <a:r>
              <a:rPr lang="hy-AM" sz="4800" dirty="0">
                <a:cs typeface="Arial" panose="020B0604020202020204" pitchFamily="34" charset="0"/>
              </a:rPr>
              <a:t>չկիրառվի բնական, սովորական դարձած արարքների, առօրյա գործողությունների պարագայում,</a:t>
            </a:r>
          </a:p>
          <a:p>
            <a:pPr indent="-250317" latinLnBrk="0">
              <a:lnSpc>
                <a:spcPct val="170000"/>
              </a:lnSpc>
              <a:spcBef>
                <a:spcPts val="270"/>
              </a:spcBef>
              <a:buSzPts val="1656"/>
            </a:pPr>
            <a:r>
              <a:rPr lang="hy-AM" sz="4800" dirty="0">
                <a:cs typeface="Arial" panose="020B0604020202020204" pitchFamily="34" charset="0"/>
              </a:rPr>
              <a:t>չլինի ֆինանսի կամ ուտեստի տեսքով,</a:t>
            </a:r>
          </a:p>
          <a:p>
            <a:pPr indent="-250317" latinLnBrk="0">
              <a:lnSpc>
                <a:spcPct val="170000"/>
              </a:lnSpc>
              <a:spcBef>
                <a:spcPts val="270"/>
              </a:spcBef>
              <a:buSzPts val="1656"/>
            </a:pPr>
            <a:r>
              <a:rPr lang="hy-AM" sz="4800" dirty="0">
                <a:cs typeface="Arial" panose="020B0604020202020204" pitchFamily="34" charset="0"/>
              </a:rPr>
              <a:t>շեշտադրի  գործողության,  արարքի  արդյունքները,</a:t>
            </a:r>
          </a:p>
          <a:p>
            <a:pPr indent="-250317" latinLnBrk="0">
              <a:lnSpc>
                <a:spcPct val="170000"/>
              </a:lnSpc>
              <a:spcBef>
                <a:spcPts val="270"/>
              </a:spcBef>
              <a:buSzPts val="1656"/>
            </a:pPr>
            <a:r>
              <a:rPr lang="hy-AM" sz="4800" dirty="0">
                <a:cs typeface="Arial" panose="020B0604020202020204" pitchFamily="34" charset="0"/>
              </a:rPr>
              <a:t>ընտանիքի բոլոր անդամները պետք է ցուցաբերեն փոխհամաձայնեցված մոտեցում երեխայի վարքի հանդեպ:</a:t>
            </a:r>
            <a:endParaRPr lang="en-US" sz="4800" dirty="0">
              <a:cs typeface="Arial" panose="020B0604020202020204" pitchFamily="34" charset="0"/>
            </a:endParaRPr>
          </a:p>
          <a:p>
            <a:endParaRPr lang="hy-AM" dirty="0"/>
          </a:p>
        </p:txBody>
      </p:sp>
    </p:spTree>
    <p:extLst>
      <p:ext uri="{BB962C8B-B14F-4D97-AF65-F5344CB8AC3E}">
        <p14:creationId xmlns:p14="http://schemas.microsoft.com/office/powerpoint/2010/main" val="38851572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Ընդհատենք բռնության շղթան.mp4">
            <a:hlinkClick r:id="" action="ppaction://media"/>
            <a:extLst>
              <a:ext uri="{FF2B5EF4-FFF2-40B4-BE49-F238E27FC236}">
                <a16:creationId xmlns:a16="http://schemas.microsoft.com/office/drawing/2014/main" id="{29F6DE63-C7D2-40B8-8251-676DE81C7AAB}"/>
              </a:ext>
            </a:extLst>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1571242" y="962332"/>
            <a:ext cx="5817394" cy="3657600"/>
          </a:xfrm>
        </p:spPr>
      </p:pic>
      <p:pic>
        <p:nvPicPr>
          <p:cNvPr id="2" name="Picture 1">
            <a:extLst>
              <a:ext uri="{FF2B5EF4-FFF2-40B4-BE49-F238E27FC236}">
                <a16:creationId xmlns:a16="http://schemas.microsoft.com/office/drawing/2014/main" id="{5773B74A-B8B7-48C8-9FC5-E77B4EA64A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55364" y="1298459"/>
            <a:ext cx="4923079" cy="2736698"/>
          </a:xfrm>
          <a:prstGeom prst="rect">
            <a:avLst/>
          </a:prstGeom>
        </p:spPr>
      </p:pic>
      <p:sp>
        <p:nvSpPr>
          <p:cNvPr id="6" name="TextBox 5">
            <a:extLst>
              <a:ext uri="{FF2B5EF4-FFF2-40B4-BE49-F238E27FC236}">
                <a16:creationId xmlns:a16="http://schemas.microsoft.com/office/drawing/2014/main" id="{EF63059B-5BB1-4376-A46F-F24B88837581}"/>
              </a:ext>
            </a:extLst>
          </p:cNvPr>
          <p:cNvSpPr txBox="1"/>
          <p:nvPr/>
        </p:nvSpPr>
        <p:spPr>
          <a:xfrm>
            <a:off x="4196659" y="4042039"/>
            <a:ext cx="4191765" cy="800219"/>
          </a:xfrm>
          <a:prstGeom prst="rect">
            <a:avLst/>
          </a:prstGeom>
          <a:noFill/>
        </p:spPr>
        <p:txBody>
          <a:bodyPr wrap="square">
            <a:spAutoFit/>
          </a:bodyPr>
          <a:lstStyle/>
          <a:p>
            <a:r>
              <a:rPr lang="en-US" sz="1400" dirty="0">
                <a:hlinkClick r:id="rId6"/>
              </a:rPr>
              <a:t>https://www.youtube.com/watch?v=omYZ9TKcjiQ</a:t>
            </a:r>
            <a:endParaRPr lang="hy-AM" sz="1400" dirty="0"/>
          </a:p>
          <a:p>
            <a:endParaRPr lang="hy-AM" sz="1400" dirty="0"/>
          </a:p>
          <a:p>
            <a:endParaRPr lang="en-US" dirty="0"/>
          </a:p>
        </p:txBody>
      </p:sp>
      <p:sp>
        <p:nvSpPr>
          <p:cNvPr id="7" name="TextBox 6">
            <a:extLst>
              <a:ext uri="{FF2B5EF4-FFF2-40B4-BE49-F238E27FC236}">
                <a16:creationId xmlns:a16="http://schemas.microsoft.com/office/drawing/2014/main" id="{DD349613-ADE7-467E-AFE6-00FF8E5EBB8D}"/>
              </a:ext>
            </a:extLst>
          </p:cNvPr>
          <p:cNvSpPr txBox="1"/>
          <p:nvPr/>
        </p:nvSpPr>
        <p:spPr>
          <a:xfrm>
            <a:off x="720827" y="546833"/>
            <a:ext cx="3528392" cy="830997"/>
          </a:xfrm>
          <a:prstGeom prst="rect">
            <a:avLst/>
          </a:prstGeom>
          <a:noFill/>
        </p:spPr>
        <p:txBody>
          <a:bodyPr wrap="square" rtlCol="0">
            <a:spAutoFit/>
          </a:bodyPr>
          <a:lstStyle/>
          <a:p>
            <a:r>
              <a:rPr lang="hy-AM" sz="1600" dirty="0"/>
              <a:t>Տեսանյութի դիտում</a:t>
            </a:r>
          </a:p>
          <a:p>
            <a:r>
              <a:rPr lang="hy-AM" sz="1600" b="1" i="0" dirty="0">
                <a:solidFill>
                  <a:srgbClr val="0F0F0F"/>
                </a:solidFill>
                <a:effectLst/>
                <a:latin typeface="Roboto" panose="02000000000000000000" pitchFamily="2" charset="0"/>
              </a:rPr>
              <a:t>Ընդհատենք բռնության շղթան</a:t>
            </a:r>
          </a:p>
          <a:p>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0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54CE08-FF63-4B4B-A9D6-9271B6A0FBEF}"/>
              </a:ext>
            </a:extLst>
          </p:cNvPr>
          <p:cNvSpPr/>
          <p:nvPr/>
        </p:nvSpPr>
        <p:spPr>
          <a:xfrm>
            <a:off x="6350271" y="2624132"/>
            <a:ext cx="49516" cy="19931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pic>
        <p:nvPicPr>
          <p:cNvPr id="3" name="Picture 2">
            <a:extLst>
              <a:ext uri="{FF2B5EF4-FFF2-40B4-BE49-F238E27FC236}">
                <a16:creationId xmlns:a16="http://schemas.microsoft.com/office/drawing/2014/main" id="{382852C3-B109-4969-8ACC-F48A77A83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 y="0"/>
            <a:ext cx="9194949" cy="5143501"/>
          </a:xfrm>
          <a:prstGeom prst="rect">
            <a:avLst/>
          </a:prstGeom>
        </p:spPr>
      </p:pic>
      <p:sp>
        <p:nvSpPr>
          <p:cNvPr id="20" name="TextBox 19">
            <a:extLst>
              <a:ext uri="{FF2B5EF4-FFF2-40B4-BE49-F238E27FC236}">
                <a16:creationId xmlns:a16="http://schemas.microsoft.com/office/drawing/2014/main" id="{60A01EFE-168C-4208-9C9C-CBFDCF9C30F2}"/>
              </a:ext>
            </a:extLst>
          </p:cNvPr>
          <p:cNvSpPr txBox="1"/>
          <p:nvPr/>
        </p:nvSpPr>
        <p:spPr>
          <a:xfrm>
            <a:off x="3645294" y="4120511"/>
            <a:ext cx="5516879" cy="683264"/>
          </a:xfrm>
          <a:prstGeom prst="rect">
            <a:avLst/>
          </a:prstGeom>
          <a:noFill/>
        </p:spPr>
        <p:txBody>
          <a:bodyPr wrap="square" rtlCol="0">
            <a:spAutoFit/>
          </a:bodyPr>
          <a:lstStyle/>
          <a:p>
            <a:pPr>
              <a:lnSpc>
                <a:spcPct val="80000"/>
              </a:lnSpc>
            </a:pPr>
            <a:r>
              <a:rPr lang="hy-AM" altLang="ko-KR" sz="4800" dirty="0">
                <a:cs typeface="Arial" pitchFamily="34" charset="0"/>
              </a:rPr>
              <a:t>Շնորհակալություն</a:t>
            </a:r>
            <a:endParaRPr lang="en-US" altLang="ko-KR" sz="4800" dirty="0">
              <a:cs typeface="Arial" pitchFamily="34" charset="0"/>
            </a:endParaRPr>
          </a:p>
        </p:txBody>
      </p:sp>
    </p:spTree>
    <p:extLst>
      <p:ext uri="{BB962C8B-B14F-4D97-AF65-F5344CB8AC3E}">
        <p14:creationId xmlns:p14="http://schemas.microsoft.com/office/powerpoint/2010/main" val="420485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id="{21753E63-2704-4825-AFFF-771FB501BA18}"/>
              </a:ext>
            </a:extLst>
          </p:cNvPr>
          <p:cNvSpPr/>
          <p:nvPr/>
        </p:nvSpPr>
        <p:spPr>
          <a:xfrm rot="117423">
            <a:off x="8940402" y="3573629"/>
            <a:ext cx="918" cy="1179"/>
          </a:xfrm>
          <a:custGeom>
            <a:avLst/>
            <a:gdLst>
              <a:gd name="connsiteX0" fmla="*/ 776 w 1736"/>
              <a:gd name="connsiteY0" fmla="*/ 2218 h 2230"/>
              <a:gd name="connsiteX1" fmla="*/ 6 w 1736"/>
              <a:gd name="connsiteY1" fmla="*/ 849 h 2230"/>
              <a:gd name="connsiteX2" fmla="*/ 894 w 1736"/>
              <a:gd name="connsiteY2" fmla="*/ 25 h 2230"/>
              <a:gd name="connsiteX3" fmla="*/ 1728 w 1736"/>
              <a:gd name="connsiteY3" fmla="*/ 1393 h 2230"/>
              <a:gd name="connsiteX4" fmla="*/ 776 w 1736"/>
              <a:gd name="connsiteY4" fmla="*/ 2218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 h="2230">
                <a:moveTo>
                  <a:pt x="776" y="2218"/>
                </a:moveTo>
                <a:cubicBezTo>
                  <a:pt x="169" y="2009"/>
                  <a:pt x="-39" y="1484"/>
                  <a:pt x="6" y="849"/>
                </a:cubicBezTo>
                <a:cubicBezTo>
                  <a:pt x="42" y="333"/>
                  <a:pt x="287" y="-111"/>
                  <a:pt x="894" y="25"/>
                </a:cubicBezTo>
                <a:cubicBezTo>
                  <a:pt x="1583" y="179"/>
                  <a:pt x="1782" y="759"/>
                  <a:pt x="1728" y="1393"/>
                </a:cubicBezTo>
                <a:cubicBezTo>
                  <a:pt x="1691" y="1900"/>
                  <a:pt x="1474" y="2308"/>
                  <a:pt x="776" y="2218"/>
                </a:cubicBezTo>
                <a:close/>
              </a:path>
            </a:pathLst>
          </a:custGeom>
          <a:solidFill>
            <a:srgbClr val="0087B2"/>
          </a:solidFill>
          <a:ln w="904" cap="flat">
            <a:noFill/>
            <a:prstDash val="solid"/>
            <a:miter/>
          </a:ln>
        </p:spPr>
        <p:txBody>
          <a:bodyPr rtlCol="0" anchor="ctr"/>
          <a:lstStyle/>
          <a:p>
            <a:endParaRPr lang="ko-KR" altLang="en-US" sz="1350"/>
          </a:p>
        </p:txBody>
      </p:sp>
      <p:sp>
        <p:nvSpPr>
          <p:cNvPr id="32" name="Google Shape;206;p26">
            <a:extLst>
              <a:ext uri="{FF2B5EF4-FFF2-40B4-BE49-F238E27FC236}">
                <a16:creationId xmlns:a16="http://schemas.microsoft.com/office/drawing/2014/main" id="{BC21C822-4053-4001-9D3B-C46497443441}"/>
              </a:ext>
            </a:extLst>
          </p:cNvPr>
          <p:cNvSpPr/>
          <p:nvPr/>
        </p:nvSpPr>
        <p:spPr>
          <a:xfrm>
            <a:off x="8322068" y="368799"/>
            <a:ext cx="930452"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1</a:t>
            </a:r>
            <a:r>
              <a:rPr lang="en-US" sz="1400" dirty="0">
                <a:solidFill>
                  <a:schemeClr val="bg2">
                    <a:lumMod val="25000"/>
                  </a:schemeClr>
                </a:solidFill>
                <a:latin typeface="Arial" panose="020B0604020202020204" pitchFamily="34" charset="0"/>
                <a:ea typeface="Calibri"/>
                <a:cs typeface="Arial" panose="020B0604020202020204" pitchFamily="34" charset="0"/>
                <a:sym typeface="Calibri"/>
              </a:rPr>
              <a:t>0</a:t>
            </a: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 ր</a:t>
            </a:r>
            <a:r>
              <a:rPr lang="ru-RU"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9" name="Picture 6">
            <a:extLst>
              <a:ext uri="{FF2B5EF4-FFF2-40B4-BE49-F238E27FC236}">
                <a16:creationId xmlns:a16="http://schemas.microsoft.com/office/drawing/2014/main" id="{187EEB5D-0A0B-4212-8178-A127875AFCD0}"/>
              </a:ext>
            </a:extLst>
          </p:cNvPr>
          <p:cNvPicPr>
            <a:picLocks noChangeAspect="1"/>
          </p:cNvPicPr>
          <p:nvPr/>
        </p:nvPicPr>
        <p:blipFill>
          <a:blip r:embed="rId2" cstate="email">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7888932" y="322473"/>
            <a:ext cx="452136" cy="420486"/>
          </a:xfrm>
          <a:prstGeom prst="rect">
            <a:avLst/>
          </a:prstGeom>
        </p:spPr>
      </p:pic>
      <p:sp>
        <p:nvSpPr>
          <p:cNvPr id="10" name="Title 2">
            <a:extLst>
              <a:ext uri="{FF2B5EF4-FFF2-40B4-BE49-F238E27FC236}">
                <a16:creationId xmlns:a16="http://schemas.microsoft.com/office/drawing/2014/main" id="{ABBFC061-2B5E-44AB-8825-1CA8A6FE346D}"/>
              </a:ext>
            </a:extLst>
          </p:cNvPr>
          <p:cNvSpPr txBox="1">
            <a:spLocks/>
          </p:cNvSpPr>
          <p:nvPr/>
        </p:nvSpPr>
        <p:spPr>
          <a:xfrm>
            <a:off x="899592" y="679686"/>
            <a:ext cx="4392488" cy="400051"/>
          </a:xfrm>
          <a:prstGeom prst="rect">
            <a:avLst/>
          </a:prstGeom>
        </p:spPr>
        <p:txBody>
          <a:bodyPr spcFirstLastPara="1" vert="horz" wrap="square" lIns="68580" tIns="34290" rIns="68580" bIns="34290"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hy-AM" sz="2400" b="1" dirty="0">
                <a:solidFill>
                  <a:schemeClr val="bg2">
                    <a:lumMod val="25000"/>
                  </a:schemeClr>
                </a:solidFill>
                <a:latin typeface="+mn-lt"/>
              </a:rPr>
              <a:t>Միֆ</a:t>
            </a:r>
            <a:r>
              <a:rPr lang="en-US" sz="2400" b="1" dirty="0">
                <a:solidFill>
                  <a:schemeClr val="bg2">
                    <a:lumMod val="25000"/>
                  </a:schemeClr>
                </a:solidFill>
                <a:latin typeface="+mn-lt"/>
              </a:rPr>
              <a:t>,</a:t>
            </a:r>
            <a:r>
              <a:rPr lang="hy-AM" sz="2400" b="1" dirty="0">
                <a:solidFill>
                  <a:schemeClr val="bg2">
                    <a:lumMod val="25000"/>
                  </a:schemeClr>
                </a:solidFill>
                <a:latin typeface="+mn-lt"/>
              </a:rPr>
              <a:t> թե՞ իրականություն</a:t>
            </a:r>
            <a:endParaRPr lang="en-US" sz="2400" b="1" dirty="0">
              <a:solidFill>
                <a:schemeClr val="bg2">
                  <a:lumMod val="25000"/>
                </a:schemeClr>
              </a:solidFill>
              <a:latin typeface="+mn-lt"/>
            </a:endParaRPr>
          </a:p>
        </p:txBody>
      </p:sp>
      <p:sp>
        <p:nvSpPr>
          <p:cNvPr id="12" name="TextBox 11">
            <a:extLst>
              <a:ext uri="{FF2B5EF4-FFF2-40B4-BE49-F238E27FC236}">
                <a16:creationId xmlns:a16="http://schemas.microsoft.com/office/drawing/2014/main" id="{67B80B9A-D0CB-4527-9BEB-AAE7AC3983B8}"/>
              </a:ext>
            </a:extLst>
          </p:cNvPr>
          <p:cNvSpPr txBox="1"/>
          <p:nvPr/>
        </p:nvSpPr>
        <p:spPr>
          <a:xfrm>
            <a:off x="579860" y="1424513"/>
            <a:ext cx="7952580" cy="2329869"/>
          </a:xfrm>
          <a:prstGeom prst="rect">
            <a:avLst/>
          </a:prstGeom>
          <a:noFill/>
        </p:spPr>
        <p:txBody>
          <a:bodyPr wrap="square">
            <a:spAutoFit/>
          </a:bodyPr>
          <a:lstStyle/>
          <a:p>
            <a:pPr marL="1006079" indent="-1006079" algn="just">
              <a:lnSpc>
                <a:spcPct val="115000"/>
              </a:lnSpc>
              <a:spcBef>
                <a:spcPts val="0"/>
              </a:spcBef>
              <a:spcAft>
                <a:spcPts val="0"/>
              </a:spcAft>
              <a:buSzPts val="1840"/>
              <a:buNone/>
            </a:pPr>
            <a:r>
              <a:rPr lang="hy-AM" b="1" dirty="0">
                <a:solidFill>
                  <a:schemeClr val="bg2">
                    <a:lumMod val="25000"/>
                  </a:schemeClr>
                </a:solidFill>
              </a:rPr>
              <a:t>Հրահանգ</a:t>
            </a:r>
            <a:r>
              <a:rPr lang="en-US" b="1" dirty="0">
                <a:solidFill>
                  <a:schemeClr val="bg2">
                    <a:lumMod val="25000"/>
                  </a:schemeClr>
                </a:solidFill>
              </a:rPr>
              <a:t>՝</a:t>
            </a:r>
          </a:p>
          <a:p>
            <a:pPr marL="0" indent="0" algn="just">
              <a:spcBef>
                <a:spcPts val="450"/>
              </a:spcBef>
              <a:spcAft>
                <a:spcPts val="0"/>
              </a:spcAft>
              <a:buSzPts val="1840"/>
              <a:buNone/>
            </a:pPr>
            <a:r>
              <a:rPr lang="en-US" dirty="0" err="1">
                <a:solidFill>
                  <a:schemeClr val="bg2">
                    <a:lumMod val="25000"/>
                  </a:schemeClr>
                </a:solidFill>
              </a:rPr>
              <a:t>Մեկնաբան</a:t>
            </a:r>
            <a:r>
              <a:rPr lang="hy-AM" dirty="0">
                <a:solidFill>
                  <a:schemeClr val="bg2">
                    <a:lumMod val="25000"/>
                  </a:schemeClr>
                </a:solidFill>
              </a:rPr>
              <a:t>ե՛ք </a:t>
            </a:r>
            <a:r>
              <a:rPr lang="en-US" dirty="0" err="1">
                <a:solidFill>
                  <a:schemeClr val="bg2">
                    <a:lumMod val="25000"/>
                  </a:schemeClr>
                </a:solidFill>
              </a:rPr>
              <a:t>երեխաների</a:t>
            </a:r>
            <a:r>
              <a:rPr lang="en-US" dirty="0">
                <a:solidFill>
                  <a:schemeClr val="bg2">
                    <a:lumMod val="25000"/>
                  </a:schemeClr>
                </a:solidFill>
              </a:rPr>
              <a:t> </a:t>
            </a:r>
            <a:r>
              <a:rPr lang="en-US" dirty="0" err="1">
                <a:solidFill>
                  <a:schemeClr val="bg2">
                    <a:lumMod val="25000"/>
                  </a:schemeClr>
                </a:solidFill>
              </a:rPr>
              <a:t>հանդեպ</a:t>
            </a:r>
            <a:r>
              <a:rPr lang="en-US" dirty="0">
                <a:solidFill>
                  <a:schemeClr val="bg2">
                    <a:lumMod val="25000"/>
                  </a:schemeClr>
                </a:solidFill>
              </a:rPr>
              <a:t> </a:t>
            </a:r>
            <a:r>
              <a:rPr lang="en-US" dirty="0" err="1">
                <a:solidFill>
                  <a:schemeClr val="bg2">
                    <a:lumMod val="25000"/>
                  </a:schemeClr>
                </a:solidFill>
              </a:rPr>
              <a:t>բռնության</a:t>
            </a:r>
            <a:r>
              <a:rPr lang="en-US" dirty="0">
                <a:solidFill>
                  <a:schemeClr val="bg2">
                    <a:lumMod val="25000"/>
                  </a:schemeClr>
                </a:solidFill>
              </a:rPr>
              <a:t> </a:t>
            </a:r>
            <a:r>
              <a:rPr lang="en-US" dirty="0" err="1">
                <a:solidFill>
                  <a:schemeClr val="bg2">
                    <a:lumMod val="25000"/>
                  </a:schemeClr>
                </a:solidFill>
              </a:rPr>
              <a:t>հետ</a:t>
            </a:r>
            <a:r>
              <a:rPr lang="en-US" dirty="0">
                <a:solidFill>
                  <a:schemeClr val="bg2">
                    <a:lumMod val="25000"/>
                  </a:schemeClr>
                </a:solidFill>
              </a:rPr>
              <a:t> </a:t>
            </a:r>
            <a:r>
              <a:rPr lang="en-US" dirty="0" err="1">
                <a:solidFill>
                  <a:schemeClr val="bg2">
                    <a:lumMod val="25000"/>
                  </a:schemeClr>
                </a:solidFill>
              </a:rPr>
              <a:t>կապված</a:t>
            </a:r>
            <a:r>
              <a:rPr lang="en-US" dirty="0">
                <a:solidFill>
                  <a:schemeClr val="bg2">
                    <a:lumMod val="25000"/>
                  </a:schemeClr>
                </a:solidFill>
              </a:rPr>
              <a:t> </a:t>
            </a:r>
            <a:r>
              <a:rPr lang="en-US" dirty="0" err="1">
                <a:solidFill>
                  <a:schemeClr val="bg2">
                    <a:lumMod val="25000"/>
                  </a:schemeClr>
                </a:solidFill>
              </a:rPr>
              <a:t>միֆերը</a:t>
            </a:r>
            <a:r>
              <a:rPr lang="en-US" dirty="0">
                <a:solidFill>
                  <a:schemeClr val="bg2">
                    <a:lumMod val="25000"/>
                  </a:schemeClr>
                </a:solidFill>
              </a:rPr>
              <a:t>՝ </a:t>
            </a:r>
            <a:r>
              <a:rPr lang="en-US" dirty="0" err="1">
                <a:solidFill>
                  <a:schemeClr val="bg2">
                    <a:lumMod val="25000"/>
                  </a:schemeClr>
                </a:solidFill>
              </a:rPr>
              <a:t>պատասխանելով</a:t>
            </a:r>
            <a:r>
              <a:rPr lang="en-US" dirty="0">
                <a:solidFill>
                  <a:schemeClr val="bg2">
                    <a:lumMod val="25000"/>
                  </a:schemeClr>
                </a:solidFill>
              </a:rPr>
              <a:t> </a:t>
            </a:r>
            <a:r>
              <a:rPr lang="en-US" dirty="0" err="1">
                <a:solidFill>
                  <a:schemeClr val="bg2">
                    <a:lumMod val="25000"/>
                  </a:schemeClr>
                </a:solidFill>
              </a:rPr>
              <a:t>տրված</a:t>
            </a:r>
            <a:r>
              <a:rPr lang="en-US" dirty="0">
                <a:solidFill>
                  <a:schemeClr val="bg2">
                    <a:lumMod val="25000"/>
                  </a:schemeClr>
                </a:solidFill>
              </a:rPr>
              <a:t> </a:t>
            </a:r>
            <a:r>
              <a:rPr lang="en-US" dirty="0" err="1">
                <a:solidFill>
                  <a:schemeClr val="bg2">
                    <a:lumMod val="25000"/>
                  </a:schemeClr>
                </a:solidFill>
              </a:rPr>
              <a:t>հարցերին</a:t>
            </a:r>
            <a:r>
              <a:rPr lang="en-US" sz="1600" dirty="0">
                <a:solidFill>
                  <a:schemeClr val="bg2">
                    <a:lumMod val="25000"/>
                  </a:schemeClr>
                </a:solidFill>
              </a:rPr>
              <a:t>.</a:t>
            </a:r>
            <a:r>
              <a:rPr lang="en-US" sz="1600" dirty="0">
                <a:solidFill>
                  <a:schemeClr val="tx1"/>
                </a:solidFill>
              </a:rPr>
              <a:t> (</a:t>
            </a:r>
            <a:r>
              <a:rPr lang="hy-AM" sz="1600" dirty="0">
                <a:solidFill>
                  <a:schemeClr val="tx1"/>
                </a:solidFill>
                <a:cs typeface="Times New Roman" panose="02020603050405020304" pitchFamily="18" charset="0"/>
              </a:rPr>
              <a:t>բ</a:t>
            </a:r>
            <a:r>
              <a:rPr lang="hy-AM" sz="1600" dirty="0">
                <a:solidFill>
                  <a:schemeClr val="tx1"/>
                </a:solidFill>
                <a:effectLst/>
                <a:ea typeface="Times New Roman" panose="02020603050405020304" pitchFamily="18" charset="0"/>
                <a:cs typeface="Times New Roman" panose="02020603050405020304" pitchFamily="18" charset="0"/>
              </a:rPr>
              <a:t>աշխման նյութ</a:t>
            </a:r>
            <a:r>
              <a:rPr lang="en-US" sz="1600" dirty="0">
                <a:solidFill>
                  <a:schemeClr val="tx1"/>
                </a:solidFill>
                <a:effectLst/>
                <a:ea typeface="Times New Roman" panose="02020603050405020304" pitchFamily="18" charset="0"/>
                <a:cs typeface="Times New Roman" panose="02020603050405020304" pitchFamily="18" charset="0"/>
              </a:rPr>
              <a:t> 2):</a:t>
            </a:r>
            <a:endParaRPr lang="en-US" sz="1600" dirty="0">
              <a:solidFill>
                <a:schemeClr val="bg2">
                  <a:lumMod val="25000"/>
                </a:schemeClr>
              </a:solidFill>
            </a:endParaRPr>
          </a:p>
          <a:p>
            <a:pPr marL="0" indent="0" algn="just">
              <a:lnSpc>
                <a:spcPct val="115000"/>
              </a:lnSpc>
              <a:spcBef>
                <a:spcPts val="450"/>
              </a:spcBef>
              <a:spcAft>
                <a:spcPts val="0"/>
              </a:spcAft>
              <a:buSzPts val="1840"/>
              <a:buNone/>
            </a:pPr>
            <a:endParaRPr lang="en-US" sz="1600" dirty="0">
              <a:solidFill>
                <a:schemeClr val="bg2">
                  <a:lumMod val="25000"/>
                </a:schemeClr>
              </a:solidFill>
              <a:latin typeface="Arial" panose="020B0604020202020204" pitchFamily="34" charset="0"/>
              <a:cs typeface="Arial" panose="020B0604020202020204" pitchFamily="34" charset="0"/>
            </a:endParaRPr>
          </a:p>
          <a:p>
            <a:pPr marL="334566" indent="-334566" algn="just">
              <a:lnSpc>
                <a:spcPct val="115000"/>
              </a:lnSpc>
              <a:spcBef>
                <a:spcPts val="450"/>
              </a:spcBef>
              <a:spcAft>
                <a:spcPts val="0"/>
              </a:spcAft>
              <a:buSzPts val="1840"/>
              <a:buFont typeface="+mj-lt"/>
              <a:buAutoNum type="arabicPeriod"/>
              <a:tabLst>
                <a:tab pos="470298" algn="l"/>
              </a:tabLst>
            </a:pPr>
            <a:r>
              <a:rPr lang="hy-AM" sz="1600" dirty="0">
                <a:ea typeface="Calibri" panose="020F0502020204030204" pitchFamily="34" charset="0"/>
                <a:cs typeface="Arial" panose="020B0604020202020204" pitchFamily="34" charset="0"/>
              </a:rPr>
              <a:t>Արդյո՞ք մասնակիցները երբևէ լսել են</a:t>
            </a:r>
            <a:r>
              <a:rPr lang="en-US" sz="1600" dirty="0">
                <a:ea typeface="Calibri" panose="020F0502020204030204" pitchFamily="34" charset="0"/>
                <a:cs typeface="Arial" panose="020B0604020202020204" pitchFamily="34" charset="0"/>
              </a:rPr>
              <a:t> </a:t>
            </a:r>
            <a:r>
              <a:rPr lang="hy-AM" sz="1600" dirty="0">
                <a:ea typeface="Calibri" panose="020F0502020204030204" pitchFamily="34" charset="0"/>
                <a:cs typeface="Arial" panose="020B0604020202020204" pitchFamily="34" charset="0"/>
              </a:rPr>
              <a:t>նման համոզմունքներ/կարծիքներ</a:t>
            </a:r>
            <a:r>
              <a:rPr lang="hy-AM" sz="1600" dirty="0">
                <a:ea typeface="Times New Roman" panose="02020603050405020304" pitchFamily="18" charset="0"/>
                <a:cs typeface="Arial" panose="020B0604020202020204" pitchFamily="34" charset="0"/>
              </a:rPr>
              <a:t>:</a:t>
            </a:r>
            <a:endParaRPr lang="en-US" sz="1600" dirty="0">
              <a:ea typeface="Times New Roman" panose="02020603050405020304" pitchFamily="18" charset="0"/>
              <a:cs typeface="Arial" panose="020B0604020202020204" pitchFamily="34" charset="0"/>
            </a:endParaRPr>
          </a:p>
          <a:p>
            <a:pPr marL="334566" indent="-334566" algn="just">
              <a:lnSpc>
                <a:spcPct val="115000"/>
              </a:lnSpc>
              <a:spcBef>
                <a:spcPts val="450"/>
              </a:spcBef>
              <a:spcAft>
                <a:spcPts val="0"/>
              </a:spcAft>
              <a:buSzPts val="1840"/>
              <a:buFont typeface="+mj-lt"/>
              <a:buAutoNum type="arabicPeriod"/>
            </a:pPr>
            <a:r>
              <a:rPr lang="hy-AM" sz="1600" dirty="0">
                <a:ea typeface="Calibri" panose="020F0502020204030204" pitchFamily="34" charset="0"/>
                <a:cs typeface="Arial" panose="020B0604020202020204" pitchFamily="34" charset="0"/>
              </a:rPr>
              <a:t>Ինչի՞ց կարող ե</a:t>
            </a:r>
            <a:r>
              <a:rPr lang="en-US" sz="1600" dirty="0">
                <a:ea typeface="Calibri" panose="020F0502020204030204" pitchFamily="34" charset="0"/>
                <a:cs typeface="Arial" panose="020B0604020202020204" pitchFamily="34" charset="0"/>
              </a:rPr>
              <a:t>ն</a:t>
            </a:r>
            <a:r>
              <a:rPr lang="hy-AM" sz="1600" dirty="0">
                <a:ea typeface="Calibri" panose="020F0502020204030204" pitchFamily="34" charset="0"/>
                <a:cs typeface="Arial" panose="020B0604020202020204" pitchFamily="34" charset="0"/>
              </a:rPr>
              <a:t>ք հետևություն անել, որ նման</a:t>
            </a:r>
            <a:r>
              <a:rPr lang="en-US" sz="1600" dirty="0">
                <a:ea typeface="Calibri" panose="020F0502020204030204" pitchFamily="34" charset="0"/>
                <a:cs typeface="Arial" panose="020B0604020202020204" pitchFamily="34" charset="0"/>
              </a:rPr>
              <a:t>ց</a:t>
            </a:r>
            <a:r>
              <a:rPr lang="hy-AM" sz="1600" dirty="0">
                <a:ea typeface="Calibri" panose="020F0502020204030204" pitchFamily="34" charset="0"/>
                <a:cs typeface="Arial" panose="020B0604020202020204" pitchFamily="34" charset="0"/>
              </a:rPr>
              <a:t> համոզմունքները/կարծիքները միֆեր են, իրականությանը չեն համապատասխանում կամ ապացուցված  չեն:</a:t>
            </a:r>
            <a:endParaRPr lang="en-US" sz="1600" dirty="0">
              <a:ea typeface="Times New Roman" panose="02020603050405020304" pitchFamily="18" charset="0"/>
              <a:cs typeface="Arial" panose="020B0604020202020204" pitchFamily="34" charset="0"/>
            </a:endParaRPr>
          </a:p>
        </p:txBody>
      </p:sp>
      <p:pic>
        <p:nvPicPr>
          <p:cNvPr id="3076" name="Picture 4" descr="Myths and facts Information accuracy in flat tiny persons concept Businessman and directional sign of facts versus myths Verify rumors scene Fake news versus trust and honest data source">
            <a:extLst>
              <a:ext uri="{FF2B5EF4-FFF2-40B4-BE49-F238E27FC236}">
                <a16:creationId xmlns:a16="http://schemas.microsoft.com/office/drawing/2014/main" id="{872A93CC-13C7-4488-BF34-B54CB0710C9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29350" y="3723878"/>
            <a:ext cx="2914650" cy="14196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925961-CF64-4B47-8197-2FE86452DE03}"/>
              </a:ext>
            </a:extLst>
          </p:cNvPr>
          <p:cNvSpPr txBox="1"/>
          <p:nvPr/>
        </p:nvSpPr>
        <p:spPr>
          <a:xfrm>
            <a:off x="7007164" y="91800"/>
            <a:ext cx="2215671" cy="276999"/>
          </a:xfrm>
          <a:prstGeom prst="rect">
            <a:avLst/>
          </a:prstGeom>
          <a:noFill/>
        </p:spPr>
        <p:txBody>
          <a:bodyPr wrap="none" rtlCol="0">
            <a:spAutoFit/>
          </a:bodyPr>
          <a:lstStyle/>
          <a:p>
            <a:r>
              <a:rPr lang="hy-AM" sz="1200" b="1" dirty="0">
                <a:effectLst/>
                <a:latin typeface="GHEA Grapalat" panose="02000506050000020003" pitchFamily="50" charset="0"/>
                <a:ea typeface="GHEA Grapalat" panose="02000506050000020003" pitchFamily="50" charset="0"/>
                <a:cs typeface="Tahoma" panose="020B0604030504040204" pitchFamily="34" charset="0"/>
              </a:rPr>
              <a:t>Գործնական աշխատանք </a:t>
            </a:r>
            <a:r>
              <a:rPr lang="en-US" sz="1200" b="1" dirty="0">
                <a:effectLst/>
                <a:latin typeface="GHEA Grapalat" panose="02000506050000020003" pitchFamily="50" charset="0"/>
                <a:ea typeface="GHEA Grapalat" panose="02000506050000020003" pitchFamily="50" charset="0"/>
                <a:cs typeface="Tahoma" panose="020B0604030504040204" pitchFamily="34" charset="0"/>
              </a:rPr>
              <a:t>2</a:t>
            </a:r>
            <a:r>
              <a:rPr lang="hy-AM" sz="1200" b="1" dirty="0">
                <a:effectLst/>
                <a:latin typeface="GHEA Grapalat" panose="02000506050000020003" pitchFamily="50" charset="0"/>
                <a:ea typeface="GHEA Grapalat" panose="02000506050000020003" pitchFamily="50" charset="0"/>
                <a:cs typeface="Tahoma" panose="020B0604030504040204" pitchFamily="34" charset="0"/>
              </a:rPr>
              <a:t>.</a:t>
            </a:r>
            <a:endParaRPr lang="en-US" sz="1200" b="1" dirty="0"/>
          </a:p>
        </p:txBody>
      </p:sp>
    </p:spTree>
    <p:extLst>
      <p:ext uri="{BB962C8B-B14F-4D97-AF65-F5344CB8AC3E}">
        <p14:creationId xmlns:p14="http://schemas.microsoft.com/office/powerpoint/2010/main" val="250821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83568" y="1033777"/>
            <a:ext cx="8032946" cy="3013083"/>
          </a:xfrm>
        </p:spPr>
        <p:txBody>
          <a:bodyPr>
            <a:noAutofit/>
          </a:bodyPr>
          <a:lstStyle/>
          <a:p>
            <a:pPr marL="0" algn="just" latinLnBrk="0">
              <a:lnSpc>
                <a:spcPct val="150000"/>
              </a:lnSpc>
            </a:pPr>
            <a:r>
              <a:rPr lang="hy-AM" sz="1600" dirty="0">
                <a:cs typeface="Arial" panose="020B0604020202020204" pitchFamily="34" charset="0"/>
              </a:rPr>
              <a:t>Նշված միֆերից որո՞նք են դեռևս լայնորեն տարածված, իսկ որո՞նք են փոխվել:</a:t>
            </a:r>
            <a:endParaRPr lang="en-US" sz="1600" dirty="0">
              <a:cs typeface="Arial" panose="020B0604020202020204" pitchFamily="34" charset="0"/>
            </a:endParaRPr>
          </a:p>
          <a:p>
            <a:pPr marL="0" algn="just" latinLnBrk="0">
              <a:lnSpc>
                <a:spcPct val="150000"/>
              </a:lnSpc>
            </a:pPr>
            <a:r>
              <a:rPr lang="hy-AM" sz="1600" dirty="0">
                <a:cs typeface="Arial" panose="020B0604020202020204" pitchFamily="34" charset="0"/>
              </a:rPr>
              <a:t>Ի՞նչ եք կարծում, ինչո՞ւ են որոշ միֆեր փոխվել։</a:t>
            </a:r>
            <a:endParaRPr lang="en-US" sz="1600" dirty="0">
              <a:cs typeface="Arial" panose="020B0604020202020204" pitchFamily="34" charset="0"/>
            </a:endParaRPr>
          </a:p>
          <a:p>
            <a:pPr marL="0" algn="just" latinLnBrk="0">
              <a:lnSpc>
                <a:spcPct val="150000"/>
              </a:lnSpc>
            </a:pPr>
            <a:r>
              <a:rPr lang="hy-AM" sz="1600" dirty="0">
                <a:cs typeface="Arial" panose="020B0604020202020204" pitchFamily="34" charset="0"/>
              </a:rPr>
              <a:t>Արդյո՞ք նոր միֆերը ձևավորվում են ի հայտ եկած նոր վախերի, առաջացած խնդիրների կամ փոփոխությունների հիման վրա։</a:t>
            </a:r>
            <a:endParaRPr lang="en-US" sz="1600" dirty="0">
              <a:cs typeface="Arial" panose="020B0604020202020204" pitchFamily="34" charset="0"/>
            </a:endParaRPr>
          </a:p>
          <a:p>
            <a:pPr marL="0" algn="just" latinLnBrk="0">
              <a:lnSpc>
                <a:spcPct val="150000"/>
              </a:lnSpc>
            </a:pPr>
            <a:r>
              <a:rPr lang="hy-AM" sz="1600" dirty="0">
                <a:cs typeface="Arial" panose="020B0604020202020204" pitchFamily="34" charset="0"/>
              </a:rPr>
              <a:t>Ի՞նչ եք կարծում, նման միֆերը կարո՞ղ են վտանգավոր լինել: Ինչո՞ւ, ինչո՞ւ ոչ։</a:t>
            </a:r>
            <a:endParaRPr lang="en-US" sz="1600" dirty="0">
              <a:cs typeface="Arial" panose="020B0604020202020204" pitchFamily="34" charset="0"/>
            </a:endParaRPr>
          </a:p>
          <a:p>
            <a:pPr marL="0" algn="just" latinLnBrk="0">
              <a:lnSpc>
                <a:spcPct val="150000"/>
              </a:lnSpc>
            </a:pPr>
            <a:r>
              <a:rPr lang="hy-AM" sz="1600" dirty="0">
                <a:cs typeface="Arial" panose="020B0604020202020204" pitchFamily="34" charset="0"/>
              </a:rPr>
              <a:t>Ինչպե՞ս կարող ենք օգնել փոխել միֆերը, որոնք, մեր կարծիքով, վտանգավոր են երեխաների բարեկեցության համար։</a:t>
            </a:r>
            <a:endParaRPr lang="en-US" sz="1600" dirty="0">
              <a:cs typeface="Arial" panose="020B0604020202020204" pitchFamily="34" charset="0"/>
            </a:endParaRPr>
          </a:p>
        </p:txBody>
      </p:sp>
      <p:sp>
        <p:nvSpPr>
          <p:cNvPr id="5" name="Isosceles Triangle 4">
            <a:extLst>
              <a:ext uri="{FF2B5EF4-FFF2-40B4-BE49-F238E27FC236}">
                <a16:creationId xmlns:a16="http://schemas.microsoft.com/office/drawing/2014/main" id="{CE3850CE-2B8F-43E0-9334-4E94BAEF3D12}"/>
              </a:ext>
            </a:extLst>
          </p:cNvPr>
          <p:cNvSpPr/>
          <p:nvPr/>
        </p:nvSpPr>
        <p:spPr>
          <a:xfrm rot="10800000">
            <a:off x="6954988" y="100026"/>
            <a:ext cx="1060704" cy="55436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Rectangle 6">
            <a:extLst>
              <a:ext uri="{FF2B5EF4-FFF2-40B4-BE49-F238E27FC236}">
                <a16:creationId xmlns:a16="http://schemas.microsoft.com/office/drawing/2014/main" id="{18025FA2-1C03-4447-A89D-1470AF6CF8B4}"/>
              </a:ext>
            </a:extLst>
          </p:cNvPr>
          <p:cNvSpPr/>
          <p:nvPr/>
        </p:nvSpPr>
        <p:spPr>
          <a:xfrm>
            <a:off x="1187624" y="4725495"/>
            <a:ext cx="6408712" cy="4180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Title 2">
            <a:extLst>
              <a:ext uri="{FF2B5EF4-FFF2-40B4-BE49-F238E27FC236}">
                <a16:creationId xmlns:a16="http://schemas.microsoft.com/office/drawing/2014/main" id="{4BC2C47A-C938-41C8-8715-CBAC4948F23A}"/>
              </a:ext>
            </a:extLst>
          </p:cNvPr>
          <p:cNvSpPr txBox="1">
            <a:spLocks/>
          </p:cNvSpPr>
          <p:nvPr/>
        </p:nvSpPr>
        <p:spPr>
          <a:xfrm>
            <a:off x="4571999" y="292363"/>
            <a:ext cx="3012515" cy="462048"/>
          </a:xfrm>
          <a:prstGeom prst="rect">
            <a:avLst/>
          </a:prstGeom>
          <a:noFill/>
          <a:ln>
            <a:noFill/>
          </a:ln>
        </p:spPr>
        <p:txBody>
          <a:bodyPr spcFirstLastPara="1" wrap="square" lIns="91425" tIns="45700" rIns="91425" bIns="45700" anchor="b" anchorCtr="0">
            <a:normAutofit/>
          </a:bodyPr>
          <a:lstStyle>
            <a:lvl1pPr lvl="0" algn="l" defTabSz="914400" rtl="0" eaLnBrk="1" latinLnBrk="1" hangingPunct="1">
              <a:spcBef>
                <a:spcPts val="0"/>
              </a:spcBef>
              <a:spcAft>
                <a:spcPts val="0"/>
              </a:spcAft>
              <a:buClr>
                <a:schemeClr val="lt1"/>
              </a:buClr>
              <a:buSzPts val="2800"/>
              <a:buFont typeface="Gill Sans"/>
              <a:buNone/>
              <a:defRPr sz="4400" kern="1200">
                <a:solidFill>
                  <a:schemeClr val="lt1"/>
                </a:solidFill>
                <a:latin typeface="+mj-lt"/>
                <a:ea typeface="+mj-ea"/>
                <a:cs typeface="+mj-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gn="ctr"/>
            <a:r>
              <a:rPr lang="hy-AM" sz="1800" b="1" dirty="0">
                <a:solidFill>
                  <a:schemeClr val="bg2">
                    <a:lumMod val="25000"/>
                  </a:schemeClr>
                </a:solidFill>
                <a:latin typeface="+mn-lt"/>
              </a:rPr>
              <a:t>Ամփոփիչ հարցեր</a:t>
            </a:r>
            <a:endParaRPr lang="en-US" sz="1800" b="1" dirty="0">
              <a:solidFill>
                <a:schemeClr val="bg2">
                  <a:lumMod val="25000"/>
                </a:schemeClr>
              </a:solidFill>
              <a:latin typeface="+mn-lt"/>
            </a:endParaRPr>
          </a:p>
        </p:txBody>
      </p:sp>
      <p:sp>
        <p:nvSpPr>
          <p:cNvPr id="9" name="Isosceles Triangle 8">
            <a:extLst>
              <a:ext uri="{FF2B5EF4-FFF2-40B4-BE49-F238E27FC236}">
                <a16:creationId xmlns:a16="http://schemas.microsoft.com/office/drawing/2014/main" id="{C73F6E5C-026D-494F-B6A0-7FB2AED5B0C8}"/>
              </a:ext>
            </a:extLst>
          </p:cNvPr>
          <p:cNvSpPr/>
          <p:nvPr/>
        </p:nvSpPr>
        <p:spPr>
          <a:xfrm rot="10800000">
            <a:off x="6660232" y="1"/>
            <a:ext cx="1650216" cy="812260"/>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Tree>
    <p:extLst>
      <p:ext uri="{BB962C8B-B14F-4D97-AF65-F5344CB8AC3E}">
        <p14:creationId xmlns:p14="http://schemas.microsoft.com/office/powerpoint/2010/main" val="2904803205"/>
      </p:ext>
    </p:extLst>
  </p:cSld>
  <p:clrMapOvr>
    <a:masterClrMapping/>
  </p:clrMapOvr>
</p:sld>
</file>

<file path=ppt/theme/theme1.xml><?xml version="1.0" encoding="utf-8"?>
<a:theme xmlns:a="http://schemas.openxmlformats.org/drawingml/2006/main" name="Contents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ection Break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15497</TotalTime>
  <Words>5613</Words>
  <Application>Microsoft Office PowerPoint</Application>
  <PresentationFormat>On-screen Show (16:9)</PresentationFormat>
  <Paragraphs>765</Paragraphs>
  <Slides>76</Slides>
  <Notes>12</Notes>
  <HiddenSlides>2</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76</vt:i4>
      </vt:variant>
    </vt:vector>
  </HeadingPairs>
  <TitlesOfParts>
    <vt:vector size="96" baseType="lpstr">
      <vt:lpstr>맑은 고딕</vt:lpstr>
      <vt:lpstr>ＭＳ Ｐゴシック</vt:lpstr>
      <vt:lpstr>Arial</vt:lpstr>
      <vt:lpstr>Arial Unicode</vt:lpstr>
      <vt:lpstr>Calibri</vt:lpstr>
      <vt:lpstr>Calibri Light</vt:lpstr>
      <vt:lpstr>Cambria Math</vt:lpstr>
      <vt:lpstr>Corbel</vt:lpstr>
      <vt:lpstr>DejaVu Sans Condensed</vt:lpstr>
      <vt:lpstr>GHEA Grapalat</vt:lpstr>
      <vt:lpstr>Gill Sans</vt:lpstr>
      <vt:lpstr>Noto Sans Symbols</vt:lpstr>
      <vt:lpstr>Roboto</vt:lpstr>
      <vt:lpstr>Sniglet</vt:lpstr>
      <vt:lpstr>Sylfaen</vt:lpstr>
      <vt:lpstr>Tahoma</vt:lpstr>
      <vt:lpstr>Times New Roman</vt:lpstr>
      <vt:lpstr>Wingdings</vt:lpstr>
      <vt:lpstr>Contents Slide Master</vt:lpstr>
      <vt:lpstr>Section Break Slide Master</vt:lpstr>
      <vt:lpstr>ԱՊԱՀՈՎ ԵՎ ԱՆՎՏԱՆԳ  ԴՊՐՈՑԱԿԱՆ ՄԻՋԱՎԱՅՐ․ Ծնողի դերը և պարտականությունները </vt:lpstr>
      <vt:lpstr>PowerPoint Presentation</vt:lpstr>
      <vt:lpstr>ՄԻԱՍԻՆ ԱՇԽԱՏԵԼՈՒ  ՆԱԽԱՊԱՅՄԱՆՆԵՐԸ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Բռնության տեսակները*</vt:lpstr>
      <vt:lpstr>Բռնության տեսակները</vt:lpstr>
      <vt:lpstr>PowerPoint Presentation</vt:lpstr>
      <vt:lpstr>Ֆիզիկական բռնության նշանները  </vt:lpstr>
      <vt:lpstr>Սեռական բռնության նշանները  </vt:lpstr>
      <vt:lpstr>Հոգեբանական բռնության նշանները  </vt:lpstr>
      <vt:lpstr>Անտեսման նշանները  </vt:lpstr>
      <vt:lpstr>PowerPoint Presentation</vt:lpstr>
      <vt:lpstr>Բուլինգի տեսակները*</vt:lpstr>
      <vt:lpstr>Բուլինգի տեսակները*</vt:lpstr>
      <vt:lpstr>Դեպքերի քննարկում</vt:lpstr>
      <vt:lpstr>PowerPoint Presentation</vt:lpstr>
      <vt:lpstr>PowerPoint Presentation</vt:lpstr>
      <vt:lpstr>PowerPoint Presentation</vt:lpstr>
      <vt:lpstr>PowerPoint Presentation</vt:lpstr>
      <vt:lpstr>ԵՐԵԽԱՅԻ ԻՐԱՎՈՒՆՔՆԵՐԻ ՄԱՍԻՆ ՕՐԵՆՔ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Աջակցության կենտրոնների կողմից տրամադրվող ծառայությունը  ներառում է՝</vt:lpstr>
      <vt:lpstr>Ապաստարանը կողմից տրամադրվող ծառայություններ</vt:lpstr>
      <vt:lpstr>«Ընտանիքում բռնության ենթարկվածներին ժամանակավոր աջակցության տրամադրում» ՖԻՆԱՆՍԱԿԱՆ ԱՋԱԿՑՈՒԹՅԱՆ ՏՐԱՄԱԴՐՄԱՆ ՆՊԱՏԱԿՆԵՐԸ՝</vt:lpstr>
      <vt:lpstr>PowerPoint Presentation</vt:lpstr>
      <vt:lpstr>PowerPoint Presentation</vt:lpstr>
      <vt:lpstr>PowerPoint Presentation</vt:lpstr>
      <vt:lpstr>PowerPoint Presentation</vt:lpstr>
      <vt:lpstr>PowerPoint Presentation</vt:lpstr>
      <vt:lpstr>Ծնողներ</vt:lpstr>
      <vt:lpstr>PowerPoint Presentation</vt:lpstr>
      <vt:lpstr>Ռիսկային և պաշտպանիչ գործոնները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ԱՄՓՈՓՈՒՄ</vt:lpstr>
      <vt:lpstr>PowerPoint Presentation</vt:lpstr>
      <vt:lpstr>PowerPoint Presentation</vt:lpstr>
      <vt:lpstr>PowerPoint Presentation</vt:lpstr>
      <vt:lpstr>Կարևոր սկզբունքներ</vt:lpstr>
      <vt:lpstr>PowerPoint Presentation</vt:lpstr>
      <vt:lpstr>                                                                                                                                                                                                                          </vt:lpstr>
      <vt:lpstr>Հարցերի օրինակներ, որոնք կօգնեն խոսել բռնության մասին </vt:lpstr>
      <vt:lpstr>Հիշել, որ․</vt:lpstr>
      <vt:lpstr>Ինչպիսին կլինի երեխան, եթե․․․ </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Lenovo</cp:lastModifiedBy>
  <cp:revision>121</cp:revision>
  <dcterms:created xsi:type="dcterms:W3CDTF">2016-12-01T00:32:25Z</dcterms:created>
  <dcterms:modified xsi:type="dcterms:W3CDTF">2025-03-12T19:13:19Z</dcterms:modified>
</cp:coreProperties>
</file>